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331" r:id="rId14"/>
    <p:sldId id="286" r:id="rId15"/>
    <p:sldId id="287" r:id="rId16"/>
    <p:sldId id="288" r:id="rId17"/>
    <p:sldId id="289" r:id="rId18"/>
    <p:sldId id="332" r:id="rId19"/>
    <p:sldId id="290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70" r:id="rId28"/>
    <p:sldId id="271" r:id="rId29"/>
    <p:sldId id="272" r:id="rId30"/>
    <p:sldId id="273" r:id="rId31"/>
    <p:sldId id="274" r:id="rId32"/>
    <p:sldId id="275" r:id="rId33"/>
    <p:sldId id="277" r:id="rId34"/>
    <p:sldId id="278" r:id="rId35"/>
    <p:sldId id="281" r:id="rId36"/>
    <p:sldId id="279" r:id="rId37"/>
    <p:sldId id="280" r:id="rId38"/>
    <p:sldId id="300" r:id="rId39"/>
    <p:sldId id="301" r:id="rId40"/>
    <p:sldId id="302" r:id="rId41"/>
    <p:sldId id="303" r:id="rId42"/>
    <p:sldId id="305" r:id="rId43"/>
    <p:sldId id="284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33" r:id="rId55"/>
    <p:sldId id="334" r:id="rId56"/>
    <p:sldId id="335" r:id="rId57"/>
    <p:sldId id="336" r:id="rId58"/>
    <p:sldId id="318" r:id="rId59"/>
    <p:sldId id="319" r:id="rId60"/>
    <p:sldId id="320" r:id="rId61"/>
    <p:sldId id="321" r:id="rId62"/>
    <p:sldId id="322" r:id="rId63"/>
    <p:sldId id="337" r:id="rId64"/>
    <p:sldId id="323" r:id="rId65"/>
    <p:sldId id="338" r:id="rId66"/>
    <p:sldId id="339" r:id="rId67"/>
    <p:sldId id="340" r:id="rId68"/>
    <p:sldId id="341" r:id="rId69"/>
    <p:sldId id="342" r:id="rId70"/>
    <p:sldId id="343" r:id="rId71"/>
    <p:sldId id="344" r:id="rId72"/>
    <p:sldId id="345" r:id="rId73"/>
    <p:sldId id="346" r:id="rId74"/>
    <p:sldId id="324" r:id="rId75"/>
    <p:sldId id="325" r:id="rId76"/>
    <p:sldId id="326" r:id="rId77"/>
    <p:sldId id="327" r:id="rId78"/>
    <p:sldId id="328" r:id="rId79"/>
    <p:sldId id="347" r:id="rId80"/>
    <p:sldId id="330" r:id="rId81"/>
  </p:sldIdLst>
  <p:sldSz cx="9144000" cy="6858000" type="screen4x3"/>
  <p:notesSz cx="7315200" cy="96012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64" charset="0"/>
      <a:defRPr sz="2400" kern="1200">
        <a:solidFill>
          <a:schemeClr val="bg1"/>
        </a:solidFill>
        <a:latin typeface="Times New Roman" pitchFamily="64" charset="0"/>
        <a:ea typeface="MS Gothic" charset="-128"/>
        <a:cs typeface="+mn-cs"/>
      </a:defRPr>
    </a:lvl1pPr>
    <a:lvl2pPr marL="4572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64" charset="0"/>
      <a:defRPr sz="2400" kern="1200">
        <a:solidFill>
          <a:schemeClr val="bg1"/>
        </a:solidFill>
        <a:latin typeface="Times New Roman" pitchFamily="64" charset="0"/>
        <a:ea typeface="MS Gothic" charset="-128"/>
        <a:cs typeface="+mn-cs"/>
      </a:defRPr>
    </a:lvl2pPr>
    <a:lvl3pPr marL="9144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64" charset="0"/>
      <a:defRPr sz="2400" kern="1200">
        <a:solidFill>
          <a:schemeClr val="bg1"/>
        </a:solidFill>
        <a:latin typeface="Times New Roman" pitchFamily="64" charset="0"/>
        <a:ea typeface="MS Gothic" charset="-128"/>
        <a:cs typeface="+mn-cs"/>
      </a:defRPr>
    </a:lvl3pPr>
    <a:lvl4pPr marL="1371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64" charset="0"/>
      <a:defRPr sz="2400" kern="1200">
        <a:solidFill>
          <a:schemeClr val="bg1"/>
        </a:solidFill>
        <a:latin typeface="Times New Roman" pitchFamily="64" charset="0"/>
        <a:ea typeface="MS Gothic" charset="-128"/>
        <a:cs typeface="+mn-cs"/>
      </a:defRPr>
    </a:lvl4pPr>
    <a:lvl5pPr marL="18288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64" charset="0"/>
      <a:defRPr sz="2400" kern="1200">
        <a:solidFill>
          <a:schemeClr val="bg1"/>
        </a:solidFill>
        <a:latin typeface="Times New Roman" pitchFamily="64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64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64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64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64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30" autoAdjust="0"/>
    <p:restoredTop sz="86201" autoAdjust="0"/>
  </p:normalViewPr>
  <p:slideViewPr>
    <p:cSldViewPr>
      <p:cViewPr>
        <p:scale>
          <a:sx n="70" d="100"/>
          <a:sy n="70" d="100"/>
        </p:scale>
        <p:origin x="-336" y="17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56"/>
    </p:cViewPr>
  </p:sorterViewPr>
  <p:notesViewPr>
    <p:cSldViewPr>
      <p:cViewPr varScale="1">
        <p:scale>
          <a:sx n="51" d="100"/>
          <a:sy n="51" d="100"/>
        </p:scale>
        <p:origin x="-107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 smtClean="0">
                <a:latin typeface="Times" pitchFamily="6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 smtClean="0">
                <a:latin typeface="Times" pitchFamily="6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 smtClean="0">
                <a:latin typeface="Times" pitchFamily="6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 smtClean="0">
                <a:latin typeface="Times" pitchFamily="64" charset="0"/>
              </a:defRPr>
            </a:lvl1pPr>
          </a:lstStyle>
          <a:p>
            <a:pPr>
              <a:defRPr/>
            </a:pPr>
            <a:fld id="{F7C558C2-4BE2-46DD-9CAE-2EF60C6027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64" charset="0"/>
      <a:defRPr sz="1200" kern="1200">
        <a:solidFill>
          <a:srgbClr val="000000"/>
        </a:solidFill>
        <a:latin typeface="Times New Roman" pitchFamily="64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64" charset="0"/>
      <a:defRPr sz="1200" kern="1200">
        <a:solidFill>
          <a:srgbClr val="000000"/>
        </a:solidFill>
        <a:latin typeface="Times New Roman" pitchFamily="64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64" charset="0"/>
      <a:defRPr sz="1200" kern="1200">
        <a:solidFill>
          <a:srgbClr val="000000"/>
        </a:solidFill>
        <a:latin typeface="Times New Roman" pitchFamily="64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64" charset="0"/>
      <a:defRPr sz="1200" kern="1200">
        <a:solidFill>
          <a:srgbClr val="000000"/>
        </a:solidFill>
        <a:latin typeface="Times New Roman" pitchFamily="64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64" charset="0"/>
      <a:defRPr sz="1200" kern="1200">
        <a:solidFill>
          <a:srgbClr val="000000"/>
        </a:solidFill>
        <a:latin typeface="Times New Roman" pitchFamily="6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74CA5C-5193-4E62-B508-7E9258F8D659}" type="slidenum">
              <a:rPr lang="it-IT"/>
              <a:pPr/>
              <a:t>1</a:t>
            </a:fld>
            <a:endParaRPr lang="it-IT"/>
          </a:p>
        </p:txBody>
      </p:sp>
      <p:sp>
        <p:nvSpPr>
          <p:cNvPr id="8499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499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898720-9EAD-4379-A9BD-612D9F19E600}" type="slidenum">
              <a:rPr lang="it-IT"/>
              <a:pPr/>
              <a:t>10</a:t>
            </a:fld>
            <a:endParaRPr lang="it-IT"/>
          </a:p>
        </p:txBody>
      </p:sp>
      <p:sp>
        <p:nvSpPr>
          <p:cNvPr id="9421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421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CD7A99-3333-485B-8FA2-6BC6471C132F}" type="slidenum">
              <a:rPr lang="it-IT"/>
              <a:pPr/>
              <a:t>11</a:t>
            </a:fld>
            <a:endParaRPr lang="it-IT"/>
          </a:p>
        </p:txBody>
      </p:sp>
      <p:sp>
        <p:nvSpPr>
          <p:cNvPr id="9523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523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0D1D5C-BBDA-4687-B968-11067C0147D4}" type="slidenum">
              <a:rPr lang="it-IT"/>
              <a:pPr/>
              <a:t>12</a:t>
            </a:fld>
            <a:endParaRPr lang="it-IT"/>
          </a:p>
        </p:txBody>
      </p:sp>
      <p:sp>
        <p:nvSpPr>
          <p:cNvPr id="9625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62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3BD38F-951D-4A0E-8ABA-74FF97968A22}" type="slidenum">
              <a:rPr lang="it-IT"/>
              <a:pPr/>
              <a:t>13</a:t>
            </a:fld>
            <a:endParaRPr lang="it-IT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7B2155-3C4D-49F5-8A49-BE69EF86E554}" type="slidenum">
              <a:rPr lang="it-IT"/>
              <a:pPr/>
              <a:t>14</a:t>
            </a:fld>
            <a:endParaRPr lang="it-IT"/>
          </a:p>
        </p:txBody>
      </p:sp>
      <p:sp>
        <p:nvSpPr>
          <p:cNvPr id="9830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830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F30271-81FA-422E-8B7C-40A91DC782F8}" type="slidenum">
              <a:rPr lang="it-IT"/>
              <a:pPr/>
              <a:t>15</a:t>
            </a:fld>
            <a:endParaRPr lang="it-IT"/>
          </a:p>
        </p:txBody>
      </p:sp>
      <p:sp>
        <p:nvSpPr>
          <p:cNvPr id="9933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933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28826F-B9DD-4157-8021-26F51001CC8E}" type="slidenum">
              <a:rPr lang="it-IT"/>
              <a:pPr/>
              <a:t>16</a:t>
            </a:fld>
            <a:endParaRPr lang="it-IT"/>
          </a:p>
        </p:txBody>
      </p:sp>
      <p:sp>
        <p:nvSpPr>
          <p:cNvPr id="10035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03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1F73EB-8E9E-4682-9F3C-073270657196}" type="slidenum">
              <a:rPr lang="it-IT"/>
              <a:pPr/>
              <a:t>17</a:t>
            </a:fld>
            <a:endParaRPr lang="it-IT"/>
          </a:p>
        </p:txBody>
      </p:sp>
      <p:sp>
        <p:nvSpPr>
          <p:cNvPr id="10137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138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8ED5BF-479D-47CF-B9B4-4241D0125DC8}" type="slidenum">
              <a:rPr lang="it-IT"/>
              <a:pPr/>
              <a:t>18</a:t>
            </a:fld>
            <a:endParaRPr lang="it-IT"/>
          </a:p>
        </p:txBody>
      </p:sp>
      <p:sp>
        <p:nvSpPr>
          <p:cNvPr id="102403" name="Text Box 2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2404" name="Rectangle 3"/>
          <p:cNvSpPr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5CA009-A58A-4A68-9F0E-A35C2BAB75CC}" type="slidenum">
              <a:rPr lang="it-IT"/>
              <a:pPr/>
              <a:t>19</a:t>
            </a:fld>
            <a:endParaRPr lang="it-IT"/>
          </a:p>
        </p:txBody>
      </p:sp>
      <p:sp>
        <p:nvSpPr>
          <p:cNvPr id="10342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342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EEA24-BEB5-4D37-A371-1A4D3ECC178C}" type="slidenum">
              <a:rPr lang="it-IT"/>
              <a:pPr/>
              <a:t>2</a:t>
            </a:fld>
            <a:endParaRPr lang="it-IT"/>
          </a:p>
        </p:txBody>
      </p:sp>
      <p:sp>
        <p:nvSpPr>
          <p:cNvPr id="8601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602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8224DF-3472-431E-9E2B-8DB29658EA65}" type="slidenum">
              <a:rPr lang="it-IT"/>
              <a:pPr/>
              <a:t>20</a:t>
            </a:fld>
            <a:endParaRPr lang="it-IT"/>
          </a:p>
        </p:txBody>
      </p:sp>
      <p:sp>
        <p:nvSpPr>
          <p:cNvPr id="10445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445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95591C-030A-46C6-B161-5C1A803A68C7}" type="slidenum">
              <a:rPr lang="it-IT"/>
              <a:pPr/>
              <a:t>21</a:t>
            </a:fld>
            <a:endParaRPr lang="it-IT"/>
          </a:p>
        </p:txBody>
      </p:sp>
      <p:sp>
        <p:nvSpPr>
          <p:cNvPr id="10547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547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697C4-2CEA-4CA9-95FB-5DD2FC035CE9}" type="slidenum">
              <a:rPr lang="it-IT"/>
              <a:pPr/>
              <a:t>22</a:t>
            </a:fld>
            <a:endParaRPr lang="it-IT"/>
          </a:p>
        </p:txBody>
      </p:sp>
      <p:sp>
        <p:nvSpPr>
          <p:cNvPr id="10649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650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40EE7C-0F75-402B-BDED-145457DC6BC6}" type="slidenum">
              <a:rPr lang="it-IT"/>
              <a:pPr/>
              <a:t>23</a:t>
            </a:fld>
            <a:endParaRPr lang="it-IT"/>
          </a:p>
        </p:txBody>
      </p:sp>
      <p:sp>
        <p:nvSpPr>
          <p:cNvPr id="10752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752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B06A1C-17CB-4E4D-9AC2-8AD2986EA6D7}" type="slidenum">
              <a:rPr lang="it-IT"/>
              <a:pPr/>
              <a:t>24</a:t>
            </a:fld>
            <a:endParaRPr lang="it-IT"/>
          </a:p>
        </p:txBody>
      </p:sp>
      <p:sp>
        <p:nvSpPr>
          <p:cNvPr id="10854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854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34FD38-8FB2-425E-8C54-05821EA066B6}" type="slidenum">
              <a:rPr lang="it-IT"/>
              <a:pPr/>
              <a:t>25</a:t>
            </a:fld>
            <a:endParaRPr lang="it-IT"/>
          </a:p>
        </p:txBody>
      </p:sp>
      <p:sp>
        <p:nvSpPr>
          <p:cNvPr id="10957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957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8A19A9-36BE-41F3-B743-4A2D45EC6FCD}" type="slidenum">
              <a:rPr lang="it-IT"/>
              <a:pPr/>
              <a:t>26</a:t>
            </a:fld>
            <a:endParaRPr lang="it-IT"/>
          </a:p>
        </p:txBody>
      </p:sp>
      <p:sp>
        <p:nvSpPr>
          <p:cNvPr id="11059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1059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A4B7F1-67B9-40EA-9D4B-2E9B87DC0927}" type="slidenum">
              <a:rPr lang="it-IT"/>
              <a:pPr/>
              <a:t>27</a:t>
            </a:fld>
            <a:endParaRPr lang="it-IT"/>
          </a:p>
        </p:txBody>
      </p:sp>
      <p:sp>
        <p:nvSpPr>
          <p:cNvPr id="11161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1162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EF0D21-CDB5-450A-9FB0-B3E0391E42A7}" type="slidenum">
              <a:rPr lang="it-IT"/>
              <a:pPr/>
              <a:t>28</a:t>
            </a:fld>
            <a:endParaRPr lang="it-IT"/>
          </a:p>
        </p:txBody>
      </p:sp>
      <p:sp>
        <p:nvSpPr>
          <p:cNvPr id="11264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1264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664EDC-9C63-4B8C-93A5-146857A626DF}" type="slidenum">
              <a:rPr lang="it-IT"/>
              <a:pPr/>
              <a:t>29</a:t>
            </a:fld>
            <a:endParaRPr lang="it-IT"/>
          </a:p>
        </p:txBody>
      </p:sp>
      <p:sp>
        <p:nvSpPr>
          <p:cNvPr id="11366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1366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9B8770-103B-4BF0-9298-7EF1854988EB}" type="slidenum">
              <a:rPr lang="it-IT"/>
              <a:pPr/>
              <a:t>3</a:t>
            </a:fld>
            <a:endParaRPr lang="it-IT"/>
          </a:p>
        </p:txBody>
      </p:sp>
      <p:sp>
        <p:nvSpPr>
          <p:cNvPr id="8704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704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CAAF4E-7F4A-4343-AA86-EBFA2A785A31}" type="slidenum">
              <a:rPr lang="it-IT"/>
              <a:pPr/>
              <a:t>30</a:t>
            </a:fld>
            <a:endParaRPr lang="it-IT"/>
          </a:p>
        </p:txBody>
      </p:sp>
      <p:sp>
        <p:nvSpPr>
          <p:cNvPr id="11469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1469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28605D-FBDC-40A3-A353-C4A23300974A}" type="slidenum">
              <a:rPr lang="it-IT"/>
              <a:pPr/>
              <a:t>31</a:t>
            </a:fld>
            <a:endParaRPr lang="it-IT"/>
          </a:p>
        </p:txBody>
      </p:sp>
      <p:sp>
        <p:nvSpPr>
          <p:cNvPr id="11571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15716" name="Text Box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 lIns="96840" tIns="48240" rIns="96840" bIns="48240"/>
          <a:lstStyle/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>
                <a:ea typeface="MS Gothic" charset="-128"/>
              </a:rPr>
              <a:t>Two simple multiple access control techniques.</a:t>
            </a:r>
          </a:p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it-IT" smtClean="0">
              <a:ea typeface="MS Gothic" charset="-128"/>
            </a:endParaRPr>
          </a:p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>
                <a:ea typeface="MS Gothic" charset="-128"/>
              </a:rPr>
              <a:t>Each mobile’s share of the bandwidth is divided into portions for the uplink and the downlink. Also, possibly, out of band signaling.</a:t>
            </a:r>
          </a:p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it-IT" smtClean="0">
              <a:ea typeface="MS Gothic" charset="-128"/>
            </a:endParaRPr>
          </a:p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>
                <a:ea typeface="MS Gothic" charset="-128"/>
              </a:rPr>
              <a:t>As we will see, used in AMPS, GSM, IS-54/136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B9EA64-F908-463B-B86C-3B84B329576E}" type="slidenum">
              <a:rPr lang="it-IT"/>
              <a:pPr/>
              <a:t>32</a:t>
            </a:fld>
            <a:endParaRPr lang="it-IT"/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1674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E32559-AFCE-45F6-8256-3DCAD7D3ADF4}" type="slidenum">
              <a:rPr lang="it-IT"/>
              <a:pPr/>
              <a:t>33</a:t>
            </a:fld>
            <a:endParaRPr lang="it-IT"/>
          </a:p>
        </p:txBody>
      </p:sp>
      <p:sp>
        <p:nvSpPr>
          <p:cNvPr id="11776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1776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D9B0C0-A72F-434F-828F-32CD77653C59}" type="slidenum">
              <a:rPr lang="it-IT"/>
              <a:pPr/>
              <a:t>34</a:t>
            </a:fld>
            <a:endParaRPr lang="it-IT"/>
          </a:p>
        </p:txBody>
      </p:sp>
      <p:sp>
        <p:nvSpPr>
          <p:cNvPr id="11878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1878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D05DEA-6099-45F4-B37F-231350F2A078}" type="slidenum">
              <a:rPr lang="it-IT"/>
              <a:pPr/>
              <a:t>35</a:t>
            </a:fld>
            <a:endParaRPr lang="it-IT"/>
          </a:p>
        </p:txBody>
      </p:sp>
      <p:sp>
        <p:nvSpPr>
          <p:cNvPr id="11981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1981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0FD8DB-50A4-46B5-8AFC-E7E421C86484}" type="slidenum">
              <a:rPr lang="it-IT"/>
              <a:pPr/>
              <a:t>36</a:t>
            </a:fld>
            <a:endParaRPr lang="it-IT"/>
          </a:p>
        </p:txBody>
      </p:sp>
      <p:sp>
        <p:nvSpPr>
          <p:cNvPr id="12083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083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E9CB0E-FD64-48B5-9514-85010B3F0142}" type="slidenum">
              <a:rPr lang="it-IT"/>
              <a:pPr/>
              <a:t>37</a:t>
            </a:fld>
            <a:endParaRPr lang="it-IT"/>
          </a:p>
        </p:txBody>
      </p:sp>
      <p:sp>
        <p:nvSpPr>
          <p:cNvPr id="12185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18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0E0E39-120B-4F28-938D-579900327F24}" type="slidenum">
              <a:rPr lang="it-IT"/>
              <a:pPr/>
              <a:t>38</a:t>
            </a:fld>
            <a:endParaRPr lang="it-IT"/>
          </a:p>
        </p:txBody>
      </p:sp>
      <p:sp>
        <p:nvSpPr>
          <p:cNvPr id="12288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288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F12DC2-5911-4B3D-8B7A-4E8410CB8A5C}" type="slidenum">
              <a:rPr lang="it-IT"/>
              <a:pPr/>
              <a:t>39</a:t>
            </a:fld>
            <a:endParaRPr lang="it-IT"/>
          </a:p>
        </p:txBody>
      </p:sp>
      <p:sp>
        <p:nvSpPr>
          <p:cNvPr id="12390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390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B8A55C-E205-4273-8A05-DFDEDBAA81A4}" type="slidenum">
              <a:rPr lang="it-IT"/>
              <a:pPr/>
              <a:t>4</a:t>
            </a:fld>
            <a:endParaRPr lang="it-IT"/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806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r>
              <a:rPr lang="it-IT" dirty="0" smtClean="0"/>
              <a:t>Numero di </a:t>
            </a:r>
            <a:r>
              <a:rPr lang="it-IT" dirty="0" err="1" smtClean="0"/>
              <a:t>host</a:t>
            </a:r>
            <a:r>
              <a:rPr lang="it-IT" dirty="0" smtClean="0"/>
              <a:t> prossimo al miliardo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D8EAE5-2F88-465F-A6D5-DEDEA0452161}" type="slidenum">
              <a:rPr lang="it-IT"/>
              <a:pPr/>
              <a:t>40</a:t>
            </a:fld>
            <a:endParaRPr lang="it-IT"/>
          </a:p>
        </p:txBody>
      </p:sp>
      <p:sp>
        <p:nvSpPr>
          <p:cNvPr id="12493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493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9A5921-528B-43F9-A187-E6D52CF7028C}" type="slidenum">
              <a:rPr lang="it-IT"/>
              <a:pPr/>
              <a:t>41</a:t>
            </a:fld>
            <a:endParaRPr lang="it-IT"/>
          </a:p>
        </p:txBody>
      </p:sp>
      <p:sp>
        <p:nvSpPr>
          <p:cNvPr id="12595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59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C85E31-14FC-47EA-A45B-5EBEEF14C741}" type="slidenum">
              <a:rPr lang="it-IT"/>
              <a:pPr/>
              <a:t>42</a:t>
            </a:fld>
            <a:endParaRPr lang="it-IT"/>
          </a:p>
        </p:txBody>
      </p:sp>
      <p:sp>
        <p:nvSpPr>
          <p:cNvPr id="12697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698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8A5C47-0485-4CE1-8066-6992DF510A62}" type="slidenum">
              <a:rPr lang="it-IT"/>
              <a:pPr/>
              <a:t>43</a:t>
            </a:fld>
            <a:endParaRPr lang="it-IT"/>
          </a:p>
        </p:txBody>
      </p:sp>
      <p:sp>
        <p:nvSpPr>
          <p:cNvPr id="12800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800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B3E04C-BB53-431A-9CBE-3AE6960BCF7F}" type="slidenum">
              <a:rPr lang="it-IT"/>
              <a:pPr/>
              <a:t>44</a:t>
            </a:fld>
            <a:endParaRPr lang="it-IT"/>
          </a:p>
        </p:txBody>
      </p:sp>
      <p:sp>
        <p:nvSpPr>
          <p:cNvPr id="12902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902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DDC5CF-5FD9-4017-8959-48DC43F28A04}" type="slidenum">
              <a:rPr lang="it-IT"/>
              <a:pPr/>
              <a:t>45</a:t>
            </a:fld>
            <a:endParaRPr lang="it-IT"/>
          </a:p>
        </p:txBody>
      </p:sp>
      <p:sp>
        <p:nvSpPr>
          <p:cNvPr id="13005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005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FC14B9-651C-40EB-98F3-10AE6594D02E}" type="slidenum">
              <a:rPr lang="it-IT"/>
              <a:pPr/>
              <a:t>46</a:t>
            </a:fld>
            <a:endParaRPr lang="it-IT"/>
          </a:p>
        </p:txBody>
      </p:sp>
      <p:sp>
        <p:nvSpPr>
          <p:cNvPr id="13107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107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27EDDB-5409-4C9F-80B6-6131D1BAA66A}" type="slidenum">
              <a:rPr lang="it-IT"/>
              <a:pPr/>
              <a:t>47</a:t>
            </a:fld>
            <a:endParaRPr lang="it-IT"/>
          </a:p>
        </p:txBody>
      </p:sp>
      <p:sp>
        <p:nvSpPr>
          <p:cNvPr id="13209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210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B3DFCC-17FC-4A26-A205-EE85354B645D}" type="slidenum">
              <a:rPr lang="it-IT"/>
              <a:pPr/>
              <a:t>48</a:t>
            </a:fld>
            <a:endParaRPr lang="it-IT"/>
          </a:p>
        </p:txBody>
      </p:sp>
      <p:sp>
        <p:nvSpPr>
          <p:cNvPr id="13312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312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CA77F9-A0D5-426A-ABCC-CBB447629F18}" type="slidenum">
              <a:rPr lang="it-IT"/>
              <a:pPr/>
              <a:t>49</a:t>
            </a:fld>
            <a:endParaRPr lang="it-IT"/>
          </a:p>
        </p:txBody>
      </p:sp>
      <p:sp>
        <p:nvSpPr>
          <p:cNvPr id="13414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414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FBE0C1-2481-4249-83DB-A580478D1C69}" type="slidenum">
              <a:rPr lang="it-IT"/>
              <a:pPr/>
              <a:t>5</a:t>
            </a:fld>
            <a:endParaRPr lang="it-IT"/>
          </a:p>
        </p:txBody>
      </p:sp>
      <p:sp>
        <p:nvSpPr>
          <p:cNvPr id="8909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909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79849D-A890-4A3B-AAC7-2DDF66C851F0}" type="slidenum">
              <a:rPr lang="it-IT"/>
              <a:pPr/>
              <a:t>50</a:t>
            </a:fld>
            <a:endParaRPr lang="it-IT"/>
          </a:p>
        </p:txBody>
      </p:sp>
      <p:sp>
        <p:nvSpPr>
          <p:cNvPr id="13517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517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A568CC-749B-4B57-85D9-58443DD99470}" type="slidenum">
              <a:rPr lang="it-IT"/>
              <a:pPr/>
              <a:t>51</a:t>
            </a:fld>
            <a:endParaRPr lang="it-IT"/>
          </a:p>
        </p:txBody>
      </p:sp>
      <p:sp>
        <p:nvSpPr>
          <p:cNvPr id="13619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619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9D0E96-18B0-4529-8FFF-125AA749D11D}" type="slidenum">
              <a:rPr lang="it-IT"/>
              <a:pPr/>
              <a:t>52</a:t>
            </a:fld>
            <a:endParaRPr lang="it-IT"/>
          </a:p>
        </p:txBody>
      </p:sp>
      <p:sp>
        <p:nvSpPr>
          <p:cNvPr id="13721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722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F43B4A-04D8-487C-B3B3-8F6D76CF9307}" type="slidenum">
              <a:rPr lang="it-IT"/>
              <a:pPr/>
              <a:t>53</a:t>
            </a:fld>
            <a:endParaRPr lang="it-IT"/>
          </a:p>
        </p:txBody>
      </p:sp>
      <p:sp>
        <p:nvSpPr>
          <p:cNvPr id="13824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824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279758-04E1-41AE-9002-B1630C5A66E4}" type="slidenum">
              <a:rPr lang="it-IT"/>
              <a:pPr/>
              <a:t>54</a:t>
            </a:fld>
            <a:endParaRPr lang="it-IT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D419F7-9AF9-48DE-BD20-93F06703BFC2}" type="slidenum">
              <a:rPr lang="it-IT"/>
              <a:pPr/>
              <a:t>55</a:t>
            </a:fld>
            <a:endParaRPr lang="it-IT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28BB71-945E-4FDB-8B69-B8A8254DDB9F}" type="slidenum">
              <a:rPr lang="it-IT"/>
              <a:pPr/>
              <a:t>56</a:t>
            </a:fld>
            <a:endParaRPr lang="it-IT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273B91-A08D-4C47-95BC-A2AAC4D49CEA}" type="slidenum">
              <a:rPr lang="it-IT"/>
              <a:pPr/>
              <a:t>57</a:t>
            </a:fld>
            <a:endParaRPr lang="it-IT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D755C1-EC1B-44A0-8C38-9CBD2D4C67F9}" type="slidenum">
              <a:rPr lang="it-IT"/>
              <a:pPr/>
              <a:t>58</a:t>
            </a:fld>
            <a:endParaRPr lang="it-IT"/>
          </a:p>
        </p:txBody>
      </p:sp>
      <p:sp>
        <p:nvSpPr>
          <p:cNvPr id="14336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36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CC8C4-691D-4CF7-A72F-913BF8A3056C}" type="slidenum">
              <a:rPr lang="it-IT"/>
              <a:pPr/>
              <a:t>59</a:t>
            </a:fld>
            <a:endParaRPr lang="it-IT"/>
          </a:p>
        </p:txBody>
      </p:sp>
      <p:sp>
        <p:nvSpPr>
          <p:cNvPr id="14438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438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5F8A50-9846-40A7-B037-0C4D3962F423}" type="slidenum">
              <a:rPr lang="it-IT"/>
              <a:pPr/>
              <a:t>6</a:t>
            </a:fld>
            <a:endParaRPr lang="it-IT"/>
          </a:p>
        </p:txBody>
      </p:sp>
      <p:sp>
        <p:nvSpPr>
          <p:cNvPr id="9011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011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ECE496-14BE-46A5-AA73-FCD3BDAA07D5}" type="slidenum">
              <a:rPr lang="it-IT"/>
              <a:pPr/>
              <a:t>60</a:t>
            </a:fld>
            <a:endParaRPr lang="it-IT"/>
          </a:p>
        </p:txBody>
      </p:sp>
      <p:sp>
        <p:nvSpPr>
          <p:cNvPr id="14541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541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20AC3F-8720-43FA-A701-50F815363A87}" type="slidenum">
              <a:rPr lang="it-IT"/>
              <a:pPr/>
              <a:t>61</a:t>
            </a:fld>
            <a:endParaRPr lang="it-IT"/>
          </a:p>
        </p:txBody>
      </p:sp>
      <p:sp>
        <p:nvSpPr>
          <p:cNvPr id="14643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643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B2593D-F2DE-4086-9C5B-12133595E978}" type="slidenum">
              <a:rPr lang="it-IT"/>
              <a:pPr/>
              <a:t>62</a:t>
            </a:fld>
            <a:endParaRPr lang="it-IT"/>
          </a:p>
        </p:txBody>
      </p:sp>
      <p:sp>
        <p:nvSpPr>
          <p:cNvPr id="14745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74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0795BC-9B2F-4ACC-B997-872C2A092E63}" type="slidenum">
              <a:rPr lang="it-IT"/>
              <a:pPr/>
              <a:t>63</a:t>
            </a:fld>
            <a:endParaRPr lang="it-IT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C5B3DD-B873-4AFF-B158-17B70CC6157A}" type="slidenum">
              <a:rPr lang="it-IT"/>
              <a:pPr/>
              <a:t>64</a:t>
            </a:fld>
            <a:endParaRPr lang="it-IT"/>
          </a:p>
        </p:txBody>
      </p:sp>
      <p:sp>
        <p:nvSpPr>
          <p:cNvPr id="14950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950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A3AE1D-8E8E-4FF1-A423-EF8E0DBB0FBD}" type="slidenum">
              <a:rPr lang="it-IT"/>
              <a:pPr/>
              <a:t>65</a:t>
            </a:fld>
            <a:endParaRPr lang="it-IT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56C05B-F867-420A-904A-49D8F154FFC2}" type="slidenum">
              <a:rPr lang="it-IT"/>
              <a:pPr/>
              <a:t>66</a:t>
            </a:fld>
            <a:endParaRPr lang="it-IT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AE5483-CB7D-4B47-806F-0D32C430C7F4}" type="slidenum">
              <a:rPr lang="it-IT"/>
              <a:pPr/>
              <a:t>67</a:t>
            </a:fld>
            <a:endParaRPr lang="it-IT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E8DC0E-9986-4472-AD20-EDA592E6A3E8}" type="slidenum">
              <a:rPr lang="it-IT"/>
              <a:pPr/>
              <a:t>68</a:t>
            </a:fld>
            <a:endParaRPr lang="it-IT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FAD22-62E4-4214-A5F4-171BC8A36F41}" type="slidenum">
              <a:rPr lang="it-IT"/>
              <a:pPr/>
              <a:t>69</a:t>
            </a:fld>
            <a:endParaRPr lang="it-IT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6A59F7-ABF5-4D55-9C7E-920ABA740196}" type="slidenum">
              <a:rPr lang="it-IT"/>
              <a:pPr/>
              <a:t>7</a:t>
            </a:fld>
            <a:endParaRPr lang="it-IT"/>
          </a:p>
        </p:txBody>
      </p:sp>
      <p:sp>
        <p:nvSpPr>
          <p:cNvPr id="9113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114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6DED1D-B5F2-4B85-A2EC-1147594603FE}" type="slidenum">
              <a:rPr lang="it-IT"/>
              <a:pPr/>
              <a:t>70</a:t>
            </a:fld>
            <a:endParaRPr lang="it-IT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221AE5-366C-43A8-BFCB-42FCC2DCAFFE}" type="slidenum">
              <a:rPr lang="it-IT"/>
              <a:pPr/>
              <a:t>71</a:t>
            </a:fld>
            <a:endParaRPr lang="it-IT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B3D0E0-37F5-48C5-9C3E-27146FCDE308}" type="slidenum">
              <a:rPr lang="it-IT"/>
              <a:pPr/>
              <a:t>72</a:t>
            </a:fld>
            <a:endParaRPr lang="it-IT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4344C4-A828-4B1F-B423-F56BDF64BB4C}" type="slidenum">
              <a:rPr lang="it-IT"/>
              <a:pPr/>
              <a:t>73</a:t>
            </a:fld>
            <a:endParaRPr lang="it-IT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7D48FC-2884-417B-A303-19347872F893}" type="slidenum">
              <a:rPr lang="it-IT"/>
              <a:pPr/>
              <a:t>74</a:t>
            </a:fld>
            <a:endParaRPr lang="it-IT"/>
          </a:p>
        </p:txBody>
      </p:sp>
      <p:sp>
        <p:nvSpPr>
          <p:cNvPr id="15974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5974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9D913C-CE29-477F-99C2-F10301490F1A}" type="slidenum">
              <a:rPr lang="it-IT"/>
              <a:pPr/>
              <a:t>75</a:t>
            </a:fld>
            <a:endParaRPr lang="it-IT"/>
          </a:p>
        </p:txBody>
      </p:sp>
      <p:sp>
        <p:nvSpPr>
          <p:cNvPr id="16077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077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4F0E7-1612-4A29-9D6A-7254A7740538}" type="slidenum">
              <a:rPr lang="it-IT"/>
              <a:pPr/>
              <a:t>76</a:t>
            </a:fld>
            <a:endParaRPr lang="it-IT"/>
          </a:p>
        </p:txBody>
      </p:sp>
      <p:sp>
        <p:nvSpPr>
          <p:cNvPr id="161795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179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FDA1D9-88DE-4AF3-98D5-CA37B158FADF}" type="slidenum">
              <a:rPr lang="it-IT"/>
              <a:pPr/>
              <a:t>77</a:t>
            </a:fld>
            <a:endParaRPr lang="it-IT"/>
          </a:p>
        </p:txBody>
      </p:sp>
      <p:sp>
        <p:nvSpPr>
          <p:cNvPr id="162819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282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9EEBD-5F37-4B6E-BB87-3FBB8556B169}" type="slidenum">
              <a:rPr lang="it-IT"/>
              <a:pPr/>
              <a:t>78</a:t>
            </a:fld>
            <a:endParaRPr lang="it-IT"/>
          </a:p>
        </p:txBody>
      </p:sp>
      <p:sp>
        <p:nvSpPr>
          <p:cNvPr id="16384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384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039B4A-0A43-42BC-AE79-BA4C0493C81A}" type="slidenum">
              <a:rPr lang="it-IT"/>
              <a:pPr/>
              <a:t>79</a:t>
            </a:fld>
            <a:endParaRPr lang="it-IT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9C7766-BAE7-46C0-9533-5F5BDAA0D567}" type="slidenum">
              <a:rPr lang="it-IT"/>
              <a:pPr/>
              <a:t>8</a:t>
            </a:fld>
            <a:endParaRPr lang="it-IT"/>
          </a:p>
        </p:txBody>
      </p:sp>
      <p:sp>
        <p:nvSpPr>
          <p:cNvPr id="92163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216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96AEC9-4E79-4BED-9E5C-C9B95E52AFDF}" type="slidenum">
              <a:rPr lang="it-IT"/>
              <a:pPr/>
              <a:t>80</a:t>
            </a:fld>
            <a:endParaRPr lang="it-IT"/>
          </a:p>
        </p:txBody>
      </p:sp>
      <p:sp>
        <p:nvSpPr>
          <p:cNvPr id="165891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6589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7CBF2E-3B64-4897-A473-DBB03A92602C}" type="slidenum">
              <a:rPr lang="it-IT"/>
              <a:pPr/>
              <a:t>9</a:t>
            </a:fld>
            <a:endParaRPr lang="it-IT"/>
          </a:p>
        </p:txBody>
      </p:sp>
      <p:sp>
        <p:nvSpPr>
          <p:cNvPr id="93187" name="Text Box 1"/>
          <p:cNvSpPr txBox="1">
            <a:spLocks noChangeArrowheads="1"/>
          </p:cNvSpPr>
          <p:nvPr/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318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725" y="4560888"/>
            <a:ext cx="5364163" cy="4319587"/>
          </a:xfrm>
          <a:noFill/>
          <a:ln/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683E67B6-9DCD-466F-942F-0D4EB2E48995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8630746A-8D04-4E15-9C87-0C34501EDF70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361113" y="142875"/>
            <a:ext cx="1941512" cy="610235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142875"/>
            <a:ext cx="5675313" cy="61023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45C4D127-0326-462B-A1A3-4A0025A8EC15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D4B7DB21-266F-45D2-B238-A7987D4E3473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21EC704C-F658-4DEB-8BF5-6F0F7A848DC1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08413" cy="4645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494213" y="1600200"/>
            <a:ext cx="3808412" cy="4645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62AA23DD-48AA-439A-98AC-D75D21E16F9D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0A99511B-76B4-429B-9E98-F8C75CB7FE73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E14197B8-CD20-4B19-AE40-6EF8DAD23921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7DA76C70-775E-4624-8DB2-BA41C724C731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9CFD30FC-8BFF-47DB-9619-D10E22C9DFB6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it-IT"/>
              <a:t>1-</a:t>
            </a:r>
            <a:fld id="{0DEE9943-C5D0-436F-8B6C-B446F5F756E3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42875"/>
            <a:ext cx="7769225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Fare clic per modificare stile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69225" cy="4645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Fare clic per modificare gli stili del testo dello schema</a:t>
            </a:r>
          </a:p>
          <a:p>
            <a:pPr lvl="1"/>
            <a:r>
              <a:rPr lang="en-GB" altLang="it-IT" smtClean="0"/>
              <a:t>Secondo livello</a:t>
            </a:r>
          </a:p>
          <a:p>
            <a:pPr lvl="2"/>
            <a:r>
              <a:rPr lang="en-GB" altLang="it-IT" smtClean="0"/>
              <a:t>Terzo livello</a:t>
            </a:r>
          </a:p>
          <a:p>
            <a:pPr lvl="3"/>
            <a:r>
              <a:rPr lang="en-GB" altLang="it-IT" smtClean="0"/>
              <a:t>Quarto livello</a:t>
            </a:r>
          </a:p>
          <a:p>
            <a:pPr lvl="4"/>
            <a:r>
              <a:rPr lang="en-GB" altLang="it-IT" smtClean="0"/>
              <a:t>Quinto livello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18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endParaRPr lang="en-GB" altLang="it-IT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410200" y="6400800"/>
            <a:ext cx="28924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r>
              <a:rPr lang="en-GB" altLang="it-IT"/>
              <a:t> Introduction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6400800"/>
            <a:ext cx="622300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r>
              <a:rPr lang="en-GB" altLang="it-IT"/>
              <a:t>1-</a:t>
            </a:r>
            <a:fld id="{E00D89F3-F7D4-4440-9CDB-BC93F4CCDDBE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3333CC"/>
        </a:buClr>
        <a:buSzPct val="100000"/>
        <a:buFont typeface="Comic Sans MS" pitchFamily="64" charset="0"/>
        <a:defRPr sz="4000" u="sng">
          <a:solidFill>
            <a:srgbClr val="3333CC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3333CC"/>
        </a:buClr>
        <a:buSzPct val="100000"/>
        <a:buFont typeface="Comic Sans MS" pitchFamily="64" charset="0"/>
        <a:defRPr sz="4000" u="sng">
          <a:solidFill>
            <a:srgbClr val="3333CC"/>
          </a:solidFill>
          <a:latin typeface="Comic Sans MS" pitchFamily="64" charset="0"/>
          <a:ea typeface="MS Gothic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3333CC"/>
        </a:buClr>
        <a:buSzPct val="100000"/>
        <a:buFont typeface="Comic Sans MS" pitchFamily="64" charset="0"/>
        <a:defRPr sz="4000" u="sng">
          <a:solidFill>
            <a:srgbClr val="3333CC"/>
          </a:solidFill>
          <a:latin typeface="Comic Sans MS" pitchFamily="64" charset="0"/>
          <a:ea typeface="MS Gothic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3333CC"/>
        </a:buClr>
        <a:buSzPct val="100000"/>
        <a:buFont typeface="Comic Sans MS" pitchFamily="64" charset="0"/>
        <a:defRPr sz="4000" u="sng">
          <a:solidFill>
            <a:srgbClr val="3333CC"/>
          </a:solidFill>
          <a:latin typeface="Comic Sans MS" pitchFamily="64" charset="0"/>
          <a:ea typeface="MS Gothic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3333CC"/>
        </a:buClr>
        <a:buSzPct val="100000"/>
        <a:buFont typeface="Comic Sans MS" pitchFamily="64" charset="0"/>
        <a:defRPr sz="4000" u="sng">
          <a:solidFill>
            <a:srgbClr val="3333CC"/>
          </a:solidFill>
          <a:latin typeface="Comic Sans MS" pitchFamily="64" charset="0"/>
          <a:ea typeface="MS Gothic" charset="-128"/>
        </a:defRPr>
      </a:lvl5pPr>
      <a:lvl6pPr marL="457200" algn="l" defTabSz="449263" rtl="0" eaLnBrk="0" fontAlgn="base" hangingPunct="0">
        <a:spcBef>
          <a:spcPct val="0"/>
        </a:spcBef>
        <a:spcAft>
          <a:spcPct val="0"/>
        </a:spcAft>
        <a:buClr>
          <a:srgbClr val="3333CC"/>
        </a:buClr>
        <a:buSzPct val="100000"/>
        <a:buFont typeface="Comic Sans MS" pitchFamily="64" charset="0"/>
        <a:defRPr sz="4000" u="sng">
          <a:solidFill>
            <a:srgbClr val="3333CC"/>
          </a:solidFill>
          <a:latin typeface="Comic Sans MS" pitchFamily="64" charset="0"/>
          <a:ea typeface="MS Gothic" charset="-128"/>
        </a:defRPr>
      </a:lvl6pPr>
      <a:lvl7pPr marL="914400" algn="l" defTabSz="449263" rtl="0" eaLnBrk="0" fontAlgn="base" hangingPunct="0">
        <a:spcBef>
          <a:spcPct val="0"/>
        </a:spcBef>
        <a:spcAft>
          <a:spcPct val="0"/>
        </a:spcAft>
        <a:buClr>
          <a:srgbClr val="3333CC"/>
        </a:buClr>
        <a:buSzPct val="100000"/>
        <a:buFont typeface="Comic Sans MS" pitchFamily="64" charset="0"/>
        <a:defRPr sz="4000" u="sng">
          <a:solidFill>
            <a:srgbClr val="3333CC"/>
          </a:solidFill>
          <a:latin typeface="Comic Sans MS" pitchFamily="64" charset="0"/>
          <a:ea typeface="MS Gothic" charset="-128"/>
        </a:defRPr>
      </a:lvl7pPr>
      <a:lvl8pPr marL="1371600" algn="l" defTabSz="449263" rtl="0" eaLnBrk="0" fontAlgn="base" hangingPunct="0">
        <a:spcBef>
          <a:spcPct val="0"/>
        </a:spcBef>
        <a:spcAft>
          <a:spcPct val="0"/>
        </a:spcAft>
        <a:buClr>
          <a:srgbClr val="3333CC"/>
        </a:buClr>
        <a:buSzPct val="100000"/>
        <a:buFont typeface="Comic Sans MS" pitchFamily="64" charset="0"/>
        <a:defRPr sz="4000" u="sng">
          <a:solidFill>
            <a:srgbClr val="3333CC"/>
          </a:solidFill>
          <a:latin typeface="Comic Sans MS" pitchFamily="64" charset="0"/>
          <a:ea typeface="MS Gothic" charset="-128"/>
        </a:defRPr>
      </a:lvl8pPr>
      <a:lvl9pPr marL="1828800" algn="l" defTabSz="449263" rtl="0" eaLnBrk="0" fontAlgn="base" hangingPunct="0">
        <a:spcBef>
          <a:spcPct val="0"/>
        </a:spcBef>
        <a:spcAft>
          <a:spcPct val="0"/>
        </a:spcAft>
        <a:buClr>
          <a:srgbClr val="3333CC"/>
        </a:buClr>
        <a:buSzPct val="100000"/>
        <a:buFont typeface="Comic Sans MS" pitchFamily="64" charset="0"/>
        <a:defRPr sz="4000" u="sng">
          <a:solidFill>
            <a:srgbClr val="3333CC"/>
          </a:solidFill>
          <a:latin typeface="Comic Sans MS" pitchFamily="64" charset="0"/>
          <a:ea typeface="MS Gothic" charset="-128"/>
        </a:defRPr>
      </a:lvl9pPr>
    </p:titleStyle>
    <p:bodyStyle>
      <a:lvl1pPr marL="339725" indent="-339725" algn="l" defTabSz="449263" rtl="0" eaLnBrk="0" fontAlgn="base" hangingPunct="0">
        <a:spcBef>
          <a:spcPts val="700"/>
        </a:spcBef>
        <a:spcAft>
          <a:spcPct val="0"/>
        </a:spcAft>
        <a:buClr>
          <a:srgbClr val="3333CC"/>
        </a:buClr>
        <a:buSzPct val="85000"/>
        <a:buFont typeface="Wingdings" pitchFamily="64" charset="2"/>
        <a:buChar char="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49263" rtl="0" eaLnBrk="0" fontAlgn="base" hangingPunct="0">
        <a:spcBef>
          <a:spcPts val="600"/>
        </a:spcBef>
        <a:spcAft>
          <a:spcPct val="0"/>
        </a:spcAft>
        <a:buClr>
          <a:srgbClr val="3333CC"/>
        </a:buClr>
        <a:buSzPct val="75000"/>
        <a:buFont typeface="Wingdings" pitchFamily="64" charset="2"/>
        <a:buChar char="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Comic Sans MS" pitchFamily="64" charset="0"/>
        <a:buChar char="•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64" charset="0"/>
        <a:buChar char="–"/>
        <a:defRPr sz="2000">
          <a:solidFill>
            <a:srgbClr val="000000"/>
          </a:solidFill>
          <a:latin typeface="Times New Roman" pitchFamily="64" charset="0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64" charset="0"/>
        <a:buChar char="»"/>
        <a:defRPr sz="2000">
          <a:solidFill>
            <a:srgbClr val="000000"/>
          </a:solidFill>
          <a:latin typeface="Times New Roman" pitchFamily="64" charset="0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64" charset="0"/>
        <a:buChar char="»"/>
        <a:defRPr sz="2000">
          <a:solidFill>
            <a:srgbClr val="000000"/>
          </a:solidFill>
          <a:latin typeface="Times New Roman" pitchFamily="64" charset="0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64" charset="0"/>
        <a:buChar char="»"/>
        <a:defRPr sz="2000">
          <a:solidFill>
            <a:srgbClr val="000000"/>
          </a:solidFill>
          <a:latin typeface="Times New Roman" pitchFamily="64" charset="0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64" charset="0"/>
        <a:buChar char="»"/>
        <a:defRPr sz="2000">
          <a:solidFill>
            <a:srgbClr val="000000"/>
          </a:solidFill>
          <a:latin typeface="Times New Roman" pitchFamily="64" charset="0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64" charset="0"/>
        <a:buChar char="»"/>
        <a:defRPr sz="2000">
          <a:solidFill>
            <a:srgbClr val="000000"/>
          </a:solidFill>
          <a:latin typeface="Times New Roman" pitchFamily="64" charset="0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7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20.bin"/><Relationship Id="rId5" Type="http://schemas.openxmlformats.org/officeDocument/2006/relationships/image" Target="../media/image4.png"/><Relationship Id="rId10" Type="http://schemas.openxmlformats.org/officeDocument/2006/relationships/oleObject" Target="../embeddings/oleObject19.bin"/><Relationship Id="rId4" Type="http://schemas.openxmlformats.org/officeDocument/2006/relationships/image" Target="../media/image3.emf"/><Relationship Id="rId9" Type="http://schemas.openxmlformats.org/officeDocument/2006/relationships/oleObject" Target="../embeddings/oleObject1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7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25.bin"/><Relationship Id="rId5" Type="http://schemas.openxmlformats.org/officeDocument/2006/relationships/image" Target="../media/image4.png"/><Relationship Id="rId10" Type="http://schemas.openxmlformats.org/officeDocument/2006/relationships/oleObject" Target="../embeddings/oleObject24.bin"/><Relationship Id="rId4" Type="http://schemas.openxmlformats.org/officeDocument/2006/relationships/image" Target="../media/image3.emf"/><Relationship Id="rId9" Type="http://schemas.openxmlformats.org/officeDocument/2006/relationships/oleObject" Target="../embeddings/oleObject2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oleObject" Target="../embeddings/oleObject33.bin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31.bin"/><Relationship Id="rId5" Type="http://schemas.openxmlformats.org/officeDocument/2006/relationships/image" Target="../media/image4.png"/><Relationship Id="rId10" Type="http://schemas.openxmlformats.org/officeDocument/2006/relationships/oleObject" Target="../embeddings/oleObject30.bin"/><Relationship Id="rId4" Type="http://schemas.openxmlformats.org/officeDocument/2006/relationships/image" Target="../media/image3.emf"/><Relationship Id="rId9" Type="http://schemas.openxmlformats.org/officeDocument/2006/relationships/oleObject" Target="../embeddings/oleObject29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34.bin"/><Relationship Id="rId4" Type="http://schemas.openxmlformats.org/officeDocument/2006/relationships/image" Target="../media/image22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3.bin"/><Relationship Id="rId5" Type="http://schemas.openxmlformats.org/officeDocument/2006/relationships/image" Target="../media/image4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3.emf"/><Relationship Id="rId9" Type="http://schemas.openxmlformats.org/officeDocument/2006/relationships/oleObject" Target="../embeddings/oleObject1.bin"/><Relationship Id="rId14" Type="http://schemas.openxmlformats.org/officeDocument/2006/relationships/oleObject" Target="../embeddings/oleObject6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3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40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oleObject" Target="../embeddings/oleObject11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9.bin"/><Relationship Id="rId5" Type="http://schemas.openxmlformats.org/officeDocument/2006/relationships/image" Target="../media/image4.png"/><Relationship Id="rId10" Type="http://schemas.openxmlformats.org/officeDocument/2006/relationships/oleObject" Target="../embeddings/oleObject8.bin"/><Relationship Id="rId4" Type="http://schemas.openxmlformats.org/officeDocument/2006/relationships/image" Target="../media/image3.emf"/><Relationship Id="rId9" Type="http://schemas.openxmlformats.org/officeDocument/2006/relationships/oleObject" Target="../embeddings/oleObject7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13" Type="http://schemas.openxmlformats.org/officeDocument/2006/relationships/oleObject" Target="../embeddings/oleObject57.bin"/><Relationship Id="rId3" Type="http://schemas.openxmlformats.org/officeDocument/2006/relationships/notesSlide" Target="../notesSlides/notesSlide69.xml"/><Relationship Id="rId7" Type="http://schemas.openxmlformats.org/officeDocument/2006/relationships/oleObject" Target="../embeddings/oleObject51.bin"/><Relationship Id="rId12" Type="http://schemas.openxmlformats.org/officeDocument/2006/relationships/oleObject" Target="../embeddings/oleObject56.bin"/><Relationship Id="rId17" Type="http://schemas.openxmlformats.org/officeDocument/2006/relationships/image" Target="../media/image3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0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0.bin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49.bin"/><Relationship Id="rId15" Type="http://schemas.openxmlformats.org/officeDocument/2006/relationships/oleObject" Target="../embeddings/oleObject59.bin"/><Relationship Id="rId10" Type="http://schemas.openxmlformats.org/officeDocument/2006/relationships/oleObject" Target="../embeddings/oleObject54.bin"/><Relationship Id="rId4" Type="http://schemas.openxmlformats.org/officeDocument/2006/relationships/oleObject" Target="../embeddings/oleObject48.bin"/><Relationship Id="rId9" Type="http://schemas.openxmlformats.org/officeDocument/2006/relationships/oleObject" Target="../embeddings/oleObject53.bin"/><Relationship Id="rId14" Type="http://schemas.openxmlformats.org/officeDocument/2006/relationships/oleObject" Target="../embeddings/oleObject5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oleObject" Target="../embeddings/oleObject16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4.png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3.emf"/><Relationship Id="rId9" Type="http://schemas.openxmlformats.org/officeDocument/2006/relationships/oleObject" Target="../embeddings/oleObject12.bin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w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w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D0078E68-E058-4150-A6A2-9B2FDA250135}" type="slidenum">
              <a:rPr lang="en-GB" altLang="it-IT"/>
              <a:pPr/>
              <a:t>1</a:t>
            </a:fld>
            <a:endParaRPr lang="en-GB" altLang="it-IT"/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382588" y="493713"/>
            <a:ext cx="5764212" cy="172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4000">
                <a:solidFill>
                  <a:srgbClr val="3333CC"/>
                </a:solidFill>
                <a:latin typeface="Comic Sans MS" pitchFamily="64" charset="0"/>
              </a:rPr>
              <a:t>Capitolo 1</a:t>
            </a:r>
            <a:br>
              <a:rPr lang="en-GB" altLang="it-IT" sz="4000">
                <a:solidFill>
                  <a:srgbClr val="3333CC"/>
                </a:solidFill>
                <a:latin typeface="Comic Sans MS" pitchFamily="64" charset="0"/>
              </a:rPr>
            </a:br>
            <a:r>
              <a:rPr lang="en-GB" altLang="it-IT" sz="4000">
                <a:solidFill>
                  <a:srgbClr val="3333CC"/>
                </a:solidFill>
                <a:latin typeface="Comic Sans MS" pitchFamily="64" charset="0"/>
              </a:rPr>
              <a:t>Introduzione</a:t>
            </a:r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6229350" y="4064000"/>
            <a:ext cx="2730500" cy="2282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 i="1">
                <a:solidFill>
                  <a:srgbClr val="3333CC"/>
                </a:solidFill>
                <a:latin typeface="Comic Sans MS" pitchFamily="64" charset="0"/>
              </a:rPr>
              <a:t>Reti di calcolatori e Internet: Un approccio top-down</a:t>
            </a:r>
            <a:br>
              <a:rPr lang="en-GB" altLang="it-IT" sz="1400" i="1">
                <a:solidFill>
                  <a:srgbClr val="3333CC"/>
                </a:solidFill>
                <a:latin typeface="Comic Sans MS" pitchFamily="64" charset="0"/>
              </a:rPr>
            </a:br>
            <a:r>
              <a:rPr lang="en-GB" altLang="it-IT" sz="1400">
                <a:solidFill>
                  <a:srgbClr val="3333CC"/>
                </a:solidFill>
                <a:latin typeface="Comic Sans MS" pitchFamily="64" charset="0"/>
              </a:rPr>
              <a:t> </a:t>
            </a:r>
            <a:br>
              <a:rPr lang="en-GB" altLang="it-IT" sz="1400">
                <a:solidFill>
                  <a:srgbClr val="3333CC"/>
                </a:solidFill>
                <a:latin typeface="Comic Sans MS" pitchFamily="64" charset="0"/>
              </a:rPr>
            </a:br>
            <a:r>
              <a:rPr lang="en-GB" altLang="it-IT" sz="1400">
                <a:solidFill>
                  <a:srgbClr val="3333CC"/>
                </a:solidFill>
                <a:latin typeface="Comic Sans MS" pitchFamily="64" charset="0"/>
              </a:rPr>
              <a:t>4</a:t>
            </a:r>
            <a:r>
              <a:rPr lang="en-GB" altLang="it-IT" sz="1400" baseline="30000">
                <a:solidFill>
                  <a:srgbClr val="3333CC"/>
                </a:solidFill>
                <a:latin typeface="Comic Sans MS" pitchFamily="64" charset="0"/>
              </a:rPr>
              <a:t>a</a:t>
            </a:r>
            <a:r>
              <a:rPr lang="en-GB" altLang="it-IT" sz="1400">
                <a:solidFill>
                  <a:srgbClr val="3333CC"/>
                </a:solidFill>
                <a:latin typeface="Comic Sans MS" pitchFamily="64" charset="0"/>
              </a:rPr>
              <a:t> edizione </a:t>
            </a:r>
            <a:br>
              <a:rPr lang="en-GB" altLang="it-IT" sz="1400">
                <a:solidFill>
                  <a:srgbClr val="3333CC"/>
                </a:solidFill>
                <a:latin typeface="Comic Sans MS" pitchFamily="64" charset="0"/>
              </a:rPr>
            </a:br>
            <a:r>
              <a:rPr lang="en-GB" altLang="it-IT" sz="1400">
                <a:solidFill>
                  <a:srgbClr val="3333CC"/>
                </a:solidFill>
                <a:latin typeface="Comic Sans MS" pitchFamily="64" charset="0"/>
              </a:rPr>
              <a:t>Jim Kurose, Keith Ross</a:t>
            </a:r>
          </a:p>
          <a:p>
            <a:pPr algn="ctr"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3333CC"/>
                </a:solidFill>
                <a:latin typeface="Comic Sans MS" pitchFamily="64" charset="0"/>
              </a:rPr>
              <a:t/>
            </a:r>
            <a:br>
              <a:rPr lang="en-GB" altLang="it-IT" sz="1400">
                <a:solidFill>
                  <a:srgbClr val="3333CC"/>
                </a:solidFill>
                <a:latin typeface="Comic Sans MS" pitchFamily="64" charset="0"/>
              </a:rPr>
            </a:br>
            <a:r>
              <a:rPr lang="en-GB" altLang="it-IT" sz="1100">
                <a:solidFill>
                  <a:srgbClr val="3333CC"/>
                </a:solidFill>
                <a:latin typeface="Comic Sans MS" pitchFamily="64" charset="0"/>
              </a:rPr>
              <a:t>Pearson Paravia Bruno Mondadori Spa</a:t>
            </a:r>
          </a:p>
          <a:p>
            <a:pPr algn="ctr"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100">
                <a:solidFill>
                  <a:srgbClr val="3333CC"/>
                </a:solidFill>
                <a:latin typeface="Comic Sans MS" pitchFamily="64" charset="0"/>
              </a:rPr>
              <a:t> ©2008 </a:t>
            </a:r>
            <a:r>
              <a:rPr lang="en-GB" altLang="it-IT" sz="1800">
                <a:solidFill>
                  <a:srgbClr val="3333CC"/>
                </a:solidFill>
                <a:latin typeface="Comic Sans MS" pitchFamily="64" charset="0"/>
              </a:rPr>
              <a:t/>
            </a:r>
            <a:br>
              <a:rPr lang="en-GB" altLang="it-IT" sz="1800">
                <a:solidFill>
                  <a:srgbClr val="3333CC"/>
                </a:solidFill>
                <a:latin typeface="Comic Sans MS" pitchFamily="64" charset="0"/>
              </a:rPr>
            </a:br>
            <a:endParaRPr lang="en-GB" altLang="it-IT" sz="1800">
              <a:solidFill>
                <a:srgbClr val="3333CC"/>
              </a:solidFill>
              <a:latin typeface="Comic Sans MS" pitchFamily="64" charset="0"/>
            </a:endParaRP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376238" y="2593975"/>
            <a:ext cx="5072062" cy="368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000" dirty="0">
                <a:solidFill>
                  <a:srgbClr val="000000"/>
                </a:solidFill>
                <a:latin typeface="Arial" charset="0"/>
              </a:rPr>
              <a:t>Nota per </a:t>
            </a:r>
            <a:r>
              <a:rPr lang="en-GB" altLang="it-IT" sz="2000" dirty="0" err="1">
                <a:solidFill>
                  <a:srgbClr val="000000"/>
                </a:solidFill>
                <a:latin typeface="Arial" charset="0"/>
              </a:rPr>
              <a:t>l’utilizzo</a:t>
            </a:r>
            <a:r>
              <a:rPr lang="en-GB" altLang="it-IT" sz="2000" dirty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Abbiamo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preparato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queste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slide con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l’intenzione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di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renderle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disponibili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a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tutti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professori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studenti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lettori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).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Sono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in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formato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PowerPoint  in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modo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che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voi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possiate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aggiungere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e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cancellare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slide (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compresa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questa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) o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modificarne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il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contenuto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in base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alle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vostre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esigenze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Come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potete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facilmente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immaginare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da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parte nostra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abbiamo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fatto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i="1" dirty="0">
                <a:solidFill>
                  <a:srgbClr val="000000"/>
                </a:solidFill>
                <a:latin typeface="Arial" charset="0"/>
              </a:rPr>
              <a:t>un </a:t>
            </a:r>
            <a:r>
              <a:rPr lang="en-GB" altLang="it-IT" sz="1200" i="1" dirty="0" err="1">
                <a:solidFill>
                  <a:srgbClr val="000000"/>
                </a:solidFill>
                <a:latin typeface="Arial" charset="0"/>
              </a:rPr>
              <a:t>sacco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di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lavoro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. In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cambio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, vi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chiediamo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solo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di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rispettare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le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seguenti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condizioni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>
              <a:buClr>
                <a:srgbClr val="3333CC"/>
              </a:buClr>
              <a:buFont typeface="Wingdings" pitchFamily="64" charset="2"/>
              <a:buChar char="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se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utilizzate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queste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slide (ad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esempio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, in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aula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) in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una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forma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sostanzialmente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inalterata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, fate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riferimento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alla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fonte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dopo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tutto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piacerebbe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che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la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gente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usasse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il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nostro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libro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!)</a:t>
            </a:r>
            <a:r>
              <a:rPr lang="ar-SA" altLang="it-IT" sz="1200" dirty="0">
                <a:solidFill>
                  <a:srgbClr val="000000"/>
                </a:solidFill>
                <a:latin typeface="Arial" charset="0"/>
                <a:cs typeface="Arial" charset="0"/>
              </a:rPr>
              <a:t>‏</a:t>
            </a:r>
            <a:endParaRPr lang="en-GB" altLang="it-IT" sz="1200" dirty="0">
              <a:solidFill>
                <a:srgbClr val="000000"/>
              </a:solidFill>
              <a:latin typeface="Arial" charset="0"/>
            </a:endParaRPr>
          </a:p>
          <a:p>
            <a:pPr>
              <a:buClr>
                <a:srgbClr val="3333CC"/>
              </a:buClr>
              <a:buFont typeface="Wingdings" pitchFamily="64" charset="2"/>
              <a:buChar char="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se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rendete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disponibili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queste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slide in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una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forma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sostanzialmente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inalterata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su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un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sito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web, indicate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che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si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tratta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di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un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adattamento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(o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di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una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copia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)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delle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nostre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slide, e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inserite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la nota </a:t>
            </a:r>
            <a:r>
              <a:rPr lang="en-GB" altLang="it-IT" sz="1200" dirty="0" err="1">
                <a:solidFill>
                  <a:srgbClr val="000000"/>
                </a:solidFill>
                <a:latin typeface="Arial" charset="0"/>
              </a:rPr>
              <a:t>relativa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al copyright. </a:t>
            </a:r>
          </a:p>
          <a:p>
            <a:pPr>
              <a:buClr>
                <a:srgbClr val="3333CC"/>
              </a:buClr>
              <a:buFont typeface="Wingdings" pitchFamily="64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it-IT" sz="1200" dirty="0">
              <a:solidFill>
                <a:srgbClr val="000000"/>
              </a:solidFill>
              <a:latin typeface="Arial" charset="0"/>
            </a:endParaRPr>
          </a:p>
          <a:p>
            <a:pPr>
              <a:buClr>
                <a:srgbClr val="3333CC"/>
              </a:buClr>
              <a:buFont typeface="Wingdings" pitchFamily="64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 i="1" dirty="0">
                <a:solidFill>
                  <a:srgbClr val="000000"/>
                </a:solidFill>
                <a:latin typeface="Arial" charset="0"/>
              </a:rPr>
              <a:t>Thanks and enjoy!</a:t>
            </a: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  JFK/KWR</a:t>
            </a:r>
          </a:p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it-IT" sz="1200" dirty="0">
              <a:solidFill>
                <a:srgbClr val="000000"/>
              </a:solidFill>
              <a:latin typeface="Arial" charset="0"/>
            </a:endParaRPr>
          </a:p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All material copyright 1996-2007</a:t>
            </a:r>
          </a:p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 dirty="0">
                <a:solidFill>
                  <a:srgbClr val="000000"/>
                </a:solidFill>
                <a:latin typeface="Arial" charset="0"/>
              </a:rPr>
              <a:t>J.F Kurose and K.W. Ross, All Rights Reserved</a:t>
            </a: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7312025" y="6199188"/>
            <a:ext cx="18415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4588" y="361950"/>
            <a:ext cx="2490787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8BFED841-A25E-4850-B5D6-39EE73D016E7}" type="slidenum">
              <a:rPr lang="en-GB" altLang="it-IT"/>
              <a:pPr/>
              <a:t>10</a:t>
            </a:fld>
            <a:endParaRPr lang="en-GB" altLang="it-IT"/>
          </a:p>
        </p:txBody>
      </p:sp>
      <p:sp>
        <p:nvSpPr>
          <p:cNvPr id="24579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Capitolo 1: roadmap</a:t>
            </a:r>
          </a:p>
        </p:txBody>
      </p:sp>
      <p:sp>
        <p:nvSpPr>
          <p:cNvPr id="24580" name="Rectangle 324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chemeClr val="accent2"/>
                </a:solidFill>
              </a:rPr>
              <a:t>1.1</a:t>
            </a:r>
            <a:r>
              <a:rPr lang="en-GB" altLang="it-IT" smtClean="0">
                <a:solidFill>
                  <a:srgbClr val="FF0000"/>
                </a:solidFill>
              </a:rPr>
              <a:t> </a:t>
            </a:r>
            <a:r>
              <a:rPr lang="en-GB" altLang="it-IT" smtClean="0">
                <a:solidFill>
                  <a:schemeClr val="tx1"/>
                </a:solidFill>
              </a:rPr>
              <a:t>Cos’è Internet?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1.2</a:t>
            </a:r>
            <a:r>
              <a:rPr lang="en-GB" altLang="it-IT" smtClean="0"/>
              <a:t> </a:t>
            </a:r>
            <a:r>
              <a:rPr lang="en-GB" altLang="it-IT" smtClean="0">
                <a:solidFill>
                  <a:srgbClr val="FF3300"/>
                </a:solidFill>
              </a:rPr>
              <a:t>Ai confini della rete</a:t>
            </a:r>
          </a:p>
          <a:p>
            <a:pPr lvl="2"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FF3300"/>
                </a:solidFill>
              </a:rPr>
              <a:t> sistemi terminali, reti di accesso, collegamenti</a:t>
            </a:r>
            <a:endParaRPr lang="en-GB" altLang="it-IT" smtClean="0"/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1.3</a:t>
            </a:r>
            <a:r>
              <a:rPr lang="en-GB" altLang="it-IT" smtClean="0"/>
              <a:t> Il nucleo della rete</a:t>
            </a:r>
          </a:p>
          <a:p>
            <a:pPr lvl="2"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/>
              <a:t>commutazione di circuito e di pacchetto, struttura della rete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1.4 </a:t>
            </a:r>
            <a:r>
              <a:rPr lang="en-GB" altLang="it-IT" smtClean="0"/>
              <a:t>Ritardi, perdite e throughput nelle reti a commutazione di pacchetto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1.5</a:t>
            </a:r>
            <a:r>
              <a:rPr lang="en-GB" altLang="it-IT" smtClean="0"/>
              <a:t> Livelli di protocollo e loro modelli di servizio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1.6</a:t>
            </a:r>
            <a:r>
              <a:rPr lang="en-GB" altLang="it-IT" smtClean="0"/>
              <a:t> Reti sotto attacco: la sicurezza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1.7</a:t>
            </a:r>
            <a:r>
              <a:rPr lang="en-GB" altLang="it-IT" smtClean="0"/>
              <a:t> Storia del computer networking e di Internet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3A1E5A35-0ABB-4463-8378-729442BE0377}" type="slidenum">
              <a:rPr lang="en-GB" altLang="it-IT"/>
              <a:pPr/>
              <a:t>11</a:t>
            </a:fld>
            <a:endParaRPr lang="en-GB" altLang="it-IT"/>
          </a:p>
        </p:txBody>
      </p:sp>
      <p:sp>
        <p:nvSpPr>
          <p:cNvPr id="4104" name="Rectangle 1"/>
          <p:cNvSpPr>
            <a:spLocks noGrp="1" noChangeArrowheads="1"/>
          </p:cNvSpPr>
          <p:nvPr>
            <p:ph type="title"/>
          </p:nvPr>
        </p:nvSpPr>
        <p:spPr>
          <a:xfrm>
            <a:off x="238125" y="228600"/>
            <a:ext cx="8488363" cy="941388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Uno sguardo da vicino alla struttura di rete</a:t>
            </a:r>
          </a:p>
        </p:txBody>
      </p:sp>
      <p:sp>
        <p:nvSpPr>
          <p:cNvPr id="410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81113"/>
            <a:ext cx="3810000" cy="3497262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ai confini della rete:</a:t>
            </a:r>
            <a:r>
              <a:rPr lang="en-GB" altLang="it-IT" sz="2400" smtClean="0"/>
              <a:t> </a:t>
            </a:r>
            <a:r>
              <a:rPr lang="en-GB" altLang="it-IT" sz="2000" smtClean="0"/>
              <a:t>applicazioni e sistemi terminali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reti, dispositivi fisici:</a:t>
            </a:r>
            <a:r>
              <a:rPr lang="en-GB" altLang="it-IT" sz="2400" smtClean="0"/>
              <a:t> </a:t>
            </a:r>
            <a:r>
              <a:rPr lang="en-GB" altLang="it-IT" sz="2000" smtClean="0"/>
              <a:t>collegamenti cablati e wireless</a:t>
            </a:r>
            <a:endParaRPr lang="en-GB" altLang="it-IT" sz="2400" smtClean="0">
              <a:solidFill>
                <a:srgbClr val="FF0000"/>
              </a:solidFill>
            </a:endParaRP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al centro della rete:</a:t>
            </a:r>
            <a:r>
              <a:rPr lang="en-GB" altLang="it-IT" smtClean="0"/>
              <a:t> 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router interconnessi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la rete delle reti</a:t>
            </a:r>
          </a:p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400" smtClean="0">
              <a:solidFill>
                <a:srgbClr val="FF0000"/>
              </a:solidFill>
            </a:endParaRP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000" smtClean="0"/>
          </a:p>
        </p:txBody>
      </p:sp>
      <p:grpSp>
        <p:nvGrpSpPr>
          <p:cNvPr id="4106" name="Group 310"/>
          <p:cNvGrpSpPr>
            <a:grpSpLocks/>
          </p:cNvGrpSpPr>
          <p:nvPr/>
        </p:nvGrpSpPr>
        <p:grpSpPr bwMode="auto">
          <a:xfrm>
            <a:off x="4989513" y="1639888"/>
            <a:ext cx="3468687" cy="4167187"/>
            <a:chOff x="3143" y="1033"/>
            <a:chExt cx="2185" cy="2625"/>
          </a:xfrm>
        </p:grpSpPr>
        <p:sp>
          <p:nvSpPr>
            <p:cNvPr id="4409" name="Freeform 311"/>
            <p:cNvSpPr>
              <a:spLocks noChangeArrowheads="1"/>
            </p:cNvSpPr>
            <p:nvPr/>
          </p:nvSpPr>
          <p:spPr bwMode="auto">
            <a:xfrm>
              <a:off x="4227" y="2178"/>
              <a:ext cx="828" cy="425"/>
            </a:xfrm>
            <a:custGeom>
              <a:avLst/>
              <a:gdLst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0" name="Freeform 312"/>
            <p:cNvSpPr>
              <a:spLocks noChangeArrowheads="1"/>
            </p:cNvSpPr>
            <p:nvPr/>
          </p:nvSpPr>
          <p:spPr bwMode="auto">
            <a:xfrm>
              <a:off x="4239" y="1217"/>
              <a:ext cx="1090" cy="658"/>
            </a:xfrm>
            <a:custGeom>
              <a:avLst/>
              <a:gdLst>
                <a:gd name="T0" fmla="*/ 424 w 765"/>
                <a:gd name="T1" fmla="*/ 10 h 459"/>
                <a:gd name="T2" fmla="*/ 288 w 765"/>
                <a:gd name="T3" fmla="*/ 70 h 459"/>
                <a:gd name="T4" fmla="*/ 96 w 765"/>
                <a:gd name="T5" fmla="*/ 100 h 459"/>
                <a:gd name="T6" fmla="*/ 14 w 765"/>
                <a:gd name="T7" fmla="*/ 336 h 459"/>
                <a:gd name="T8" fmla="*/ 180 w 765"/>
                <a:gd name="T9" fmla="*/ 444 h 459"/>
                <a:gd name="T10" fmla="*/ 346 w 765"/>
                <a:gd name="T11" fmla="*/ 426 h 459"/>
                <a:gd name="T12" fmla="*/ 584 w 765"/>
                <a:gd name="T13" fmla="*/ 444 h 459"/>
                <a:gd name="T14" fmla="*/ 698 w 765"/>
                <a:gd name="T15" fmla="*/ 434 h 459"/>
                <a:gd name="T16" fmla="*/ 752 w 765"/>
                <a:gd name="T17" fmla="*/ 372 h 459"/>
                <a:gd name="T18" fmla="*/ 750 w 765"/>
                <a:gd name="T19" fmla="*/ 158 h 459"/>
                <a:gd name="T20" fmla="*/ 662 w 765"/>
                <a:gd name="T21" fmla="*/ 34 h 459"/>
                <a:gd name="T22" fmla="*/ 424 w 765"/>
                <a:gd name="T23" fmla="*/ 10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CC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1" name="Freeform 313"/>
            <p:cNvSpPr>
              <a:spLocks noChangeArrowheads="1"/>
            </p:cNvSpPr>
            <p:nvPr/>
          </p:nvSpPr>
          <p:spPr bwMode="auto">
            <a:xfrm>
              <a:off x="3143" y="1033"/>
              <a:ext cx="1036" cy="675"/>
            </a:xfrm>
            <a:custGeom>
              <a:avLst/>
              <a:gdLst>
                <a:gd name="T0" fmla="*/ 648 w 1036"/>
                <a:gd name="T1" fmla="*/ 11 h 675"/>
                <a:gd name="T2" fmla="*/ 390 w 1036"/>
                <a:gd name="T3" fmla="*/ 53 h 675"/>
                <a:gd name="T4" fmla="*/ 206 w 1036"/>
                <a:gd name="T5" fmla="*/ 129 h 675"/>
                <a:gd name="T6" fmla="*/ 152 w 1036"/>
                <a:gd name="T7" fmla="*/ 229 h 675"/>
                <a:gd name="T8" fmla="*/ 22 w 1036"/>
                <a:gd name="T9" fmla="*/ 297 h 675"/>
                <a:gd name="T10" fmla="*/ 18 w 1036"/>
                <a:gd name="T11" fmla="*/ 459 h 675"/>
                <a:gd name="T12" fmla="*/ 132 w 1036"/>
                <a:gd name="T13" fmla="*/ 489 h 675"/>
                <a:gd name="T14" fmla="*/ 458 w 1036"/>
                <a:gd name="T15" fmla="*/ 489 h 675"/>
                <a:gd name="T16" fmla="*/ 598 w 1036"/>
                <a:gd name="T17" fmla="*/ 555 h 675"/>
                <a:gd name="T18" fmla="*/ 752 w 1036"/>
                <a:gd name="T19" fmla="*/ 657 h 675"/>
                <a:gd name="T20" fmla="*/ 870 w 1036"/>
                <a:gd name="T21" fmla="*/ 661 h 675"/>
                <a:gd name="T22" fmla="*/ 952 w 1036"/>
                <a:gd name="T23" fmla="*/ 603 h 675"/>
                <a:gd name="T24" fmla="*/ 992 w 1036"/>
                <a:gd name="T25" fmla="*/ 445 h 675"/>
                <a:gd name="T26" fmla="*/ 1018 w 1036"/>
                <a:gd name="T27" fmla="*/ 291 h 675"/>
                <a:gd name="T28" fmla="*/ 1022 w 1036"/>
                <a:gd name="T29" fmla="*/ 107 h 675"/>
                <a:gd name="T30" fmla="*/ 934 w 1036"/>
                <a:gd name="T31" fmla="*/ 17 h 675"/>
                <a:gd name="T32" fmla="*/ 776 w 1036"/>
                <a:gd name="T33" fmla="*/ 3 h 675"/>
                <a:gd name="T34" fmla="*/ 648 w 1036"/>
                <a:gd name="T35" fmla="*/ 11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412" name="Group 314"/>
            <p:cNvGrpSpPr>
              <a:grpSpLocks/>
            </p:cNvGrpSpPr>
            <p:nvPr/>
          </p:nvGrpSpPr>
          <p:grpSpPr bwMode="auto">
            <a:xfrm>
              <a:off x="3198" y="1874"/>
              <a:ext cx="918" cy="587"/>
              <a:chOff x="3198" y="1874"/>
              <a:chExt cx="918" cy="587"/>
            </a:xfrm>
          </p:grpSpPr>
          <p:sp>
            <p:nvSpPr>
              <p:cNvPr id="4419" name="Rectangle 315"/>
              <p:cNvSpPr>
                <a:spLocks noChangeArrowheads="1"/>
              </p:cNvSpPr>
              <p:nvPr/>
            </p:nvSpPr>
            <p:spPr bwMode="auto">
              <a:xfrm>
                <a:off x="3345" y="2040"/>
                <a:ext cx="622" cy="422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420" name="AutoShape 316"/>
              <p:cNvSpPr>
                <a:spLocks noChangeArrowheads="1"/>
              </p:cNvSpPr>
              <p:nvPr/>
            </p:nvSpPr>
            <p:spPr bwMode="auto">
              <a:xfrm>
                <a:off x="3198" y="1874"/>
                <a:ext cx="919" cy="200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4413" name="Line 317"/>
            <p:cNvSpPr>
              <a:spLocks noChangeShapeType="1"/>
            </p:cNvSpPr>
            <p:nvPr/>
          </p:nvSpPr>
          <p:spPr bwMode="auto">
            <a:xfrm>
              <a:off x="3864" y="2312"/>
              <a:ext cx="42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4" name="Line 318"/>
            <p:cNvSpPr>
              <a:spLocks noChangeShapeType="1"/>
            </p:cNvSpPr>
            <p:nvPr/>
          </p:nvSpPr>
          <p:spPr bwMode="auto">
            <a:xfrm>
              <a:off x="4050" y="1586"/>
              <a:ext cx="321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5" name="Freeform 319"/>
            <p:cNvSpPr>
              <a:spLocks noChangeArrowheads="1"/>
            </p:cNvSpPr>
            <p:nvPr/>
          </p:nvSpPr>
          <p:spPr bwMode="auto">
            <a:xfrm>
              <a:off x="3348" y="2742"/>
              <a:ext cx="1877" cy="917"/>
            </a:xfrm>
            <a:custGeom>
              <a:avLst/>
              <a:gdLst>
                <a:gd name="T0" fmla="*/ 889 w 1877"/>
                <a:gd name="T1" fmla="*/ 23 h 917"/>
                <a:gd name="T2" fmla="*/ 692 w 1877"/>
                <a:gd name="T3" fmla="*/ 109 h 917"/>
                <a:gd name="T4" fmla="*/ 415 w 1877"/>
                <a:gd name="T5" fmla="*/ 91 h 917"/>
                <a:gd name="T6" fmla="*/ 112 w 1877"/>
                <a:gd name="T7" fmla="*/ 170 h 917"/>
                <a:gd name="T8" fmla="*/ 50 w 1877"/>
                <a:gd name="T9" fmla="*/ 353 h 917"/>
                <a:gd name="T10" fmla="*/ 14 w 1877"/>
                <a:gd name="T11" fmla="*/ 528 h 917"/>
                <a:gd name="T12" fmla="*/ 139 w 1877"/>
                <a:gd name="T13" fmla="*/ 650 h 917"/>
                <a:gd name="T14" fmla="*/ 505 w 1877"/>
                <a:gd name="T15" fmla="*/ 781 h 917"/>
                <a:gd name="T16" fmla="*/ 933 w 1877"/>
                <a:gd name="T17" fmla="*/ 886 h 917"/>
                <a:gd name="T18" fmla="*/ 1370 w 1877"/>
                <a:gd name="T19" fmla="*/ 901 h 917"/>
                <a:gd name="T20" fmla="*/ 1676 w 1877"/>
                <a:gd name="T21" fmla="*/ 793 h 917"/>
                <a:gd name="T22" fmla="*/ 1860 w 1877"/>
                <a:gd name="T23" fmla="*/ 624 h 917"/>
                <a:gd name="T24" fmla="*/ 1776 w 1877"/>
                <a:gd name="T25" fmla="*/ 219 h 917"/>
                <a:gd name="T26" fmla="*/ 1503 w 1877"/>
                <a:gd name="T27" fmla="*/ 100 h 917"/>
                <a:gd name="T28" fmla="*/ 1200 w 1877"/>
                <a:gd name="T29" fmla="*/ 13 h 917"/>
                <a:gd name="T30" fmla="*/ 889 w 1877"/>
                <a:gd name="T31" fmla="*/ 23 h 9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17"/>
                <a:gd name="T50" fmla="*/ 1877 w 1877"/>
                <a:gd name="T51" fmla="*/ 917 h 9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7" h="917">
                  <a:moveTo>
                    <a:pt x="889" y="23"/>
                  </a:moveTo>
                  <a:cubicBezTo>
                    <a:pt x="804" y="39"/>
                    <a:pt x="771" y="98"/>
                    <a:pt x="692" y="109"/>
                  </a:cubicBezTo>
                  <a:cubicBezTo>
                    <a:pt x="613" y="120"/>
                    <a:pt x="511" y="81"/>
                    <a:pt x="415" y="91"/>
                  </a:cubicBezTo>
                  <a:cubicBezTo>
                    <a:pt x="319" y="101"/>
                    <a:pt x="174" y="126"/>
                    <a:pt x="112" y="170"/>
                  </a:cubicBezTo>
                  <a:cubicBezTo>
                    <a:pt x="51" y="214"/>
                    <a:pt x="66" y="294"/>
                    <a:pt x="50" y="353"/>
                  </a:cubicBezTo>
                  <a:cubicBezTo>
                    <a:pt x="34" y="412"/>
                    <a:pt x="0" y="479"/>
                    <a:pt x="14" y="528"/>
                  </a:cubicBezTo>
                  <a:cubicBezTo>
                    <a:pt x="29" y="577"/>
                    <a:pt x="57" y="608"/>
                    <a:pt x="139" y="650"/>
                  </a:cubicBezTo>
                  <a:cubicBezTo>
                    <a:pt x="221" y="692"/>
                    <a:pt x="372" y="742"/>
                    <a:pt x="505" y="781"/>
                  </a:cubicBezTo>
                  <a:cubicBezTo>
                    <a:pt x="638" y="820"/>
                    <a:pt x="789" y="866"/>
                    <a:pt x="933" y="886"/>
                  </a:cubicBezTo>
                  <a:cubicBezTo>
                    <a:pt x="1077" y="906"/>
                    <a:pt x="1246" y="917"/>
                    <a:pt x="1370" y="901"/>
                  </a:cubicBezTo>
                  <a:cubicBezTo>
                    <a:pt x="1494" y="885"/>
                    <a:pt x="1594" y="839"/>
                    <a:pt x="1676" y="793"/>
                  </a:cubicBezTo>
                  <a:cubicBezTo>
                    <a:pt x="1758" y="747"/>
                    <a:pt x="1843" y="720"/>
                    <a:pt x="1860" y="624"/>
                  </a:cubicBezTo>
                  <a:cubicBezTo>
                    <a:pt x="1877" y="528"/>
                    <a:pt x="1835" y="306"/>
                    <a:pt x="1776" y="219"/>
                  </a:cubicBezTo>
                  <a:cubicBezTo>
                    <a:pt x="1717" y="132"/>
                    <a:pt x="1599" y="134"/>
                    <a:pt x="1503" y="100"/>
                  </a:cubicBezTo>
                  <a:cubicBezTo>
                    <a:pt x="1407" y="66"/>
                    <a:pt x="1302" y="26"/>
                    <a:pt x="1200" y="13"/>
                  </a:cubicBezTo>
                  <a:cubicBezTo>
                    <a:pt x="1098" y="0"/>
                    <a:pt x="974" y="7"/>
                    <a:pt x="889" y="23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6" name="Line 320"/>
            <p:cNvSpPr>
              <a:spLocks noChangeShapeType="1"/>
            </p:cNvSpPr>
            <p:nvPr/>
          </p:nvSpPr>
          <p:spPr bwMode="auto">
            <a:xfrm flipH="1">
              <a:off x="4410" y="1804"/>
              <a:ext cx="64" cy="4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7" name="Line 321"/>
            <p:cNvSpPr>
              <a:spLocks noChangeShapeType="1"/>
            </p:cNvSpPr>
            <p:nvPr/>
          </p:nvSpPr>
          <p:spPr bwMode="auto">
            <a:xfrm flipH="1">
              <a:off x="4782" y="1804"/>
              <a:ext cx="72" cy="45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8" name="Line 322"/>
            <p:cNvSpPr>
              <a:spLocks noChangeShapeType="1"/>
            </p:cNvSpPr>
            <p:nvPr/>
          </p:nvSpPr>
          <p:spPr bwMode="auto">
            <a:xfrm flipV="1">
              <a:off x="4396" y="2522"/>
              <a:ext cx="143" cy="27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07" name="Group 323"/>
          <p:cNvGrpSpPr>
            <a:grpSpLocks/>
          </p:cNvGrpSpPr>
          <p:nvPr/>
        </p:nvGrpSpPr>
        <p:grpSpPr bwMode="auto">
          <a:xfrm>
            <a:off x="5103813" y="1658938"/>
            <a:ext cx="3019425" cy="3979862"/>
            <a:chOff x="3215" y="1045"/>
            <a:chExt cx="1902" cy="2507"/>
          </a:xfrm>
        </p:grpSpPr>
        <p:grpSp>
          <p:nvGrpSpPr>
            <p:cNvPr id="4372" name="Group 324"/>
            <p:cNvGrpSpPr>
              <a:grpSpLocks/>
            </p:cNvGrpSpPr>
            <p:nvPr/>
          </p:nvGrpSpPr>
          <p:grpSpPr bwMode="auto">
            <a:xfrm>
              <a:off x="3215" y="1340"/>
              <a:ext cx="435" cy="113"/>
              <a:chOff x="3215" y="1340"/>
              <a:chExt cx="435" cy="113"/>
            </a:xfrm>
          </p:grpSpPr>
          <p:pic>
            <p:nvPicPr>
              <p:cNvPr id="4406" name="Picture 3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325" y="1340"/>
                <a:ext cx="326" cy="11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4407" name="Line 326"/>
              <p:cNvSpPr>
                <a:spLocks noChangeShapeType="1"/>
              </p:cNvSpPr>
              <p:nvPr/>
            </p:nvSpPr>
            <p:spPr bwMode="auto">
              <a:xfrm flipH="1">
                <a:off x="3235" y="1375"/>
                <a:ext cx="6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8" name="Line 327"/>
              <p:cNvSpPr>
                <a:spLocks noChangeShapeType="1"/>
              </p:cNvSpPr>
              <p:nvPr/>
            </p:nvSpPr>
            <p:spPr bwMode="auto">
              <a:xfrm flipH="1">
                <a:off x="3214" y="1356"/>
                <a:ext cx="98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4373" name="Picture 32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91" y="1159"/>
              <a:ext cx="232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4374" name="Group 329"/>
            <p:cNvGrpSpPr>
              <a:grpSpLocks/>
            </p:cNvGrpSpPr>
            <p:nvPr/>
          </p:nvGrpSpPr>
          <p:grpSpPr bwMode="auto">
            <a:xfrm>
              <a:off x="3872" y="1045"/>
              <a:ext cx="255" cy="268"/>
              <a:chOff x="3872" y="1045"/>
              <a:chExt cx="255" cy="268"/>
            </a:xfrm>
          </p:grpSpPr>
          <p:pic>
            <p:nvPicPr>
              <p:cNvPr id="4404" name="Picture 330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72" y="1045"/>
                <a:ext cx="238" cy="2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4405" name="Picture 33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910" y="1115"/>
                <a:ext cx="218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4375" name="Group 332"/>
            <p:cNvGrpSpPr>
              <a:grpSpLocks/>
            </p:cNvGrpSpPr>
            <p:nvPr/>
          </p:nvGrpSpPr>
          <p:grpSpPr bwMode="auto">
            <a:xfrm>
              <a:off x="3416" y="1955"/>
              <a:ext cx="208" cy="223"/>
              <a:chOff x="3416" y="1955"/>
              <a:chExt cx="208" cy="223"/>
            </a:xfrm>
          </p:grpSpPr>
          <p:pic>
            <p:nvPicPr>
              <p:cNvPr id="4402" name="Picture 33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416" y="1955"/>
                <a:ext cx="195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4403" name="Picture 33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47" y="2014"/>
                <a:ext cx="178" cy="16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aphicFrame>
          <p:nvGraphicFramePr>
            <p:cNvPr id="4098" name="Object 335"/>
            <p:cNvGraphicFramePr>
              <a:graphicFrameLocks noChangeAspect="1"/>
            </p:cNvGraphicFramePr>
            <p:nvPr/>
          </p:nvGraphicFramePr>
          <p:xfrm>
            <a:off x="3686" y="1982"/>
            <a:ext cx="207" cy="173"/>
          </p:xfrm>
          <a:graphic>
            <a:graphicData uri="http://schemas.openxmlformats.org/presentationml/2006/ole">
              <p:oleObj spid="_x0000_s4098" r:id="rId8" imgW="1305000" imgH="1085760" progId="">
                <p:embed/>
              </p:oleObj>
            </a:graphicData>
          </a:graphic>
        </p:graphicFrame>
        <p:grpSp>
          <p:nvGrpSpPr>
            <p:cNvPr id="4376" name="Group 336"/>
            <p:cNvGrpSpPr>
              <a:grpSpLocks/>
            </p:cNvGrpSpPr>
            <p:nvPr/>
          </p:nvGrpSpPr>
          <p:grpSpPr bwMode="auto">
            <a:xfrm>
              <a:off x="4728" y="3268"/>
              <a:ext cx="124" cy="229"/>
              <a:chOff x="4728" y="3268"/>
              <a:chExt cx="124" cy="229"/>
            </a:xfrm>
          </p:grpSpPr>
          <p:sp>
            <p:nvSpPr>
              <p:cNvPr id="4394" name="AutoShape 337"/>
              <p:cNvSpPr>
                <a:spLocks noChangeArrowheads="1"/>
              </p:cNvSpPr>
              <p:nvPr/>
            </p:nvSpPr>
            <p:spPr bwMode="auto">
              <a:xfrm>
                <a:off x="4728" y="3445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95" name="Rectangle 338"/>
              <p:cNvSpPr>
                <a:spLocks noChangeArrowheads="1"/>
              </p:cNvSpPr>
              <p:nvPr/>
            </p:nvSpPr>
            <p:spPr bwMode="auto">
              <a:xfrm>
                <a:off x="4791" y="3269"/>
                <a:ext cx="57" cy="177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96" name="Rectangle 339"/>
              <p:cNvSpPr>
                <a:spLocks noChangeArrowheads="1"/>
              </p:cNvSpPr>
              <p:nvPr/>
            </p:nvSpPr>
            <p:spPr bwMode="auto">
              <a:xfrm>
                <a:off x="4729" y="3319"/>
                <a:ext cx="79" cy="177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97" name="AutoShape 340"/>
              <p:cNvSpPr>
                <a:spLocks noChangeArrowheads="1"/>
              </p:cNvSpPr>
              <p:nvPr/>
            </p:nvSpPr>
            <p:spPr bwMode="auto">
              <a:xfrm>
                <a:off x="4728" y="3268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98" name="Line 341"/>
              <p:cNvSpPr>
                <a:spLocks noChangeShapeType="1"/>
              </p:cNvSpPr>
              <p:nvPr/>
            </p:nvSpPr>
            <p:spPr bwMode="auto">
              <a:xfrm>
                <a:off x="4853" y="3272"/>
                <a:ext cx="1" cy="17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9" name="Line 342"/>
              <p:cNvSpPr>
                <a:spLocks noChangeShapeType="1"/>
              </p:cNvSpPr>
              <p:nvPr/>
            </p:nvSpPr>
            <p:spPr bwMode="auto">
              <a:xfrm flipH="1">
                <a:off x="4807" y="3445"/>
                <a:ext cx="47" cy="5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0" name="Rectangle 343"/>
              <p:cNvSpPr>
                <a:spLocks noChangeArrowheads="1"/>
              </p:cNvSpPr>
              <p:nvPr/>
            </p:nvSpPr>
            <p:spPr bwMode="auto">
              <a:xfrm>
                <a:off x="4739" y="3343"/>
                <a:ext cx="52" cy="102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401" name="Rectangle 344"/>
              <p:cNvSpPr>
                <a:spLocks noChangeArrowheads="1"/>
              </p:cNvSpPr>
              <p:nvPr/>
            </p:nvSpPr>
            <p:spPr bwMode="auto">
              <a:xfrm>
                <a:off x="4746" y="3373"/>
                <a:ext cx="40" cy="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4377" name="Group 345"/>
            <p:cNvGrpSpPr>
              <a:grpSpLocks/>
            </p:cNvGrpSpPr>
            <p:nvPr/>
          </p:nvGrpSpPr>
          <p:grpSpPr bwMode="auto">
            <a:xfrm>
              <a:off x="3443" y="3077"/>
              <a:ext cx="215" cy="289"/>
              <a:chOff x="3443" y="3077"/>
              <a:chExt cx="215" cy="289"/>
            </a:xfrm>
          </p:grpSpPr>
          <p:graphicFrame>
            <p:nvGraphicFramePr>
              <p:cNvPr id="4102" name="Object 346"/>
              <p:cNvGraphicFramePr>
                <a:graphicFrameLocks noChangeAspect="1"/>
              </p:cNvGraphicFramePr>
              <p:nvPr/>
            </p:nvGraphicFramePr>
            <p:xfrm>
              <a:off x="3443" y="3077"/>
              <a:ext cx="216" cy="180"/>
            </p:xfrm>
            <a:graphic>
              <a:graphicData uri="http://schemas.openxmlformats.org/presentationml/2006/ole">
                <p:oleObj spid="_x0000_s4102" r:id="rId9" imgW="1305000" imgH="1085760" progId="">
                  <p:embed/>
                </p:oleObj>
              </a:graphicData>
            </a:graphic>
          </p:graphicFrame>
          <p:sp>
            <p:nvSpPr>
              <p:cNvPr id="4393" name="Text Box 347"/>
              <p:cNvSpPr txBox="1">
                <a:spLocks noChangeArrowheads="1"/>
              </p:cNvSpPr>
              <p:nvPr/>
            </p:nvSpPr>
            <p:spPr bwMode="auto">
              <a:xfrm>
                <a:off x="3443" y="3077"/>
                <a:ext cx="216" cy="2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aphicFrame>
          <p:nvGraphicFramePr>
            <p:cNvPr id="4099" name="Object 348"/>
            <p:cNvGraphicFramePr>
              <a:graphicFrameLocks noChangeAspect="1"/>
            </p:cNvGraphicFramePr>
            <p:nvPr/>
          </p:nvGraphicFramePr>
          <p:xfrm>
            <a:off x="3547" y="2877"/>
            <a:ext cx="216" cy="180"/>
          </p:xfrm>
          <a:graphic>
            <a:graphicData uri="http://schemas.openxmlformats.org/presentationml/2006/ole">
              <p:oleObj spid="_x0000_s4099" r:id="rId10" imgW="1305000" imgH="1085760" progId="">
                <p:embed/>
              </p:oleObj>
            </a:graphicData>
          </a:graphic>
        </p:graphicFrame>
        <p:graphicFrame>
          <p:nvGraphicFramePr>
            <p:cNvPr id="4100" name="Object 349"/>
            <p:cNvGraphicFramePr>
              <a:graphicFrameLocks noChangeAspect="1"/>
            </p:cNvGraphicFramePr>
            <p:nvPr/>
          </p:nvGraphicFramePr>
          <p:xfrm>
            <a:off x="3715" y="3237"/>
            <a:ext cx="216" cy="180"/>
          </p:xfrm>
          <a:graphic>
            <a:graphicData uri="http://schemas.openxmlformats.org/presentationml/2006/ole">
              <p:oleObj spid="_x0000_s4100" r:id="rId11" imgW="1305000" imgH="1085760" progId="">
                <p:embed/>
              </p:oleObj>
            </a:graphicData>
          </a:graphic>
        </p:graphicFrame>
        <p:graphicFrame>
          <p:nvGraphicFramePr>
            <p:cNvPr id="4101" name="Object 350"/>
            <p:cNvGraphicFramePr>
              <a:graphicFrameLocks noChangeAspect="1"/>
            </p:cNvGraphicFramePr>
            <p:nvPr/>
          </p:nvGraphicFramePr>
          <p:xfrm>
            <a:off x="3929" y="3239"/>
            <a:ext cx="216" cy="180"/>
          </p:xfrm>
          <a:graphic>
            <a:graphicData uri="http://schemas.openxmlformats.org/presentationml/2006/ole">
              <p:oleObj spid="_x0000_s4101" r:id="rId12" imgW="1305000" imgH="1085760" progId="">
                <p:embed/>
              </p:oleObj>
            </a:graphicData>
          </a:graphic>
        </p:graphicFrame>
        <p:grpSp>
          <p:nvGrpSpPr>
            <p:cNvPr id="4378" name="Group 351"/>
            <p:cNvGrpSpPr>
              <a:grpSpLocks/>
            </p:cNvGrpSpPr>
            <p:nvPr/>
          </p:nvGrpSpPr>
          <p:grpSpPr bwMode="auto">
            <a:xfrm>
              <a:off x="4501" y="3318"/>
              <a:ext cx="171" cy="214"/>
              <a:chOff x="4501" y="3318"/>
              <a:chExt cx="171" cy="214"/>
            </a:xfrm>
          </p:grpSpPr>
          <p:pic>
            <p:nvPicPr>
              <p:cNvPr id="4391" name="Picture 35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501" y="3318"/>
                <a:ext cx="160" cy="1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4392" name="Picture 35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526" y="3374"/>
                <a:ext cx="146" cy="15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4379" name="Group 354"/>
            <p:cNvGrpSpPr>
              <a:grpSpLocks/>
            </p:cNvGrpSpPr>
            <p:nvPr/>
          </p:nvGrpSpPr>
          <p:grpSpPr bwMode="auto">
            <a:xfrm>
              <a:off x="4217" y="3350"/>
              <a:ext cx="219" cy="202"/>
              <a:chOff x="4217" y="3350"/>
              <a:chExt cx="219" cy="202"/>
            </a:xfrm>
          </p:grpSpPr>
          <p:pic>
            <p:nvPicPr>
              <p:cNvPr id="4389" name="Picture 35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217" y="3350"/>
                <a:ext cx="205" cy="17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4390" name="Picture 35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49" y="3403"/>
                <a:ext cx="188" cy="15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4380" name="Group 357"/>
            <p:cNvGrpSpPr>
              <a:grpSpLocks/>
            </p:cNvGrpSpPr>
            <p:nvPr/>
          </p:nvGrpSpPr>
          <p:grpSpPr bwMode="auto">
            <a:xfrm>
              <a:off x="4987" y="3112"/>
              <a:ext cx="130" cy="257"/>
              <a:chOff x="4987" y="3112"/>
              <a:chExt cx="130" cy="257"/>
            </a:xfrm>
          </p:grpSpPr>
          <p:sp>
            <p:nvSpPr>
              <p:cNvPr id="4381" name="AutoShape 358"/>
              <p:cNvSpPr>
                <a:spLocks noChangeArrowheads="1"/>
              </p:cNvSpPr>
              <p:nvPr/>
            </p:nvSpPr>
            <p:spPr bwMode="auto">
              <a:xfrm>
                <a:off x="4987" y="3310"/>
                <a:ext cx="131" cy="60"/>
              </a:xfrm>
              <a:prstGeom prst="parallelogram">
                <a:avLst>
                  <a:gd name="adj" fmla="val 84109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82" name="Rectangle 359"/>
              <p:cNvSpPr>
                <a:spLocks noChangeArrowheads="1"/>
              </p:cNvSpPr>
              <p:nvPr/>
            </p:nvSpPr>
            <p:spPr bwMode="auto">
              <a:xfrm>
                <a:off x="5053" y="3114"/>
                <a:ext cx="60" cy="198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83" name="Rectangle 360"/>
              <p:cNvSpPr>
                <a:spLocks noChangeArrowheads="1"/>
              </p:cNvSpPr>
              <p:nvPr/>
            </p:nvSpPr>
            <p:spPr bwMode="auto">
              <a:xfrm>
                <a:off x="4988" y="3170"/>
                <a:ext cx="83" cy="198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84" name="AutoShape 361"/>
              <p:cNvSpPr>
                <a:spLocks noChangeArrowheads="1"/>
              </p:cNvSpPr>
              <p:nvPr/>
            </p:nvSpPr>
            <p:spPr bwMode="auto">
              <a:xfrm>
                <a:off x="4987" y="3112"/>
                <a:ext cx="131" cy="60"/>
              </a:xfrm>
              <a:prstGeom prst="parallelogram">
                <a:avLst>
                  <a:gd name="adj" fmla="val 84109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85" name="Line 362"/>
              <p:cNvSpPr>
                <a:spLocks noChangeShapeType="1"/>
              </p:cNvSpPr>
              <p:nvPr/>
            </p:nvSpPr>
            <p:spPr bwMode="auto">
              <a:xfrm>
                <a:off x="5118" y="3116"/>
                <a:ext cx="1" cy="19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86" name="Line 363"/>
              <p:cNvSpPr>
                <a:spLocks noChangeShapeType="1"/>
              </p:cNvSpPr>
              <p:nvPr/>
            </p:nvSpPr>
            <p:spPr bwMode="auto">
              <a:xfrm flipH="1">
                <a:off x="5069" y="3310"/>
                <a:ext cx="49" cy="5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87" name="Rectangle 364"/>
              <p:cNvSpPr>
                <a:spLocks noChangeArrowheads="1"/>
              </p:cNvSpPr>
              <p:nvPr/>
            </p:nvSpPr>
            <p:spPr bwMode="auto">
              <a:xfrm>
                <a:off x="4998" y="3196"/>
                <a:ext cx="55" cy="114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88" name="Rectangle 365"/>
              <p:cNvSpPr>
                <a:spLocks noChangeArrowheads="1"/>
              </p:cNvSpPr>
              <p:nvPr/>
            </p:nvSpPr>
            <p:spPr bwMode="auto">
              <a:xfrm>
                <a:off x="5006" y="3230"/>
                <a:ext cx="42" cy="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grpSp>
        <p:nvGrpSpPr>
          <p:cNvPr id="4108" name="Group 366"/>
          <p:cNvGrpSpPr>
            <a:grpSpLocks/>
          </p:cNvGrpSpPr>
          <p:nvPr/>
        </p:nvGrpSpPr>
        <p:grpSpPr bwMode="auto">
          <a:xfrm>
            <a:off x="5454650" y="1820863"/>
            <a:ext cx="2536825" cy="3589337"/>
            <a:chOff x="3436" y="1147"/>
            <a:chExt cx="1598" cy="2261"/>
          </a:xfrm>
        </p:grpSpPr>
        <p:grpSp>
          <p:nvGrpSpPr>
            <p:cNvPr id="4234" name="Group 367"/>
            <p:cNvGrpSpPr>
              <a:grpSpLocks/>
            </p:cNvGrpSpPr>
            <p:nvPr/>
          </p:nvGrpSpPr>
          <p:grpSpPr bwMode="auto">
            <a:xfrm>
              <a:off x="3656" y="1147"/>
              <a:ext cx="215" cy="335"/>
              <a:chOff x="3656" y="1147"/>
              <a:chExt cx="215" cy="335"/>
            </a:xfrm>
          </p:grpSpPr>
          <p:sp>
            <p:nvSpPr>
              <p:cNvPr id="4342" name="Line 368"/>
              <p:cNvSpPr>
                <a:spLocks noChangeShapeType="1"/>
              </p:cNvSpPr>
              <p:nvPr/>
            </p:nvSpPr>
            <p:spPr bwMode="auto">
              <a:xfrm flipH="1">
                <a:off x="3705" y="1267"/>
                <a:ext cx="59" cy="19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3" name="Line 369"/>
              <p:cNvSpPr>
                <a:spLocks noChangeShapeType="1"/>
              </p:cNvSpPr>
              <p:nvPr/>
            </p:nvSpPr>
            <p:spPr bwMode="auto">
              <a:xfrm>
                <a:off x="3763" y="1267"/>
                <a:ext cx="58" cy="19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4" name="Line 370"/>
              <p:cNvSpPr>
                <a:spLocks noChangeShapeType="1"/>
              </p:cNvSpPr>
              <p:nvPr/>
            </p:nvSpPr>
            <p:spPr bwMode="auto">
              <a:xfrm>
                <a:off x="3706" y="1462"/>
                <a:ext cx="57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5" name="Line 371"/>
              <p:cNvSpPr>
                <a:spLocks noChangeShapeType="1"/>
              </p:cNvSpPr>
              <p:nvPr/>
            </p:nvSpPr>
            <p:spPr bwMode="auto">
              <a:xfrm flipH="1">
                <a:off x="3762" y="1462"/>
                <a:ext cx="60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6" name="Line 372"/>
              <p:cNvSpPr>
                <a:spLocks noChangeShapeType="1"/>
              </p:cNvSpPr>
              <p:nvPr/>
            </p:nvSpPr>
            <p:spPr bwMode="auto">
              <a:xfrm>
                <a:off x="3763" y="1271"/>
                <a:ext cx="1" cy="21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7" name="Line 373"/>
              <p:cNvSpPr>
                <a:spLocks noChangeShapeType="1"/>
              </p:cNvSpPr>
              <p:nvPr/>
            </p:nvSpPr>
            <p:spPr bwMode="auto">
              <a:xfrm flipV="1">
                <a:off x="3706" y="1440"/>
                <a:ext cx="57" cy="2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8" name="Line 374"/>
              <p:cNvSpPr>
                <a:spLocks noChangeShapeType="1"/>
              </p:cNvSpPr>
              <p:nvPr/>
            </p:nvSpPr>
            <p:spPr bwMode="auto">
              <a:xfrm flipH="1" flipV="1">
                <a:off x="3762" y="1440"/>
                <a:ext cx="60" cy="2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9" name="Line 375"/>
              <p:cNvSpPr>
                <a:spLocks noChangeShapeType="1"/>
              </p:cNvSpPr>
              <p:nvPr/>
            </p:nvSpPr>
            <p:spPr bwMode="auto">
              <a:xfrm>
                <a:off x="3730" y="1377"/>
                <a:ext cx="33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0" name="Line 376"/>
              <p:cNvSpPr>
                <a:spLocks noChangeShapeType="1"/>
              </p:cNvSpPr>
              <p:nvPr/>
            </p:nvSpPr>
            <p:spPr bwMode="auto">
              <a:xfrm flipV="1">
                <a:off x="3763" y="1376"/>
                <a:ext cx="35" cy="1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1" name="Line 377"/>
              <p:cNvSpPr>
                <a:spLocks noChangeShapeType="1"/>
              </p:cNvSpPr>
              <p:nvPr/>
            </p:nvSpPr>
            <p:spPr bwMode="auto">
              <a:xfrm>
                <a:off x="3719" y="1406"/>
                <a:ext cx="43" cy="2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2" name="Line 378"/>
              <p:cNvSpPr>
                <a:spLocks noChangeShapeType="1"/>
              </p:cNvSpPr>
              <p:nvPr/>
            </p:nvSpPr>
            <p:spPr bwMode="auto">
              <a:xfrm flipV="1">
                <a:off x="3763" y="1409"/>
                <a:ext cx="43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3" name="Line 379"/>
              <p:cNvSpPr>
                <a:spLocks noChangeShapeType="1"/>
              </p:cNvSpPr>
              <p:nvPr/>
            </p:nvSpPr>
            <p:spPr bwMode="auto">
              <a:xfrm flipV="1">
                <a:off x="3763" y="1347"/>
                <a:ext cx="22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4" name="Line 380"/>
              <p:cNvSpPr>
                <a:spLocks noChangeShapeType="1"/>
              </p:cNvSpPr>
              <p:nvPr/>
            </p:nvSpPr>
            <p:spPr bwMode="auto">
              <a:xfrm flipV="1">
                <a:off x="3763" y="1306"/>
                <a:ext cx="14" cy="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5" name="Line 381"/>
              <p:cNvSpPr>
                <a:spLocks noChangeShapeType="1"/>
              </p:cNvSpPr>
              <p:nvPr/>
            </p:nvSpPr>
            <p:spPr bwMode="auto">
              <a:xfrm>
                <a:off x="3739" y="1345"/>
                <a:ext cx="27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6" name="Line 382"/>
              <p:cNvSpPr>
                <a:spLocks noChangeShapeType="1"/>
              </p:cNvSpPr>
              <p:nvPr/>
            </p:nvSpPr>
            <p:spPr bwMode="auto">
              <a:xfrm>
                <a:off x="3751" y="1306"/>
                <a:ext cx="15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57" name="Group 383"/>
              <p:cNvGrpSpPr>
                <a:grpSpLocks/>
              </p:cNvGrpSpPr>
              <p:nvPr/>
            </p:nvGrpSpPr>
            <p:grpSpPr bwMode="auto">
              <a:xfrm>
                <a:off x="3774" y="1257"/>
                <a:ext cx="97" cy="24"/>
                <a:chOff x="3774" y="1257"/>
                <a:chExt cx="97" cy="24"/>
              </a:xfrm>
            </p:grpSpPr>
            <p:sp>
              <p:nvSpPr>
                <p:cNvPr id="4368" name="Line 384"/>
                <p:cNvSpPr>
                  <a:spLocks noChangeShapeType="1"/>
                </p:cNvSpPr>
                <p:nvPr/>
              </p:nvSpPr>
              <p:spPr bwMode="auto">
                <a:xfrm>
                  <a:off x="3774" y="1282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69" name="Line 385"/>
                <p:cNvSpPr>
                  <a:spLocks noChangeShapeType="1"/>
                </p:cNvSpPr>
                <p:nvPr/>
              </p:nvSpPr>
              <p:spPr bwMode="auto">
                <a:xfrm flipV="1">
                  <a:off x="3780" y="1255"/>
                  <a:ext cx="61" cy="12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70" name="Line 386"/>
                <p:cNvSpPr>
                  <a:spLocks noChangeShapeType="1"/>
                </p:cNvSpPr>
                <p:nvPr/>
              </p:nvSpPr>
              <p:spPr bwMode="auto">
                <a:xfrm flipH="1">
                  <a:off x="3810" y="1258"/>
                  <a:ext cx="31" cy="19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71" name="Line 387"/>
                <p:cNvSpPr>
                  <a:spLocks noChangeShapeType="1"/>
                </p:cNvSpPr>
                <p:nvPr/>
              </p:nvSpPr>
              <p:spPr bwMode="auto">
                <a:xfrm flipV="1">
                  <a:off x="3811" y="1266"/>
                  <a:ext cx="61" cy="12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58" name="Group 388"/>
              <p:cNvGrpSpPr>
                <a:grpSpLocks/>
              </p:cNvGrpSpPr>
              <p:nvPr/>
            </p:nvGrpSpPr>
            <p:grpSpPr bwMode="auto">
              <a:xfrm>
                <a:off x="3760" y="1147"/>
                <a:ext cx="14" cy="108"/>
                <a:chOff x="3760" y="1147"/>
                <a:chExt cx="14" cy="108"/>
              </a:xfrm>
            </p:grpSpPr>
            <p:sp>
              <p:nvSpPr>
                <p:cNvPr id="4364" name="Line 389"/>
                <p:cNvSpPr>
                  <a:spLocks noChangeShapeType="1"/>
                </p:cNvSpPr>
                <p:nvPr/>
              </p:nvSpPr>
              <p:spPr bwMode="auto">
                <a:xfrm>
                  <a:off x="3760" y="1147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65" name="Line 390"/>
                <p:cNvSpPr>
                  <a:spLocks noChangeShapeType="1"/>
                </p:cNvSpPr>
                <p:nvPr/>
              </p:nvSpPr>
              <p:spPr bwMode="auto">
                <a:xfrm flipH="1">
                  <a:off x="3773" y="1156"/>
                  <a:ext cx="3" cy="6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66" name="Line 391"/>
                <p:cNvSpPr>
                  <a:spLocks noChangeShapeType="1"/>
                </p:cNvSpPr>
                <p:nvPr/>
              </p:nvSpPr>
              <p:spPr bwMode="auto">
                <a:xfrm flipH="1" flipV="1">
                  <a:off x="3762" y="1189"/>
                  <a:ext cx="14" cy="34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67" name="Line 392"/>
                <p:cNvSpPr>
                  <a:spLocks noChangeShapeType="1"/>
                </p:cNvSpPr>
                <p:nvPr/>
              </p:nvSpPr>
              <p:spPr bwMode="auto">
                <a:xfrm flipH="1">
                  <a:off x="3760" y="1189"/>
                  <a:ext cx="3" cy="6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59" name="Group 393"/>
              <p:cNvGrpSpPr>
                <a:grpSpLocks/>
              </p:cNvGrpSpPr>
              <p:nvPr/>
            </p:nvGrpSpPr>
            <p:grpSpPr bwMode="auto">
              <a:xfrm>
                <a:off x="3656" y="1248"/>
                <a:ext cx="97" cy="24"/>
                <a:chOff x="3656" y="1248"/>
                <a:chExt cx="97" cy="24"/>
              </a:xfrm>
            </p:grpSpPr>
            <p:sp>
              <p:nvSpPr>
                <p:cNvPr id="4360" name="Line 394"/>
                <p:cNvSpPr>
                  <a:spLocks noChangeShapeType="1"/>
                </p:cNvSpPr>
                <p:nvPr/>
              </p:nvSpPr>
              <p:spPr bwMode="auto">
                <a:xfrm>
                  <a:off x="3754" y="1248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61" name="Line 395"/>
                <p:cNvSpPr>
                  <a:spLocks noChangeShapeType="1"/>
                </p:cNvSpPr>
                <p:nvPr/>
              </p:nvSpPr>
              <p:spPr bwMode="auto">
                <a:xfrm flipH="1">
                  <a:off x="3685" y="1264"/>
                  <a:ext cx="63" cy="10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62" name="Line 396"/>
                <p:cNvSpPr>
                  <a:spLocks noChangeShapeType="1"/>
                </p:cNvSpPr>
                <p:nvPr/>
              </p:nvSpPr>
              <p:spPr bwMode="auto">
                <a:xfrm flipV="1">
                  <a:off x="3687" y="1253"/>
                  <a:ext cx="29" cy="21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63" name="Line 397"/>
                <p:cNvSpPr>
                  <a:spLocks noChangeShapeType="1"/>
                </p:cNvSpPr>
                <p:nvPr/>
              </p:nvSpPr>
              <p:spPr bwMode="auto">
                <a:xfrm flipH="1">
                  <a:off x="3654" y="1253"/>
                  <a:ext cx="63" cy="10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235" name="Group 398"/>
            <p:cNvGrpSpPr>
              <a:grpSpLocks/>
            </p:cNvGrpSpPr>
            <p:nvPr/>
          </p:nvGrpSpPr>
          <p:grpSpPr bwMode="auto">
            <a:xfrm>
              <a:off x="3850" y="1523"/>
              <a:ext cx="219" cy="99"/>
              <a:chOff x="3850" y="1523"/>
              <a:chExt cx="219" cy="99"/>
            </a:xfrm>
          </p:grpSpPr>
          <p:sp>
            <p:nvSpPr>
              <p:cNvPr id="4329" name="Oval 399"/>
              <p:cNvSpPr>
                <a:spLocks noChangeArrowheads="1"/>
              </p:cNvSpPr>
              <p:nvPr/>
            </p:nvSpPr>
            <p:spPr bwMode="auto">
              <a:xfrm>
                <a:off x="3851" y="1567"/>
                <a:ext cx="218" cy="5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30" name="Line 400"/>
              <p:cNvSpPr>
                <a:spLocks noChangeShapeType="1"/>
              </p:cNvSpPr>
              <p:nvPr/>
            </p:nvSpPr>
            <p:spPr bwMode="auto">
              <a:xfrm>
                <a:off x="3851" y="1563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1" name="Line 401"/>
              <p:cNvSpPr>
                <a:spLocks noChangeShapeType="1"/>
              </p:cNvSpPr>
              <p:nvPr/>
            </p:nvSpPr>
            <p:spPr bwMode="auto">
              <a:xfrm>
                <a:off x="4070" y="1563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2" name="Rectangle 402"/>
              <p:cNvSpPr>
                <a:spLocks noChangeArrowheads="1"/>
              </p:cNvSpPr>
              <p:nvPr/>
            </p:nvSpPr>
            <p:spPr bwMode="auto">
              <a:xfrm>
                <a:off x="3851" y="1563"/>
                <a:ext cx="216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33" name="Oval 403"/>
              <p:cNvSpPr>
                <a:spLocks noChangeArrowheads="1"/>
              </p:cNvSpPr>
              <p:nvPr/>
            </p:nvSpPr>
            <p:spPr bwMode="auto">
              <a:xfrm>
                <a:off x="3850" y="1523"/>
                <a:ext cx="218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334" name="Group 404"/>
              <p:cNvGrpSpPr>
                <a:grpSpLocks/>
              </p:cNvGrpSpPr>
              <p:nvPr/>
            </p:nvGrpSpPr>
            <p:grpSpPr bwMode="auto">
              <a:xfrm>
                <a:off x="3902" y="1537"/>
                <a:ext cx="107" cy="37"/>
                <a:chOff x="3902" y="1537"/>
                <a:chExt cx="107" cy="37"/>
              </a:xfrm>
            </p:grpSpPr>
            <p:sp>
              <p:nvSpPr>
                <p:cNvPr id="4339" name="Line 405"/>
                <p:cNvSpPr>
                  <a:spLocks noChangeShapeType="1"/>
                </p:cNvSpPr>
                <p:nvPr/>
              </p:nvSpPr>
              <p:spPr bwMode="auto">
                <a:xfrm flipV="1">
                  <a:off x="3902" y="1535"/>
                  <a:ext cx="38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40" name="Line 406"/>
                <p:cNvSpPr>
                  <a:spLocks noChangeShapeType="1"/>
                </p:cNvSpPr>
                <p:nvPr/>
              </p:nvSpPr>
              <p:spPr bwMode="auto">
                <a:xfrm>
                  <a:off x="3976" y="1574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41" name="Line 407"/>
                <p:cNvSpPr>
                  <a:spLocks noChangeShapeType="1"/>
                </p:cNvSpPr>
                <p:nvPr/>
              </p:nvSpPr>
              <p:spPr bwMode="auto">
                <a:xfrm>
                  <a:off x="3938" y="1538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35" name="Group 408"/>
              <p:cNvGrpSpPr>
                <a:grpSpLocks/>
              </p:cNvGrpSpPr>
              <p:nvPr/>
            </p:nvGrpSpPr>
            <p:grpSpPr bwMode="auto">
              <a:xfrm>
                <a:off x="3902" y="1536"/>
                <a:ext cx="107" cy="37"/>
                <a:chOff x="3902" y="1536"/>
                <a:chExt cx="107" cy="37"/>
              </a:xfrm>
            </p:grpSpPr>
            <p:sp>
              <p:nvSpPr>
                <p:cNvPr id="4336" name="Line 409"/>
                <p:cNvSpPr>
                  <a:spLocks noChangeShapeType="1"/>
                </p:cNvSpPr>
                <p:nvPr/>
              </p:nvSpPr>
              <p:spPr bwMode="auto">
                <a:xfrm>
                  <a:off x="3902" y="1574"/>
                  <a:ext cx="38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37" name="Line 410"/>
                <p:cNvSpPr>
                  <a:spLocks noChangeShapeType="1"/>
                </p:cNvSpPr>
                <p:nvPr/>
              </p:nvSpPr>
              <p:spPr bwMode="auto">
                <a:xfrm>
                  <a:off x="3976" y="1536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38" name="Line 411"/>
                <p:cNvSpPr>
                  <a:spLocks noChangeShapeType="1"/>
                </p:cNvSpPr>
                <p:nvPr/>
              </p:nvSpPr>
              <p:spPr bwMode="auto">
                <a:xfrm flipV="1">
                  <a:off x="3938" y="1535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236" name="Group 412"/>
            <p:cNvGrpSpPr>
              <a:grpSpLocks/>
            </p:cNvGrpSpPr>
            <p:nvPr/>
          </p:nvGrpSpPr>
          <p:grpSpPr bwMode="auto">
            <a:xfrm>
              <a:off x="3657" y="2247"/>
              <a:ext cx="219" cy="99"/>
              <a:chOff x="3657" y="2247"/>
              <a:chExt cx="219" cy="99"/>
            </a:xfrm>
          </p:grpSpPr>
          <p:sp>
            <p:nvSpPr>
              <p:cNvPr id="4316" name="Oval 413"/>
              <p:cNvSpPr>
                <a:spLocks noChangeArrowheads="1"/>
              </p:cNvSpPr>
              <p:nvPr/>
            </p:nvSpPr>
            <p:spPr bwMode="auto">
              <a:xfrm>
                <a:off x="3659" y="2291"/>
                <a:ext cx="218" cy="5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17" name="Line 414"/>
              <p:cNvSpPr>
                <a:spLocks noChangeShapeType="1"/>
              </p:cNvSpPr>
              <p:nvPr/>
            </p:nvSpPr>
            <p:spPr bwMode="auto">
              <a:xfrm>
                <a:off x="3659" y="2287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8" name="Line 415"/>
              <p:cNvSpPr>
                <a:spLocks noChangeShapeType="1"/>
              </p:cNvSpPr>
              <p:nvPr/>
            </p:nvSpPr>
            <p:spPr bwMode="auto">
              <a:xfrm>
                <a:off x="3877" y="2287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9" name="Rectangle 416"/>
              <p:cNvSpPr>
                <a:spLocks noChangeArrowheads="1"/>
              </p:cNvSpPr>
              <p:nvPr/>
            </p:nvSpPr>
            <p:spPr bwMode="auto">
              <a:xfrm>
                <a:off x="3659" y="2287"/>
                <a:ext cx="216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20" name="Oval 417"/>
              <p:cNvSpPr>
                <a:spLocks noChangeArrowheads="1"/>
              </p:cNvSpPr>
              <p:nvPr/>
            </p:nvSpPr>
            <p:spPr bwMode="auto">
              <a:xfrm>
                <a:off x="3657" y="2247"/>
                <a:ext cx="218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321" name="Group 418"/>
              <p:cNvGrpSpPr>
                <a:grpSpLocks/>
              </p:cNvGrpSpPr>
              <p:nvPr/>
            </p:nvGrpSpPr>
            <p:grpSpPr bwMode="auto">
              <a:xfrm>
                <a:off x="3709" y="2261"/>
                <a:ext cx="107" cy="37"/>
                <a:chOff x="3709" y="2261"/>
                <a:chExt cx="107" cy="37"/>
              </a:xfrm>
            </p:grpSpPr>
            <p:sp>
              <p:nvSpPr>
                <p:cNvPr id="4326" name="Line 419"/>
                <p:cNvSpPr>
                  <a:spLocks noChangeShapeType="1"/>
                </p:cNvSpPr>
                <p:nvPr/>
              </p:nvSpPr>
              <p:spPr bwMode="auto">
                <a:xfrm flipV="1">
                  <a:off x="3709" y="2259"/>
                  <a:ext cx="38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" name="Line 420"/>
                <p:cNvSpPr>
                  <a:spLocks noChangeShapeType="1"/>
                </p:cNvSpPr>
                <p:nvPr/>
              </p:nvSpPr>
              <p:spPr bwMode="auto">
                <a:xfrm>
                  <a:off x="3783" y="2299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" name="Line 421"/>
                <p:cNvSpPr>
                  <a:spLocks noChangeShapeType="1"/>
                </p:cNvSpPr>
                <p:nvPr/>
              </p:nvSpPr>
              <p:spPr bwMode="auto">
                <a:xfrm>
                  <a:off x="3745" y="2262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22" name="Group 422"/>
              <p:cNvGrpSpPr>
                <a:grpSpLocks/>
              </p:cNvGrpSpPr>
              <p:nvPr/>
            </p:nvGrpSpPr>
            <p:grpSpPr bwMode="auto">
              <a:xfrm>
                <a:off x="3709" y="2260"/>
                <a:ext cx="107" cy="37"/>
                <a:chOff x="3709" y="2260"/>
                <a:chExt cx="107" cy="37"/>
              </a:xfrm>
            </p:grpSpPr>
            <p:sp>
              <p:nvSpPr>
                <p:cNvPr id="4323" name="Line 423"/>
                <p:cNvSpPr>
                  <a:spLocks noChangeShapeType="1"/>
                </p:cNvSpPr>
                <p:nvPr/>
              </p:nvSpPr>
              <p:spPr bwMode="auto">
                <a:xfrm>
                  <a:off x="3709" y="2298"/>
                  <a:ext cx="38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4" name="Line 424"/>
                <p:cNvSpPr>
                  <a:spLocks noChangeShapeType="1"/>
                </p:cNvSpPr>
                <p:nvPr/>
              </p:nvSpPr>
              <p:spPr bwMode="auto">
                <a:xfrm>
                  <a:off x="3783" y="2260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5" name="Line 425"/>
                <p:cNvSpPr>
                  <a:spLocks noChangeShapeType="1"/>
                </p:cNvSpPr>
                <p:nvPr/>
              </p:nvSpPr>
              <p:spPr bwMode="auto">
                <a:xfrm flipV="1">
                  <a:off x="3745" y="2259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237" name="Group 426"/>
            <p:cNvGrpSpPr>
              <a:grpSpLocks/>
            </p:cNvGrpSpPr>
            <p:nvPr/>
          </p:nvGrpSpPr>
          <p:grpSpPr bwMode="auto">
            <a:xfrm>
              <a:off x="3436" y="2205"/>
              <a:ext cx="138" cy="193"/>
              <a:chOff x="3436" y="2205"/>
              <a:chExt cx="138" cy="193"/>
            </a:xfrm>
          </p:grpSpPr>
          <p:pic>
            <p:nvPicPr>
              <p:cNvPr id="4299" name="Picture 427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3476" y="2266"/>
                <a:ext cx="92" cy="1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4300" name="Freeform 428"/>
              <p:cNvSpPr>
                <a:spLocks noChangeArrowheads="1"/>
              </p:cNvSpPr>
              <p:nvPr/>
            </p:nvSpPr>
            <p:spPr bwMode="auto">
              <a:xfrm>
                <a:off x="3473" y="2215"/>
                <a:ext cx="25" cy="29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1" name="Freeform 429"/>
              <p:cNvSpPr>
                <a:spLocks noChangeArrowheads="1"/>
              </p:cNvSpPr>
              <p:nvPr/>
            </p:nvSpPr>
            <p:spPr bwMode="auto">
              <a:xfrm>
                <a:off x="3516" y="2214"/>
                <a:ext cx="17" cy="23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2" name="Freeform 430"/>
              <p:cNvSpPr>
                <a:spLocks noChangeArrowheads="1"/>
              </p:cNvSpPr>
              <p:nvPr/>
            </p:nvSpPr>
            <p:spPr bwMode="auto">
              <a:xfrm>
                <a:off x="3457" y="2209"/>
                <a:ext cx="41" cy="48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3" name="Freeform 431"/>
              <p:cNvSpPr>
                <a:spLocks noChangeArrowheads="1"/>
              </p:cNvSpPr>
              <p:nvPr/>
            </p:nvSpPr>
            <p:spPr bwMode="auto">
              <a:xfrm>
                <a:off x="3515" y="2207"/>
                <a:ext cx="36" cy="32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4" name="Freeform 432"/>
              <p:cNvSpPr>
                <a:spLocks noChangeArrowheads="1"/>
              </p:cNvSpPr>
              <p:nvPr/>
            </p:nvSpPr>
            <p:spPr bwMode="auto">
              <a:xfrm>
                <a:off x="3442" y="2222"/>
                <a:ext cx="14" cy="29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5" name="Freeform 433"/>
              <p:cNvSpPr>
                <a:spLocks noChangeArrowheads="1"/>
              </p:cNvSpPr>
              <p:nvPr/>
            </p:nvSpPr>
            <p:spPr bwMode="auto">
              <a:xfrm>
                <a:off x="3544" y="2205"/>
                <a:ext cx="31" cy="39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6" name="Freeform 434"/>
              <p:cNvSpPr>
                <a:spLocks noChangeArrowheads="1"/>
              </p:cNvSpPr>
              <p:nvPr/>
            </p:nvSpPr>
            <p:spPr bwMode="auto">
              <a:xfrm>
                <a:off x="3510" y="2251"/>
                <a:ext cx="11" cy="23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7" name="Freeform 435"/>
              <p:cNvSpPr>
                <a:spLocks noChangeArrowheads="1"/>
              </p:cNvSpPr>
              <p:nvPr/>
            </p:nvSpPr>
            <p:spPr bwMode="auto">
              <a:xfrm>
                <a:off x="3505" y="2238"/>
                <a:ext cx="5" cy="12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8" name="Freeform 436"/>
              <p:cNvSpPr>
                <a:spLocks noChangeArrowheads="1"/>
              </p:cNvSpPr>
              <p:nvPr/>
            </p:nvSpPr>
            <p:spPr bwMode="auto">
              <a:xfrm>
                <a:off x="3500" y="2230"/>
                <a:ext cx="5" cy="7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9" name="Freeform 437"/>
              <p:cNvSpPr>
                <a:spLocks noChangeArrowheads="1"/>
              </p:cNvSpPr>
              <p:nvPr/>
            </p:nvSpPr>
            <p:spPr bwMode="auto">
              <a:xfrm>
                <a:off x="3497" y="2224"/>
                <a:ext cx="6" cy="4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10" name="Freeform 438"/>
              <p:cNvSpPr>
                <a:spLocks noChangeArrowheads="1"/>
              </p:cNvSpPr>
              <p:nvPr/>
            </p:nvSpPr>
            <p:spPr bwMode="auto">
              <a:xfrm>
                <a:off x="3466" y="2216"/>
                <a:ext cx="25" cy="29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11" name="Freeform 439"/>
              <p:cNvSpPr>
                <a:spLocks noChangeArrowheads="1"/>
              </p:cNvSpPr>
              <p:nvPr/>
            </p:nvSpPr>
            <p:spPr bwMode="auto">
              <a:xfrm>
                <a:off x="3509" y="2216"/>
                <a:ext cx="17" cy="23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12" name="Freeform 440"/>
              <p:cNvSpPr>
                <a:spLocks noChangeArrowheads="1"/>
              </p:cNvSpPr>
              <p:nvPr/>
            </p:nvSpPr>
            <p:spPr bwMode="auto">
              <a:xfrm>
                <a:off x="3450" y="2211"/>
                <a:ext cx="40" cy="48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13" name="Freeform 441"/>
              <p:cNvSpPr>
                <a:spLocks noChangeArrowheads="1"/>
              </p:cNvSpPr>
              <p:nvPr/>
            </p:nvSpPr>
            <p:spPr bwMode="auto">
              <a:xfrm>
                <a:off x="3507" y="2209"/>
                <a:ext cx="36" cy="32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14" name="Freeform 442"/>
              <p:cNvSpPr>
                <a:spLocks noChangeArrowheads="1"/>
              </p:cNvSpPr>
              <p:nvPr/>
            </p:nvSpPr>
            <p:spPr bwMode="auto">
              <a:xfrm>
                <a:off x="3436" y="2227"/>
                <a:ext cx="14" cy="29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15" name="Freeform 443"/>
              <p:cNvSpPr>
                <a:spLocks noChangeArrowheads="1"/>
              </p:cNvSpPr>
              <p:nvPr/>
            </p:nvSpPr>
            <p:spPr bwMode="auto">
              <a:xfrm>
                <a:off x="3537" y="2207"/>
                <a:ext cx="31" cy="39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238" name="Line 444"/>
            <p:cNvSpPr>
              <a:spLocks noChangeShapeType="1"/>
            </p:cNvSpPr>
            <p:nvPr/>
          </p:nvSpPr>
          <p:spPr bwMode="auto">
            <a:xfrm>
              <a:off x="3795" y="1472"/>
              <a:ext cx="96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" name="Line 445"/>
            <p:cNvSpPr>
              <a:spLocks noChangeShapeType="1"/>
            </p:cNvSpPr>
            <p:nvPr/>
          </p:nvSpPr>
          <p:spPr bwMode="auto">
            <a:xfrm flipV="1">
              <a:off x="4896" y="3078"/>
              <a:ext cx="88" cy="33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" name="Line 446"/>
            <p:cNvSpPr>
              <a:spLocks noChangeShapeType="1"/>
            </p:cNvSpPr>
            <p:nvPr/>
          </p:nvSpPr>
          <p:spPr bwMode="auto">
            <a:xfrm>
              <a:off x="4841" y="3402"/>
              <a:ext cx="54" cy="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" name="Line 447"/>
            <p:cNvSpPr>
              <a:spLocks noChangeShapeType="1"/>
            </p:cNvSpPr>
            <p:nvPr/>
          </p:nvSpPr>
          <p:spPr bwMode="auto">
            <a:xfrm>
              <a:off x="4948" y="3209"/>
              <a:ext cx="7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242" name="Group 448"/>
            <p:cNvGrpSpPr>
              <a:grpSpLocks/>
            </p:cNvGrpSpPr>
            <p:nvPr/>
          </p:nvGrpSpPr>
          <p:grpSpPr bwMode="auto">
            <a:xfrm>
              <a:off x="4719" y="2990"/>
              <a:ext cx="315" cy="147"/>
              <a:chOff x="4719" y="2990"/>
              <a:chExt cx="315" cy="147"/>
            </a:xfrm>
          </p:grpSpPr>
          <p:sp>
            <p:nvSpPr>
              <p:cNvPr id="4286" name="Oval 449"/>
              <p:cNvSpPr>
                <a:spLocks noChangeArrowheads="1"/>
              </p:cNvSpPr>
              <p:nvPr/>
            </p:nvSpPr>
            <p:spPr bwMode="auto">
              <a:xfrm>
                <a:off x="4721" y="3056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87" name="Line 450"/>
              <p:cNvSpPr>
                <a:spLocks noChangeShapeType="1"/>
              </p:cNvSpPr>
              <p:nvPr/>
            </p:nvSpPr>
            <p:spPr bwMode="auto">
              <a:xfrm>
                <a:off x="4721" y="3049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8" name="Line 451"/>
              <p:cNvSpPr>
                <a:spLocks noChangeShapeType="1"/>
              </p:cNvSpPr>
              <p:nvPr/>
            </p:nvSpPr>
            <p:spPr bwMode="auto">
              <a:xfrm>
                <a:off x="5035" y="3049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9" name="Rectangle 452"/>
              <p:cNvSpPr>
                <a:spLocks noChangeArrowheads="1"/>
              </p:cNvSpPr>
              <p:nvPr/>
            </p:nvSpPr>
            <p:spPr bwMode="auto">
              <a:xfrm>
                <a:off x="4721" y="3049"/>
                <a:ext cx="310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90" name="Oval 453"/>
              <p:cNvSpPr>
                <a:spLocks noChangeArrowheads="1"/>
              </p:cNvSpPr>
              <p:nvPr/>
            </p:nvSpPr>
            <p:spPr bwMode="auto">
              <a:xfrm>
                <a:off x="4719" y="2990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291" name="Group 454"/>
              <p:cNvGrpSpPr>
                <a:grpSpLocks/>
              </p:cNvGrpSpPr>
              <p:nvPr/>
            </p:nvGrpSpPr>
            <p:grpSpPr bwMode="auto">
              <a:xfrm>
                <a:off x="4794" y="3011"/>
                <a:ext cx="154" cy="55"/>
                <a:chOff x="4794" y="3011"/>
                <a:chExt cx="154" cy="55"/>
              </a:xfrm>
            </p:grpSpPr>
            <p:sp>
              <p:nvSpPr>
                <p:cNvPr id="4296" name="Line 455"/>
                <p:cNvSpPr>
                  <a:spLocks noChangeShapeType="1"/>
                </p:cNvSpPr>
                <p:nvPr/>
              </p:nvSpPr>
              <p:spPr bwMode="auto">
                <a:xfrm flipV="1">
                  <a:off x="4794" y="3010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7" name="Line 456"/>
                <p:cNvSpPr>
                  <a:spLocks noChangeShapeType="1"/>
                </p:cNvSpPr>
                <p:nvPr/>
              </p:nvSpPr>
              <p:spPr bwMode="auto">
                <a:xfrm>
                  <a:off x="4901" y="3067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8" name="Line 457"/>
                <p:cNvSpPr>
                  <a:spLocks noChangeShapeType="1"/>
                </p:cNvSpPr>
                <p:nvPr/>
              </p:nvSpPr>
              <p:spPr bwMode="auto">
                <a:xfrm>
                  <a:off x="4845" y="3012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292" name="Group 458"/>
              <p:cNvGrpSpPr>
                <a:grpSpLocks/>
              </p:cNvGrpSpPr>
              <p:nvPr/>
            </p:nvGrpSpPr>
            <p:grpSpPr bwMode="auto">
              <a:xfrm>
                <a:off x="4794" y="3010"/>
                <a:ext cx="154" cy="55"/>
                <a:chOff x="4794" y="3010"/>
                <a:chExt cx="154" cy="55"/>
              </a:xfrm>
            </p:grpSpPr>
            <p:sp>
              <p:nvSpPr>
                <p:cNvPr id="4293" name="Line 459"/>
                <p:cNvSpPr>
                  <a:spLocks noChangeShapeType="1"/>
                </p:cNvSpPr>
                <p:nvPr/>
              </p:nvSpPr>
              <p:spPr bwMode="auto">
                <a:xfrm>
                  <a:off x="4794" y="3065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4" name="Line 460"/>
                <p:cNvSpPr>
                  <a:spLocks noChangeShapeType="1"/>
                </p:cNvSpPr>
                <p:nvPr/>
              </p:nvSpPr>
              <p:spPr bwMode="auto">
                <a:xfrm>
                  <a:off x="4901" y="3010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5" name="Line 461"/>
                <p:cNvSpPr>
                  <a:spLocks noChangeShapeType="1"/>
                </p:cNvSpPr>
                <p:nvPr/>
              </p:nvSpPr>
              <p:spPr bwMode="auto">
                <a:xfrm flipV="1">
                  <a:off x="4845" y="3009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243" name="Group 462"/>
            <p:cNvGrpSpPr>
              <a:grpSpLocks/>
            </p:cNvGrpSpPr>
            <p:nvPr/>
          </p:nvGrpSpPr>
          <p:grpSpPr bwMode="auto">
            <a:xfrm>
              <a:off x="3786" y="3008"/>
              <a:ext cx="315" cy="147"/>
              <a:chOff x="3786" y="3008"/>
              <a:chExt cx="315" cy="147"/>
            </a:xfrm>
          </p:grpSpPr>
          <p:sp>
            <p:nvSpPr>
              <p:cNvPr id="4273" name="Oval 463"/>
              <p:cNvSpPr>
                <a:spLocks noChangeArrowheads="1"/>
              </p:cNvSpPr>
              <p:nvPr/>
            </p:nvSpPr>
            <p:spPr bwMode="auto">
              <a:xfrm>
                <a:off x="3788" y="3074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74" name="Line 464"/>
              <p:cNvSpPr>
                <a:spLocks noChangeShapeType="1"/>
              </p:cNvSpPr>
              <p:nvPr/>
            </p:nvSpPr>
            <p:spPr bwMode="auto">
              <a:xfrm>
                <a:off x="3788" y="3067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5" name="Line 465"/>
              <p:cNvSpPr>
                <a:spLocks noChangeShapeType="1"/>
              </p:cNvSpPr>
              <p:nvPr/>
            </p:nvSpPr>
            <p:spPr bwMode="auto">
              <a:xfrm>
                <a:off x="4102" y="3067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6" name="Rectangle 466"/>
              <p:cNvSpPr>
                <a:spLocks noChangeArrowheads="1"/>
              </p:cNvSpPr>
              <p:nvPr/>
            </p:nvSpPr>
            <p:spPr bwMode="auto">
              <a:xfrm>
                <a:off x="3788" y="3067"/>
                <a:ext cx="310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77" name="Oval 467"/>
              <p:cNvSpPr>
                <a:spLocks noChangeArrowheads="1"/>
              </p:cNvSpPr>
              <p:nvPr/>
            </p:nvSpPr>
            <p:spPr bwMode="auto">
              <a:xfrm>
                <a:off x="3786" y="3008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278" name="Group 468"/>
              <p:cNvGrpSpPr>
                <a:grpSpLocks/>
              </p:cNvGrpSpPr>
              <p:nvPr/>
            </p:nvGrpSpPr>
            <p:grpSpPr bwMode="auto">
              <a:xfrm>
                <a:off x="3861" y="3029"/>
                <a:ext cx="154" cy="55"/>
                <a:chOff x="3861" y="3029"/>
                <a:chExt cx="154" cy="55"/>
              </a:xfrm>
            </p:grpSpPr>
            <p:sp>
              <p:nvSpPr>
                <p:cNvPr id="4283" name="Line 469"/>
                <p:cNvSpPr>
                  <a:spLocks noChangeShapeType="1"/>
                </p:cNvSpPr>
                <p:nvPr/>
              </p:nvSpPr>
              <p:spPr bwMode="auto">
                <a:xfrm flipV="1">
                  <a:off x="3861" y="3028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84" name="Line 470"/>
                <p:cNvSpPr>
                  <a:spLocks noChangeShapeType="1"/>
                </p:cNvSpPr>
                <p:nvPr/>
              </p:nvSpPr>
              <p:spPr bwMode="auto">
                <a:xfrm>
                  <a:off x="3967" y="3085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85" name="Line 471"/>
                <p:cNvSpPr>
                  <a:spLocks noChangeShapeType="1"/>
                </p:cNvSpPr>
                <p:nvPr/>
              </p:nvSpPr>
              <p:spPr bwMode="auto">
                <a:xfrm>
                  <a:off x="3912" y="3030"/>
                  <a:ext cx="57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279" name="Group 472"/>
              <p:cNvGrpSpPr>
                <a:grpSpLocks/>
              </p:cNvGrpSpPr>
              <p:nvPr/>
            </p:nvGrpSpPr>
            <p:grpSpPr bwMode="auto">
              <a:xfrm>
                <a:off x="3861" y="3028"/>
                <a:ext cx="154" cy="55"/>
                <a:chOff x="3861" y="3028"/>
                <a:chExt cx="154" cy="55"/>
              </a:xfrm>
            </p:grpSpPr>
            <p:sp>
              <p:nvSpPr>
                <p:cNvPr id="4280" name="Line 473"/>
                <p:cNvSpPr>
                  <a:spLocks noChangeShapeType="1"/>
                </p:cNvSpPr>
                <p:nvPr/>
              </p:nvSpPr>
              <p:spPr bwMode="auto">
                <a:xfrm>
                  <a:off x="3861" y="3083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81" name="Line 474"/>
                <p:cNvSpPr>
                  <a:spLocks noChangeShapeType="1"/>
                </p:cNvSpPr>
                <p:nvPr/>
              </p:nvSpPr>
              <p:spPr bwMode="auto">
                <a:xfrm>
                  <a:off x="3967" y="3028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82" name="Line 475"/>
                <p:cNvSpPr>
                  <a:spLocks noChangeShapeType="1"/>
                </p:cNvSpPr>
                <p:nvPr/>
              </p:nvSpPr>
              <p:spPr bwMode="auto">
                <a:xfrm flipV="1">
                  <a:off x="3912" y="3027"/>
                  <a:ext cx="57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244" name="Line 476"/>
            <p:cNvSpPr>
              <a:spLocks noChangeShapeType="1"/>
            </p:cNvSpPr>
            <p:nvPr/>
          </p:nvSpPr>
          <p:spPr bwMode="auto">
            <a:xfrm flipH="1">
              <a:off x="3659" y="2925"/>
              <a:ext cx="162" cy="29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" name="Line 477"/>
            <p:cNvSpPr>
              <a:spLocks noChangeShapeType="1"/>
            </p:cNvSpPr>
            <p:nvPr/>
          </p:nvSpPr>
          <p:spPr bwMode="auto">
            <a:xfrm>
              <a:off x="3676" y="2957"/>
              <a:ext cx="12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" name="Line 478"/>
            <p:cNvSpPr>
              <a:spLocks noChangeShapeType="1"/>
            </p:cNvSpPr>
            <p:nvPr/>
          </p:nvSpPr>
          <p:spPr bwMode="auto">
            <a:xfrm>
              <a:off x="3588" y="3169"/>
              <a:ext cx="9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" name="Line 479"/>
            <p:cNvSpPr>
              <a:spLocks noChangeShapeType="1"/>
            </p:cNvSpPr>
            <p:nvPr/>
          </p:nvSpPr>
          <p:spPr bwMode="auto">
            <a:xfrm>
              <a:off x="3747" y="3219"/>
              <a:ext cx="30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" name="Line 480"/>
            <p:cNvSpPr>
              <a:spLocks noChangeShapeType="1"/>
            </p:cNvSpPr>
            <p:nvPr/>
          </p:nvSpPr>
          <p:spPr bwMode="auto">
            <a:xfrm flipH="1">
              <a:off x="3897" y="3161"/>
              <a:ext cx="36" cy="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" name="Line 481"/>
            <p:cNvSpPr>
              <a:spLocks noChangeShapeType="1"/>
            </p:cNvSpPr>
            <p:nvPr/>
          </p:nvSpPr>
          <p:spPr bwMode="auto">
            <a:xfrm>
              <a:off x="3780" y="3217"/>
              <a:ext cx="1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" name="Line 482"/>
            <p:cNvSpPr>
              <a:spLocks noChangeShapeType="1"/>
            </p:cNvSpPr>
            <p:nvPr/>
          </p:nvSpPr>
          <p:spPr bwMode="auto">
            <a:xfrm flipV="1">
              <a:off x="4030" y="3221"/>
              <a:ext cx="1" cy="5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251" name="Group 483"/>
            <p:cNvGrpSpPr>
              <a:grpSpLocks/>
            </p:cNvGrpSpPr>
            <p:nvPr/>
          </p:nvGrpSpPr>
          <p:grpSpPr bwMode="auto">
            <a:xfrm>
              <a:off x="4308" y="3124"/>
              <a:ext cx="182" cy="254"/>
              <a:chOff x="4308" y="3124"/>
              <a:chExt cx="182" cy="254"/>
            </a:xfrm>
          </p:grpSpPr>
          <p:pic>
            <p:nvPicPr>
              <p:cNvPr id="4256" name="Picture 48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4361" y="3205"/>
                <a:ext cx="121" cy="17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4257" name="Freeform 485"/>
              <p:cNvSpPr>
                <a:spLocks noChangeArrowheads="1"/>
              </p:cNvSpPr>
              <p:nvPr/>
            </p:nvSpPr>
            <p:spPr bwMode="auto">
              <a:xfrm>
                <a:off x="4357" y="3137"/>
                <a:ext cx="33" cy="39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8" name="Freeform 486"/>
              <p:cNvSpPr>
                <a:spLocks noChangeArrowheads="1"/>
              </p:cNvSpPr>
              <p:nvPr/>
            </p:nvSpPr>
            <p:spPr bwMode="auto">
              <a:xfrm>
                <a:off x="4413" y="3136"/>
                <a:ext cx="22" cy="30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59" name="Freeform 487"/>
              <p:cNvSpPr>
                <a:spLocks noChangeArrowheads="1"/>
              </p:cNvSpPr>
              <p:nvPr/>
            </p:nvSpPr>
            <p:spPr bwMode="auto">
              <a:xfrm>
                <a:off x="4336" y="3129"/>
                <a:ext cx="54" cy="63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60" name="Freeform 488"/>
              <p:cNvSpPr>
                <a:spLocks noChangeArrowheads="1"/>
              </p:cNvSpPr>
              <p:nvPr/>
            </p:nvSpPr>
            <p:spPr bwMode="auto">
              <a:xfrm>
                <a:off x="4412" y="3127"/>
                <a:ext cx="47" cy="42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61" name="Freeform 489"/>
              <p:cNvSpPr>
                <a:spLocks noChangeArrowheads="1"/>
              </p:cNvSpPr>
              <p:nvPr/>
            </p:nvSpPr>
            <p:spPr bwMode="auto">
              <a:xfrm>
                <a:off x="4316" y="3147"/>
                <a:ext cx="19" cy="39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62" name="Freeform 490"/>
              <p:cNvSpPr>
                <a:spLocks noChangeArrowheads="1"/>
              </p:cNvSpPr>
              <p:nvPr/>
            </p:nvSpPr>
            <p:spPr bwMode="auto">
              <a:xfrm>
                <a:off x="4450" y="3124"/>
                <a:ext cx="41" cy="52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63" name="Freeform 491"/>
              <p:cNvSpPr>
                <a:spLocks noChangeArrowheads="1"/>
              </p:cNvSpPr>
              <p:nvPr/>
            </p:nvSpPr>
            <p:spPr bwMode="auto">
              <a:xfrm>
                <a:off x="4405" y="3185"/>
                <a:ext cx="14" cy="31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64" name="Freeform 492"/>
              <p:cNvSpPr>
                <a:spLocks noChangeArrowheads="1"/>
              </p:cNvSpPr>
              <p:nvPr/>
            </p:nvSpPr>
            <p:spPr bwMode="auto">
              <a:xfrm>
                <a:off x="4399" y="3168"/>
                <a:ext cx="7" cy="16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65" name="Freeform 493"/>
              <p:cNvSpPr>
                <a:spLocks noChangeArrowheads="1"/>
              </p:cNvSpPr>
              <p:nvPr/>
            </p:nvSpPr>
            <p:spPr bwMode="auto">
              <a:xfrm>
                <a:off x="4393" y="3157"/>
                <a:ext cx="6" cy="9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66" name="Freeform 494"/>
              <p:cNvSpPr>
                <a:spLocks noChangeArrowheads="1"/>
              </p:cNvSpPr>
              <p:nvPr/>
            </p:nvSpPr>
            <p:spPr bwMode="auto">
              <a:xfrm>
                <a:off x="4388" y="3149"/>
                <a:ext cx="8" cy="6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67" name="Freeform 495"/>
              <p:cNvSpPr>
                <a:spLocks noChangeArrowheads="1"/>
              </p:cNvSpPr>
              <p:nvPr/>
            </p:nvSpPr>
            <p:spPr bwMode="auto">
              <a:xfrm>
                <a:off x="4348" y="3139"/>
                <a:ext cx="33" cy="39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68" name="Freeform 496"/>
              <p:cNvSpPr>
                <a:spLocks noChangeArrowheads="1"/>
              </p:cNvSpPr>
              <p:nvPr/>
            </p:nvSpPr>
            <p:spPr bwMode="auto">
              <a:xfrm>
                <a:off x="4404" y="3139"/>
                <a:ext cx="22" cy="30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69" name="Freeform 497"/>
              <p:cNvSpPr>
                <a:spLocks noChangeArrowheads="1"/>
              </p:cNvSpPr>
              <p:nvPr/>
            </p:nvSpPr>
            <p:spPr bwMode="auto">
              <a:xfrm>
                <a:off x="4327" y="3132"/>
                <a:ext cx="53" cy="63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0" name="Freeform 498"/>
              <p:cNvSpPr>
                <a:spLocks noChangeArrowheads="1"/>
              </p:cNvSpPr>
              <p:nvPr/>
            </p:nvSpPr>
            <p:spPr bwMode="auto">
              <a:xfrm>
                <a:off x="4402" y="3130"/>
                <a:ext cx="47" cy="42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1" name="Freeform 499"/>
              <p:cNvSpPr>
                <a:spLocks noChangeArrowheads="1"/>
              </p:cNvSpPr>
              <p:nvPr/>
            </p:nvSpPr>
            <p:spPr bwMode="auto">
              <a:xfrm>
                <a:off x="4308" y="3153"/>
                <a:ext cx="19" cy="39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2" name="Freeform 500"/>
              <p:cNvSpPr>
                <a:spLocks noChangeArrowheads="1"/>
              </p:cNvSpPr>
              <p:nvPr/>
            </p:nvSpPr>
            <p:spPr bwMode="auto">
              <a:xfrm>
                <a:off x="4441" y="3127"/>
                <a:ext cx="41" cy="52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252" name="Line 501"/>
            <p:cNvSpPr>
              <a:spLocks noChangeShapeType="1"/>
            </p:cNvSpPr>
            <p:nvPr/>
          </p:nvSpPr>
          <p:spPr bwMode="auto">
            <a:xfrm>
              <a:off x="4081" y="3133"/>
              <a:ext cx="317" cy="17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3" name="Line 502"/>
            <p:cNvSpPr>
              <a:spLocks noChangeShapeType="1"/>
            </p:cNvSpPr>
            <p:nvPr/>
          </p:nvSpPr>
          <p:spPr bwMode="auto">
            <a:xfrm>
              <a:off x="3734" y="3092"/>
              <a:ext cx="5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4" name="Line 503"/>
            <p:cNvSpPr>
              <a:spLocks noChangeShapeType="1"/>
            </p:cNvSpPr>
            <p:nvPr/>
          </p:nvSpPr>
          <p:spPr bwMode="auto">
            <a:xfrm flipH="1">
              <a:off x="3789" y="2161"/>
              <a:ext cx="4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5" name="Line 504"/>
            <p:cNvSpPr>
              <a:spLocks noChangeShapeType="1"/>
            </p:cNvSpPr>
            <p:nvPr/>
          </p:nvSpPr>
          <p:spPr bwMode="auto">
            <a:xfrm flipV="1">
              <a:off x="3544" y="2301"/>
              <a:ext cx="106" cy="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09" name="Group 505"/>
          <p:cNvGrpSpPr>
            <a:grpSpLocks/>
          </p:cNvGrpSpPr>
          <p:nvPr/>
        </p:nvGrpSpPr>
        <p:grpSpPr bwMode="auto">
          <a:xfrm>
            <a:off x="6443663" y="2190750"/>
            <a:ext cx="1589087" cy="2714625"/>
            <a:chOff x="4059" y="1380"/>
            <a:chExt cx="1001" cy="1710"/>
          </a:xfrm>
        </p:grpSpPr>
        <p:grpSp>
          <p:nvGrpSpPr>
            <p:cNvPr id="4110" name="Group 506"/>
            <p:cNvGrpSpPr>
              <a:grpSpLocks/>
            </p:cNvGrpSpPr>
            <p:nvPr/>
          </p:nvGrpSpPr>
          <p:grpSpPr bwMode="auto">
            <a:xfrm>
              <a:off x="4304" y="2253"/>
              <a:ext cx="227" cy="107"/>
              <a:chOff x="4304" y="2253"/>
              <a:chExt cx="227" cy="107"/>
            </a:xfrm>
          </p:grpSpPr>
          <p:sp>
            <p:nvSpPr>
              <p:cNvPr id="4221" name="Oval 507"/>
              <p:cNvSpPr>
                <a:spLocks noChangeArrowheads="1"/>
              </p:cNvSpPr>
              <p:nvPr/>
            </p:nvSpPr>
            <p:spPr bwMode="auto">
              <a:xfrm>
                <a:off x="4306" y="230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22" name="Line 508"/>
              <p:cNvSpPr>
                <a:spLocks noChangeShapeType="1"/>
              </p:cNvSpPr>
              <p:nvPr/>
            </p:nvSpPr>
            <p:spPr bwMode="auto">
              <a:xfrm>
                <a:off x="4306" y="229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23" name="Line 509"/>
              <p:cNvSpPr>
                <a:spLocks noChangeShapeType="1"/>
              </p:cNvSpPr>
              <p:nvPr/>
            </p:nvSpPr>
            <p:spPr bwMode="auto">
              <a:xfrm>
                <a:off x="4532" y="229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24" name="Rectangle 510"/>
              <p:cNvSpPr>
                <a:spLocks noChangeArrowheads="1"/>
              </p:cNvSpPr>
              <p:nvPr/>
            </p:nvSpPr>
            <p:spPr bwMode="auto">
              <a:xfrm>
                <a:off x="4306" y="229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25" name="Oval 511"/>
              <p:cNvSpPr>
                <a:spLocks noChangeArrowheads="1"/>
              </p:cNvSpPr>
              <p:nvPr/>
            </p:nvSpPr>
            <p:spPr bwMode="auto">
              <a:xfrm>
                <a:off x="4304" y="225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226" name="Group 512"/>
              <p:cNvGrpSpPr>
                <a:grpSpLocks/>
              </p:cNvGrpSpPr>
              <p:nvPr/>
            </p:nvGrpSpPr>
            <p:grpSpPr bwMode="auto">
              <a:xfrm>
                <a:off x="4358" y="2268"/>
                <a:ext cx="111" cy="40"/>
                <a:chOff x="4358" y="2268"/>
                <a:chExt cx="111" cy="40"/>
              </a:xfrm>
            </p:grpSpPr>
            <p:sp>
              <p:nvSpPr>
                <p:cNvPr id="4231" name="Line 513"/>
                <p:cNvSpPr>
                  <a:spLocks noChangeShapeType="1"/>
                </p:cNvSpPr>
                <p:nvPr/>
              </p:nvSpPr>
              <p:spPr bwMode="auto">
                <a:xfrm flipV="1">
                  <a:off x="4358" y="226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32" name="Line 514"/>
                <p:cNvSpPr>
                  <a:spLocks noChangeShapeType="1"/>
                </p:cNvSpPr>
                <p:nvPr/>
              </p:nvSpPr>
              <p:spPr bwMode="auto">
                <a:xfrm>
                  <a:off x="4435" y="230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33" name="Line 515"/>
                <p:cNvSpPr>
                  <a:spLocks noChangeShapeType="1"/>
                </p:cNvSpPr>
                <p:nvPr/>
              </p:nvSpPr>
              <p:spPr bwMode="auto">
                <a:xfrm>
                  <a:off x="4395" y="226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227" name="Group 516"/>
              <p:cNvGrpSpPr>
                <a:grpSpLocks/>
              </p:cNvGrpSpPr>
              <p:nvPr/>
            </p:nvGrpSpPr>
            <p:grpSpPr bwMode="auto">
              <a:xfrm>
                <a:off x="4358" y="2267"/>
                <a:ext cx="111" cy="40"/>
                <a:chOff x="4358" y="2267"/>
                <a:chExt cx="111" cy="40"/>
              </a:xfrm>
            </p:grpSpPr>
            <p:sp>
              <p:nvSpPr>
                <p:cNvPr id="4228" name="Line 517"/>
                <p:cNvSpPr>
                  <a:spLocks noChangeShapeType="1"/>
                </p:cNvSpPr>
                <p:nvPr/>
              </p:nvSpPr>
              <p:spPr bwMode="auto">
                <a:xfrm>
                  <a:off x="4358" y="230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9" name="Line 518"/>
                <p:cNvSpPr>
                  <a:spLocks noChangeShapeType="1"/>
                </p:cNvSpPr>
                <p:nvPr/>
              </p:nvSpPr>
              <p:spPr bwMode="auto">
                <a:xfrm>
                  <a:off x="4435" y="226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30" name="Line 519"/>
                <p:cNvSpPr>
                  <a:spLocks noChangeShapeType="1"/>
                </p:cNvSpPr>
                <p:nvPr/>
              </p:nvSpPr>
              <p:spPr bwMode="auto">
                <a:xfrm flipV="1">
                  <a:off x="4395" y="2266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111" name="Group 520"/>
            <p:cNvGrpSpPr>
              <a:grpSpLocks/>
            </p:cNvGrpSpPr>
            <p:nvPr/>
          </p:nvGrpSpPr>
          <p:grpSpPr bwMode="auto">
            <a:xfrm>
              <a:off x="4528" y="2429"/>
              <a:ext cx="227" cy="107"/>
              <a:chOff x="4528" y="2429"/>
              <a:chExt cx="227" cy="107"/>
            </a:xfrm>
          </p:grpSpPr>
          <p:sp>
            <p:nvSpPr>
              <p:cNvPr id="4208" name="Oval 521"/>
              <p:cNvSpPr>
                <a:spLocks noChangeArrowheads="1"/>
              </p:cNvSpPr>
              <p:nvPr/>
            </p:nvSpPr>
            <p:spPr bwMode="auto">
              <a:xfrm>
                <a:off x="4530" y="2477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09" name="Line 522"/>
              <p:cNvSpPr>
                <a:spLocks noChangeShapeType="1"/>
              </p:cNvSpPr>
              <p:nvPr/>
            </p:nvSpPr>
            <p:spPr bwMode="auto">
              <a:xfrm>
                <a:off x="4530" y="2472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0" name="Line 523"/>
              <p:cNvSpPr>
                <a:spLocks noChangeShapeType="1"/>
              </p:cNvSpPr>
              <p:nvPr/>
            </p:nvSpPr>
            <p:spPr bwMode="auto">
              <a:xfrm>
                <a:off x="4756" y="2472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1" name="Rectangle 524"/>
              <p:cNvSpPr>
                <a:spLocks noChangeArrowheads="1"/>
              </p:cNvSpPr>
              <p:nvPr/>
            </p:nvSpPr>
            <p:spPr bwMode="auto">
              <a:xfrm>
                <a:off x="4530" y="2472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12" name="Oval 525"/>
              <p:cNvSpPr>
                <a:spLocks noChangeArrowheads="1"/>
              </p:cNvSpPr>
              <p:nvPr/>
            </p:nvSpPr>
            <p:spPr bwMode="auto">
              <a:xfrm>
                <a:off x="4528" y="2429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213" name="Group 526"/>
              <p:cNvGrpSpPr>
                <a:grpSpLocks/>
              </p:cNvGrpSpPr>
              <p:nvPr/>
            </p:nvGrpSpPr>
            <p:grpSpPr bwMode="auto">
              <a:xfrm>
                <a:off x="4582" y="2444"/>
                <a:ext cx="111" cy="40"/>
                <a:chOff x="4582" y="2444"/>
                <a:chExt cx="111" cy="40"/>
              </a:xfrm>
            </p:grpSpPr>
            <p:sp>
              <p:nvSpPr>
                <p:cNvPr id="4218" name="Line 527"/>
                <p:cNvSpPr>
                  <a:spLocks noChangeShapeType="1"/>
                </p:cNvSpPr>
                <p:nvPr/>
              </p:nvSpPr>
              <p:spPr bwMode="auto">
                <a:xfrm flipV="1">
                  <a:off x="4582" y="2443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9" name="Line 528"/>
                <p:cNvSpPr>
                  <a:spLocks noChangeShapeType="1"/>
                </p:cNvSpPr>
                <p:nvPr/>
              </p:nvSpPr>
              <p:spPr bwMode="auto">
                <a:xfrm>
                  <a:off x="4659" y="2485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0" name="Line 529"/>
                <p:cNvSpPr>
                  <a:spLocks noChangeShapeType="1"/>
                </p:cNvSpPr>
                <p:nvPr/>
              </p:nvSpPr>
              <p:spPr bwMode="auto">
                <a:xfrm>
                  <a:off x="4619" y="2445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214" name="Group 530"/>
              <p:cNvGrpSpPr>
                <a:grpSpLocks/>
              </p:cNvGrpSpPr>
              <p:nvPr/>
            </p:nvGrpSpPr>
            <p:grpSpPr bwMode="auto">
              <a:xfrm>
                <a:off x="4582" y="2443"/>
                <a:ext cx="111" cy="40"/>
                <a:chOff x="4582" y="2443"/>
                <a:chExt cx="111" cy="40"/>
              </a:xfrm>
            </p:grpSpPr>
            <p:sp>
              <p:nvSpPr>
                <p:cNvPr id="4215" name="Line 531"/>
                <p:cNvSpPr>
                  <a:spLocks noChangeShapeType="1"/>
                </p:cNvSpPr>
                <p:nvPr/>
              </p:nvSpPr>
              <p:spPr bwMode="auto">
                <a:xfrm>
                  <a:off x="4582" y="2484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6" name="Line 532"/>
                <p:cNvSpPr>
                  <a:spLocks noChangeShapeType="1"/>
                </p:cNvSpPr>
                <p:nvPr/>
              </p:nvSpPr>
              <p:spPr bwMode="auto">
                <a:xfrm>
                  <a:off x="4659" y="2443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7" name="Line 533"/>
                <p:cNvSpPr>
                  <a:spLocks noChangeShapeType="1"/>
                </p:cNvSpPr>
                <p:nvPr/>
              </p:nvSpPr>
              <p:spPr bwMode="auto">
                <a:xfrm flipV="1">
                  <a:off x="4619" y="2442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112" name="Group 534"/>
            <p:cNvGrpSpPr>
              <a:grpSpLocks/>
            </p:cNvGrpSpPr>
            <p:nvPr/>
          </p:nvGrpSpPr>
          <p:grpSpPr bwMode="auto">
            <a:xfrm>
              <a:off x="4704" y="2261"/>
              <a:ext cx="227" cy="107"/>
              <a:chOff x="4704" y="2261"/>
              <a:chExt cx="227" cy="107"/>
            </a:xfrm>
          </p:grpSpPr>
          <p:sp>
            <p:nvSpPr>
              <p:cNvPr id="4195" name="Oval 535"/>
              <p:cNvSpPr>
                <a:spLocks noChangeArrowheads="1"/>
              </p:cNvSpPr>
              <p:nvPr/>
            </p:nvSpPr>
            <p:spPr bwMode="auto">
              <a:xfrm>
                <a:off x="4706" y="2309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96" name="Line 536"/>
              <p:cNvSpPr>
                <a:spLocks noChangeShapeType="1"/>
              </p:cNvSpPr>
              <p:nvPr/>
            </p:nvSpPr>
            <p:spPr bwMode="auto">
              <a:xfrm>
                <a:off x="4706" y="2304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7" name="Line 537"/>
              <p:cNvSpPr>
                <a:spLocks noChangeShapeType="1"/>
              </p:cNvSpPr>
              <p:nvPr/>
            </p:nvSpPr>
            <p:spPr bwMode="auto">
              <a:xfrm>
                <a:off x="4932" y="2304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8" name="Rectangle 538"/>
              <p:cNvSpPr>
                <a:spLocks noChangeArrowheads="1"/>
              </p:cNvSpPr>
              <p:nvPr/>
            </p:nvSpPr>
            <p:spPr bwMode="auto">
              <a:xfrm>
                <a:off x="4706" y="2304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99" name="Oval 539"/>
              <p:cNvSpPr>
                <a:spLocks noChangeArrowheads="1"/>
              </p:cNvSpPr>
              <p:nvPr/>
            </p:nvSpPr>
            <p:spPr bwMode="auto">
              <a:xfrm>
                <a:off x="4704" y="2261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200" name="Group 540"/>
              <p:cNvGrpSpPr>
                <a:grpSpLocks/>
              </p:cNvGrpSpPr>
              <p:nvPr/>
            </p:nvGrpSpPr>
            <p:grpSpPr bwMode="auto">
              <a:xfrm>
                <a:off x="4758" y="2276"/>
                <a:ext cx="111" cy="40"/>
                <a:chOff x="4758" y="2276"/>
                <a:chExt cx="111" cy="40"/>
              </a:xfrm>
            </p:grpSpPr>
            <p:sp>
              <p:nvSpPr>
                <p:cNvPr id="4205" name="Line 541"/>
                <p:cNvSpPr>
                  <a:spLocks noChangeShapeType="1"/>
                </p:cNvSpPr>
                <p:nvPr/>
              </p:nvSpPr>
              <p:spPr bwMode="auto">
                <a:xfrm flipV="1">
                  <a:off x="4758" y="2275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6" name="Line 542"/>
                <p:cNvSpPr>
                  <a:spLocks noChangeShapeType="1"/>
                </p:cNvSpPr>
                <p:nvPr/>
              </p:nvSpPr>
              <p:spPr bwMode="auto">
                <a:xfrm>
                  <a:off x="4835" y="231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7" name="Line 543"/>
                <p:cNvSpPr>
                  <a:spLocks noChangeShapeType="1"/>
                </p:cNvSpPr>
                <p:nvPr/>
              </p:nvSpPr>
              <p:spPr bwMode="auto">
                <a:xfrm>
                  <a:off x="4795" y="2277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201" name="Group 544"/>
              <p:cNvGrpSpPr>
                <a:grpSpLocks/>
              </p:cNvGrpSpPr>
              <p:nvPr/>
            </p:nvGrpSpPr>
            <p:grpSpPr bwMode="auto">
              <a:xfrm>
                <a:off x="4758" y="2276"/>
                <a:ext cx="111" cy="40"/>
                <a:chOff x="4758" y="2276"/>
                <a:chExt cx="111" cy="40"/>
              </a:xfrm>
            </p:grpSpPr>
            <p:sp>
              <p:nvSpPr>
                <p:cNvPr id="4202" name="Line 545"/>
                <p:cNvSpPr>
                  <a:spLocks noChangeShapeType="1"/>
                </p:cNvSpPr>
                <p:nvPr/>
              </p:nvSpPr>
              <p:spPr bwMode="auto">
                <a:xfrm>
                  <a:off x="4758" y="2316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3" name="Line 546"/>
                <p:cNvSpPr>
                  <a:spLocks noChangeShapeType="1"/>
                </p:cNvSpPr>
                <p:nvPr/>
              </p:nvSpPr>
              <p:spPr bwMode="auto">
                <a:xfrm>
                  <a:off x="4835" y="2276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4" name="Line 547"/>
                <p:cNvSpPr>
                  <a:spLocks noChangeShapeType="1"/>
                </p:cNvSpPr>
                <p:nvPr/>
              </p:nvSpPr>
              <p:spPr bwMode="auto">
                <a:xfrm flipV="1">
                  <a:off x="4795" y="2275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113" name="Group 548"/>
            <p:cNvGrpSpPr>
              <a:grpSpLocks/>
            </p:cNvGrpSpPr>
            <p:nvPr/>
          </p:nvGrpSpPr>
          <p:grpSpPr bwMode="auto">
            <a:xfrm>
              <a:off x="4367" y="1532"/>
              <a:ext cx="220" cy="100"/>
              <a:chOff x="4367" y="1532"/>
              <a:chExt cx="220" cy="100"/>
            </a:xfrm>
          </p:grpSpPr>
          <p:sp>
            <p:nvSpPr>
              <p:cNvPr id="4182" name="Oval 549"/>
              <p:cNvSpPr>
                <a:spLocks noChangeArrowheads="1"/>
              </p:cNvSpPr>
              <p:nvPr/>
            </p:nvSpPr>
            <p:spPr bwMode="auto">
              <a:xfrm>
                <a:off x="4369" y="1577"/>
                <a:ext cx="219" cy="56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83" name="Line 550"/>
              <p:cNvSpPr>
                <a:spLocks noChangeShapeType="1"/>
              </p:cNvSpPr>
              <p:nvPr/>
            </p:nvSpPr>
            <p:spPr bwMode="auto">
              <a:xfrm>
                <a:off x="4369" y="1572"/>
                <a:ext cx="1" cy="35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4" name="Line 551"/>
              <p:cNvSpPr>
                <a:spLocks noChangeShapeType="1"/>
              </p:cNvSpPr>
              <p:nvPr/>
            </p:nvSpPr>
            <p:spPr bwMode="auto">
              <a:xfrm>
                <a:off x="4588" y="1572"/>
                <a:ext cx="1" cy="35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5" name="Rectangle 552"/>
              <p:cNvSpPr>
                <a:spLocks noChangeArrowheads="1"/>
              </p:cNvSpPr>
              <p:nvPr/>
            </p:nvSpPr>
            <p:spPr bwMode="auto">
              <a:xfrm>
                <a:off x="4369" y="1572"/>
                <a:ext cx="217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86" name="Oval 553"/>
              <p:cNvSpPr>
                <a:spLocks noChangeArrowheads="1"/>
              </p:cNvSpPr>
              <p:nvPr/>
            </p:nvSpPr>
            <p:spPr bwMode="auto">
              <a:xfrm>
                <a:off x="4367" y="1532"/>
                <a:ext cx="219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187" name="Group 554"/>
              <p:cNvGrpSpPr>
                <a:grpSpLocks/>
              </p:cNvGrpSpPr>
              <p:nvPr/>
            </p:nvGrpSpPr>
            <p:grpSpPr bwMode="auto">
              <a:xfrm>
                <a:off x="4420" y="1546"/>
                <a:ext cx="107" cy="37"/>
                <a:chOff x="4420" y="1546"/>
                <a:chExt cx="107" cy="37"/>
              </a:xfrm>
            </p:grpSpPr>
            <p:sp>
              <p:nvSpPr>
                <p:cNvPr id="4192" name="Line 555"/>
                <p:cNvSpPr>
                  <a:spLocks noChangeShapeType="1"/>
                </p:cNvSpPr>
                <p:nvPr/>
              </p:nvSpPr>
              <p:spPr bwMode="auto">
                <a:xfrm flipV="1">
                  <a:off x="4420" y="1545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3" name="Line 556"/>
                <p:cNvSpPr>
                  <a:spLocks noChangeShapeType="1"/>
                </p:cNvSpPr>
                <p:nvPr/>
              </p:nvSpPr>
              <p:spPr bwMode="auto">
                <a:xfrm>
                  <a:off x="4494" y="1584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4" name="Line 557"/>
                <p:cNvSpPr>
                  <a:spLocks noChangeShapeType="1"/>
                </p:cNvSpPr>
                <p:nvPr/>
              </p:nvSpPr>
              <p:spPr bwMode="auto">
                <a:xfrm>
                  <a:off x="4455" y="1547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188" name="Group 558"/>
              <p:cNvGrpSpPr>
                <a:grpSpLocks/>
              </p:cNvGrpSpPr>
              <p:nvPr/>
            </p:nvGrpSpPr>
            <p:grpSpPr bwMode="auto">
              <a:xfrm>
                <a:off x="4420" y="1546"/>
                <a:ext cx="107" cy="37"/>
                <a:chOff x="4420" y="1546"/>
                <a:chExt cx="107" cy="37"/>
              </a:xfrm>
            </p:grpSpPr>
            <p:sp>
              <p:nvSpPr>
                <p:cNvPr id="4189" name="Line 559"/>
                <p:cNvSpPr>
                  <a:spLocks noChangeShapeType="1"/>
                </p:cNvSpPr>
                <p:nvPr/>
              </p:nvSpPr>
              <p:spPr bwMode="auto">
                <a:xfrm>
                  <a:off x="4420" y="1584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0" name="Line 560"/>
                <p:cNvSpPr>
                  <a:spLocks noChangeShapeType="1"/>
                </p:cNvSpPr>
                <p:nvPr/>
              </p:nvSpPr>
              <p:spPr bwMode="auto">
                <a:xfrm>
                  <a:off x="4494" y="1546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1" name="Line 561"/>
                <p:cNvSpPr>
                  <a:spLocks noChangeShapeType="1"/>
                </p:cNvSpPr>
                <p:nvPr/>
              </p:nvSpPr>
              <p:spPr bwMode="auto">
                <a:xfrm flipV="1">
                  <a:off x="4455" y="1545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114" name="Group 562"/>
            <p:cNvGrpSpPr>
              <a:grpSpLocks/>
            </p:cNvGrpSpPr>
            <p:nvPr/>
          </p:nvGrpSpPr>
          <p:grpSpPr bwMode="auto">
            <a:xfrm>
              <a:off x="4366" y="1693"/>
              <a:ext cx="227" cy="107"/>
              <a:chOff x="4366" y="1693"/>
              <a:chExt cx="227" cy="107"/>
            </a:xfrm>
          </p:grpSpPr>
          <p:sp>
            <p:nvSpPr>
              <p:cNvPr id="4169" name="Oval 563"/>
              <p:cNvSpPr>
                <a:spLocks noChangeArrowheads="1"/>
              </p:cNvSpPr>
              <p:nvPr/>
            </p:nvSpPr>
            <p:spPr bwMode="auto">
              <a:xfrm>
                <a:off x="4368" y="174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70" name="Line 564"/>
              <p:cNvSpPr>
                <a:spLocks noChangeShapeType="1"/>
              </p:cNvSpPr>
              <p:nvPr/>
            </p:nvSpPr>
            <p:spPr bwMode="auto">
              <a:xfrm>
                <a:off x="4368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1" name="Line 565"/>
              <p:cNvSpPr>
                <a:spLocks noChangeShapeType="1"/>
              </p:cNvSpPr>
              <p:nvPr/>
            </p:nvSpPr>
            <p:spPr bwMode="auto">
              <a:xfrm>
                <a:off x="4594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2" name="Rectangle 566"/>
              <p:cNvSpPr>
                <a:spLocks noChangeArrowheads="1"/>
              </p:cNvSpPr>
              <p:nvPr/>
            </p:nvSpPr>
            <p:spPr bwMode="auto">
              <a:xfrm>
                <a:off x="4368" y="173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73" name="Oval 567"/>
              <p:cNvSpPr>
                <a:spLocks noChangeArrowheads="1"/>
              </p:cNvSpPr>
              <p:nvPr/>
            </p:nvSpPr>
            <p:spPr bwMode="auto">
              <a:xfrm>
                <a:off x="4366" y="169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174" name="Group 568"/>
              <p:cNvGrpSpPr>
                <a:grpSpLocks/>
              </p:cNvGrpSpPr>
              <p:nvPr/>
            </p:nvGrpSpPr>
            <p:grpSpPr bwMode="auto">
              <a:xfrm>
                <a:off x="4420" y="1708"/>
                <a:ext cx="111" cy="40"/>
                <a:chOff x="4420" y="1708"/>
                <a:chExt cx="111" cy="40"/>
              </a:xfrm>
            </p:grpSpPr>
            <p:sp>
              <p:nvSpPr>
                <p:cNvPr id="4179" name="Line 569"/>
                <p:cNvSpPr>
                  <a:spLocks noChangeShapeType="1"/>
                </p:cNvSpPr>
                <p:nvPr/>
              </p:nvSpPr>
              <p:spPr bwMode="auto">
                <a:xfrm flipV="1">
                  <a:off x="4420" y="170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0" name="Line 570"/>
                <p:cNvSpPr>
                  <a:spLocks noChangeShapeType="1"/>
                </p:cNvSpPr>
                <p:nvPr/>
              </p:nvSpPr>
              <p:spPr bwMode="auto">
                <a:xfrm>
                  <a:off x="4497" y="174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81" name="Line 571"/>
                <p:cNvSpPr>
                  <a:spLocks noChangeShapeType="1"/>
                </p:cNvSpPr>
                <p:nvPr/>
              </p:nvSpPr>
              <p:spPr bwMode="auto">
                <a:xfrm>
                  <a:off x="4457" y="170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175" name="Group 572"/>
              <p:cNvGrpSpPr>
                <a:grpSpLocks/>
              </p:cNvGrpSpPr>
              <p:nvPr/>
            </p:nvGrpSpPr>
            <p:grpSpPr bwMode="auto">
              <a:xfrm>
                <a:off x="4420" y="1708"/>
                <a:ext cx="111" cy="40"/>
                <a:chOff x="4420" y="1708"/>
                <a:chExt cx="111" cy="40"/>
              </a:xfrm>
            </p:grpSpPr>
            <p:sp>
              <p:nvSpPr>
                <p:cNvPr id="4176" name="Line 573"/>
                <p:cNvSpPr>
                  <a:spLocks noChangeShapeType="1"/>
                </p:cNvSpPr>
                <p:nvPr/>
              </p:nvSpPr>
              <p:spPr bwMode="auto">
                <a:xfrm>
                  <a:off x="4420" y="174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77" name="Line 574"/>
                <p:cNvSpPr>
                  <a:spLocks noChangeShapeType="1"/>
                </p:cNvSpPr>
                <p:nvPr/>
              </p:nvSpPr>
              <p:spPr bwMode="auto">
                <a:xfrm>
                  <a:off x="4497" y="170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78" name="Line 575"/>
                <p:cNvSpPr>
                  <a:spLocks noChangeShapeType="1"/>
                </p:cNvSpPr>
                <p:nvPr/>
              </p:nvSpPr>
              <p:spPr bwMode="auto">
                <a:xfrm flipV="1">
                  <a:off x="4457" y="1707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115" name="Group 576"/>
            <p:cNvGrpSpPr>
              <a:grpSpLocks/>
            </p:cNvGrpSpPr>
            <p:nvPr/>
          </p:nvGrpSpPr>
          <p:grpSpPr bwMode="auto">
            <a:xfrm>
              <a:off x="4666" y="1472"/>
              <a:ext cx="209" cy="96"/>
              <a:chOff x="4666" y="1472"/>
              <a:chExt cx="209" cy="96"/>
            </a:xfrm>
          </p:grpSpPr>
          <p:sp>
            <p:nvSpPr>
              <p:cNvPr id="4156" name="Oval 577"/>
              <p:cNvSpPr>
                <a:spLocks noChangeArrowheads="1"/>
              </p:cNvSpPr>
              <p:nvPr/>
            </p:nvSpPr>
            <p:spPr bwMode="auto">
              <a:xfrm>
                <a:off x="4668" y="1515"/>
                <a:ext cx="208" cy="54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57" name="Line 578"/>
              <p:cNvSpPr>
                <a:spLocks noChangeShapeType="1"/>
              </p:cNvSpPr>
              <p:nvPr/>
            </p:nvSpPr>
            <p:spPr bwMode="auto">
              <a:xfrm>
                <a:off x="4668" y="1511"/>
                <a:ext cx="1" cy="3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" name="Line 579"/>
              <p:cNvSpPr>
                <a:spLocks noChangeShapeType="1"/>
              </p:cNvSpPr>
              <p:nvPr/>
            </p:nvSpPr>
            <p:spPr bwMode="auto">
              <a:xfrm>
                <a:off x="4876" y="1511"/>
                <a:ext cx="1" cy="3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" name="Rectangle 580"/>
              <p:cNvSpPr>
                <a:spLocks noChangeArrowheads="1"/>
              </p:cNvSpPr>
              <p:nvPr/>
            </p:nvSpPr>
            <p:spPr bwMode="auto">
              <a:xfrm>
                <a:off x="4668" y="1511"/>
                <a:ext cx="206" cy="33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60" name="Oval 581"/>
              <p:cNvSpPr>
                <a:spLocks noChangeArrowheads="1"/>
              </p:cNvSpPr>
              <p:nvPr/>
            </p:nvSpPr>
            <p:spPr bwMode="auto">
              <a:xfrm>
                <a:off x="4666" y="1472"/>
                <a:ext cx="208" cy="63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161" name="Group 582"/>
              <p:cNvGrpSpPr>
                <a:grpSpLocks/>
              </p:cNvGrpSpPr>
              <p:nvPr/>
            </p:nvGrpSpPr>
            <p:grpSpPr bwMode="auto">
              <a:xfrm>
                <a:off x="4716" y="1486"/>
                <a:ext cx="102" cy="36"/>
                <a:chOff x="4716" y="1486"/>
                <a:chExt cx="102" cy="36"/>
              </a:xfrm>
            </p:grpSpPr>
            <p:sp>
              <p:nvSpPr>
                <p:cNvPr id="4166" name="Line 583"/>
                <p:cNvSpPr>
                  <a:spLocks noChangeShapeType="1"/>
                </p:cNvSpPr>
                <p:nvPr/>
              </p:nvSpPr>
              <p:spPr bwMode="auto">
                <a:xfrm flipV="1">
                  <a:off x="4716" y="1484"/>
                  <a:ext cx="37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7" name="Line 584"/>
                <p:cNvSpPr>
                  <a:spLocks noChangeShapeType="1"/>
                </p:cNvSpPr>
                <p:nvPr/>
              </p:nvSpPr>
              <p:spPr bwMode="auto">
                <a:xfrm>
                  <a:off x="4787" y="1522"/>
                  <a:ext cx="3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8" name="Line 585"/>
                <p:cNvSpPr>
                  <a:spLocks noChangeShapeType="1"/>
                </p:cNvSpPr>
                <p:nvPr/>
              </p:nvSpPr>
              <p:spPr bwMode="auto">
                <a:xfrm>
                  <a:off x="4750" y="1486"/>
                  <a:ext cx="38" cy="3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162" name="Group 586"/>
              <p:cNvGrpSpPr>
                <a:grpSpLocks/>
              </p:cNvGrpSpPr>
              <p:nvPr/>
            </p:nvGrpSpPr>
            <p:grpSpPr bwMode="auto">
              <a:xfrm>
                <a:off x="4716" y="1485"/>
                <a:ext cx="102" cy="36"/>
                <a:chOff x="4716" y="1485"/>
                <a:chExt cx="102" cy="36"/>
              </a:xfrm>
            </p:grpSpPr>
            <p:sp>
              <p:nvSpPr>
                <p:cNvPr id="4163" name="Line 587"/>
                <p:cNvSpPr>
                  <a:spLocks noChangeShapeType="1"/>
                </p:cNvSpPr>
                <p:nvPr/>
              </p:nvSpPr>
              <p:spPr bwMode="auto">
                <a:xfrm>
                  <a:off x="4716" y="1521"/>
                  <a:ext cx="37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4" name="Line 588"/>
                <p:cNvSpPr>
                  <a:spLocks noChangeShapeType="1"/>
                </p:cNvSpPr>
                <p:nvPr/>
              </p:nvSpPr>
              <p:spPr bwMode="auto">
                <a:xfrm>
                  <a:off x="4787" y="1485"/>
                  <a:ext cx="3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5" name="Line 589"/>
                <p:cNvSpPr>
                  <a:spLocks noChangeShapeType="1"/>
                </p:cNvSpPr>
                <p:nvPr/>
              </p:nvSpPr>
              <p:spPr bwMode="auto">
                <a:xfrm flipV="1">
                  <a:off x="4750" y="1484"/>
                  <a:ext cx="38" cy="38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4116" name="Group 590"/>
            <p:cNvGrpSpPr>
              <a:grpSpLocks/>
            </p:cNvGrpSpPr>
            <p:nvPr/>
          </p:nvGrpSpPr>
          <p:grpSpPr bwMode="auto">
            <a:xfrm>
              <a:off x="4720" y="1693"/>
              <a:ext cx="227" cy="107"/>
              <a:chOff x="4720" y="1693"/>
              <a:chExt cx="227" cy="107"/>
            </a:xfrm>
          </p:grpSpPr>
          <p:sp>
            <p:nvSpPr>
              <p:cNvPr id="4143" name="Oval 591"/>
              <p:cNvSpPr>
                <a:spLocks noChangeArrowheads="1"/>
              </p:cNvSpPr>
              <p:nvPr/>
            </p:nvSpPr>
            <p:spPr bwMode="auto">
              <a:xfrm>
                <a:off x="4722" y="174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44" name="Line 592"/>
              <p:cNvSpPr>
                <a:spLocks noChangeShapeType="1"/>
              </p:cNvSpPr>
              <p:nvPr/>
            </p:nvSpPr>
            <p:spPr bwMode="auto">
              <a:xfrm>
                <a:off x="4722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" name="Line 593"/>
              <p:cNvSpPr>
                <a:spLocks noChangeShapeType="1"/>
              </p:cNvSpPr>
              <p:nvPr/>
            </p:nvSpPr>
            <p:spPr bwMode="auto">
              <a:xfrm>
                <a:off x="4948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" name="Rectangle 594"/>
              <p:cNvSpPr>
                <a:spLocks noChangeArrowheads="1"/>
              </p:cNvSpPr>
              <p:nvPr/>
            </p:nvSpPr>
            <p:spPr bwMode="auto">
              <a:xfrm>
                <a:off x="4722" y="173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47" name="Oval 595"/>
              <p:cNvSpPr>
                <a:spLocks noChangeArrowheads="1"/>
              </p:cNvSpPr>
              <p:nvPr/>
            </p:nvSpPr>
            <p:spPr bwMode="auto">
              <a:xfrm>
                <a:off x="4720" y="169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148" name="Group 596"/>
              <p:cNvGrpSpPr>
                <a:grpSpLocks/>
              </p:cNvGrpSpPr>
              <p:nvPr/>
            </p:nvGrpSpPr>
            <p:grpSpPr bwMode="auto">
              <a:xfrm>
                <a:off x="4774" y="1708"/>
                <a:ext cx="111" cy="40"/>
                <a:chOff x="4774" y="1708"/>
                <a:chExt cx="111" cy="40"/>
              </a:xfrm>
            </p:grpSpPr>
            <p:sp>
              <p:nvSpPr>
                <p:cNvPr id="4153" name="Line 597"/>
                <p:cNvSpPr>
                  <a:spLocks noChangeShapeType="1"/>
                </p:cNvSpPr>
                <p:nvPr/>
              </p:nvSpPr>
              <p:spPr bwMode="auto">
                <a:xfrm flipV="1">
                  <a:off x="4774" y="170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4" name="Line 598"/>
                <p:cNvSpPr>
                  <a:spLocks noChangeShapeType="1"/>
                </p:cNvSpPr>
                <p:nvPr/>
              </p:nvSpPr>
              <p:spPr bwMode="auto">
                <a:xfrm>
                  <a:off x="4851" y="174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5" name="Line 599"/>
                <p:cNvSpPr>
                  <a:spLocks noChangeShapeType="1"/>
                </p:cNvSpPr>
                <p:nvPr/>
              </p:nvSpPr>
              <p:spPr bwMode="auto">
                <a:xfrm>
                  <a:off x="4811" y="170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149" name="Group 600"/>
              <p:cNvGrpSpPr>
                <a:grpSpLocks/>
              </p:cNvGrpSpPr>
              <p:nvPr/>
            </p:nvGrpSpPr>
            <p:grpSpPr bwMode="auto">
              <a:xfrm>
                <a:off x="4774" y="1708"/>
                <a:ext cx="111" cy="40"/>
                <a:chOff x="4774" y="1708"/>
                <a:chExt cx="111" cy="40"/>
              </a:xfrm>
            </p:grpSpPr>
            <p:sp>
              <p:nvSpPr>
                <p:cNvPr id="4150" name="Line 601"/>
                <p:cNvSpPr>
                  <a:spLocks noChangeShapeType="1"/>
                </p:cNvSpPr>
                <p:nvPr/>
              </p:nvSpPr>
              <p:spPr bwMode="auto">
                <a:xfrm>
                  <a:off x="4774" y="174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1" name="Line 602"/>
                <p:cNvSpPr>
                  <a:spLocks noChangeShapeType="1"/>
                </p:cNvSpPr>
                <p:nvPr/>
              </p:nvSpPr>
              <p:spPr bwMode="auto">
                <a:xfrm>
                  <a:off x="4851" y="170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2" name="Line 603"/>
                <p:cNvSpPr>
                  <a:spLocks noChangeShapeType="1"/>
                </p:cNvSpPr>
                <p:nvPr/>
              </p:nvSpPr>
              <p:spPr bwMode="auto">
                <a:xfrm flipV="1">
                  <a:off x="4811" y="1707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117" name="Line 604"/>
            <p:cNvSpPr>
              <a:spLocks noChangeShapeType="1"/>
            </p:cNvSpPr>
            <p:nvPr/>
          </p:nvSpPr>
          <p:spPr bwMode="auto">
            <a:xfrm>
              <a:off x="4474" y="2358"/>
              <a:ext cx="103" cy="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605"/>
            <p:cNvSpPr>
              <a:spLocks noChangeShapeType="1"/>
            </p:cNvSpPr>
            <p:nvPr/>
          </p:nvSpPr>
          <p:spPr bwMode="auto">
            <a:xfrm>
              <a:off x="4535" y="2308"/>
              <a:ext cx="17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606"/>
            <p:cNvSpPr>
              <a:spLocks noChangeShapeType="1"/>
            </p:cNvSpPr>
            <p:nvPr/>
          </p:nvSpPr>
          <p:spPr bwMode="auto">
            <a:xfrm flipV="1">
              <a:off x="4684" y="2361"/>
              <a:ext cx="85" cy="6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20" name="Group 607"/>
            <p:cNvGrpSpPr>
              <a:grpSpLocks/>
            </p:cNvGrpSpPr>
            <p:nvPr/>
          </p:nvGrpSpPr>
          <p:grpSpPr bwMode="auto">
            <a:xfrm>
              <a:off x="4187" y="2822"/>
              <a:ext cx="315" cy="147"/>
              <a:chOff x="4187" y="2822"/>
              <a:chExt cx="315" cy="147"/>
            </a:xfrm>
          </p:grpSpPr>
          <p:sp>
            <p:nvSpPr>
              <p:cNvPr id="4130" name="Oval 608"/>
              <p:cNvSpPr>
                <a:spLocks noChangeArrowheads="1"/>
              </p:cNvSpPr>
              <p:nvPr/>
            </p:nvSpPr>
            <p:spPr bwMode="auto">
              <a:xfrm>
                <a:off x="4190" y="2888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31" name="Line 609"/>
              <p:cNvSpPr>
                <a:spLocks noChangeShapeType="1"/>
              </p:cNvSpPr>
              <p:nvPr/>
            </p:nvSpPr>
            <p:spPr bwMode="auto">
              <a:xfrm>
                <a:off x="4190" y="2881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" name="Line 610"/>
              <p:cNvSpPr>
                <a:spLocks noChangeShapeType="1"/>
              </p:cNvSpPr>
              <p:nvPr/>
            </p:nvSpPr>
            <p:spPr bwMode="auto">
              <a:xfrm>
                <a:off x="4503" y="2881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" name="Rectangle 611"/>
              <p:cNvSpPr>
                <a:spLocks noChangeArrowheads="1"/>
              </p:cNvSpPr>
              <p:nvPr/>
            </p:nvSpPr>
            <p:spPr bwMode="auto">
              <a:xfrm>
                <a:off x="4190" y="2881"/>
                <a:ext cx="310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134" name="Oval 612"/>
              <p:cNvSpPr>
                <a:spLocks noChangeArrowheads="1"/>
              </p:cNvSpPr>
              <p:nvPr/>
            </p:nvSpPr>
            <p:spPr bwMode="auto">
              <a:xfrm>
                <a:off x="4187" y="2822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135" name="Group 613"/>
              <p:cNvGrpSpPr>
                <a:grpSpLocks/>
              </p:cNvGrpSpPr>
              <p:nvPr/>
            </p:nvGrpSpPr>
            <p:grpSpPr bwMode="auto">
              <a:xfrm>
                <a:off x="4262" y="2843"/>
                <a:ext cx="154" cy="55"/>
                <a:chOff x="4262" y="2843"/>
                <a:chExt cx="154" cy="55"/>
              </a:xfrm>
            </p:grpSpPr>
            <p:sp>
              <p:nvSpPr>
                <p:cNvPr id="4140" name="Line 614"/>
                <p:cNvSpPr>
                  <a:spLocks noChangeShapeType="1"/>
                </p:cNvSpPr>
                <p:nvPr/>
              </p:nvSpPr>
              <p:spPr bwMode="auto">
                <a:xfrm flipV="1">
                  <a:off x="4262" y="2842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1" name="Line 615"/>
                <p:cNvSpPr>
                  <a:spLocks noChangeShapeType="1"/>
                </p:cNvSpPr>
                <p:nvPr/>
              </p:nvSpPr>
              <p:spPr bwMode="auto">
                <a:xfrm>
                  <a:off x="4369" y="2899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2" name="Line 616"/>
                <p:cNvSpPr>
                  <a:spLocks noChangeShapeType="1"/>
                </p:cNvSpPr>
                <p:nvPr/>
              </p:nvSpPr>
              <p:spPr bwMode="auto">
                <a:xfrm>
                  <a:off x="4313" y="2844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136" name="Group 617"/>
              <p:cNvGrpSpPr>
                <a:grpSpLocks/>
              </p:cNvGrpSpPr>
              <p:nvPr/>
            </p:nvGrpSpPr>
            <p:grpSpPr bwMode="auto">
              <a:xfrm>
                <a:off x="4262" y="2842"/>
                <a:ext cx="154" cy="55"/>
                <a:chOff x="4262" y="2842"/>
                <a:chExt cx="154" cy="55"/>
              </a:xfrm>
            </p:grpSpPr>
            <p:sp>
              <p:nvSpPr>
                <p:cNvPr id="4137" name="Line 618"/>
                <p:cNvSpPr>
                  <a:spLocks noChangeShapeType="1"/>
                </p:cNvSpPr>
                <p:nvPr/>
              </p:nvSpPr>
              <p:spPr bwMode="auto">
                <a:xfrm>
                  <a:off x="4262" y="2897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8" name="Line 619"/>
                <p:cNvSpPr>
                  <a:spLocks noChangeShapeType="1"/>
                </p:cNvSpPr>
                <p:nvPr/>
              </p:nvSpPr>
              <p:spPr bwMode="auto">
                <a:xfrm>
                  <a:off x="4369" y="2842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9" name="Line 620"/>
                <p:cNvSpPr>
                  <a:spLocks noChangeShapeType="1"/>
                </p:cNvSpPr>
                <p:nvPr/>
              </p:nvSpPr>
              <p:spPr bwMode="auto">
                <a:xfrm flipV="1">
                  <a:off x="4313" y="2841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121" name="Line 621"/>
            <p:cNvSpPr>
              <a:spLocks noChangeShapeType="1"/>
            </p:cNvSpPr>
            <p:nvPr/>
          </p:nvSpPr>
          <p:spPr bwMode="auto">
            <a:xfrm>
              <a:off x="4470" y="2955"/>
              <a:ext cx="226" cy="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Line 622"/>
            <p:cNvSpPr>
              <a:spLocks noChangeShapeType="1"/>
            </p:cNvSpPr>
            <p:nvPr/>
          </p:nvSpPr>
          <p:spPr bwMode="auto">
            <a:xfrm flipV="1">
              <a:off x="4059" y="2962"/>
              <a:ext cx="175" cy="7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Line 623"/>
            <p:cNvSpPr>
              <a:spLocks noChangeShapeType="1"/>
            </p:cNvSpPr>
            <p:nvPr/>
          </p:nvSpPr>
          <p:spPr bwMode="auto">
            <a:xfrm>
              <a:off x="4086" y="3091"/>
              <a:ext cx="6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4" name="Line 624"/>
            <p:cNvSpPr>
              <a:spLocks noChangeShapeType="1"/>
            </p:cNvSpPr>
            <p:nvPr/>
          </p:nvSpPr>
          <p:spPr bwMode="auto">
            <a:xfrm flipV="1">
              <a:off x="4589" y="1525"/>
              <a:ext cx="78" cy="5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Line 625"/>
            <p:cNvSpPr>
              <a:spLocks noChangeShapeType="1"/>
            </p:cNvSpPr>
            <p:nvPr/>
          </p:nvSpPr>
          <p:spPr bwMode="auto">
            <a:xfrm flipV="1">
              <a:off x="4596" y="1569"/>
              <a:ext cx="166" cy="18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Line 626"/>
            <p:cNvSpPr>
              <a:spLocks noChangeShapeType="1"/>
            </p:cNvSpPr>
            <p:nvPr/>
          </p:nvSpPr>
          <p:spPr bwMode="auto">
            <a:xfrm>
              <a:off x="4818" y="1569"/>
              <a:ext cx="1" cy="12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7" name="Line 627"/>
            <p:cNvSpPr>
              <a:spLocks noChangeShapeType="1"/>
            </p:cNvSpPr>
            <p:nvPr/>
          </p:nvSpPr>
          <p:spPr bwMode="auto">
            <a:xfrm>
              <a:off x="4600" y="1762"/>
              <a:ext cx="11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Line 628"/>
            <p:cNvSpPr>
              <a:spLocks noChangeShapeType="1"/>
            </p:cNvSpPr>
            <p:nvPr/>
          </p:nvSpPr>
          <p:spPr bwMode="auto">
            <a:xfrm flipV="1">
              <a:off x="4861" y="1379"/>
              <a:ext cx="150" cy="10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9" name="Line 629"/>
            <p:cNvSpPr>
              <a:spLocks noChangeShapeType="1"/>
            </p:cNvSpPr>
            <p:nvPr/>
          </p:nvSpPr>
          <p:spPr bwMode="auto">
            <a:xfrm>
              <a:off x="4949" y="1756"/>
              <a:ext cx="1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88D2698F-A5AA-4F30-A137-3D0FE0A97F45}" type="slidenum">
              <a:rPr lang="en-GB" altLang="it-IT"/>
              <a:pPr/>
              <a:t>12</a:t>
            </a:fld>
            <a:endParaRPr lang="en-GB" altLang="it-IT"/>
          </a:p>
        </p:txBody>
      </p:sp>
      <p:sp>
        <p:nvSpPr>
          <p:cNvPr id="5128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Ai confini della rete</a:t>
            </a:r>
          </a:p>
        </p:txBody>
      </p:sp>
      <p:sp>
        <p:nvSpPr>
          <p:cNvPr id="512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4495800" cy="4648200"/>
          </a:xfrm>
        </p:spPr>
        <p:txBody>
          <a:bodyPr/>
          <a:lstStyle/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sistemi terminali (host):</a:t>
            </a:r>
          </a:p>
          <a:p>
            <a:pPr marL="815975" lvl="1" indent="-285750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fanno girare programmi applicativi</a:t>
            </a:r>
          </a:p>
          <a:p>
            <a:pPr marL="815975" lvl="1" indent="-285750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es.: Web, e-mail</a:t>
            </a:r>
          </a:p>
          <a:p>
            <a:pPr marL="815975" lvl="1" indent="-285750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situati all’estremità di Internet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architettura client/server</a:t>
            </a:r>
          </a:p>
          <a:p>
            <a:pPr marL="815975" lvl="1" indent="-285750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L’host client richiede e riceve un servizio da un programma server in esecuzione su un altro terminale</a:t>
            </a:r>
          </a:p>
          <a:p>
            <a:pPr marL="815975" lvl="1" indent="-285750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es.: browser/server Web ; client/server e-mail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architettura peer to peer</a:t>
            </a:r>
          </a:p>
          <a:p>
            <a:pPr marL="815975" lvl="1" indent="-285750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uso limitato (o inesistente) di server dedicati</a:t>
            </a:r>
          </a:p>
          <a:p>
            <a:pPr marL="815975" lvl="1" indent="-285750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es.: Skype, Bit Torrent</a:t>
            </a:r>
          </a:p>
        </p:txBody>
      </p:sp>
      <p:sp>
        <p:nvSpPr>
          <p:cNvPr id="5130" name="Freeform 572"/>
          <p:cNvSpPr>
            <a:spLocks noChangeArrowheads="1"/>
          </p:cNvSpPr>
          <p:nvPr/>
        </p:nvSpPr>
        <p:spPr bwMode="auto">
          <a:xfrm>
            <a:off x="6710363" y="3457575"/>
            <a:ext cx="1314450" cy="674688"/>
          </a:xfrm>
          <a:custGeom>
            <a:avLst/>
            <a:gdLst>
              <a:gd name="T0" fmla="*/ 382 w 828"/>
              <a:gd name="T1" fmla="*/ 30 h 425"/>
              <a:gd name="T2" fmla="*/ 370 w 828"/>
              <a:gd name="T3" fmla="*/ 30 h 425"/>
              <a:gd name="T4" fmla="*/ 126 w 828"/>
              <a:gd name="T5" fmla="*/ 32 h 425"/>
              <a:gd name="T6" fmla="*/ 6 w 828"/>
              <a:gd name="T7" fmla="*/ 126 h 425"/>
              <a:gd name="T8" fmla="*/ 92 w 828"/>
              <a:gd name="T9" fmla="*/ 274 h 425"/>
              <a:gd name="T10" fmla="*/ 292 w 828"/>
              <a:gd name="T11" fmla="*/ 384 h 425"/>
              <a:gd name="T12" fmla="*/ 540 w 828"/>
              <a:gd name="T13" fmla="*/ 416 h 425"/>
              <a:gd name="T14" fmla="*/ 698 w 828"/>
              <a:gd name="T15" fmla="*/ 330 h 425"/>
              <a:gd name="T16" fmla="*/ 776 w 828"/>
              <a:gd name="T17" fmla="*/ 170 h 425"/>
              <a:gd name="T18" fmla="*/ 792 w 828"/>
              <a:gd name="T19" fmla="*/ 22 h 425"/>
              <a:gd name="T20" fmla="*/ 560 w 828"/>
              <a:gd name="T21" fmla="*/ 38 h 425"/>
              <a:gd name="T22" fmla="*/ 382 w 828"/>
              <a:gd name="T23" fmla="*/ 30 h 4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8"/>
              <a:gd name="T37" fmla="*/ 0 h 425"/>
              <a:gd name="T38" fmla="*/ 828 w 828"/>
              <a:gd name="T39" fmla="*/ 425 h 42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8" h="425">
                <a:moveTo>
                  <a:pt x="382" y="30"/>
                </a:moveTo>
                <a:cubicBezTo>
                  <a:pt x="350" y="29"/>
                  <a:pt x="413" y="30"/>
                  <a:pt x="370" y="30"/>
                </a:cubicBezTo>
                <a:cubicBezTo>
                  <a:pt x="327" y="30"/>
                  <a:pt x="187" y="16"/>
                  <a:pt x="126" y="32"/>
                </a:cubicBezTo>
                <a:cubicBezTo>
                  <a:pt x="65" y="48"/>
                  <a:pt x="12" y="86"/>
                  <a:pt x="6" y="126"/>
                </a:cubicBezTo>
                <a:cubicBezTo>
                  <a:pt x="0" y="166"/>
                  <a:pt x="44" y="231"/>
                  <a:pt x="92" y="274"/>
                </a:cubicBezTo>
                <a:cubicBezTo>
                  <a:pt x="140" y="317"/>
                  <a:pt x="217" y="360"/>
                  <a:pt x="292" y="384"/>
                </a:cubicBezTo>
                <a:cubicBezTo>
                  <a:pt x="367" y="408"/>
                  <a:pt x="472" y="425"/>
                  <a:pt x="540" y="416"/>
                </a:cubicBezTo>
                <a:cubicBezTo>
                  <a:pt x="608" y="407"/>
                  <a:pt x="659" y="371"/>
                  <a:pt x="698" y="330"/>
                </a:cubicBezTo>
                <a:cubicBezTo>
                  <a:pt x="737" y="289"/>
                  <a:pt x="760" y="221"/>
                  <a:pt x="776" y="170"/>
                </a:cubicBezTo>
                <a:cubicBezTo>
                  <a:pt x="792" y="119"/>
                  <a:pt x="828" y="44"/>
                  <a:pt x="792" y="22"/>
                </a:cubicBezTo>
                <a:cubicBezTo>
                  <a:pt x="756" y="0"/>
                  <a:pt x="630" y="37"/>
                  <a:pt x="560" y="38"/>
                </a:cubicBezTo>
                <a:cubicBezTo>
                  <a:pt x="490" y="39"/>
                  <a:pt x="414" y="31"/>
                  <a:pt x="382" y="30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Freeform 573"/>
          <p:cNvSpPr>
            <a:spLocks noChangeArrowheads="1"/>
          </p:cNvSpPr>
          <p:nvPr/>
        </p:nvSpPr>
        <p:spPr bwMode="auto">
          <a:xfrm>
            <a:off x="6729413" y="1931988"/>
            <a:ext cx="1730375" cy="1044575"/>
          </a:xfrm>
          <a:custGeom>
            <a:avLst/>
            <a:gdLst>
              <a:gd name="T0" fmla="*/ 424 w 765"/>
              <a:gd name="T1" fmla="*/ 10 h 459"/>
              <a:gd name="T2" fmla="*/ 288 w 765"/>
              <a:gd name="T3" fmla="*/ 70 h 459"/>
              <a:gd name="T4" fmla="*/ 96 w 765"/>
              <a:gd name="T5" fmla="*/ 100 h 459"/>
              <a:gd name="T6" fmla="*/ 14 w 765"/>
              <a:gd name="T7" fmla="*/ 336 h 459"/>
              <a:gd name="T8" fmla="*/ 180 w 765"/>
              <a:gd name="T9" fmla="*/ 444 h 459"/>
              <a:gd name="T10" fmla="*/ 346 w 765"/>
              <a:gd name="T11" fmla="*/ 426 h 459"/>
              <a:gd name="T12" fmla="*/ 584 w 765"/>
              <a:gd name="T13" fmla="*/ 444 h 459"/>
              <a:gd name="T14" fmla="*/ 698 w 765"/>
              <a:gd name="T15" fmla="*/ 434 h 459"/>
              <a:gd name="T16" fmla="*/ 752 w 765"/>
              <a:gd name="T17" fmla="*/ 372 h 459"/>
              <a:gd name="T18" fmla="*/ 750 w 765"/>
              <a:gd name="T19" fmla="*/ 158 h 459"/>
              <a:gd name="T20" fmla="*/ 662 w 765"/>
              <a:gd name="T21" fmla="*/ 34 h 459"/>
              <a:gd name="T22" fmla="*/ 424 w 765"/>
              <a:gd name="T23" fmla="*/ 10 h 4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65"/>
              <a:gd name="T37" fmla="*/ 0 h 459"/>
              <a:gd name="T38" fmla="*/ 765 w 765"/>
              <a:gd name="T39" fmla="*/ 459 h 45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65" h="459">
                <a:moveTo>
                  <a:pt x="424" y="10"/>
                </a:moveTo>
                <a:cubicBezTo>
                  <a:pt x="362" y="16"/>
                  <a:pt x="343" y="55"/>
                  <a:pt x="288" y="70"/>
                </a:cubicBezTo>
                <a:cubicBezTo>
                  <a:pt x="233" y="85"/>
                  <a:pt x="142" y="56"/>
                  <a:pt x="96" y="100"/>
                </a:cubicBezTo>
                <a:cubicBezTo>
                  <a:pt x="50" y="144"/>
                  <a:pt x="0" y="279"/>
                  <a:pt x="14" y="336"/>
                </a:cubicBezTo>
                <a:cubicBezTo>
                  <a:pt x="28" y="393"/>
                  <a:pt x="125" y="429"/>
                  <a:pt x="180" y="444"/>
                </a:cubicBezTo>
                <a:cubicBezTo>
                  <a:pt x="235" y="459"/>
                  <a:pt x="279" y="426"/>
                  <a:pt x="346" y="426"/>
                </a:cubicBezTo>
                <a:cubicBezTo>
                  <a:pt x="413" y="426"/>
                  <a:pt x="525" y="443"/>
                  <a:pt x="584" y="444"/>
                </a:cubicBezTo>
                <a:cubicBezTo>
                  <a:pt x="643" y="445"/>
                  <a:pt x="670" y="446"/>
                  <a:pt x="698" y="434"/>
                </a:cubicBezTo>
                <a:cubicBezTo>
                  <a:pt x="726" y="422"/>
                  <a:pt x="743" y="418"/>
                  <a:pt x="752" y="372"/>
                </a:cubicBezTo>
                <a:cubicBezTo>
                  <a:pt x="761" y="326"/>
                  <a:pt x="765" y="214"/>
                  <a:pt x="750" y="158"/>
                </a:cubicBezTo>
                <a:cubicBezTo>
                  <a:pt x="735" y="102"/>
                  <a:pt x="716" y="58"/>
                  <a:pt x="662" y="34"/>
                </a:cubicBezTo>
                <a:cubicBezTo>
                  <a:pt x="608" y="10"/>
                  <a:pt x="505" y="0"/>
                  <a:pt x="424" y="1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Freeform 574"/>
          <p:cNvSpPr>
            <a:spLocks noChangeArrowheads="1"/>
          </p:cNvSpPr>
          <p:nvPr/>
        </p:nvSpPr>
        <p:spPr bwMode="auto">
          <a:xfrm>
            <a:off x="4989513" y="1639888"/>
            <a:ext cx="1644650" cy="1071562"/>
          </a:xfrm>
          <a:custGeom>
            <a:avLst/>
            <a:gdLst>
              <a:gd name="T0" fmla="*/ 648 w 1036"/>
              <a:gd name="T1" fmla="*/ 11 h 675"/>
              <a:gd name="T2" fmla="*/ 390 w 1036"/>
              <a:gd name="T3" fmla="*/ 53 h 675"/>
              <a:gd name="T4" fmla="*/ 206 w 1036"/>
              <a:gd name="T5" fmla="*/ 129 h 675"/>
              <a:gd name="T6" fmla="*/ 152 w 1036"/>
              <a:gd name="T7" fmla="*/ 229 h 675"/>
              <a:gd name="T8" fmla="*/ 22 w 1036"/>
              <a:gd name="T9" fmla="*/ 297 h 675"/>
              <a:gd name="T10" fmla="*/ 18 w 1036"/>
              <a:gd name="T11" fmla="*/ 459 h 675"/>
              <a:gd name="T12" fmla="*/ 132 w 1036"/>
              <a:gd name="T13" fmla="*/ 489 h 675"/>
              <a:gd name="T14" fmla="*/ 458 w 1036"/>
              <a:gd name="T15" fmla="*/ 489 h 675"/>
              <a:gd name="T16" fmla="*/ 598 w 1036"/>
              <a:gd name="T17" fmla="*/ 555 h 675"/>
              <a:gd name="T18" fmla="*/ 752 w 1036"/>
              <a:gd name="T19" fmla="*/ 657 h 675"/>
              <a:gd name="T20" fmla="*/ 870 w 1036"/>
              <a:gd name="T21" fmla="*/ 661 h 675"/>
              <a:gd name="T22" fmla="*/ 952 w 1036"/>
              <a:gd name="T23" fmla="*/ 603 h 675"/>
              <a:gd name="T24" fmla="*/ 992 w 1036"/>
              <a:gd name="T25" fmla="*/ 445 h 675"/>
              <a:gd name="T26" fmla="*/ 1018 w 1036"/>
              <a:gd name="T27" fmla="*/ 291 h 675"/>
              <a:gd name="T28" fmla="*/ 1022 w 1036"/>
              <a:gd name="T29" fmla="*/ 107 h 675"/>
              <a:gd name="T30" fmla="*/ 934 w 1036"/>
              <a:gd name="T31" fmla="*/ 17 h 675"/>
              <a:gd name="T32" fmla="*/ 776 w 1036"/>
              <a:gd name="T33" fmla="*/ 3 h 675"/>
              <a:gd name="T34" fmla="*/ 648 w 1036"/>
              <a:gd name="T35" fmla="*/ 11 h 67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36"/>
              <a:gd name="T55" fmla="*/ 0 h 675"/>
              <a:gd name="T56" fmla="*/ 1036 w 1036"/>
              <a:gd name="T57" fmla="*/ 675 h 67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36" h="675">
                <a:moveTo>
                  <a:pt x="648" y="11"/>
                </a:moveTo>
                <a:cubicBezTo>
                  <a:pt x="584" y="19"/>
                  <a:pt x="464" y="33"/>
                  <a:pt x="390" y="53"/>
                </a:cubicBezTo>
                <a:cubicBezTo>
                  <a:pt x="316" y="73"/>
                  <a:pt x="246" y="100"/>
                  <a:pt x="206" y="129"/>
                </a:cubicBezTo>
                <a:cubicBezTo>
                  <a:pt x="166" y="158"/>
                  <a:pt x="183" y="201"/>
                  <a:pt x="152" y="229"/>
                </a:cubicBezTo>
                <a:cubicBezTo>
                  <a:pt x="121" y="257"/>
                  <a:pt x="44" y="259"/>
                  <a:pt x="22" y="297"/>
                </a:cubicBezTo>
                <a:cubicBezTo>
                  <a:pt x="0" y="335"/>
                  <a:pt x="0" y="427"/>
                  <a:pt x="18" y="459"/>
                </a:cubicBezTo>
                <a:cubicBezTo>
                  <a:pt x="36" y="491"/>
                  <a:pt x="59" y="484"/>
                  <a:pt x="132" y="489"/>
                </a:cubicBezTo>
                <a:cubicBezTo>
                  <a:pt x="205" y="494"/>
                  <a:pt x="380" y="478"/>
                  <a:pt x="458" y="489"/>
                </a:cubicBezTo>
                <a:cubicBezTo>
                  <a:pt x="536" y="500"/>
                  <a:pt x="549" y="527"/>
                  <a:pt x="598" y="555"/>
                </a:cubicBezTo>
                <a:cubicBezTo>
                  <a:pt x="647" y="583"/>
                  <a:pt x="707" y="639"/>
                  <a:pt x="752" y="657"/>
                </a:cubicBezTo>
                <a:cubicBezTo>
                  <a:pt x="797" y="675"/>
                  <a:pt x="837" y="670"/>
                  <a:pt x="870" y="661"/>
                </a:cubicBezTo>
                <a:cubicBezTo>
                  <a:pt x="903" y="652"/>
                  <a:pt x="932" y="639"/>
                  <a:pt x="952" y="603"/>
                </a:cubicBezTo>
                <a:cubicBezTo>
                  <a:pt x="972" y="567"/>
                  <a:pt x="981" y="497"/>
                  <a:pt x="992" y="445"/>
                </a:cubicBezTo>
                <a:cubicBezTo>
                  <a:pt x="1003" y="393"/>
                  <a:pt x="1013" y="347"/>
                  <a:pt x="1018" y="291"/>
                </a:cubicBezTo>
                <a:cubicBezTo>
                  <a:pt x="1023" y="235"/>
                  <a:pt x="1036" y="153"/>
                  <a:pt x="1022" y="107"/>
                </a:cubicBezTo>
                <a:cubicBezTo>
                  <a:pt x="1008" y="61"/>
                  <a:pt x="975" y="34"/>
                  <a:pt x="934" y="17"/>
                </a:cubicBezTo>
                <a:cubicBezTo>
                  <a:pt x="893" y="0"/>
                  <a:pt x="824" y="4"/>
                  <a:pt x="776" y="3"/>
                </a:cubicBezTo>
                <a:cubicBezTo>
                  <a:pt x="728" y="2"/>
                  <a:pt x="712" y="3"/>
                  <a:pt x="648" y="11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33" name="Group 575"/>
          <p:cNvGrpSpPr>
            <a:grpSpLocks/>
          </p:cNvGrpSpPr>
          <p:nvPr/>
        </p:nvGrpSpPr>
        <p:grpSpPr bwMode="auto">
          <a:xfrm>
            <a:off x="5076825" y="2974975"/>
            <a:ext cx="1457325" cy="931863"/>
            <a:chOff x="3198" y="1874"/>
            <a:chExt cx="918" cy="587"/>
          </a:xfrm>
        </p:grpSpPr>
        <p:sp>
          <p:nvSpPr>
            <p:cNvPr id="5472" name="Rectangle 576"/>
            <p:cNvSpPr>
              <a:spLocks noChangeArrowheads="1"/>
            </p:cNvSpPr>
            <p:nvPr/>
          </p:nvSpPr>
          <p:spPr bwMode="auto">
            <a:xfrm>
              <a:off x="3345" y="2040"/>
              <a:ext cx="622" cy="422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73" name="AutoShape 577"/>
            <p:cNvSpPr>
              <a:spLocks noChangeArrowheads="1"/>
            </p:cNvSpPr>
            <p:nvPr/>
          </p:nvSpPr>
          <p:spPr bwMode="auto">
            <a:xfrm>
              <a:off x="3198" y="1874"/>
              <a:ext cx="919" cy="200"/>
            </a:xfrm>
            <a:prstGeom prst="triangle">
              <a:avLst>
                <a:gd name="adj" fmla="val 50000"/>
              </a:avLst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5134" name="Group 578"/>
          <p:cNvGrpSpPr>
            <a:grpSpLocks/>
          </p:cNvGrpSpPr>
          <p:nvPr/>
        </p:nvGrpSpPr>
        <p:grpSpPr bwMode="auto">
          <a:xfrm>
            <a:off x="5773738" y="1828800"/>
            <a:ext cx="342900" cy="533400"/>
            <a:chOff x="3637" y="1152"/>
            <a:chExt cx="216" cy="336"/>
          </a:xfrm>
        </p:grpSpPr>
        <p:sp>
          <p:nvSpPr>
            <p:cNvPr id="5442" name="Line 579"/>
            <p:cNvSpPr>
              <a:spLocks noChangeShapeType="1"/>
            </p:cNvSpPr>
            <p:nvPr/>
          </p:nvSpPr>
          <p:spPr bwMode="auto">
            <a:xfrm flipH="1">
              <a:off x="3687" y="1273"/>
              <a:ext cx="60" cy="196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3" name="Line 580"/>
            <p:cNvSpPr>
              <a:spLocks noChangeShapeType="1"/>
            </p:cNvSpPr>
            <p:nvPr/>
          </p:nvSpPr>
          <p:spPr bwMode="auto">
            <a:xfrm>
              <a:off x="3746" y="1273"/>
              <a:ext cx="58" cy="195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4" name="Line 581"/>
            <p:cNvSpPr>
              <a:spLocks noChangeShapeType="1"/>
            </p:cNvSpPr>
            <p:nvPr/>
          </p:nvSpPr>
          <p:spPr bwMode="auto">
            <a:xfrm>
              <a:off x="3688" y="1468"/>
              <a:ext cx="58" cy="2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5" name="Line 582"/>
            <p:cNvSpPr>
              <a:spLocks noChangeShapeType="1"/>
            </p:cNvSpPr>
            <p:nvPr/>
          </p:nvSpPr>
          <p:spPr bwMode="auto">
            <a:xfrm flipH="1">
              <a:off x="3744" y="1468"/>
              <a:ext cx="60" cy="2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6" name="Line 583"/>
            <p:cNvSpPr>
              <a:spLocks noChangeShapeType="1"/>
            </p:cNvSpPr>
            <p:nvPr/>
          </p:nvSpPr>
          <p:spPr bwMode="auto">
            <a:xfrm>
              <a:off x="3746" y="1277"/>
              <a:ext cx="1" cy="212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7" name="Line 584"/>
            <p:cNvSpPr>
              <a:spLocks noChangeShapeType="1"/>
            </p:cNvSpPr>
            <p:nvPr/>
          </p:nvSpPr>
          <p:spPr bwMode="auto">
            <a:xfrm flipV="1">
              <a:off x="3688" y="1446"/>
              <a:ext cx="58" cy="23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8" name="Line 585"/>
            <p:cNvSpPr>
              <a:spLocks noChangeShapeType="1"/>
            </p:cNvSpPr>
            <p:nvPr/>
          </p:nvSpPr>
          <p:spPr bwMode="auto">
            <a:xfrm flipH="1" flipV="1">
              <a:off x="3744" y="1446"/>
              <a:ext cx="60" cy="22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9" name="Line 586"/>
            <p:cNvSpPr>
              <a:spLocks noChangeShapeType="1"/>
            </p:cNvSpPr>
            <p:nvPr/>
          </p:nvSpPr>
          <p:spPr bwMode="auto">
            <a:xfrm>
              <a:off x="3712" y="1383"/>
              <a:ext cx="33" cy="16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0" name="Line 587"/>
            <p:cNvSpPr>
              <a:spLocks noChangeShapeType="1"/>
            </p:cNvSpPr>
            <p:nvPr/>
          </p:nvSpPr>
          <p:spPr bwMode="auto">
            <a:xfrm flipV="1">
              <a:off x="3746" y="1382"/>
              <a:ext cx="35" cy="18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1" name="Line 588"/>
            <p:cNvSpPr>
              <a:spLocks noChangeShapeType="1"/>
            </p:cNvSpPr>
            <p:nvPr/>
          </p:nvSpPr>
          <p:spPr bwMode="auto">
            <a:xfrm>
              <a:off x="3701" y="1412"/>
              <a:ext cx="43" cy="22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2" name="Line 589"/>
            <p:cNvSpPr>
              <a:spLocks noChangeShapeType="1"/>
            </p:cNvSpPr>
            <p:nvPr/>
          </p:nvSpPr>
          <p:spPr bwMode="auto">
            <a:xfrm flipV="1">
              <a:off x="3746" y="1415"/>
              <a:ext cx="43" cy="2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3" name="Line 590"/>
            <p:cNvSpPr>
              <a:spLocks noChangeShapeType="1"/>
            </p:cNvSpPr>
            <p:nvPr/>
          </p:nvSpPr>
          <p:spPr bwMode="auto">
            <a:xfrm flipV="1">
              <a:off x="3746" y="1353"/>
              <a:ext cx="22" cy="10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4" name="Line 591"/>
            <p:cNvSpPr>
              <a:spLocks noChangeShapeType="1"/>
            </p:cNvSpPr>
            <p:nvPr/>
          </p:nvSpPr>
          <p:spPr bwMode="auto">
            <a:xfrm flipV="1">
              <a:off x="3746" y="1312"/>
              <a:ext cx="14" cy="8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5" name="Line 592"/>
            <p:cNvSpPr>
              <a:spLocks noChangeShapeType="1"/>
            </p:cNvSpPr>
            <p:nvPr/>
          </p:nvSpPr>
          <p:spPr bwMode="auto">
            <a:xfrm>
              <a:off x="3721" y="1351"/>
              <a:ext cx="27" cy="10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6" name="Line 593"/>
            <p:cNvSpPr>
              <a:spLocks noChangeShapeType="1"/>
            </p:cNvSpPr>
            <p:nvPr/>
          </p:nvSpPr>
          <p:spPr bwMode="auto">
            <a:xfrm>
              <a:off x="3733" y="1312"/>
              <a:ext cx="15" cy="10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457" name="Group 594"/>
            <p:cNvGrpSpPr>
              <a:grpSpLocks/>
            </p:cNvGrpSpPr>
            <p:nvPr/>
          </p:nvGrpSpPr>
          <p:grpSpPr bwMode="auto">
            <a:xfrm>
              <a:off x="3756" y="1263"/>
              <a:ext cx="98" cy="24"/>
              <a:chOff x="3756" y="1263"/>
              <a:chExt cx="98" cy="24"/>
            </a:xfrm>
          </p:grpSpPr>
          <p:sp>
            <p:nvSpPr>
              <p:cNvPr id="5468" name="Line 595"/>
              <p:cNvSpPr>
                <a:spLocks noChangeShapeType="1"/>
              </p:cNvSpPr>
              <p:nvPr/>
            </p:nvSpPr>
            <p:spPr bwMode="auto">
              <a:xfrm>
                <a:off x="3756" y="1288"/>
                <a:ext cx="1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9" name="Line 596"/>
              <p:cNvSpPr>
                <a:spLocks noChangeShapeType="1"/>
              </p:cNvSpPr>
              <p:nvPr/>
            </p:nvSpPr>
            <p:spPr bwMode="auto">
              <a:xfrm flipV="1">
                <a:off x="3762" y="1261"/>
                <a:ext cx="61" cy="12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0" name="Line 597"/>
              <p:cNvSpPr>
                <a:spLocks noChangeShapeType="1"/>
              </p:cNvSpPr>
              <p:nvPr/>
            </p:nvSpPr>
            <p:spPr bwMode="auto">
              <a:xfrm flipH="1">
                <a:off x="3792" y="1264"/>
                <a:ext cx="31" cy="19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1" name="Line 598"/>
              <p:cNvSpPr>
                <a:spLocks noChangeShapeType="1"/>
              </p:cNvSpPr>
              <p:nvPr/>
            </p:nvSpPr>
            <p:spPr bwMode="auto">
              <a:xfrm flipV="1">
                <a:off x="3794" y="1273"/>
                <a:ext cx="61" cy="12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458" name="Group 599"/>
            <p:cNvGrpSpPr>
              <a:grpSpLocks/>
            </p:cNvGrpSpPr>
            <p:nvPr/>
          </p:nvGrpSpPr>
          <p:grpSpPr bwMode="auto">
            <a:xfrm>
              <a:off x="3742" y="1152"/>
              <a:ext cx="14" cy="109"/>
              <a:chOff x="3742" y="1152"/>
              <a:chExt cx="14" cy="109"/>
            </a:xfrm>
          </p:grpSpPr>
          <p:sp>
            <p:nvSpPr>
              <p:cNvPr id="5464" name="Line 600"/>
              <p:cNvSpPr>
                <a:spLocks noChangeShapeType="1"/>
              </p:cNvSpPr>
              <p:nvPr/>
            </p:nvSpPr>
            <p:spPr bwMode="auto">
              <a:xfrm>
                <a:off x="3742" y="1152"/>
                <a:ext cx="1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5" name="Line 601"/>
              <p:cNvSpPr>
                <a:spLocks noChangeShapeType="1"/>
              </p:cNvSpPr>
              <p:nvPr/>
            </p:nvSpPr>
            <p:spPr bwMode="auto">
              <a:xfrm flipH="1">
                <a:off x="3755" y="1161"/>
                <a:ext cx="3" cy="66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6" name="Line 602"/>
              <p:cNvSpPr>
                <a:spLocks noChangeShapeType="1"/>
              </p:cNvSpPr>
              <p:nvPr/>
            </p:nvSpPr>
            <p:spPr bwMode="auto">
              <a:xfrm flipH="1" flipV="1">
                <a:off x="3744" y="1195"/>
                <a:ext cx="14" cy="34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7" name="Line 603"/>
              <p:cNvSpPr>
                <a:spLocks noChangeShapeType="1"/>
              </p:cNvSpPr>
              <p:nvPr/>
            </p:nvSpPr>
            <p:spPr bwMode="auto">
              <a:xfrm flipH="1">
                <a:off x="3742" y="1196"/>
                <a:ext cx="3" cy="66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459" name="Group 604"/>
            <p:cNvGrpSpPr>
              <a:grpSpLocks/>
            </p:cNvGrpSpPr>
            <p:nvPr/>
          </p:nvGrpSpPr>
          <p:grpSpPr bwMode="auto">
            <a:xfrm>
              <a:off x="3637" y="1254"/>
              <a:ext cx="98" cy="24"/>
              <a:chOff x="3637" y="1254"/>
              <a:chExt cx="98" cy="24"/>
            </a:xfrm>
          </p:grpSpPr>
          <p:sp>
            <p:nvSpPr>
              <p:cNvPr id="5460" name="Line 605"/>
              <p:cNvSpPr>
                <a:spLocks noChangeShapeType="1"/>
              </p:cNvSpPr>
              <p:nvPr/>
            </p:nvSpPr>
            <p:spPr bwMode="auto">
              <a:xfrm>
                <a:off x="3736" y="1254"/>
                <a:ext cx="1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1" name="Line 606"/>
              <p:cNvSpPr>
                <a:spLocks noChangeShapeType="1"/>
              </p:cNvSpPr>
              <p:nvPr/>
            </p:nvSpPr>
            <p:spPr bwMode="auto">
              <a:xfrm flipH="1">
                <a:off x="3667" y="1270"/>
                <a:ext cx="63" cy="10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2" name="Line 607"/>
              <p:cNvSpPr>
                <a:spLocks noChangeShapeType="1"/>
              </p:cNvSpPr>
              <p:nvPr/>
            </p:nvSpPr>
            <p:spPr bwMode="auto">
              <a:xfrm flipV="1">
                <a:off x="3670" y="1259"/>
                <a:ext cx="29" cy="21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3" name="Line 608"/>
              <p:cNvSpPr>
                <a:spLocks noChangeShapeType="1"/>
              </p:cNvSpPr>
              <p:nvPr/>
            </p:nvSpPr>
            <p:spPr bwMode="auto">
              <a:xfrm flipH="1">
                <a:off x="3636" y="1259"/>
                <a:ext cx="63" cy="10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35" name="Oval 609"/>
          <p:cNvSpPr>
            <a:spLocks noChangeArrowheads="1"/>
          </p:cNvSpPr>
          <p:nvPr/>
        </p:nvSpPr>
        <p:spPr bwMode="auto">
          <a:xfrm>
            <a:off x="6835775" y="3652838"/>
            <a:ext cx="358775" cy="9525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36" name="Line 610"/>
          <p:cNvSpPr>
            <a:spLocks noChangeShapeType="1"/>
          </p:cNvSpPr>
          <p:nvPr/>
        </p:nvSpPr>
        <p:spPr bwMode="auto">
          <a:xfrm>
            <a:off x="6835775" y="3644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" name="Line 611"/>
          <p:cNvSpPr>
            <a:spLocks noChangeShapeType="1"/>
          </p:cNvSpPr>
          <p:nvPr/>
        </p:nvSpPr>
        <p:spPr bwMode="auto">
          <a:xfrm>
            <a:off x="7194550" y="3644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" name="Rectangle 612"/>
          <p:cNvSpPr>
            <a:spLocks noChangeArrowheads="1"/>
          </p:cNvSpPr>
          <p:nvPr/>
        </p:nvSpPr>
        <p:spPr bwMode="auto">
          <a:xfrm>
            <a:off x="6835775" y="3644900"/>
            <a:ext cx="355600" cy="587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39" name="Oval 613"/>
          <p:cNvSpPr>
            <a:spLocks noChangeArrowheads="1"/>
          </p:cNvSpPr>
          <p:nvPr/>
        </p:nvSpPr>
        <p:spPr bwMode="auto">
          <a:xfrm>
            <a:off x="6832600" y="3576638"/>
            <a:ext cx="358775" cy="1111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140" name="Group 614"/>
          <p:cNvGrpSpPr>
            <a:grpSpLocks/>
          </p:cNvGrpSpPr>
          <p:nvPr/>
        </p:nvGrpSpPr>
        <p:grpSpPr bwMode="auto">
          <a:xfrm>
            <a:off x="6918325" y="3600450"/>
            <a:ext cx="177800" cy="63500"/>
            <a:chOff x="4358" y="2268"/>
            <a:chExt cx="112" cy="40"/>
          </a:xfrm>
        </p:grpSpPr>
        <p:sp>
          <p:nvSpPr>
            <p:cNvPr id="5439" name="Line 615"/>
            <p:cNvSpPr>
              <a:spLocks noChangeShapeType="1"/>
            </p:cNvSpPr>
            <p:nvPr/>
          </p:nvSpPr>
          <p:spPr bwMode="auto">
            <a:xfrm flipV="1">
              <a:off x="4358" y="2266"/>
              <a:ext cx="40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0" name="Line 616"/>
            <p:cNvSpPr>
              <a:spLocks noChangeShapeType="1"/>
            </p:cNvSpPr>
            <p:nvPr/>
          </p:nvSpPr>
          <p:spPr bwMode="auto">
            <a:xfrm>
              <a:off x="4435" y="2309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1" name="Line 617"/>
            <p:cNvSpPr>
              <a:spLocks noChangeShapeType="1"/>
            </p:cNvSpPr>
            <p:nvPr/>
          </p:nvSpPr>
          <p:spPr bwMode="auto">
            <a:xfrm>
              <a:off x="4395" y="2269"/>
              <a:ext cx="42" cy="40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41" name="Group 618"/>
          <p:cNvGrpSpPr>
            <a:grpSpLocks/>
          </p:cNvGrpSpPr>
          <p:nvPr/>
        </p:nvGrpSpPr>
        <p:grpSpPr bwMode="auto">
          <a:xfrm>
            <a:off x="6918325" y="3600450"/>
            <a:ext cx="177800" cy="63500"/>
            <a:chOff x="4358" y="2268"/>
            <a:chExt cx="112" cy="40"/>
          </a:xfrm>
        </p:grpSpPr>
        <p:sp>
          <p:nvSpPr>
            <p:cNvPr id="5436" name="Line 619"/>
            <p:cNvSpPr>
              <a:spLocks noChangeShapeType="1"/>
            </p:cNvSpPr>
            <p:nvPr/>
          </p:nvSpPr>
          <p:spPr bwMode="auto">
            <a:xfrm>
              <a:off x="4358" y="2308"/>
              <a:ext cx="40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7" name="Line 620"/>
            <p:cNvSpPr>
              <a:spLocks noChangeShapeType="1"/>
            </p:cNvSpPr>
            <p:nvPr/>
          </p:nvSpPr>
          <p:spPr bwMode="auto">
            <a:xfrm>
              <a:off x="4435" y="2268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8" name="Line 621"/>
            <p:cNvSpPr>
              <a:spLocks noChangeShapeType="1"/>
            </p:cNvSpPr>
            <p:nvPr/>
          </p:nvSpPr>
          <p:spPr bwMode="auto">
            <a:xfrm flipV="1">
              <a:off x="4395" y="2267"/>
              <a:ext cx="42" cy="42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Oval 622"/>
          <p:cNvSpPr>
            <a:spLocks noChangeArrowheads="1"/>
          </p:cNvSpPr>
          <p:nvPr/>
        </p:nvSpPr>
        <p:spPr bwMode="auto">
          <a:xfrm>
            <a:off x="7191375" y="3932238"/>
            <a:ext cx="358775" cy="9525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43" name="Line 623"/>
          <p:cNvSpPr>
            <a:spLocks noChangeShapeType="1"/>
          </p:cNvSpPr>
          <p:nvPr/>
        </p:nvSpPr>
        <p:spPr bwMode="auto">
          <a:xfrm>
            <a:off x="7191375" y="39243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" name="Line 624"/>
          <p:cNvSpPr>
            <a:spLocks noChangeShapeType="1"/>
          </p:cNvSpPr>
          <p:nvPr/>
        </p:nvSpPr>
        <p:spPr bwMode="auto">
          <a:xfrm>
            <a:off x="7550150" y="39243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" name="Rectangle 625"/>
          <p:cNvSpPr>
            <a:spLocks noChangeArrowheads="1"/>
          </p:cNvSpPr>
          <p:nvPr/>
        </p:nvSpPr>
        <p:spPr bwMode="auto">
          <a:xfrm>
            <a:off x="7191375" y="3924300"/>
            <a:ext cx="355600" cy="587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46" name="Oval 626"/>
          <p:cNvSpPr>
            <a:spLocks noChangeArrowheads="1"/>
          </p:cNvSpPr>
          <p:nvPr/>
        </p:nvSpPr>
        <p:spPr bwMode="auto">
          <a:xfrm>
            <a:off x="7188200" y="3856038"/>
            <a:ext cx="358775" cy="1111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147" name="Group 627"/>
          <p:cNvGrpSpPr>
            <a:grpSpLocks/>
          </p:cNvGrpSpPr>
          <p:nvPr/>
        </p:nvGrpSpPr>
        <p:grpSpPr bwMode="auto">
          <a:xfrm>
            <a:off x="7273925" y="3879850"/>
            <a:ext cx="177800" cy="63500"/>
            <a:chOff x="4582" y="2444"/>
            <a:chExt cx="112" cy="40"/>
          </a:xfrm>
        </p:grpSpPr>
        <p:sp>
          <p:nvSpPr>
            <p:cNvPr id="5433" name="Line 628"/>
            <p:cNvSpPr>
              <a:spLocks noChangeShapeType="1"/>
            </p:cNvSpPr>
            <p:nvPr/>
          </p:nvSpPr>
          <p:spPr bwMode="auto">
            <a:xfrm flipV="1">
              <a:off x="4582" y="2442"/>
              <a:ext cx="40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4" name="Line 629"/>
            <p:cNvSpPr>
              <a:spLocks noChangeShapeType="1"/>
            </p:cNvSpPr>
            <p:nvPr/>
          </p:nvSpPr>
          <p:spPr bwMode="auto">
            <a:xfrm>
              <a:off x="4659" y="2485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5" name="Line 630"/>
            <p:cNvSpPr>
              <a:spLocks noChangeShapeType="1"/>
            </p:cNvSpPr>
            <p:nvPr/>
          </p:nvSpPr>
          <p:spPr bwMode="auto">
            <a:xfrm>
              <a:off x="4619" y="2445"/>
              <a:ext cx="42" cy="40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48" name="Group 631"/>
          <p:cNvGrpSpPr>
            <a:grpSpLocks/>
          </p:cNvGrpSpPr>
          <p:nvPr/>
        </p:nvGrpSpPr>
        <p:grpSpPr bwMode="auto">
          <a:xfrm>
            <a:off x="7273925" y="3879850"/>
            <a:ext cx="177800" cy="63500"/>
            <a:chOff x="4582" y="2444"/>
            <a:chExt cx="112" cy="40"/>
          </a:xfrm>
        </p:grpSpPr>
        <p:sp>
          <p:nvSpPr>
            <p:cNvPr id="5430" name="Line 632"/>
            <p:cNvSpPr>
              <a:spLocks noChangeShapeType="1"/>
            </p:cNvSpPr>
            <p:nvPr/>
          </p:nvSpPr>
          <p:spPr bwMode="auto">
            <a:xfrm>
              <a:off x="4582" y="2484"/>
              <a:ext cx="40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1" name="Line 633"/>
            <p:cNvSpPr>
              <a:spLocks noChangeShapeType="1"/>
            </p:cNvSpPr>
            <p:nvPr/>
          </p:nvSpPr>
          <p:spPr bwMode="auto">
            <a:xfrm>
              <a:off x="4659" y="2444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2" name="Line 634"/>
            <p:cNvSpPr>
              <a:spLocks noChangeShapeType="1"/>
            </p:cNvSpPr>
            <p:nvPr/>
          </p:nvSpPr>
          <p:spPr bwMode="auto">
            <a:xfrm flipV="1">
              <a:off x="4619" y="2443"/>
              <a:ext cx="42" cy="42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9" name="Oval 635"/>
          <p:cNvSpPr>
            <a:spLocks noChangeArrowheads="1"/>
          </p:cNvSpPr>
          <p:nvPr/>
        </p:nvSpPr>
        <p:spPr bwMode="auto">
          <a:xfrm>
            <a:off x="7470775" y="3665538"/>
            <a:ext cx="358775" cy="9525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50" name="Line 636"/>
          <p:cNvSpPr>
            <a:spLocks noChangeShapeType="1"/>
          </p:cNvSpPr>
          <p:nvPr/>
        </p:nvSpPr>
        <p:spPr bwMode="auto">
          <a:xfrm>
            <a:off x="7470775" y="36576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1" name="Line 637"/>
          <p:cNvSpPr>
            <a:spLocks noChangeShapeType="1"/>
          </p:cNvSpPr>
          <p:nvPr/>
        </p:nvSpPr>
        <p:spPr bwMode="auto">
          <a:xfrm>
            <a:off x="7829550" y="36576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2" name="Rectangle 638"/>
          <p:cNvSpPr>
            <a:spLocks noChangeArrowheads="1"/>
          </p:cNvSpPr>
          <p:nvPr/>
        </p:nvSpPr>
        <p:spPr bwMode="auto">
          <a:xfrm>
            <a:off x="7470775" y="3657600"/>
            <a:ext cx="355600" cy="587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53" name="Oval 639"/>
          <p:cNvSpPr>
            <a:spLocks noChangeArrowheads="1"/>
          </p:cNvSpPr>
          <p:nvPr/>
        </p:nvSpPr>
        <p:spPr bwMode="auto">
          <a:xfrm>
            <a:off x="7467600" y="3589338"/>
            <a:ext cx="358775" cy="1111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154" name="Group 640"/>
          <p:cNvGrpSpPr>
            <a:grpSpLocks/>
          </p:cNvGrpSpPr>
          <p:nvPr/>
        </p:nvGrpSpPr>
        <p:grpSpPr bwMode="auto">
          <a:xfrm>
            <a:off x="7553325" y="3613150"/>
            <a:ext cx="177800" cy="63500"/>
            <a:chOff x="4758" y="2276"/>
            <a:chExt cx="112" cy="40"/>
          </a:xfrm>
        </p:grpSpPr>
        <p:sp>
          <p:nvSpPr>
            <p:cNvPr id="5427" name="Line 641"/>
            <p:cNvSpPr>
              <a:spLocks noChangeShapeType="1"/>
            </p:cNvSpPr>
            <p:nvPr/>
          </p:nvSpPr>
          <p:spPr bwMode="auto">
            <a:xfrm flipV="1">
              <a:off x="4758" y="2275"/>
              <a:ext cx="40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8" name="Line 642"/>
            <p:cNvSpPr>
              <a:spLocks noChangeShapeType="1"/>
            </p:cNvSpPr>
            <p:nvPr/>
          </p:nvSpPr>
          <p:spPr bwMode="auto">
            <a:xfrm>
              <a:off x="4835" y="2317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" name="Line 643"/>
            <p:cNvSpPr>
              <a:spLocks noChangeShapeType="1"/>
            </p:cNvSpPr>
            <p:nvPr/>
          </p:nvSpPr>
          <p:spPr bwMode="auto">
            <a:xfrm>
              <a:off x="4795" y="2277"/>
              <a:ext cx="42" cy="40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55" name="Group 644"/>
          <p:cNvGrpSpPr>
            <a:grpSpLocks/>
          </p:cNvGrpSpPr>
          <p:nvPr/>
        </p:nvGrpSpPr>
        <p:grpSpPr bwMode="auto">
          <a:xfrm>
            <a:off x="7553325" y="3613150"/>
            <a:ext cx="177800" cy="63500"/>
            <a:chOff x="4758" y="2276"/>
            <a:chExt cx="112" cy="40"/>
          </a:xfrm>
        </p:grpSpPr>
        <p:sp>
          <p:nvSpPr>
            <p:cNvPr id="5424" name="Line 645"/>
            <p:cNvSpPr>
              <a:spLocks noChangeShapeType="1"/>
            </p:cNvSpPr>
            <p:nvPr/>
          </p:nvSpPr>
          <p:spPr bwMode="auto">
            <a:xfrm>
              <a:off x="4758" y="2316"/>
              <a:ext cx="40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5" name="Line 646"/>
            <p:cNvSpPr>
              <a:spLocks noChangeShapeType="1"/>
            </p:cNvSpPr>
            <p:nvPr/>
          </p:nvSpPr>
          <p:spPr bwMode="auto">
            <a:xfrm>
              <a:off x="4835" y="2276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6" name="Line 647"/>
            <p:cNvSpPr>
              <a:spLocks noChangeShapeType="1"/>
            </p:cNvSpPr>
            <p:nvPr/>
          </p:nvSpPr>
          <p:spPr bwMode="auto">
            <a:xfrm flipV="1">
              <a:off x="4795" y="2275"/>
              <a:ext cx="42" cy="42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56" name="Oval 648"/>
          <p:cNvSpPr>
            <a:spLocks noChangeArrowheads="1"/>
          </p:cNvSpPr>
          <p:nvPr/>
        </p:nvSpPr>
        <p:spPr bwMode="auto">
          <a:xfrm>
            <a:off x="6935788" y="2503488"/>
            <a:ext cx="347662" cy="8890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57" name="Line 649"/>
          <p:cNvSpPr>
            <a:spLocks noChangeShapeType="1"/>
          </p:cNvSpPr>
          <p:nvPr/>
        </p:nvSpPr>
        <p:spPr bwMode="auto">
          <a:xfrm>
            <a:off x="6935788" y="2495550"/>
            <a:ext cx="1587" cy="55563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8" name="Line 650"/>
          <p:cNvSpPr>
            <a:spLocks noChangeShapeType="1"/>
          </p:cNvSpPr>
          <p:nvPr/>
        </p:nvSpPr>
        <p:spPr bwMode="auto">
          <a:xfrm>
            <a:off x="7283450" y="2495550"/>
            <a:ext cx="1588" cy="55563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59" name="Rectangle 651"/>
          <p:cNvSpPr>
            <a:spLocks noChangeArrowheads="1"/>
          </p:cNvSpPr>
          <p:nvPr/>
        </p:nvSpPr>
        <p:spPr bwMode="auto">
          <a:xfrm>
            <a:off x="6935788" y="2495550"/>
            <a:ext cx="344487" cy="5397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60" name="Oval 652"/>
          <p:cNvSpPr>
            <a:spLocks noChangeArrowheads="1"/>
          </p:cNvSpPr>
          <p:nvPr/>
        </p:nvSpPr>
        <p:spPr bwMode="auto">
          <a:xfrm>
            <a:off x="6932613" y="2432050"/>
            <a:ext cx="347662" cy="103188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161" name="Group 653"/>
          <p:cNvGrpSpPr>
            <a:grpSpLocks/>
          </p:cNvGrpSpPr>
          <p:nvPr/>
        </p:nvGrpSpPr>
        <p:grpSpPr bwMode="auto">
          <a:xfrm>
            <a:off x="7016750" y="2454275"/>
            <a:ext cx="169863" cy="60325"/>
            <a:chOff x="4420" y="1546"/>
            <a:chExt cx="107" cy="38"/>
          </a:xfrm>
        </p:grpSpPr>
        <p:sp>
          <p:nvSpPr>
            <p:cNvPr id="5421" name="Line 654"/>
            <p:cNvSpPr>
              <a:spLocks noChangeShapeType="1"/>
            </p:cNvSpPr>
            <p:nvPr/>
          </p:nvSpPr>
          <p:spPr bwMode="auto">
            <a:xfrm flipV="1">
              <a:off x="4420" y="1544"/>
              <a:ext cx="38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2" name="Line 655"/>
            <p:cNvSpPr>
              <a:spLocks noChangeShapeType="1"/>
            </p:cNvSpPr>
            <p:nvPr/>
          </p:nvSpPr>
          <p:spPr bwMode="auto">
            <a:xfrm>
              <a:off x="4494" y="1585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3" name="Line 656"/>
            <p:cNvSpPr>
              <a:spLocks noChangeShapeType="1"/>
            </p:cNvSpPr>
            <p:nvPr/>
          </p:nvSpPr>
          <p:spPr bwMode="auto">
            <a:xfrm>
              <a:off x="4455" y="1547"/>
              <a:ext cx="40" cy="38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62" name="Group 657"/>
          <p:cNvGrpSpPr>
            <a:grpSpLocks/>
          </p:cNvGrpSpPr>
          <p:nvPr/>
        </p:nvGrpSpPr>
        <p:grpSpPr bwMode="auto">
          <a:xfrm>
            <a:off x="7016750" y="2454275"/>
            <a:ext cx="169863" cy="58738"/>
            <a:chOff x="4420" y="1546"/>
            <a:chExt cx="107" cy="37"/>
          </a:xfrm>
        </p:grpSpPr>
        <p:sp>
          <p:nvSpPr>
            <p:cNvPr id="5418" name="Line 658"/>
            <p:cNvSpPr>
              <a:spLocks noChangeShapeType="1"/>
            </p:cNvSpPr>
            <p:nvPr/>
          </p:nvSpPr>
          <p:spPr bwMode="auto">
            <a:xfrm>
              <a:off x="4420" y="1584"/>
              <a:ext cx="38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9" name="Line 659"/>
            <p:cNvSpPr>
              <a:spLocks noChangeShapeType="1"/>
            </p:cNvSpPr>
            <p:nvPr/>
          </p:nvSpPr>
          <p:spPr bwMode="auto">
            <a:xfrm>
              <a:off x="4494" y="1546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0" name="Line 660"/>
            <p:cNvSpPr>
              <a:spLocks noChangeShapeType="1"/>
            </p:cNvSpPr>
            <p:nvPr/>
          </p:nvSpPr>
          <p:spPr bwMode="auto">
            <a:xfrm flipV="1">
              <a:off x="4455" y="1545"/>
              <a:ext cx="40" cy="39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63" name="Oval 661"/>
          <p:cNvSpPr>
            <a:spLocks noChangeArrowheads="1"/>
          </p:cNvSpPr>
          <p:nvPr/>
        </p:nvSpPr>
        <p:spPr bwMode="auto">
          <a:xfrm>
            <a:off x="6934200" y="2763838"/>
            <a:ext cx="358775" cy="9525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64" name="Line 662"/>
          <p:cNvSpPr>
            <a:spLocks noChangeShapeType="1"/>
          </p:cNvSpPr>
          <p:nvPr/>
        </p:nvSpPr>
        <p:spPr bwMode="auto">
          <a:xfrm>
            <a:off x="6934200" y="2755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5" name="Line 663"/>
          <p:cNvSpPr>
            <a:spLocks noChangeShapeType="1"/>
          </p:cNvSpPr>
          <p:nvPr/>
        </p:nvSpPr>
        <p:spPr bwMode="auto">
          <a:xfrm>
            <a:off x="7292975" y="2755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66" name="Rectangle 664"/>
          <p:cNvSpPr>
            <a:spLocks noChangeArrowheads="1"/>
          </p:cNvSpPr>
          <p:nvPr/>
        </p:nvSpPr>
        <p:spPr bwMode="auto">
          <a:xfrm>
            <a:off x="6934200" y="2755900"/>
            <a:ext cx="355600" cy="587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67" name="Oval 665"/>
          <p:cNvSpPr>
            <a:spLocks noChangeArrowheads="1"/>
          </p:cNvSpPr>
          <p:nvPr/>
        </p:nvSpPr>
        <p:spPr bwMode="auto">
          <a:xfrm>
            <a:off x="6931025" y="2687638"/>
            <a:ext cx="358775" cy="1111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168" name="Group 666"/>
          <p:cNvGrpSpPr>
            <a:grpSpLocks/>
          </p:cNvGrpSpPr>
          <p:nvPr/>
        </p:nvGrpSpPr>
        <p:grpSpPr bwMode="auto">
          <a:xfrm>
            <a:off x="7016750" y="2711450"/>
            <a:ext cx="177800" cy="63500"/>
            <a:chOff x="4420" y="1708"/>
            <a:chExt cx="112" cy="40"/>
          </a:xfrm>
        </p:grpSpPr>
        <p:sp>
          <p:nvSpPr>
            <p:cNvPr id="5415" name="Line 667"/>
            <p:cNvSpPr>
              <a:spLocks noChangeShapeType="1"/>
            </p:cNvSpPr>
            <p:nvPr/>
          </p:nvSpPr>
          <p:spPr bwMode="auto">
            <a:xfrm flipV="1">
              <a:off x="4420" y="1706"/>
              <a:ext cx="40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6" name="Line 668"/>
            <p:cNvSpPr>
              <a:spLocks noChangeShapeType="1"/>
            </p:cNvSpPr>
            <p:nvPr/>
          </p:nvSpPr>
          <p:spPr bwMode="auto">
            <a:xfrm>
              <a:off x="4497" y="1749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" name="Line 669"/>
            <p:cNvSpPr>
              <a:spLocks noChangeShapeType="1"/>
            </p:cNvSpPr>
            <p:nvPr/>
          </p:nvSpPr>
          <p:spPr bwMode="auto">
            <a:xfrm>
              <a:off x="4457" y="1709"/>
              <a:ext cx="42" cy="40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69" name="Group 670"/>
          <p:cNvGrpSpPr>
            <a:grpSpLocks/>
          </p:cNvGrpSpPr>
          <p:nvPr/>
        </p:nvGrpSpPr>
        <p:grpSpPr bwMode="auto">
          <a:xfrm>
            <a:off x="7016750" y="2711450"/>
            <a:ext cx="177800" cy="63500"/>
            <a:chOff x="4420" y="1708"/>
            <a:chExt cx="112" cy="40"/>
          </a:xfrm>
        </p:grpSpPr>
        <p:sp>
          <p:nvSpPr>
            <p:cNvPr id="5412" name="Line 671"/>
            <p:cNvSpPr>
              <a:spLocks noChangeShapeType="1"/>
            </p:cNvSpPr>
            <p:nvPr/>
          </p:nvSpPr>
          <p:spPr bwMode="auto">
            <a:xfrm>
              <a:off x="4420" y="1748"/>
              <a:ext cx="40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3" name="Line 672"/>
            <p:cNvSpPr>
              <a:spLocks noChangeShapeType="1"/>
            </p:cNvSpPr>
            <p:nvPr/>
          </p:nvSpPr>
          <p:spPr bwMode="auto">
            <a:xfrm>
              <a:off x="4497" y="1708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4" name="Line 673"/>
            <p:cNvSpPr>
              <a:spLocks noChangeShapeType="1"/>
            </p:cNvSpPr>
            <p:nvPr/>
          </p:nvSpPr>
          <p:spPr bwMode="auto">
            <a:xfrm flipV="1">
              <a:off x="4457" y="1707"/>
              <a:ext cx="42" cy="42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70" name="Oval 674"/>
          <p:cNvSpPr>
            <a:spLocks noChangeArrowheads="1"/>
          </p:cNvSpPr>
          <p:nvPr/>
        </p:nvSpPr>
        <p:spPr bwMode="auto">
          <a:xfrm>
            <a:off x="7410450" y="2405063"/>
            <a:ext cx="330200" cy="857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71" name="Line 675"/>
          <p:cNvSpPr>
            <a:spLocks noChangeShapeType="1"/>
          </p:cNvSpPr>
          <p:nvPr/>
        </p:nvSpPr>
        <p:spPr bwMode="auto">
          <a:xfrm>
            <a:off x="7410450" y="2398713"/>
            <a:ext cx="1588" cy="5238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2" name="Line 676"/>
          <p:cNvSpPr>
            <a:spLocks noChangeShapeType="1"/>
          </p:cNvSpPr>
          <p:nvPr/>
        </p:nvSpPr>
        <p:spPr bwMode="auto">
          <a:xfrm>
            <a:off x="7740650" y="2398713"/>
            <a:ext cx="1588" cy="5238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3" name="Rectangle 677"/>
          <p:cNvSpPr>
            <a:spLocks noChangeArrowheads="1"/>
          </p:cNvSpPr>
          <p:nvPr/>
        </p:nvSpPr>
        <p:spPr bwMode="auto">
          <a:xfrm>
            <a:off x="7410450" y="2398713"/>
            <a:ext cx="327025" cy="52387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74" name="Oval 678"/>
          <p:cNvSpPr>
            <a:spLocks noChangeArrowheads="1"/>
          </p:cNvSpPr>
          <p:nvPr/>
        </p:nvSpPr>
        <p:spPr bwMode="auto">
          <a:xfrm>
            <a:off x="7407275" y="2336800"/>
            <a:ext cx="330200" cy="100013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175" name="Group 679"/>
          <p:cNvGrpSpPr>
            <a:grpSpLocks/>
          </p:cNvGrpSpPr>
          <p:nvPr/>
        </p:nvGrpSpPr>
        <p:grpSpPr bwMode="auto">
          <a:xfrm>
            <a:off x="7486650" y="2359025"/>
            <a:ext cx="161925" cy="55563"/>
            <a:chOff x="4716" y="1486"/>
            <a:chExt cx="102" cy="35"/>
          </a:xfrm>
        </p:grpSpPr>
        <p:sp>
          <p:nvSpPr>
            <p:cNvPr id="5409" name="Line 680"/>
            <p:cNvSpPr>
              <a:spLocks noChangeShapeType="1"/>
            </p:cNvSpPr>
            <p:nvPr/>
          </p:nvSpPr>
          <p:spPr bwMode="auto">
            <a:xfrm flipV="1">
              <a:off x="4716" y="1484"/>
              <a:ext cx="37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0" name="Line 681"/>
            <p:cNvSpPr>
              <a:spLocks noChangeShapeType="1"/>
            </p:cNvSpPr>
            <p:nvPr/>
          </p:nvSpPr>
          <p:spPr bwMode="auto">
            <a:xfrm>
              <a:off x="4786" y="1522"/>
              <a:ext cx="32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1" name="Line 682"/>
            <p:cNvSpPr>
              <a:spLocks noChangeShapeType="1"/>
            </p:cNvSpPr>
            <p:nvPr/>
          </p:nvSpPr>
          <p:spPr bwMode="auto">
            <a:xfrm>
              <a:off x="4750" y="1487"/>
              <a:ext cx="38" cy="35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76" name="Group 683"/>
          <p:cNvGrpSpPr>
            <a:grpSpLocks/>
          </p:cNvGrpSpPr>
          <p:nvPr/>
        </p:nvGrpSpPr>
        <p:grpSpPr bwMode="auto">
          <a:xfrm>
            <a:off x="7486650" y="2357438"/>
            <a:ext cx="161925" cy="57150"/>
            <a:chOff x="4716" y="1485"/>
            <a:chExt cx="102" cy="36"/>
          </a:xfrm>
        </p:grpSpPr>
        <p:sp>
          <p:nvSpPr>
            <p:cNvPr id="5406" name="Line 684"/>
            <p:cNvSpPr>
              <a:spLocks noChangeShapeType="1"/>
            </p:cNvSpPr>
            <p:nvPr/>
          </p:nvSpPr>
          <p:spPr bwMode="auto">
            <a:xfrm>
              <a:off x="4716" y="1522"/>
              <a:ext cx="37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7" name="Line 685"/>
            <p:cNvSpPr>
              <a:spLocks noChangeShapeType="1"/>
            </p:cNvSpPr>
            <p:nvPr/>
          </p:nvSpPr>
          <p:spPr bwMode="auto">
            <a:xfrm>
              <a:off x="4786" y="1485"/>
              <a:ext cx="32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8" name="Line 686"/>
            <p:cNvSpPr>
              <a:spLocks noChangeShapeType="1"/>
            </p:cNvSpPr>
            <p:nvPr/>
          </p:nvSpPr>
          <p:spPr bwMode="auto">
            <a:xfrm flipV="1">
              <a:off x="4750" y="1483"/>
              <a:ext cx="38" cy="39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77" name="Oval 687"/>
          <p:cNvSpPr>
            <a:spLocks noChangeArrowheads="1"/>
          </p:cNvSpPr>
          <p:nvPr/>
        </p:nvSpPr>
        <p:spPr bwMode="auto">
          <a:xfrm>
            <a:off x="7496175" y="2763838"/>
            <a:ext cx="358775" cy="9525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78" name="Line 688"/>
          <p:cNvSpPr>
            <a:spLocks noChangeShapeType="1"/>
          </p:cNvSpPr>
          <p:nvPr/>
        </p:nvSpPr>
        <p:spPr bwMode="auto">
          <a:xfrm>
            <a:off x="7496175" y="2755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79" name="Line 689"/>
          <p:cNvSpPr>
            <a:spLocks noChangeShapeType="1"/>
          </p:cNvSpPr>
          <p:nvPr/>
        </p:nvSpPr>
        <p:spPr bwMode="auto">
          <a:xfrm>
            <a:off x="7854950" y="2755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0" name="Rectangle 690"/>
          <p:cNvSpPr>
            <a:spLocks noChangeArrowheads="1"/>
          </p:cNvSpPr>
          <p:nvPr/>
        </p:nvSpPr>
        <p:spPr bwMode="auto">
          <a:xfrm>
            <a:off x="7496175" y="2755900"/>
            <a:ext cx="355600" cy="587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81" name="Oval 691"/>
          <p:cNvSpPr>
            <a:spLocks noChangeArrowheads="1"/>
          </p:cNvSpPr>
          <p:nvPr/>
        </p:nvSpPr>
        <p:spPr bwMode="auto">
          <a:xfrm>
            <a:off x="7493000" y="2687638"/>
            <a:ext cx="358775" cy="1111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182" name="Group 692"/>
          <p:cNvGrpSpPr>
            <a:grpSpLocks/>
          </p:cNvGrpSpPr>
          <p:nvPr/>
        </p:nvGrpSpPr>
        <p:grpSpPr bwMode="auto">
          <a:xfrm>
            <a:off x="7578725" y="2711450"/>
            <a:ext cx="177800" cy="63500"/>
            <a:chOff x="4774" y="1708"/>
            <a:chExt cx="112" cy="40"/>
          </a:xfrm>
        </p:grpSpPr>
        <p:sp>
          <p:nvSpPr>
            <p:cNvPr id="5403" name="Line 693"/>
            <p:cNvSpPr>
              <a:spLocks noChangeShapeType="1"/>
            </p:cNvSpPr>
            <p:nvPr/>
          </p:nvSpPr>
          <p:spPr bwMode="auto">
            <a:xfrm flipV="1">
              <a:off x="4774" y="1706"/>
              <a:ext cx="40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4" name="Line 694"/>
            <p:cNvSpPr>
              <a:spLocks noChangeShapeType="1"/>
            </p:cNvSpPr>
            <p:nvPr/>
          </p:nvSpPr>
          <p:spPr bwMode="auto">
            <a:xfrm>
              <a:off x="4851" y="1749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5" name="Line 695"/>
            <p:cNvSpPr>
              <a:spLocks noChangeShapeType="1"/>
            </p:cNvSpPr>
            <p:nvPr/>
          </p:nvSpPr>
          <p:spPr bwMode="auto">
            <a:xfrm>
              <a:off x="4811" y="1709"/>
              <a:ext cx="42" cy="40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83" name="Group 696"/>
          <p:cNvGrpSpPr>
            <a:grpSpLocks/>
          </p:cNvGrpSpPr>
          <p:nvPr/>
        </p:nvGrpSpPr>
        <p:grpSpPr bwMode="auto">
          <a:xfrm>
            <a:off x="7578725" y="2711450"/>
            <a:ext cx="177800" cy="63500"/>
            <a:chOff x="4774" y="1708"/>
            <a:chExt cx="112" cy="40"/>
          </a:xfrm>
        </p:grpSpPr>
        <p:sp>
          <p:nvSpPr>
            <p:cNvPr id="5400" name="Line 697"/>
            <p:cNvSpPr>
              <a:spLocks noChangeShapeType="1"/>
            </p:cNvSpPr>
            <p:nvPr/>
          </p:nvSpPr>
          <p:spPr bwMode="auto">
            <a:xfrm>
              <a:off x="4774" y="1748"/>
              <a:ext cx="40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1" name="Line 698"/>
            <p:cNvSpPr>
              <a:spLocks noChangeShapeType="1"/>
            </p:cNvSpPr>
            <p:nvPr/>
          </p:nvSpPr>
          <p:spPr bwMode="auto">
            <a:xfrm>
              <a:off x="4851" y="1708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2" name="Line 699"/>
            <p:cNvSpPr>
              <a:spLocks noChangeShapeType="1"/>
            </p:cNvSpPr>
            <p:nvPr/>
          </p:nvSpPr>
          <p:spPr bwMode="auto">
            <a:xfrm flipV="1">
              <a:off x="4811" y="1707"/>
              <a:ext cx="42" cy="42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84" name="Oval 700"/>
          <p:cNvSpPr>
            <a:spLocks noChangeArrowheads="1"/>
          </p:cNvSpPr>
          <p:nvPr/>
        </p:nvSpPr>
        <p:spPr bwMode="auto">
          <a:xfrm>
            <a:off x="6086475" y="2498725"/>
            <a:ext cx="346075" cy="87313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85" name="Line 701"/>
          <p:cNvSpPr>
            <a:spLocks noChangeShapeType="1"/>
          </p:cNvSpPr>
          <p:nvPr/>
        </p:nvSpPr>
        <p:spPr bwMode="auto">
          <a:xfrm>
            <a:off x="6086475" y="2490788"/>
            <a:ext cx="1588" cy="53975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6" name="Line 702"/>
          <p:cNvSpPr>
            <a:spLocks noChangeShapeType="1"/>
          </p:cNvSpPr>
          <p:nvPr/>
        </p:nvSpPr>
        <p:spPr bwMode="auto">
          <a:xfrm>
            <a:off x="6432550" y="2490788"/>
            <a:ext cx="1588" cy="53975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87" name="Rectangle 703"/>
          <p:cNvSpPr>
            <a:spLocks noChangeArrowheads="1"/>
          </p:cNvSpPr>
          <p:nvPr/>
        </p:nvSpPr>
        <p:spPr bwMode="auto">
          <a:xfrm>
            <a:off x="6086475" y="2490788"/>
            <a:ext cx="342900" cy="5397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88" name="Oval 704"/>
          <p:cNvSpPr>
            <a:spLocks noChangeArrowheads="1"/>
          </p:cNvSpPr>
          <p:nvPr/>
        </p:nvSpPr>
        <p:spPr bwMode="auto">
          <a:xfrm>
            <a:off x="6083300" y="2427288"/>
            <a:ext cx="346075" cy="103187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189" name="Group 705"/>
          <p:cNvGrpSpPr>
            <a:grpSpLocks/>
          </p:cNvGrpSpPr>
          <p:nvPr/>
        </p:nvGrpSpPr>
        <p:grpSpPr bwMode="auto">
          <a:xfrm>
            <a:off x="6167438" y="2449513"/>
            <a:ext cx="169862" cy="58737"/>
            <a:chOff x="3885" y="1543"/>
            <a:chExt cx="107" cy="37"/>
          </a:xfrm>
        </p:grpSpPr>
        <p:sp>
          <p:nvSpPr>
            <p:cNvPr id="5397" name="Line 706"/>
            <p:cNvSpPr>
              <a:spLocks noChangeShapeType="1"/>
            </p:cNvSpPr>
            <p:nvPr/>
          </p:nvSpPr>
          <p:spPr bwMode="auto">
            <a:xfrm flipV="1">
              <a:off x="3885" y="1541"/>
              <a:ext cx="38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8" name="Line 707"/>
            <p:cNvSpPr>
              <a:spLocks noChangeShapeType="1"/>
            </p:cNvSpPr>
            <p:nvPr/>
          </p:nvSpPr>
          <p:spPr bwMode="auto">
            <a:xfrm>
              <a:off x="3959" y="1581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9" name="Line 708"/>
            <p:cNvSpPr>
              <a:spLocks noChangeShapeType="1"/>
            </p:cNvSpPr>
            <p:nvPr/>
          </p:nvSpPr>
          <p:spPr bwMode="auto">
            <a:xfrm>
              <a:off x="3920" y="1544"/>
              <a:ext cx="40" cy="37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90" name="Group 709"/>
          <p:cNvGrpSpPr>
            <a:grpSpLocks/>
          </p:cNvGrpSpPr>
          <p:nvPr/>
        </p:nvGrpSpPr>
        <p:grpSpPr bwMode="auto">
          <a:xfrm>
            <a:off x="6167438" y="2449513"/>
            <a:ext cx="169862" cy="57150"/>
            <a:chOff x="3885" y="1543"/>
            <a:chExt cx="107" cy="36"/>
          </a:xfrm>
        </p:grpSpPr>
        <p:sp>
          <p:nvSpPr>
            <p:cNvPr id="5394" name="Line 710"/>
            <p:cNvSpPr>
              <a:spLocks noChangeShapeType="1"/>
            </p:cNvSpPr>
            <p:nvPr/>
          </p:nvSpPr>
          <p:spPr bwMode="auto">
            <a:xfrm>
              <a:off x="3885" y="1579"/>
              <a:ext cx="38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5" name="Line 711"/>
            <p:cNvSpPr>
              <a:spLocks noChangeShapeType="1"/>
            </p:cNvSpPr>
            <p:nvPr/>
          </p:nvSpPr>
          <p:spPr bwMode="auto">
            <a:xfrm>
              <a:off x="3959" y="1543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6" name="Line 712"/>
            <p:cNvSpPr>
              <a:spLocks noChangeShapeType="1"/>
            </p:cNvSpPr>
            <p:nvPr/>
          </p:nvSpPr>
          <p:spPr bwMode="auto">
            <a:xfrm flipV="1">
              <a:off x="3920" y="1542"/>
              <a:ext cx="40" cy="38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91" name="Oval 713"/>
          <p:cNvSpPr>
            <a:spLocks noChangeArrowheads="1"/>
          </p:cNvSpPr>
          <p:nvPr/>
        </p:nvSpPr>
        <p:spPr bwMode="auto">
          <a:xfrm>
            <a:off x="5780088" y="3648075"/>
            <a:ext cx="346075" cy="87313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92" name="Line 714"/>
          <p:cNvSpPr>
            <a:spLocks noChangeShapeType="1"/>
          </p:cNvSpPr>
          <p:nvPr/>
        </p:nvSpPr>
        <p:spPr bwMode="auto">
          <a:xfrm>
            <a:off x="5780088" y="3640138"/>
            <a:ext cx="1587" cy="53975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3" name="Line 715"/>
          <p:cNvSpPr>
            <a:spLocks noChangeShapeType="1"/>
          </p:cNvSpPr>
          <p:nvPr/>
        </p:nvSpPr>
        <p:spPr bwMode="auto">
          <a:xfrm>
            <a:off x="6126163" y="3640138"/>
            <a:ext cx="1587" cy="53975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4" name="Rectangle 716"/>
          <p:cNvSpPr>
            <a:spLocks noChangeArrowheads="1"/>
          </p:cNvSpPr>
          <p:nvPr/>
        </p:nvSpPr>
        <p:spPr bwMode="auto">
          <a:xfrm>
            <a:off x="5780088" y="3640138"/>
            <a:ext cx="342900" cy="5397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95" name="Oval 717"/>
          <p:cNvSpPr>
            <a:spLocks noChangeArrowheads="1"/>
          </p:cNvSpPr>
          <p:nvPr/>
        </p:nvSpPr>
        <p:spPr bwMode="auto">
          <a:xfrm>
            <a:off x="5776913" y="3576638"/>
            <a:ext cx="346075" cy="103187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196" name="Group 718"/>
          <p:cNvGrpSpPr>
            <a:grpSpLocks/>
          </p:cNvGrpSpPr>
          <p:nvPr/>
        </p:nvGrpSpPr>
        <p:grpSpPr bwMode="auto">
          <a:xfrm>
            <a:off x="5861050" y="3598863"/>
            <a:ext cx="169863" cy="58737"/>
            <a:chOff x="3692" y="2267"/>
            <a:chExt cx="107" cy="37"/>
          </a:xfrm>
        </p:grpSpPr>
        <p:sp>
          <p:nvSpPr>
            <p:cNvPr id="5391" name="Line 719"/>
            <p:cNvSpPr>
              <a:spLocks noChangeShapeType="1"/>
            </p:cNvSpPr>
            <p:nvPr/>
          </p:nvSpPr>
          <p:spPr bwMode="auto">
            <a:xfrm flipV="1">
              <a:off x="3692" y="2265"/>
              <a:ext cx="38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2" name="Line 720"/>
            <p:cNvSpPr>
              <a:spLocks noChangeShapeType="1"/>
            </p:cNvSpPr>
            <p:nvPr/>
          </p:nvSpPr>
          <p:spPr bwMode="auto">
            <a:xfrm>
              <a:off x="3766" y="2305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3" name="Line 721"/>
            <p:cNvSpPr>
              <a:spLocks noChangeShapeType="1"/>
            </p:cNvSpPr>
            <p:nvPr/>
          </p:nvSpPr>
          <p:spPr bwMode="auto">
            <a:xfrm>
              <a:off x="3727" y="2268"/>
              <a:ext cx="40" cy="37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97" name="Group 722"/>
          <p:cNvGrpSpPr>
            <a:grpSpLocks/>
          </p:cNvGrpSpPr>
          <p:nvPr/>
        </p:nvGrpSpPr>
        <p:grpSpPr bwMode="auto">
          <a:xfrm>
            <a:off x="5861050" y="3598863"/>
            <a:ext cx="169863" cy="57150"/>
            <a:chOff x="3692" y="2267"/>
            <a:chExt cx="107" cy="36"/>
          </a:xfrm>
        </p:grpSpPr>
        <p:sp>
          <p:nvSpPr>
            <p:cNvPr id="5388" name="Line 723"/>
            <p:cNvSpPr>
              <a:spLocks noChangeShapeType="1"/>
            </p:cNvSpPr>
            <p:nvPr/>
          </p:nvSpPr>
          <p:spPr bwMode="auto">
            <a:xfrm>
              <a:off x="3692" y="2303"/>
              <a:ext cx="38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9" name="Line 724"/>
            <p:cNvSpPr>
              <a:spLocks noChangeShapeType="1"/>
            </p:cNvSpPr>
            <p:nvPr/>
          </p:nvSpPr>
          <p:spPr bwMode="auto">
            <a:xfrm>
              <a:off x="3766" y="2267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0" name="Line 725"/>
            <p:cNvSpPr>
              <a:spLocks noChangeShapeType="1"/>
            </p:cNvSpPr>
            <p:nvPr/>
          </p:nvSpPr>
          <p:spPr bwMode="auto">
            <a:xfrm flipV="1">
              <a:off x="3727" y="2266"/>
              <a:ext cx="40" cy="38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98" name="Line 726"/>
          <p:cNvSpPr>
            <a:spLocks noChangeShapeType="1"/>
          </p:cNvSpPr>
          <p:nvPr/>
        </p:nvSpPr>
        <p:spPr bwMode="auto">
          <a:xfrm flipV="1">
            <a:off x="6978650" y="4003675"/>
            <a:ext cx="227013" cy="43973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99" name="Line 727"/>
          <p:cNvSpPr>
            <a:spLocks noChangeShapeType="1"/>
          </p:cNvSpPr>
          <p:nvPr/>
        </p:nvSpPr>
        <p:spPr bwMode="auto">
          <a:xfrm>
            <a:off x="7102475" y="3743325"/>
            <a:ext cx="163513" cy="1206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0" name="Line 728"/>
          <p:cNvSpPr>
            <a:spLocks noChangeShapeType="1"/>
          </p:cNvSpPr>
          <p:nvPr/>
        </p:nvSpPr>
        <p:spPr bwMode="auto">
          <a:xfrm>
            <a:off x="7199313" y="3663950"/>
            <a:ext cx="279400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1" name="Line 729"/>
          <p:cNvSpPr>
            <a:spLocks noChangeShapeType="1"/>
          </p:cNvSpPr>
          <p:nvPr/>
        </p:nvSpPr>
        <p:spPr bwMode="auto">
          <a:xfrm flipV="1">
            <a:off x="7435850" y="3748088"/>
            <a:ext cx="134938" cy="1079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2" name="Line 730"/>
          <p:cNvSpPr>
            <a:spLocks noChangeShapeType="1"/>
          </p:cNvSpPr>
          <p:nvPr/>
        </p:nvSpPr>
        <p:spPr bwMode="auto">
          <a:xfrm>
            <a:off x="6134100" y="3670300"/>
            <a:ext cx="679450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3" name="Line 731"/>
          <p:cNvSpPr>
            <a:spLocks noChangeShapeType="1"/>
          </p:cNvSpPr>
          <p:nvPr/>
        </p:nvSpPr>
        <p:spPr bwMode="auto">
          <a:xfrm>
            <a:off x="6429375" y="2517775"/>
            <a:ext cx="509588" cy="3175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4" name="Line 732"/>
          <p:cNvSpPr>
            <a:spLocks noChangeShapeType="1"/>
          </p:cNvSpPr>
          <p:nvPr/>
        </p:nvSpPr>
        <p:spPr bwMode="auto">
          <a:xfrm>
            <a:off x="5995988" y="2346325"/>
            <a:ext cx="152400" cy="825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5" name="Freeform 733"/>
          <p:cNvSpPr>
            <a:spLocks noChangeArrowheads="1"/>
          </p:cNvSpPr>
          <p:nvPr/>
        </p:nvSpPr>
        <p:spPr bwMode="auto">
          <a:xfrm>
            <a:off x="5316538" y="4352925"/>
            <a:ext cx="2979737" cy="1455738"/>
          </a:xfrm>
          <a:custGeom>
            <a:avLst/>
            <a:gdLst>
              <a:gd name="T0" fmla="*/ 889 w 1877"/>
              <a:gd name="T1" fmla="*/ 23 h 917"/>
              <a:gd name="T2" fmla="*/ 692 w 1877"/>
              <a:gd name="T3" fmla="*/ 109 h 917"/>
              <a:gd name="T4" fmla="*/ 415 w 1877"/>
              <a:gd name="T5" fmla="*/ 91 h 917"/>
              <a:gd name="T6" fmla="*/ 112 w 1877"/>
              <a:gd name="T7" fmla="*/ 170 h 917"/>
              <a:gd name="T8" fmla="*/ 50 w 1877"/>
              <a:gd name="T9" fmla="*/ 353 h 917"/>
              <a:gd name="T10" fmla="*/ 14 w 1877"/>
              <a:gd name="T11" fmla="*/ 528 h 917"/>
              <a:gd name="T12" fmla="*/ 139 w 1877"/>
              <a:gd name="T13" fmla="*/ 650 h 917"/>
              <a:gd name="T14" fmla="*/ 505 w 1877"/>
              <a:gd name="T15" fmla="*/ 781 h 917"/>
              <a:gd name="T16" fmla="*/ 933 w 1877"/>
              <a:gd name="T17" fmla="*/ 886 h 917"/>
              <a:gd name="T18" fmla="*/ 1370 w 1877"/>
              <a:gd name="T19" fmla="*/ 901 h 917"/>
              <a:gd name="T20" fmla="*/ 1676 w 1877"/>
              <a:gd name="T21" fmla="*/ 793 h 917"/>
              <a:gd name="T22" fmla="*/ 1860 w 1877"/>
              <a:gd name="T23" fmla="*/ 624 h 917"/>
              <a:gd name="T24" fmla="*/ 1776 w 1877"/>
              <a:gd name="T25" fmla="*/ 219 h 917"/>
              <a:gd name="T26" fmla="*/ 1503 w 1877"/>
              <a:gd name="T27" fmla="*/ 100 h 917"/>
              <a:gd name="T28" fmla="*/ 1200 w 1877"/>
              <a:gd name="T29" fmla="*/ 13 h 917"/>
              <a:gd name="T30" fmla="*/ 889 w 1877"/>
              <a:gd name="T31" fmla="*/ 23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06" name="Line 734"/>
          <p:cNvSpPr>
            <a:spLocks noChangeShapeType="1"/>
          </p:cNvSpPr>
          <p:nvPr/>
        </p:nvSpPr>
        <p:spPr bwMode="auto">
          <a:xfrm flipV="1">
            <a:off x="7743825" y="4895850"/>
            <a:ext cx="139700" cy="527050"/>
          </a:xfrm>
          <a:prstGeom prst="line">
            <a:avLst/>
          </a:prstGeom>
          <a:noFill/>
          <a:ln w="1260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7" name="Line 735"/>
          <p:cNvSpPr>
            <a:spLocks noChangeShapeType="1"/>
          </p:cNvSpPr>
          <p:nvPr/>
        </p:nvSpPr>
        <p:spPr bwMode="auto">
          <a:xfrm>
            <a:off x="7656513" y="5411788"/>
            <a:ext cx="85725" cy="3175"/>
          </a:xfrm>
          <a:prstGeom prst="line">
            <a:avLst/>
          </a:prstGeom>
          <a:noFill/>
          <a:ln w="1260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08" name="Line 736"/>
          <p:cNvSpPr>
            <a:spLocks noChangeShapeType="1"/>
          </p:cNvSpPr>
          <p:nvPr/>
        </p:nvSpPr>
        <p:spPr bwMode="auto">
          <a:xfrm>
            <a:off x="7826375" y="5103813"/>
            <a:ext cx="114300" cy="1587"/>
          </a:xfrm>
          <a:prstGeom prst="line">
            <a:avLst/>
          </a:prstGeom>
          <a:noFill/>
          <a:ln w="1260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209" name="Group 737"/>
          <p:cNvGrpSpPr>
            <a:grpSpLocks/>
          </p:cNvGrpSpPr>
          <p:nvPr/>
        </p:nvGrpSpPr>
        <p:grpSpPr bwMode="auto">
          <a:xfrm>
            <a:off x="7462838" y="4756150"/>
            <a:ext cx="500062" cy="233363"/>
            <a:chOff x="4701" y="2996"/>
            <a:chExt cx="315" cy="147"/>
          </a:xfrm>
        </p:grpSpPr>
        <p:sp>
          <p:nvSpPr>
            <p:cNvPr id="5375" name="Oval 738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376" name="Line 739"/>
            <p:cNvSpPr>
              <a:spLocks noChangeShapeType="1"/>
            </p:cNvSpPr>
            <p:nvPr/>
          </p:nvSpPr>
          <p:spPr bwMode="auto">
            <a:xfrm>
              <a:off x="4704" y="3055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7" name="Line 740"/>
            <p:cNvSpPr>
              <a:spLocks noChangeShapeType="1"/>
            </p:cNvSpPr>
            <p:nvPr/>
          </p:nvSpPr>
          <p:spPr bwMode="auto">
            <a:xfrm>
              <a:off x="5017" y="3055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8" name="Rectangle 741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379" name="Oval 742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5380" name="Group 743"/>
            <p:cNvGrpSpPr>
              <a:grpSpLocks/>
            </p:cNvGrpSpPr>
            <p:nvPr/>
          </p:nvGrpSpPr>
          <p:grpSpPr bwMode="auto">
            <a:xfrm>
              <a:off x="4776" y="3017"/>
              <a:ext cx="155" cy="55"/>
              <a:chOff x="4776" y="3017"/>
              <a:chExt cx="155" cy="55"/>
            </a:xfrm>
          </p:grpSpPr>
          <p:sp>
            <p:nvSpPr>
              <p:cNvPr id="5385" name="Line 744"/>
              <p:cNvSpPr>
                <a:spLocks noChangeShapeType="1"/>
              </p:cNvSpPr>
              <p:nvPr/>
            </p:nvSpPr>
            <p:spPr bwMode="auto">
              <a:xfrm flipV="1">
                <a:off x="4776" y="3016"/>
                <a:ext cx="56" cy="3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6" name="Line 745"/>
              <p:cNvSpPr>
                <a:spLocks noChangeShapeType="1"/>
              </p:cNvSpPr>
              <p:nvPr/>
            </p:nvSpPr>
            <p:spPr bwMode="auto">
              <a:xfrm>
                <a:off x="4883" y="3073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7" name="Line 746"/>
              <p:cNvSpPr>
                <a:spLocks noChangeShapeType="1"/>
              </p:cNvSpPr>
              <p:nvPr/>
            </p:nvSpPr>
            <p:spPr bwMode="auto">
              <a:xfrm>
                <a:off x="4827" y="3018"/>
                <a:ext cx="58" cy="55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381" name="Group 747"/>
            <p:cNvGrpSpPr>
              <a:grpSpLocks/>
            </p:cNvGrpSpPr>
            <p:nvPr/>
          </p:nvGrpSpPr>
          <p:grpSpPr bwMode="auto">
            <a:xfrm>
              <a:off x="4776" y="3016"/>
              <a:ext cx="155" cy="55"/>
              <a:chOff x="4776" y="3016"/>
              <a:chExt cx="155" cy="55"/>
            </a:xfrm>
          </p:grpSpPr>
          <p:sp>
            <p:nvSpPr>
              <p:cNvPr id="5382" name="Line 748"/>
              <p:cNvSpPr>
                <a:spLocks noChangeShapeType="1"/>
              </p:cNvSpPr>
              <p:nvPr/>
            </p:nvSpPr>
            <p:spPr bwMode="auto">
              <a:xfrm>
                <a:off x="4776" y="3071"/>
                <a:ext cx="56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3" name="Line 749"/>
              <p:cNvSpPr>
                <a:spLocks noChangeShapeType="1"/>
              </p:cNvSpPr>
              <p:nvPr/>
            </p:nvSpPr>
            <p:spPr bwMode="auto">
              <a:xfrm>
                <a:off x="4883" y="3016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4" name="Line 750"/>
              <p:cNvSpPr>
                <a:spLocks noChangeShapeType="1"/>
              </p:cNvSpPr>
              <p:nvPr/>
            </p:nvSpPr>
            <p:spPr bwMode="auto">
              <a:xfrm flipV="1">
                <a:off x="4827" y="3015"/>
                <a:ext cx="58" cy="57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210" name="Group 751"/>
          <p:cNvGrpSpPr>
            <a:grpSpLocks/>
          </p:cNvGrpSpPr>
          <p:nvPr/>
        </p:nvGrpSpPr>
        <p:grpSpPr bwMode="auto">
          <a:xfrm>
            <a:off x="6646863" y="4479925"/>
            <a:ext cx="500062" cy="233363"/>
            <a:chOff x="4187" y="2822"/>
            <a:chExt cx="315" cy="147"/>
          </a:xfrm>
        </p:grpSpPr>
        <p:sp>
          <p:nvSpPr>
            <p:cNvPr id="5362" name="Oval 752"/>
            <p:cNvSpPr>
              <a:spLocks noChangeArrowheads="1"/>
            </p:cNvSpPr>
            <p:nvPr/>
          </p:nvSpPr>
          <p:spPr bwMode="auto">
            <a:xfrm>
              <a:off x="4190" y="2888"/>
              <a:ext cx="313" cy="82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363" name="Line 753"/>
            <p:cNvSpPr>
              <a:spLocks noChangeShapeType="1"/>
            </p:cNvSpPr>
            <p:nvPr/>
          </p:nvSpPr>
          <p:spPr bwMode="auto">
            <a:xfrm>
              <a:off x="4190" y="2881"/>
              <a:ext cx="1" cy="5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4" name="Line 754"/>
            <p:cNvSpPr>
              <a:spLocks noChangeShapeType="1"/>
            </p:cNvSpPr>
            <p:nvPr/>
          </p:nvSpPr>
          <p:spPr bwMode="auto">
            <a:xfrm>
              <a:off x="4503" y="2881"/>
              <a:ext cx="1" cy="5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" name="Rectangle 755"/>
            <p:cNvSpPr>
              <a:spLocks noChangeArrowheads="1"/>
            </p:cNvSpPr>
            <p:nvPr/>
          </p:nvSpPr>
          <p:spPr bwMode="auto">
            <a:xfrm>
              <a:off x="4190" y="2881"/>
              <a:ext cx="310" cy="50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366" name="Oval 756"/>
            <p:cNvSpPr>
              <a:spLocks noChangeArrowheads="1"/>
            </p:cNvSpPr>
            <p:nvPr/>
          </p:nvSpPr>
          <p:spPr bwMode="auto">
            <a:xfrm>
              <a:off x="4187" y="2822"/>
              <a:ext cx="313" cy="95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5367" name="Group 757"/>
            <p:cNvGrpSpPr>
              <a:grpSpLocks/>
            </p:cNvGrpSpPr>
            <p:nvPr/>
          </p:nvGrpSpPr>
          <p:grpSpPr bwMode="auto">
            <a:xfrm>
              <a:off x="4262" y="2843"/>
              <a:ext cx="154" cy="55"/>
              <a:chOff x="4262" y="2843"/>
              <a:chExt cx="154" cy="55"/>
            </a:xfrm>
          </p:grpSpPr>
          <p:sp>
            <p:nvSpPr>
              <p:cNvPr id="5372" name="Line 758"/>
              <p:cNvSpPr>
                <a:spLocks noChangeShapeType="1"/>
              </p:cNvSpPr>
              <p:nvPr/>
            </p:nvSpPr>
            <p:spPr bwMode="auto">
              <a:xfrm flipV="1">
                <a:off x="4262" y="2842"/>
                <a:ext cx="55" cy="3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3" name="Line 759"/>
              <p:cNvSpPr>
                <a:spLocks noChangeShapeType="1"/>
              </p:cNvSpPr>
              <p:nvPr/>
            </p:nvSpPr>
            <p:spPr bwMode="auto">
              <a:xfrm>
                <a:off x="4369" y="2899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4" name="Line 760"/>
              <p:cNvSpPr>
                <a:spLocks noChangeShapeType="1"/>
              </p:cNvSpPr>
              <p:nvPr/>
            </p:nvSpPr>
            <p:spPr bwMode="auto">
              <a:xfrm>
                <a:off x="4313" y="2844"/>
                <a:ext cx="58" cy="5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368" name="Group 761"/>
            <p:cNvGrpSpPr>
              <a:grpSpLocks/>
            </p:cNvGrpSpPr>
            <p:nvPr/>
          </p:nvGrpSpPr>
          <p:grpSpPr bwMode="auto">
            <a:xfrm>
              <a:off x="4262" y="2842"/>
              <a:ext cx="154" cy="55"/>
              <a:chOff x="4262" y="2842"/>
              <a:chExt cx="154" cy="55"/>
            </a:xfrm>
          </p:grpSpPr>
          <p:sp>
            <p:nvSpPr>
              <p:cNvPr id="5369" name="Line 762"/>
              <p:cNvSpPr>
                <a:spLocks noChangeShapeType="1"/>
              </p:cNvSpPr>
              <p:nvPr/>
            </p:nvSpPr>
            <p:spPr bwMode="auto">
              <a:xfrm>
                <a:off x="4262" y="2897"/>
                <a:ext cx="55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0" name="Line 763"/>
              <p:cNvSpPr>
                <a:spLocks noChangeShapeType="1"/>
              </p:cNvSpPr>
              <p:nvPr/>
            </p:nvSpPr>
            <p:spPr bwMode="auto">
              <a:xfrm>
                <a:off x="4369" y="2842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1" name="Line 764"/>
              <p:cNvSpPr>
                <a:spLocks noChangeShapeType="1"/>
              </p:cNvSpPr>
              <p:nvPr/>
            </p:nvSpPr>
            <p:spPr bwMode="auto">
              <a:xfrm flipV="1">
                <a:off x="4313" y="2841"/>
                <a:ext cx="58" cy="57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211" name="Group 765"/>
          <p:cNvGrpSpPr>
            <a:grpSpLocks/>
          </p:cNvGrpSpPr>
          <p:nvPr/>
        </p:nvGrpSpPr>
        <p:grpSpPr bwMode="auto">
          <a:xfrm>
            <a:off x="5981700" y="4784725"/>
            <a:ext cx="500063" cy="233363"/>
            <a:chOff x="3768" y="3014"/>
            <a:chExt cx="315" cy="147"/>
          </a:xfrm>
        </p:grpSpPr>
        <p:sp>
          <p:nvSpPr>
            <p:cNvPr id="5349" name="Oval 766"/>
            <p:cNvSpPr>
              <a:spLocks noChangeArrowheads="1"/>
            </p:cNvSpPr>
            <p:nvPr/>
          </p:nvSpPr>
          <p:spPr bwMode="auto">
            <a:xfrm>
              <a:off x="3771" y="3080"/>
              <a:ext cx="313" cy="82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350" name="Line 767"/>
            <p:cNvSpPr>
              <a:spLocks noChangeShapeType="1"/>
            </p:cNvSpPr>
            <p:nvPr/>
          </p:nvSpPr>
          <p:spPr bwMode="auto">
            <a:xfrm>
              <a:off x="3771" y="3073"/>
              <a:ext cx="1" cy="5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1" name="Line 768"/>
            <p:cNvSpPr>
              <a:spLocks noChangeShapeType="1"/>
            </p:cNvSpPr>
            <p:nvPr/>
          </p:nvSpPr>
          <p:spPr bwMode="auto">
            <a:xfrm>
              <a:off x="4084" y="3073"/>
              <a:ext cx="1" cy="5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2" name="Rectangle 769"/>
            <p:cNvSpPr>
              <a:spLocks noChangeArrowheads="1"/>
            </p:cNvSpPr>
            <p:nvPr/>
          </p:nvSpPr>
          <p:spPr bwMode="auto">
            <a:xfrm>
              <a:off x="3771" y="3073"/>
              <a:ext cx="310" cy="50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353" name="Oval 770"/>
            <p:cNvSpPr>
              <a:spLocks noChangeArrowheads="1"/>
            </p:cNvSpPr>
            <p:nvPr/>
          </p:nvSpPr>
          <p:spPr bwMode="auto">
            <a:xfrm>
              <a:off x="3768" y="3014"/>
              <a:ext cx="313" cy="95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5354" name="Group 771"/>
            <p:cNvGrpSpPr>
              <a:grpSpLocks/>
            </p:cNvGrpSpPr>
            <p:nvPr/>
          </p:nvGrpSpPr>
          <p:grpSpPr bwMode="auto">
            <a:xfrm>
              <a:off x="3843" y="3035"/>
              <a:ext cx="154" cy="55"/>
              <a:chOff x="3843" y="3035"/>
              <a:chExt cx="154" cy="55"/>
            </a:xfrm>
          </p:grpSpPr>
          <p:sp>
            <p:nvSpPr>
              <p:cNvPr id="5359" name="Line 772"/>
              <p:cNvSpPr>
                <a:spLocks noChangeShapeType="1"/>
              </p:cNvSpPr>
              <p:nvPr/>
            </p:nvSpPr>
            <p:spPr bwMode="auto">
              <a:xfrm flipV="1">
                <a:off x="3843" y="3034"/>
                <a:ext cx="55" cy="3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0" name="Line 773"/>
              <p:cNvSpPr>
                <a:spLocks noChangeShapeType="1"/>
              </p:cNvSpPr>
              <p:nvPr/>
            </p:nvSpPr>
            <p:spPr bwMode="auto">
              <a:xfrm>
                <a:off x="3950" y="3091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1" name="Line 774"/>
              <p:cNvSpPr>
                <a:spLocks noChangeShapeType="1"/>
              </p:cNvSpPr>
              <p:nvPr/>
            </p:nvSpPr>
            <p:spPr bwMode="auto">
              <a:xfrm>
                <a:off x="3894" y="3036"/>
                <a:ext cx="58" cy="5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355" name="Group 775"/>
            <p:cNvGrpSpPr>
              <a:grpSpLocks/>
            </p:cNvGrpSpPr>
            <p:nvPr/>
          </p:nvGrpSpPr>
          <p:grpSpPr bwMode="auto">
            <a:xfrm>
              <a:off x="3843" y="3034"/>
              <a:ext cx="154" cy="55"/>
              <a:chOff x="3843" y="3034"/>
              <a:chExt cx="154" cy="55"/>
            </a:xfrm>
          </p:grpSpPr>
          <p:sp>
            <p:nvSpPr>
              <p:cNvPr id="5356" name="Line 776"/>
              <p:cNvSpPr>
                <a:spLocks noChangeShapeType="1"/>
              </p:cNvSpPr>
              <p:nvPr/>
            </p:nvSpPr>
            <p:spPr bwMode="auto">
              <a:xfrm>
                <a:off x="3843" y="3089"/>
                <a:ext cx="55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7" name="Line 777"/>
              <p:cNvSpPr>
                <a:spLocks noChangeShapeType="1"/>
              </p:cNvSpPr>
              <p:nvPr/>
            </p:nvSpPr>
            <p:spPr bwMode="auto">
              <a:xfrm>
                <a:off x="3950" y="3034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8" name="Line 778"/>
              <p:cNvSpPr>
                <a:spLocks noChangeShapeType="1"/>
              </p:cNvSpPr>
              <p:nvPr/>
            </p:nvSpPr>
            <p:spPr bwMode="auto">
              <a:xfrm flipV="1">
                <a:off x="3894" y="3033"/>
                <a:ext cx="58" cy="57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212" name="Line 779"/>
          <p:cNvSpPr>
            <a:spLocks noChangeShapeType="1"/>
          </p:cNvSpPr>
          <p:nvPr/>
        </p:nvSpPr>
        <p:spPr bwMode="auto">
          <a:xfrm>
            <a:off x="7096125" y="4691063"/>
            <a:ext cx="358775" cy="1206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3" name="Line 780"/>
          <p:cNvSpPr>
            <a:spLocks noChangeShapeType="1"/>
          </p:cNvSpPr>
          <p:nvPr/>
        </p:nvSpPr>
        <p:spPr bwMode="auto">
          <a:xfrm flipV="1">
            <a:off x="6443663" y="4702175"/>
            <a:ext cx="277812" cy="112713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4" name="Line 781"/>
          <p:cNvSpPr>
            <a:spLocks noChangeShapeType="1"/>
          </p:cNvSpPr>
          <p:nvPr/>
        </p:nvSpPr>
        <p:spPr bwMode="auto">
          <a:xfrm>
            <a:off x="6486525" y="4906963"/>
            <a:ext cx="971550" cy="15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5" name="Line 782"/>
          <p:cNvSpPr>
            <a:spLocks noChangeShapeType="1"/>
          </p:cNvSpPr>
          <p:nvPr/>
        </p:nvSpPr>
        <p:spPr bwMode="auto">
          <a:xfrm flipH="1">
            <a:off x="5780088" y="4652963"/>
            <a:ext cx="257175" cy="46990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6" name="Line 783"/>
          <p:cNvSpPr>
            <a:spLocks noChangeShapeType="1"/>
          </p:cNvSpPr>
          <p:nvPr/>
        </p:nvSpPr>
        <p:spPr bwMode="auto">
          <a:xfrm>
            <a:off x="5807075" y="4703763"/>
            <a:ext cx="196850" cy="15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7" name="Line 784"/>
          <p:cNvSpPr>
            <a:spLocks noChangeShapeType="1"/>
          </p:cNvSpPr>
          <p:nvPr/>
        </p:nvSpPr>
        <p:spPr bwMode="auto">
          <a:xfrm>
            <a:off x="5667375" y="5040313"/>
            <a:ext cx="153988" cy="15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8" name="Line 785"/>
          <p:cNvSpPr>
            <a:spLocks noChangeShapeType="1"/>
          </p:cNvSpPr>
          <p:nvPr/>
        </p:nvSpPr>
        <p:spPr bwMode="auto">
          <a:xfrm>
            <a:off x="5919788" y="5119688"/>
            <a:ext cx="490537" cy="15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19" name="Line 786"/>
          <p:cNvSpPr>
            <a:spLocks noChangeShapeType="1"/>
          </p:cNvSpPr>
          <p:nvPr/>
        </p:nvSpPr>
        <p:spPr bwMode="auto">
          <a:xfrm flipH="1">
            <a:off x="6157913" y="5027613"/>
            <a:ext cx="57150" cy="85725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0" name="Line 787"/>
          <p:cNvSpPr>
            <a:spLocks noChangeShapeType="1"/>
          </p:cNvSpPr>
          <p:nvPr/>
        </p:nvSpPr>
        <p:spPr bwMode="auto">
          <a:xfrm>
            <a:off x="5972175" y="5116513"/>
            <a:ext cx="1588" cy="825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1" name="Line 788"/>
          <p:cNvSpPr>
            <a:spLocks noChangeShapeType="1"/>
          </p:cNvSpPr>
          <p:nvPr/>
        </p:nvSpPr>
        <p:spPr bwMode="auto">
          <a:xfrm flipV="1">
            <a:off x="6369050" y="5122863"/>
            <a:ext cx="1588" cy="79375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2" name="Line 789"/>
          <p:cNvSpPr>
            <a:spLocks noChangeShapeType="1"/>
          </p:cNvSpPr>
          <p:nvPr/>
        </p:nvSpPr>
        <p:spPr bwMode="auto">
          <a:xfrm>
            <a:off x="6450013" y="4983163"/>
            <a:ext cx="503237" cy="269875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3" name="Line 790"/>
          <p:cNvSpPr>
            <a:spLocks noChangeShapeType="1"/>
          </p:cNvSpPr>
          <p:nvPr/>
        </p:nvSpPr>
        <p:spPr bwMode="auto">
          <a:xfrm>
            <a:off x="5899150" y="4918075"/>
            <a:ext cx="80963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224" name="Group 791"/>
          <p:cNvGrpSpPr>
            <a:grpSpLocks/>
          </p:cNvGrpSpPr>
          <p:nvPr/>
        </p:nvGrpSpPr>
        <p:grpSpPr bwMode="auto">
          <a:xfrm>
            <a:off x="5105400" y="1677988"/>
            <a:ext cx="3019425" cy="3979862"/>
            <a:chOff x="3203" y="1057"/>
            <a:chExt cx="1902" cy="2507"/>
          </a:xfrm>
        </p:grpSpPr>
        <p:grpSp>
          <p:nvGrpSpPr>
            <p:cNvPr id="5312" name="Group 792"/>
            <p:cNvGrpSpPr>
              <a:grpSpLocks/>
            </p:cNvGrpSpPr>
            <p:nvPr/>
          </p:nvGrpSpPr>
          <p:grpSpPr bwMode="auto">
            <a:xfrm>
              <a:off x="3203" y="1352"/>
              <a:ext cx="435" cy="113"/>
              <a:chOff x="3203" y="1352"/>
              <a:chExt cx="435" cy="113"/>
            </a:xfrm>
          </p:grpSpPr>
          <p:pic>
            <p:nvPicPr>
              <p:cNvPr id="5346" name="Picture 79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313" y="1352"/>
                <a:ext cx="326" cy="11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5347" name="Line 794"/>
              <p:cNvSpPr>
                <a:spLocks noChangeShapeType="1"/>
              </p:cNvSpPr>
              <p:nvPr/>
            </p:nvSpPr>
            <p:spPr bwMode="auto">
              <a:xfrm flipH="1">
                <a:off x="3223" y="1387"/>
                <a:ext cx="6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8" name="Line 795"/>
              <p:cNvSpPr>
                <a:spLocks noChangeShapeType="1"/>
              </p:cNvSpPr>
              <p:nvPr/>
            </p:nvSpPr>
            <p:spPr bwMode="auto">
              <a:xfrm flipH="1">
                <a:off x="3202" y="1368"/>
                <a:ext cx="98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5313" name="Picture 79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79" y="1171"/>
              <a:ext cx="232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5314" name="Group 797"/>
            <p:cNvGrpSpPr>
              <a:grpSpLocks/>
            </p:cNvGrpSpPr>
            <p:nvPr/>
          </p:nvGrpSpPr>
          <p:grpSpPr bwMode="auto">
            <a:xfrm>
              <a:off x="3860" y="1057"/>
              <a:ext cx="255" cy="268"/>
              <a:chOff x="3860" y="1057"/>
              <a:chExt cx="255" cy="268"/>
            </a:xfrm>
          </p:grpSpPr>
          <p:pic>
            <p:nvPicPr>
              <p:cNvPr id="5344" name="Picture 79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60" y="1057"/>
                <a:ext cx="238" cy="2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5345" name="Picture 799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898" y="1128"/>
                <a:ext cx="218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5315" name="Group 800"/>
            <p:cNvGrpSpPr>
              <a:grpSpLocks/>
            </p:cNvGrpSpPr>
            <p:nvPr/>
          </p:nvGrpSpPr>
          <p:grpSpPr bwMode="auto">
            <a:xfrm>
              <a:off x="3404" y="1967"/>
              <a:ext cx="208" cy="223"/>
              <a:chOff x="3404" y="1967"/>
              <a:chExt cx="208" cy="223"/>
            </a:xfrm>
          </p:grpSpPr>
          <p:pic>
            <p:nvPicPr>
              <p:cNvPr id="5342" name="Picture 80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404" y="1967"/>
                <a:ext cx="195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5343" name="Picture 80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35" y="2026"/>
                <a:ext cx="178" cy="16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aphicFrame>
          <p:nvGraphicFramePr>
            <p:cNvPr id="5122" name="Object 803"/>
            <p:cNvGraphicFramePr>
              <a:graphicFrameLocks noChangeAspect="1"/>
            </p:cNvGraphicFramePr>
            <p:nvPr/>
          </p:nvGraphicFramePr>
          <p:xfrm>
            <a:off x="3674" y="1994"/>
            <a:ext cx="207" cy="173"/>
          </p:xfrm>
          <a:graphic>
            <a:graphicData uri="http://schemas.openxmlformats.org/presentationml/2006/ole">
              <p:oleObj spid="_x0000_s5122" r:id="rId8" imgW="1305000" imgH="1085760" progId="">
                <p:embed/>
              </p:oleObj>
            </a:graphicData>
          </a:graphic>
        </p:graphicFrame>
        <p:grpSp>
          <p:nvGrpSpPr>
            <p:cNvPr id="5316" name="Group 804"/>
            <p:cNvGrpSpPr>
              <a:grpSpLocks/>
            </p:cNvGrpSpPr>
            <p:nvPr/>
          </p:nvGrpSpPr>
          <p:grpSpPr bwMode="auto">
            <a:xfrm>
              <a:off x="4716" y="3280"/>
              <a:ext cx="124" cy="229"/>
              <a:chOff x="4716" y="3280"/>
              <a:chExt cx="124" cy="229"/>
            </a:xfrm>
          </p:grpSpPr>
          <p:sp>
            <p:nvSpPr>
              <p:cNvPr id="5334" name="AutoShape 805"/>
              <p:cNvSpPr>
                <a:spLocks noChangeArrowheads="1"/>
              </p:cNvSpPr>
              <p:nvPr/>
            </p:nvSpPr>
            <p:spPr bwMode="auto">
              <a:xfrm>
                <a:off x="4716" y="3457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35" name="Rectangle 806"/>
              <p:cNvSpPr>
                <a:spLocks noChangeArrowheads="1"/>
              </p:cNvSpPr>
              <p:nvPr/>
            </p:nvSpPr>
            <p:spPr bwMode="auto">
              <a:xfrm>
                <a:off x="4779" y="3281"/>
                <a:ext cx="57" cy="177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36" name="Rectangle 807"/>
              <p:cNvSpPr>
                <a:spLocks noChangeArrowheads="1"/>
              </p:cNvSpPr>
              <p:nvPr/>
            </p:nvSpPr>
            <p:spPr bwMode="auto">
              <a:xfrm>
                <a:off x="4717" y="3332"/>
                <a:ext cx="79" cy="177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37" name="AutoShape 808"/>
              <p:cNvSpPr>
                <a:spLocks noChangeArrowheads="1"/>
              </p:cNvSpPr>
              <p:nvPr/>
            </p:nvSpPr>
            <p:spPr bwMode="auto">
              <a:xfrm>
                <a:off x="4716" y="3280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38" name="Line 809"/>
              <p:cNvSpPr>
                <a:spLocks noChangeShapeType="1"/>
              </p:cNvSpPr>
              <p:nvPr/>
            </p:nvSpPr>
            <p:spPr bwMode="auto">
              <a:xfrm>
                <a:off x="4841" y="3284"/>
                <a:ext cx="1" cy="17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9" name="Line 810"/>
              <p:cNvSpPr>
                <a:spLocks noChangeShapeType="1"/>
              </p:cNvSpPr>
              <p:nvPr/>
            </p:nvSpPr>
            <p:spPr bwMode="auto">
              <a:xfrm flipH="1">
                <a:off x="4795" y="3457"/>
                <a:ext cx="47" cy="5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0" name="Rectangle 811"/>
              <p:cNvSpPr>
                <a:spLocks noChangeArrowheads="1"/>
              </p:cNvSpPr>
              <p:nvPr/>
            </p:nvSpPr>
            <p:spPr bwMode="auto">
              <a:xfrm>
                <a:off x="4727" y="3355"/>
                <a:ext cx="52" cy="102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41" name="Rectangle 812"/>
              <p:cNvSpPr>
                <a:spLocks noChangeArrowheads="1"/>
              </p:cNvSpPr>
              <p:nvPr/>
            </p:nvSpPr>
            <p:spPr bwMode="auto">
              <a:xfrm>
                <a:off x="4734" y="3385"/>
                <a:ext cx="40" cy="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317" name="Group 813"/>
            <p:cNvGrpSpPr>
              <a:grpSpLocks/>
            </p:cNvGrpSpPr>
            <p:nvPr/>
          </p:nvGrpSpPr>
          <p:grpSpPr bwMode="auto">
            <a:xfrm>
              <a:off x="3431" y="3089"/>
              <a:ext cx="215" cy="289"/>
              <a:chOff x="3431" y="3089"/>
              <a:chExt cx="215" cy="289"/>
            </a:xfrm>
          </p:grpSpPr>
          <p:graphicFrame>
            <p:nvGraphicFramePr>
              <p:cNvPr id="5126" name="Object 814"/>
              <p:cNvGraphicFramePr>
                <a:graphicFrameLocks noChangeAspect="1"/>
              </p:cNvGraphicFramePr>
              <p:nvPr/>
            </p:nvGraphicFramePr>
            <p:xfrm>
              <a:off x="3431" y="3089"/>
              <a:ext cx="216" cy="180"/>
            </p:xfrm>
            <a:graphic>
              <a:graphicData uri="http://schemas.openxmlformats.org/presentationml/2006/ole">
                <p:oleObj spid="_x0000_s5126" r:id="rId9" imgW="1305000" imgH="1085760" progId="">
                  <p:embed/>
                </p:oleObj>
              </a:graphicData>
            </a:graphic>
          </p:graphicFrame>
          <p:sp>
            <p:nvSpPr>
              <p:cNvPr id="5333" name="Text Box 815"/>
              <p:cNvSpPr txBox="1">
                <a:spLocks noChangeArrowheads="1"/>
              </p:cNvSpPr>
              <p:nvPr/>
            </p:nvSpPr>
            <p:spPr bwMode="auto">
              <a:xfrm>
                <a:off x="3431" y="3089"/>
                <a:ext cx="216" cy="2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aphicFrame>
          <p:nvGraphicFramePr>
            <p:cNvPr id="5123" name="Object 816"/>
            <p:cNvGraphicFramePr>
              <a:graphicFrameLocks noChangeAspect="1"/>
            </p:cNvGraphicFramePr>
            <p:nvPr/>
          </p:nvGraphicFramePr>
          <p:xfrm>
            <a:off x="3535" y="2889"/>
            <a:ext cx="216" cy="180"/>
          </p:xfrm>
          <a:graphic>
            <a:graphicData uri="http://schemas.openxmlformats.org/presentationml/2006/ole">
              <p:oleObj spid="_x0000_s5123" r:id="rId10" imgW="1305000" imgH="1085760" progId="">
                <p:embed/>
              </p:oleObj>
            </a:graphicData>
          </a:graphic>
        </p:graphicFrame>
        <p:graphicFrame>
          <p:nvGraphicFramePr>
            <p:cNvPr id="5124" name="Object 817"/>
            <p:cNvGraphicFramePr>
              <a:graphicFrameLocks noChangeAspect="1"/>
            </p:cNvGraphicFramePr>
            <p:nvPr/>
          </p:nvGraphicFramePr>
          <p:xfrm>
            <a:off x="3703" y="3249"/>
            <a:ext cx="216" cy="180"/>
          </p:xfrm>
          <a:graphic>
            <a:graphicData uri="http://schemas.openxmlformats.org/presentationml/2006/ole">
              <p:oleObj spid="_x0000_s5124" r:id="rId11" imgW="1305000" imgH="1085760" progId="">
                <p:embed/>
              </p:oleObj>
            </a:graphicData>
          </a:graphic>
        </p:graphicFrame>
        <p:graphicFrame>
          <p:nvGraphicFramePr>
            <p:cNvPr id="5125" name="Object 818"/>
            <p:cNvGraphicFramePr>
              <a:graphicFrameLocks noChangeAspect="1"/>
            </p:cNvGraphicFramePr>
            <p:nvPr/>
          </p:nvGraphicFramePr>
          <p:xfrm>
            <a:off x="3917" y="3251"/>
            <a:ext cx="216" cy="180"/>
          </p:xfrm>
          <a:graphic>
            <a:graphicData uri="http://schemas.openxmlformats.org/presentationml/2006/ole">
              <p:oleObj spid="_x0000_s5125" r:id="rId12" imgW="1305000" imgH="1085760" progId="">
                <p:embed/>
              </p:oleObj>
            </a:graphicData>
          </a:graphic>
        </p:graphicFrame>
        <p:grpSp>
          <p:nvGrpSpPr>
            <p:cNvPr id="5318" name="Group 819"/>
            <p:cNvGrpSpPr>
              <a:grpSpLocks/>
            </p:cNvGrpSpPr>
            <p:nvPr/>
          </p:nvGrpSpPr>
          <p:grpSpPr bwMode="auto">
            <a:xfrm>
              <a:off x="4489" y="3330"/>
              <a:ext cx="171" cy="214"/>
              <a:chOff x="4489" y="3330"/>
              <a:chExt cx="171" cy="214"/>
            </a:xfrm>
          </p:grpSpPr>
          <p:pic>
            <p:nvPicPr>
              <p:cNvPr id="5331" name="Picture 820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89" y="3330"/>
                <a:ext cx="160" cy="1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5332" name="Picture 82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514" y="3386"/>
                <a:ext cx="146" cy="15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5319" name="Group 822"/>
            <p:cNvGrpSpPr>
              <a:grpSpLocks/>
            </p:cNvGrpSpPr>
            <p:nvPr/>
          </p:nvGrpSpPr>
          <p:grpSpPr bwMode="auto">
            <a:xfrm>
              <a:off x="4205" y="3362"/>
              <a:ext cx="219" cy="202"/>
              <a:chOff x="4205" y="3362"/>
              <a:chExt cx="219" cy="202"/>
            </a:xfrm>
          </p:grpSpPr>
          <p:pic>
            <p:nvPicPr>
              <p:cNvPr id="5329" name="Picture 82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205" y="3362"/>
                <a:ext cx="205" cy="17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5330" name="Picture 82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37" y="3415"/>
                <a:ext cx="188" cy="15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5320" name="Group 825"/>
            <p:cNvGrpSpPr>
              <a:grpSpLocks/>
            </p:cNvGrpSpPr>
            <p:nvPr/>
          </p:nvGrpSpPr>
          <p:grpSpPr bwMode="auto">
            <a:xfrm>
              <a:off x="4975" y="3124"/>
              <a:ext cx="130" cy="257"/>
              <a:chOff x="4975" y="3124"/>
              <a:chExt cx="130" cy="257"/>
            </a:xfrm>
          </p:grpSpPr>
          <p:sp>
            <p:nvSpPr>
              <p:cNvPr id="5321" name="AutoShape 826"/>
              <p:cNvSpPr>
                <a:spLocks noChangeArrowheads="1"/>
              </p:cNvSpPr>
              <p:nvPr/>
            </p:nvSpPr>
            <p:spPr bwMode="auto">
              <a:xfrm>
                <a:off x="4975" y="3322"/>
                <a:ext cx="131" cy="60"/>
              </a:xfrm>
              <a:prstGeom prst="parallelogram">
                <a:avLst>
                  <a:gd name="adj" fmla="val 84109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22" name="Rectangle 827"/>
              <p:cNvSpPr>
                <a:spLocks noChangeArrowheads="1"/>
              </p:cNvSpPr>
              <p:nvPr/>
            </p:nvSpPr>
            <p:spPr bwMode="auto">
              <a:xfrm>
                <a:off x="5041" y="3126"/>
                <a:ext cx="60" cy="198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23" name="Rectangle 828"/>
              <p:cNvSpPr>
                <a:spLocks noChangeArrowheads="1"/>
              </p:cNvSpPr>
              <p:nvPr/>
            </p:nvSpPr>
            <p:spPr bwMode="auto">
              <a:xfrm>
                <a:off x="4976" y="3182"/>
                <a:ext cx="83" cy="198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24" name="AutoShape 829"/>
              <p:cNvSpPr>
                <a:spLocks noChangeArrowheads="1"/>
              </p:cNvSpPr>
              <p:nvPr/>
            </p:nvSpPr>
            <p:spPr bwMode="auto">
              <a:xfrm>
                <a:off x="4975" y="3124"/>
                <a:ext cx="131" cy="60"/>
              </a:xfrm>
              <a:prstGeom prst="parallelogram">
                <a:avLst>
                  <a:gd name="adj" fmla="val 84109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25" name="Line 830"/>
              <p:cNvSpPr>
                <a:spLocks noChangeShapeType="1"/>
              </p:cNvSpPr>
              <p:nvPr/>
            </p:nvSpPr>
            <p:spPr bwMode="auto">
              <a:xfrm>
                <a:off x="5106" y="3128"/>
                <a:ext cx="1" cy="19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6" name="Line 831"/>
              <p:cNvSpPr>
                <a:spLocks noChangeShapeType="1"/>
              </p:cNvSpPr>
              <p:nvPr/>
            </p:nvSpPr>
            <p:spPr bwMode="auto">
              <a:xfrm flipH="1">
                <a:off x="5058" y="3322"/>
                <a:ext cx="49" cy="5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" name="Rectangle 832"/>
              <p:cNvSpPr>
                <a:spLocks noChangeArrowheads="1"/>
              </p:cNvSpPr>
              <p:nvPr/>
            </p:nvSpPr>
            <p:spPr bwMode="auto">
              <a:xfrm>
                <a:off x="4986" y="3208"/>
                <a:ext cx="55" cy="114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328" name="Rectangle 833"/>
              <p:cNvSpPr>
                <a:spLocks noChangeArrowheads="1"/>
              </p:cNvSpPr>
              <p:nvPr/>
            </p:nvSpPr>
            <p:spPr bwMode="auto">
              <a:xfrm>
                <a:off x="4994" y="3242"/>
                <a:ext cx="42" cy="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5225" name="Line 834"/>
          <p:cNvSpPr>
            <a:spLocks noChangeShapeType="1"/>
          </p:cNvSpPr>
          <p:nvPr/>
        </p:nvSpPr>
        <p:spPr bwMode="auto">
          <a:xfrm flipH="1">
            <a:off x="5986463" y="3440113"/>
            <a:ext cx="6350" cy="144462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6" name="Line 835"/>
          <p:cNvSpPr>
            <a:spLocks noChangeShapeType="1"/>
          </p:cNvSpPr>
          <p:nvPr/>
        </p:nvSpPr>
        <p:spPr bwMode="auto">
          <a:xfrm flipV="1">
            <a:off x="7285038" y="2420938"/>
            <a:ext cx="123825" cy="904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7" name="Line 836"/>
          <p:cNvSpPr>
            <a:spLocks noChangeShapeType="1"/>
          </p:cNvSpPr>
          <p:nvPr/>
        </p:nvSpPr>
        <p:spPr bwMode="auto">
          <a:xfrm>
            <a:off x="7112000" y="2595563"/>
            <a:ext cx="1588" cy="825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8" name="Line 837"/>
          <p:cNvSpPr>
            <a:spLocks noChangeShapeType="1"/>
          </p:cNvSpPr>
          <p:nvPr/>
        </p:nvSpPr>
        <p:spPr bwMode="auto">
          <a:xfrm flipV="1">
            <a:off x="7296150" y="2490788"/>
            <a:ext cx="263525" cy="29210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9" name="Line 838"/>
          <p:cNvSpPr>
            <a:spLocks noChangeShapeType="1"/>
          </p:cNvSpPr>
          <p:nvPr/>
        </p:nvSpPr>
        <p:spPr bwMode="auto">
          <a:xfrm>
            <a:off x="7648575" y="2490788"/>
            <a:ext cx="1588" cy="1968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0" name="Line 839"/>
          <p:cNvSpPr>
            <a:spLocks noChangeShapeType="1"/>
          </p:cNvSpPr>
          <p:nvPr/>
        </p:nvSpPr>
        <p:spPr bwMode="auto">
          <a:xfrm>
            <a:off x="7302500" y="2797175"/>
            <a:ext cx="188913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1" name="Line 840"/>
          <p:cNvSpPr>
            <a:spLocks noChangeShapeType="1"/>
          </p:cNvSpPr>
          <p:nvPr/>
        </p:nvSpPr>
        <p:spPr bwMode="auto">
          <a:xfrm flipV="1">
            <a:off x="5597525" y="3662363"/>
            <a:ext cx="168275" cy="63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" name="Line 841"/>
          <p:cNvSpPr>
            <a:spLocks noChangeShapeType="1"/>
          </p:cNvSpPr>
          <p:nvPr/>
        </p:nvSpPr>
        <p:spPr bwMode="auto">
          <a:xfrm flipV="1">
            <a:off x="7716838" y="2189163"/>
            <a:ext cx="238125" cy="1714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" name="Line 842"/>
          <p:cNvSpPr>
            <a:spLocks noChangeShapeType="1"/>
          </p:cNvSpPr>
          <p:nvPr/>
        </p:nvSpPr>
        <p:spPr bwMode="auto">
          <a:xfrm>
            <a:off x="7856538" y="2787650"/>
            <a:ext cx="177800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4" name="Line 843"/>
          <p:cNvSpPr>
            <a:spLocks noChangeShapeType="1"/>
          </p:cNvSpPr>
          <p:nvPr/>
        </p:nvSpPr>
        <p:spPr bwMode="auto">
          <a:xfrm flipH="1">
            <a:off x="7000875" y="2863850"/>
            <a:ext cx="101600" cy="7048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5" name="Line 844"/>
          <p:cNvSpPr>
            <a:spLocks noChangeShapeType="1"/>
          </p:cNvSpPr>
          <p:nvPr/>
        </p:nvSpPr>
        <p:spPr bwMode="auto">
          <a:xfrm flipH="1">
            <a:off x="7591425" y="2863850"/>
            <a:ext cx="114300" cy="727075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236" name="Group 845"/>
          <p:cNvGrpSpPr>
            <a:grpSpLocks/>
          </p:cNvGrpSpPr>
          <p:nvPr/>
        </p:nvGrpSpPr>
        <p:grpSpPr bwMode="auto">
          <a:xfrm>
            <a:off x="6645275" y="4481513"/>
            <a:ext cx="500063" cy="233362"/>
            <a:chOff x="4186" y="2823"/>
            <a:chExt cx="315" cy="147"/>
          </a:xfrm>
        </p:grpSpPr>
        <p:sp>
          <p:nvSpPr>
            <p:cNvPr id="5299" name="Oval 846"/>
            <p:cNvSpPr>
              <a:spLocks noChangeArrowheads="1"/>
            </p:cNvSpPr>
            <p:nvPr/>
          </p:nvSpPr>
          <p:spPr bwMode="auto">
            <a:xfrm>
              <a:off x="4189" y="2889"/>
              <a:ext cx="313" cy="82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300" name="Line 847"/>
            <p:cNvSpPr>
              <a:spLocks noChangeShapeType="1"/>
            </p:cNvSpPr>
            <p:nvPr/>
          </p:nvSpPr>
          <p:spPr bwMode="auto">
            <a:xfrm>
              <a:off x="4189" y="2882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1" name="Line 848"/>
            <p:cNvSpPr>
              <a:spLocks noChangeShapeType="1"/>
            </p:cNvSpPr>
            <p:nvPr/>
          </p:nvSpPr>
          <p:spPr bwMode="auto">
            <a:xfrm>
              <a:off x="4502" y="2882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2" name="Rectangle 849"/>
            <p:cNvSpPr>
              <a:spLocks noChangeArrowheads="1"/>
            </p:cNvSpPr>
            <p:nvPr/>
          </p:nvSpPr>
          <p:spPr bwMode="auto">
            <a:xfrm>
              <a:off x="4189" y="2882"/>
              <a:ext cx="310" cy="50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303" name="Oval 850"/>
            <p:cNvSpPr>
              <a:spLocks noChangeArrowheads="1"/>
            </p:cNvSpPr>
            <p:nvPr/>
          </p:nvSpPr>
          <p:spPr bwMode="auto">
            <a:xfrm>
              <a:off x="4186" y="2823"/>
              <a:ext cx="313" cy="96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5304" name="Group 851"/>
            <p:cNvGrpSpPr>
              <a:grpSpLocks/>
            </p:cNvGrpSpPr>
            <p:nvPr/>
          </p:nvGrpSpPr>
          <p:grpSpPr bwMode="auto">
            <a:xfrm>
              <a:off x="4261" y="2844"/>
              <a:ext cx="155" cy="55"/>
              <a:chOff x="4261" y="2844"/>
              <a:chExt cx="155" cy="55"/>
            </a:xfrm>
          </p:grpSpPr>
          <p:sp>
            <p:nvSpPr>
              <p:cNvPr id="5309" name="Line 852"/>
              <p:cNvSpPr>
                <a:spLocks noChangeShapeType="1"/>
              </p:cNvSpPr>
              <p:nvPr/>
            </p:nvSpPr>
            <p:spPr bwMode="auto">
              <a:xfrm flipV="1">
                <a:off x="4261" y="2843"/>
                <a:ext cx="56" cy="3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10" name="Line 853"/>
              <p:cNvSpPr>
                <a:spLocks noChangeShapeType="1"/>
              </p:cNvSpPr>
              <p:nvPr/>
            </p:nvSpPr>
            <p:spPr bwMode="auto">
              <a:xfrm>
                <a:off x="4368" y="2900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11" name="Line 854"/>
              <p:cNvSpPr>
                <a:spLocks noChangeShapeType="1"/>
              </p:cNvSpPr>
              <p:nvPr/>
            </p:nvSpPr>
            <p:spPr bwMode="auto">
              <a:xfrm>
                <a:off x="4312" y="2845"/>
                <a:ext cx="58" cy="55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305" name="Group 855"/>
            <p:cNvGrpSpPr>
              <a:grpSpLocks/>
            </p:cNvGrpSpPr>
            <p:nvPr/>
          </p:nvGrpSpPr>
          <p:grpSpPr bwMode="auto">
            <a:xfrm>
              <a:off x="4261" y="2843"/>
              <a:ext cx="155" cy="55"/>
              <a:chOff x="4261" y="2843"/>
              <a:chExt cx="155" cy="55"/>
            </a:xfrm>
          </p:grpSpPr>
          <p:sp>
            <p:nvSpPr>
              <p:cNvPr id="5306" name="Line 856"/>
              <p:cNvSpPr>
                <a:spLocks noChangeShapeType="1"/>
              </p:cNvSpPr>
              <p:nvPr/>
            </p:nvSpPr>
            <p:spPr bwMode="auto">
              <a:xfrm>
                <a:off x="4261" y="2898"/>
                <a:ext cx="56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7" name="Line 857"/>
              <p:cNvSpPr>
                <a:spLocks noChangeShapeType="1"/>
              </p:cNvSpPr>
              <p:nvPr/>
            </p:nvSpPr>
            <p:spPr bwMode="auto">
              <a:xfrm>
                <a:off x="4368" y="2843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8" name="Line 858"/>
              <p:cNvSpPr>
                <a:spLocks noChangeShapeType="1"/>
              </p:cNvSpPr>
              <p:nvPr/>
            </p:nvSpPr>
            <p:spPr bwMode="auto">
              <a:xfrm flipV="1">
                <a:off x="4312" y="2842"/>
                <a:ext cx="58" cy="57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237" name="Group 859"/>
          <p:cNvGrpSpPr>
            <a:grpSpLocks/>
          </p:cNvGrpSpPr>
          <p:nvPr/>
        </p:nvGrpSpPr>
        <p:grpSpPr bwMode="auto">
          <a:xfrm>
            <a:off x="5980113" y="4783138"/>
            <a:ext cx="500062" cy="233362"/>
            <a:chOff x="3767" y="3013"/>
            <a:chExt cx="315" cy="147"/>
          </a:xfrm>
        </p:grpSpPr>
        <p:sp>
          <p:nvSpPr>
            <p:cNvPr id="5286" name="Oval 860"/>
            <p:cNvSpPr>
              <a:spLocks noChangeArrowheads="1"/>
            </p:cNvSpPr>
            <p:nvPr/>
          </p:nvSpPr>
          <p:spPr bwMode="auto">
            <a:xfrm>
              <a:off x="3770" y="3079"/>
              <a:ext cx="313" cy="82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287" name="Line 861"/>
            <p:cNvSpPr>
              <a:spLocks noChangeShapeType="1"/>
            </p:cNvSpPr>
            <p:nvPr/>
          </p:nvSpPr>
          <p:spPr bwMode="auto">
            <a:xfrm>
              <a:off x="3770" y="3072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Line 862"/>
            <p:cNvSpPr>
              <a:spLocks noChangeShapeType="1"/>
            </p:cNvSpPr>
            <p:nvPr/>
          </p:nvSpPr>
          <p:spPr bwMode="auto">
            <a:xfrm>
              <a:off x="4083" y="3072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Rectangle 863"/>
            <p:cNvSpPr>
              <a:spLocks noChangeArrowheads="1"/>
            </p:cNvSpPr>
            <p:nvPr/>
          </p:nvSpPr>
          <p:spPr bwMode="auto">
            <a:xfrm>
              <a:off x="3770" y="3072"/>
              <a:ext cx="310" cy="50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290" name="Oval 864"/>
            <p:cNvSpPr>
              <a:spLocks noChangeArrowheads="1"/>
            </p:cNvSpPr>
            <p:nvPr/>
          </p:nvSpPr>
          <p:spPr bwMode="auto">
            <a:xfrm>
              <a:off x="3767" y="3013"/>
              <a:ext cx="313" cy="96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5291" name="Group 865"/>
            <p:cNvGrpSpPr>
              <a:grpSpLocks/>
            </p:cNvGrpSpPr>
            <p:nvPr/>
          </p:nvGrpSpPr>
          <p:grpSpPr bwMode="auto">
            <a:xfrm>
              <a:off x="3842" y="3034"/>
              <a:ext cx="155" cy="55"/>
              <a:chOff x="3842" y="3034"/>
              <a:chExt cx="155" cy="55"/>
            </a:xfrm>
          </p:grpSpPr>
          <p:sp>
            <p:nvSpPr>
              <p:cNvPr id="5296" name="Line 866"/>
              <p:cNvSpPr>
                <a:spLocks noChangeShapeType="1"/>
              </p:cNvSpPr>
              <p:nvPr/>
            </p:nvSpPr>
            <p:spPr bwMode="auto">
              <a:xfrm flipV="1">
                <a:off x="3842" y="3033"/>
                <a:ext cx="56" cy="3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7" name="Line 867"/>
              <p:cNvSpPr>
                <a:spLocks noChangeShapeType="1"/>
              </p:cNvSpPr>
              <p:nvPr/>
            </p:nvSpPr>
            <p:spPr bwMode="auto">
              <a:xfrm>
                <a:off x="3949" y="3090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8" name="Line 868"/>
              <p:cNvSpPr>
                <a:spLocks noChangeShapeType="1"/>
              </p:cNvSpPr>
              <p:nvPr/>
            </p:nvSpPr>
            <p:spPr bwMode="auto">
              <a:xfrm>
                <a:off x="3893" y="3035"/>
                <a:ext cx="58" cy="55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292" name="Group 869"/>
            <p:cNvGrpSpPr>
              <a:grpSpLocks/>
            </p:cNvGrpSpPr>
            <p:nvPr/>
          </p:nvGrpSpPr>
          <p:grpSpPr bwMode="auto">
            <a:xfrm>
              <a:off x="3842" y="3033"/>
              <a:ext cx="155" cy="55"/>
              <a:chOff x="3842" y="3033"/>
              <a:chExt cx="155" cy="55"/>
            </a:xfrm>
          </p:grpSpPr>
          <p:sp>
            <p:nvSpPr>
              <p:cNvPr id="5293" name="Line 870"/>
              <p:cNvSpPr>
                <a:spLocks noChangeShapeType="1"/>
              </p:cNvSpPr>
              <p:nvPr/>
            </p:nvSpPr>
            <p:spPr bwMode="auto">
              <a:xfrm>
                <a:off x="3842" y="3088"/>
                <a:ext cx="56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4" name="Line 871"/>
              <p:cNvSpPr>
                <a:spLocks noChangeShapeType="1"/>
              </p:cNvSpPr>
              <p:nvPr/>
            </p:nvSpPr>
            <p:spPr bwMode="auto">
              <a:xfrm>
                <a:off x="3949" y="3033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5" name="Line 872"/>
              <p:cNvSpPr>
                <a:spLocks noChangeShapeType="1"/>
              </p:cNvSpPr>
              <p:nvPr/>
            </p:nvSpPr>
            <p:spPr bwMode="auto">
              <a:xfrm flipV="1">
                <a:off x="3893" y="3031"/>
                <a:ext cx="58" cy="57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238" name="Group 873"/>
          <p:cNvGrpSpPr>
            <a:grpSpLocks/>
          </p:cNvGrpSpPr>
          <p:nvPr/>
        </p:nvGrpSpPr>
        <p:grpSpPr bwMode="auto">
          <a:xfrm>
            <a:off x="6810375" y="4968875"/>
            <a:ext cx="288925" cy="403225"/>
            <a:chOff x="4290" y="3130"/>
            <a:chExt cx="182" cy="254"/>
          </a:xfrm>
        </p:grpSpPr>
        <p:pic>
          <p:nvPicPr>
            <p:cNvPr id="5268" name="Picture 87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343" y="3211"/>
              <a:ext cx="121" cy="174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</p:pic>
        <p:sp>
          <p:nvSpPr>
            <p:cNvPr id="5269" name="Freeform 875"/>
            <p:cNvSpPr>
              <a:spLocks noChangeArrowheads="1"/>
            </p:cNvSpPr>
            <p:nvPr/>
          </p:nvSpPr>
          <p:spPr bwMode="auto">
            <a:xfrm>
              <a:off x="4339" y="3143"/>
              <a:ext cx="33" cy="39"/>
            </a:xfrm>
            <a:custGeom>
              <a:avLst/>
              <a:gdLst>
                <a:gd name="T0" fmla="*/ 70 w 199"/>
                <a:gd name="T1" fmla="*/ 29 h 232"/>
                <a:gd name="T2" fmla="*/ 55 w 199"/>
                <a:gd name="T3" fmla="*/ 39 h 232"/>
                <a:gd name="T4" fmla="*/ 42 w 199"/>
                <a:gd name="T5" fmla="*/ 50 h 232"/>
                <a:gd name="T6" fmla="*/ 30 w 199"/>
                <a:gd name="T7" fmla="*/ 63 h 232"/>
                <a:gd name="T8" fmla="*/ 20 w 199"/>
                <a:gd name="T9" fmla="*/ 77 h 232"/>
                <a:gd name="T10" fmla="*/ 12 w 199"/>
                <a:gd name="T11" fmla="*/ 91 h 232"/>
                <a:gd name="T12" fmla="*/ 6 w 199"/>
                <a:gd name="T13" fmla="*/ 108 h 232"/>
                <a:gd name="T14" fmla="*/ 2 w 199"/>
                <a:gd name="T15" fmla="*/ 125 h 232"/>
                <a:gd name="T16" fmla="*/ 0 w 199"/>
                <a:gd name="T17" fmla="*/ 142 h 232"/>
                <a:gd name="T18" fmla="*/ 2 w 199"/>
                <a:gd name="T19" fmla="*/ 166 h 232"/>
                <a:gd name="T20" fmla="*/ 12 w 199"/>
                <a:gd name="T21" fmla="*/ 186 h 232"/>
                <a:gd name="T22" fmla="*/ 26 w 199"/>
                <a:gd name="T23" fmla="*/ 203 h 232"/>
                <a:gd name="T24" fmla="*/ 45 w 199"/>
                <a:gd name="T25" fmla="*/ 216 h 232"/>
                <a:gd name="T26" fmla="*/ 66 w 199"/>
                <a:gd name="T27" fmla="*/ 226 h 232"/>
                <a:gd name="T28" fmla="*/ 88 w 199"/>
                <a:gd name="T29" fmla="*/ 230 h 232"/>
                <a:gd name="T30" fmla="*/ 111 w 199"/>
                <a:gd name="T31" fmla="*/ 232 h 232"/>
                <a:gd name="T32" fmla="*/ 134 w 199"/>
                <a:gd name="T33" fmla="*/ 228 h 232"/>
                <a:gd name="T34" fmla="*/ 138 w 199"/>
                <a:gd name="T35" fmla="*/ 228 h 232"/>
                <a:gd name="T36" fmla="*/ 143 w 199"/>
                <a:gd name="T37" fmla="*/ 226 h 232"/>
                <a:gd name="T38" fmla="*/ 147 w 199"/>
                <a:gd name="T39" fmla="*/ 222 h 232"/>
                <a:gd name="T40" fmla="*/ 148 w 199"/>
                <a:gd name="T41" fmla="*/ 218 h 232"/>
                <a:gd name="T42" fmla="*/ 145 w 199"/>
                <a:gd name="T43" fmla="*/ 212 h 232"/>
                <a:gd name="T44" fmla="*/ 141 w 199"/>
                <a:gd name="T45" fmla="*/ 207 h 232"/>
                <a:gd name="T46" fmla="*/ 135 w 199"/>
                <a:gd name="T47" fmla="*/ 203 h 232"/>
                <a:gd name="T48" fmla="*/ 129 w 199"/>
                <a:gd name="T49" fmla="*/ 201 h 232"/>
                <a:gd name="T50" fmla="*/ 117 w 199"/>
                <a:gd name="T51" fmla="*/ 197 h 232"/>
                <a:gd name="T52" fmla="*/ 105 w 199"/>
                <a:gd name="T53" fmla="*/ 195 h 232"/>
                <a:gd name="T54" fmla="*/ 94 w 199"/>
                <a:gd name="T55" fmla="*/ 193 h 232"/>
                <a:gd name="T56" fmla="*/ 83 w 199"/>
                <a:gd name="T57" fmla="*/ 190 h 232"/>
                <a:gd name="T58" fmla="*/ 73 w 199"/>
                <a:gd name="T59" fmla="*/ 187 h 232"/>
                <a:gd name="T60" fmla="*/ 62 w 199"/>
                <a:gd name="T61" fmla="*/ 182 h 232"/>
                <a:gd name="T62" fmla="*/ 53 w 199"/>
                <a:gd name="T63" fmla="*/ 176 h 232"/>
                <a:gd name="T64" fmla="*/ 43 w 199"/>
                <a:gd name="T65" fmla="*/ 167 h 232"/>
                <a:gd name="T66" fmla="*/ 40 w 199"/>
                <a:gd name="T67" fmla="*/ 128 h 232"/>
                <a:gd name="T68" fmla="*/ 49 w 199"/>
                <a:gd name="T69" fmla="*/ 96 h 232"/>
                <a:gd name="T70" fmla="*/ 68 w 199"/>
                <a:gd name="T71" fmla="*/ 71 h 232"/>
                <a:gd name="T72" fmla="*/ 94 w 199"/>
                <a:gd name="T73" fmla="*/ 50 h 232"/>
                <a:gd name="T74" fmla="*/ 122 w 199"/>
                <a:gd name="T75" fmla="*/ 34 h 232"/>
                <a:gd name="T76" fmla="*/ 151 w 199"/>
                <a:gd name="T77" fmla="*/ 21 h 232"/>
                <a:gd name="T78" fmla="*/ 178 w 199"/>
                <a:gd name="T79" fmla="*/ 12 h 232"/>
                <a:gd name="T80" fmla="*/ 199 w 199"/>
                <a:gd name="T81" fmla="*/ 4 h 232"/>
                <a:gd name="T82" fmla="*/ 186 w 199"/>
                <a:gd name="T83" fmla="*/ 1 h 232"/>
                <a:gd name="T84" fmla="*/ 172 w 199"/>
                <a:gd name="T85" fmla="*/ 0 h 232"/>
                <a:gd name="T86" fmla="*/ 156 w 199"/>
                <a:gd name="T87" fmla="*/ 2 h 232"/>
                <a:gd name="T88" fmla="*/ 138 w 199"/>
                <a:gd name="T89" fmla="*/ 4 h 232"/>
                <a:gd name="T90" fmla="*/ 121 w 199"/>
                <a:gd name="T91" fmla="*/ 10 h 232"/>
                <a:gd name="T92" fmla="*/ 103 w 199"/>
                <a:gd name="T93" fmla="*/ 16 h 232"/>
                <a:gd name="T94" fmla="*/ 86 w 199"/>
                <a:gd name="T95" fmla="*/ 23 h 232"/>
                <a:gd name="T96" fmla="*/ 70 w 199"/>
                <a:gd name="T97" fmla="*/ 29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0" name="Freeform 876"/>
            <p:cNvSpPr>
              <a:spLocks noChangeArrowheads="1"/>
            </p:cNvSpPr>
            <p:nvPr/>
          </p:nvSpPr>
          <p:spPr bwMode="auto">
            <a:xfrm>
              <a:off x="4395" y="3142"/>
              <a:ext cx="22" cy="30"/>
            </a:xfrm>
            <a:custGeom>
              <a:avLst/>
              <a:gdLst>
                <a:gd name="T0" fmla="*/ 108 w 128"/>
                <a:gd name="T1" fmla="*/ 59 h 180"/>
                <a:gd name="T2" fmla="*/ 113 w 128"/>
                <a:gd name="T3" fmla="*/ 77 h 180"/>
                <a:gd name="T4" fmla="*/ 111 w 128"/>
                <a:gd name="T5" fmla="*/ 94 h 180"/>
                <a:gd name="T6" fmla="*/ 103 w 128"/>
                <a:gd name="T7" fmla="*/ 108 h 180"/>
                <a:gd name="T8" fmla="*/ 91 w 128"/>
                <a:gd name="T9" fmla="*/ 121 h 180"/>
                <a:gd name="T10" fmla="*/ 77 w 128"/>
                <a:gd name="T11" fmla="*/ 132 h 180"/>
                <a:gd name="T12" fmla="*/ 61 w 128"/>
                <a:gd name="T13" fmla="*/ 144 h 180"/>
                <a:gd name="T14" fmla="*/ 45 w 128"/>
                <a:gd name="T15" fmla="*/ 154 h 180"/>
                <a:gd name="T16" fmla="*/ 30 w 128"/>
                <a:gd name="T17" fmla="*/ 164 h 180"/>
                <a:gd name="T18" fmla="*/ 28 w 128"/>
                <a:gd name="T19" fmla="*/ 168 h 180"/>
                <a:gd name="T20" fmla="*/ 27 w 128"/>
                <a:gd name="T21" fmla="*/ 170 h 180"/>
                <a:gd name="T22" fmla="*/ 27 w 128"/>
                <a:gd name="T23" fmla="*/ 174 h 180"/>
                <a:gd name="T24" fmla="*/ 28 w 128"/>
                <a:gd name="T25" fmla="*/ 177 h 180"/>
                <a:gd name="T26" fmla="*/ 32 w 128"/>
                <a:gd name="T27" fmla="*/ 179 h 180"/>
                <a:gd name="T28" fmla="*/ 35 w 128"/>
                <a:gd name="T29" fmla="*/ 180 h 180"/>
                <a:gd name="T30" fmla="*/ 37 w 128"/>
                <a:gd name="T31" fmla="*/ 180 h 180"/>
                <a:gd name="T32" fmla="*/ 41 w 128"/>
                <a:gd name="T33" fmla="*/ 179 h 180"/>
                <a:gd name="T34" fmla="*/ 60 w 128"/>
                <a:gd name="T35" fmla="*/ 169 h 180"/>
                <a:gd name="T36" fmla="*/ 77 w 128"/>
                <a:gd name="T37" fmla="*/ 158 h 180"/>
                <a:gd name="T38" fmla="*/ 94 w 128"/>
                <a:gd name="T39" fmla="*/ 145 h 180"/>
                <a:gd name="T40" fmla="*/ 109 w 128"/>
                <a:gd name="T41" fmla="*/ 130 h 180"/>
                <a:gd name="T42" fmla="*/ 120 w 128"/>
                <a:gd name="T43" fmla="*/ 114 h 180"/>
                <a:gd name="T44" fmla="*/ 127 w 128"/>
                <a:gd name="T45" fmla="*/ 95 h 180"/>
                <a:gd name="T46" fmla="*/ 128 w 128"/>
                <a:gd name="T47" fmla="*/ 76 h 180"/>
                <a:gd name="T48" fmla="*/ 123 w 128"/>
                <a:gd name="T49" fmla="*/ 55 h 180"/>
                <a:gd name="T50" fmla="*/ 113 w 128"/>
                <a:gd name="T51" fmla="*/ 39 h 180"/>
                <a:gd name="T52" fmla="*/ 97 w 128"/>
                <a:gd name="T53" fmla="*/ 25 h 180"/>
                <a:gd name="T54" fmla="*/ 79 w 128"/>
                <a:gd name="T55" fmla="*/ 15 h 180"/>
                <a:gd name="T56" fmla="*/ 57 w 128"/>
                <a:gd name="T57" fmla="*/ 7 h 180"/>
                <a:gd name="T58" fmla="*/ 36 w 128"/>
                <a:gd name="T59" fmla="*/ 2 h 180"/>
                <a:gd name="T60" fmla="*/ 19 w 128"/>
                <a:gd name="T61" fmla="*/ 0 h 180"/>
                <a:gd name="T62" fmla="*/ 6 w 128"/>
                <a:gd name="T63" fmla="*/ 0 h 180"/>
                <a:gd name="T64" fmla="*/ 0 w 128"/>
                <a:gd name="T65" fmla="*/ 4 h 180"/>
                <a:gd name="T66" fmla="*/ 14 w 128"/>
                <a:gd name="T67" fmla="*/ 9 h 180"/>
                <a:gd name="T68" fmla="*/ 29 w 128"/>
                <a:gd name="T69" fmla="*/ 14 h 180"/>
                <a:gd name="T70" fmla="*/ 46 w 128"/>
                <a:gd name="T71" fmla="*/ 19 h 180"/>
                <a:gd name="T72" fmla="*/ 61 w 128"/>
                <a:gd name="T73" fmla="*/ 23 h 180"/>
                <a:gd name="T74" fmla="*/ 76 w 128"/>
                <a:gd name="T75" fmla="*/ 29 h 180"/>
                <a:gd name="T76" fmla="*/ 89 w 128"/>
                <a:gd name="T77" fmla="*/ 37 h 180"/>
                <a:gd name="T78" fmla="*/ 100 w 128"/>
                <a:gd name="T79" fmla="*/ 46 h 180"/>
                <a:gd name="T80" fmla="*/ 108 w 128"/>
                <a:gd name="T81" fmla="*/ 59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1" name="Freeform 877"/>
            <p:cNvSpPr>
              <a:spLocks noChangeArrowheads="1"/>
            </p:cNvSpPr>
            <p:nvPr/>
          </p:nvSpPr>
          <p:spPr bwMode="auto">
            <a:xfrm>
              <a:off x="4318" y="3135"/>
              <a:ext cx="54" cy="63"/>
            </a:xfrm>
            <a:custGeom>
              <a:avLst/>
              <a:gdLst>
                <a:gd name="T0" fmla="*/ 100 w 322"/>
                <a:gd name="T1" fmla="*/ 70 h 378"/>
                <a:gd name="T2" fmla="*/ 53 w 322"/>
                <a:gd name="T3" fmla="*/ 115 h 378"/>
                <a:gd name="T4" fmla="*/ 17 w 322"/>
                <a:gd name="T5" fmla="*/ 166 h 378"/>
                <a:gd name="T6" fmla="*/ 0 w 322"/>
                <a:gd name="T7" fmla="*/ 226 h 378"/>
                <a:gd name="T8" fmla="*/ 3 w 322"/>
                <a:gd name="T9" fmla="*/ 266 h 378"/>
                <a:gd name="T10" fmla="*/ 9 w 322"/>
                <a:gd name="T11" fmla="*/ 282 h 378"/>
                <a:gd name="T12" fmla="*/ 19 w 322"/>
                <a:gd name="T13" fmla="*/ 297 h 378"/>
                <a:gd name="T14" fmla="*/ 32 w 322"/>
                <a:gd name="T15" fmla="*/ 310 h 378"/>
                <a:gd name="T16" fmla="*/ 56 w 322"/>
                <a:gd name="T17" fmla="*/ 324 h 378"/>
                <a:gd name="T18" fmla="*/ 86 w 322"/>
                <a:gd name="T19" fmla="*/ 338 h 378"/>
                <a:gd name="T20" fmla="*/ 119 w 322"/>
                <a:gd name="T21" fmla="*/ 350 h 378"/>
                <a:gd name="T22" fmla="*/ 152 w 322"/>
                <a:gd name="T23" fmla="*/ 359 h 378"/>
                <a:gd name="T24" fmla="*/ 186 w 322"/>
                <a:gd name="T25" fmla="*/ 366 h 378"/>
                <a:gd name="T26" fmla="*/ 220 w 322"/>
                <a:gd name="T27" fmla="*/ 371 h 378"/>
                <a:gd name="T28" fmla="*/ 254 w 322"/>
                <a:gd name="T29" fmla="*/ 374 h 378"/>
                <a:gd name="T30" fmla="*/ 289 w 322"/>
                <a:gd name="T31" fmla="*/ 376 h 378"/>
                <a:gd name="T32" fmla="*/ 311 w 322"/>
                <a:gd name="T33" fmla="*/ 378 h 378"/>
                <a:gd name="T34" fmla="*/ 320 w 322"/>
                <a:gd name="T35" fmla="*/ 371 h 378"/>
                <a:gd name="T36" fmla="*/ 322 w 322"/>
                <a:gd name="T37" fmla="*/ 360 h 378"/>
                <a:gd name="T38" fmla="*/ 315 w 322"/>
                <a:gd name="T39" fmla="*/ 352 h 378"/>
                <a:gd name="T40" fmla="*/ 294 w 322"/>
                <a:gd name="T41" fmla="*/ 347 h 378"/>
                <a:gd name="T42" fmla="*/ 263 w 322"/>
                <a:gd name="T43" fmla="*/ 341 h 378"/>
                <a:gd name="T44" fmla="*/ 232 w 322"/>
                <a:gd name="T45" fmla="*/ 336 h 378"/>
                <a:gd name="T46" fmla="*/ 200 w 322"/>
                <a:gd name="T47" fmla="*/ 332 h 378"/>
                <a:gd name="T48" fmla="*/ 170 w 322"/>
                <a:gd name="T49" fmla="*/ 326 h 378"/>
                <a:gd name="T50" fmla="*/ 139 w 322"/>
                <a:gd name="T51" fmla="*/ 318 h 378"/>
                <a:gd name="T52" fmla="*/ 110 w 322"/>
                <a:gd name="T53" fmla="*/ 309 h 378"/>
                <a:gd name="T54" fmla="*/ 80 w 322"/>
                <a:gd name="T55" fmla="*/ 297 h 378"/>
                <a:gd name="T56" fmla="*/ 55 w 322"/>
                <a:gd name="T57" fmla="*/ 281 h 378"/>
                <a:gd name="T58" fmla="*/ 38 w 322"/>
                <a:gd name="T59" fmla="*/ 259 h 378"/>
                <a:gd name="T60" fmla="*/ 34 w 322"/>
                <a:gd name="T61" fmla="*/ 232 h 378"/>
                <a:gd name="T62" fmla="*/ 38 w 322"/>
                <a:gd name="T63" fmla="*/ 200 h 378"/>
                <a:gd name="T64" fmla="*/ 51 w 322"/>
                <a:gd name="T65" fmla="*/ 170 h 378"/>
                <a:gd name="T66" fmla="*/ 71 w 322"/>
                <a:gd name="T67" fmla="*/ 137 h 378"/>
                <a:gd name="T68" fmla="*/ 94 w 322"/>
                <a:gd name="T69" fmla="*/ 110 h 378"/>
                <a:gd name="T70" fmla="*/ 123 w 322"/>
                <a:gd name="T71" fmla="*/ 82 h 378"/>
                <a:gd name="T72" fmla="*/ 153 w 322"/>
                <a:gd name="T73" fmla="*/ 57 h 378"/>
                <a:gd name="T74" fmla="*/ 195 w 322"/>
                <a:gd name="T75" fmla="*/ 38 h 378"/>
                <a:gd name="T76" fmla="*/ 238 w 322"/>
                <a:gd name="T77" fmla="*/ 20 h 378"/>
                <a:gd name="T78" fmla="*/ 264 w 322"/>
                <a:gd name="T79" fmla="*/ 7 h 378"/>
                <a:gd name="T80" fmla="*/ 256 w 322"/>
                <a:gd name="T81" fmla="*/ 0 h 378"/>
                <a:gd name="T82" fmla="*/ 221 w 322"/>
                <a:gd name="T83" fmla="*/ 4 h 378"/>
                <a:gd name="T84" fmla="*/ 180 w 322"/>
                <a:gd name="T85" fmla="*/ 18 h 378"/>
                <a:gd name="T86" fmla="*/ 141 w 322"/>
                <a:gd name="T87" fmla="*/ 38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2" name="Freeform 878"/>
            <p:cNvSpPr>
              <a:spLocks noChangeArrowheads="1"/>
            </p:cNvSpPr>
            <p:nvPr/>
          </p:nvSpPr>
          <p:spPr bwMode="auto">
            <a:xfrm>
              <a:off x="4394" y="3133"/>
              <a:ext cx="47" cy="42"/>
            </a:xfrm>
            <a:custGeom>
              <a:avLst/>
              <a:gdLst>
                <a:gd name="T0" fmla="*/ 235 w 283"/>
                <a:gd name="T1" fmla="*/ 77 h 252"/>
                <a:gd name="T2" fmla="*/ 248 w 283"/>
                <a:gd name="T3" fmla="*/ 91 h 252"/>
                <a:gd name="T4" fmla="*/ 256 w 283"/>
                <a:gd name="T5" fmla="*/ 107 h 252"/>
                <a:gd name="T6" fmla="*/ 259 w 283"/>
                <a:gd name="T7" fmla="*/ 124 h 252"/>
                <a:gd name="T8" fmla="*/ 259 w 283"/>
                <a:gd name="T9" fmla="*/ 142 h 252"/>
                <a:gd name="T10" fmla="*/ 257 w 283"/>
                <a:gd name="T11" fmla="*/ 157 h 252"/>
                <a:gd name="T12" fmla="*/ 252 w 283"/>
                <a:gd name="T13" fmla="*/ 170 h 252"/>
                <a:gd name="T14" fmla="*/ 244 w 283"/>
                <a:gd name="T15" fmla="*/ 183 h 252"/>
                <a:gd name="T16" fmla="*/ 236 w 283"/>
                <a:gd name="T17" fmla="*/ 193 h 252"/>
                <a:gd name="T18" fmla="*/ 225 w 283"/>
                <a:gd name="T19" fmla="*/ 204 h 252"/>
                <a:gd name="T20" fmla="*/ 215 w 283"/>
                <a:gd name="T21" fmla="*/ 214 h 252"/>
                <a:gd name="T22" fmla="*/ 204 w 283"/>
                <a:gd name="T23" fmla="*/ 224 h 252"/>
                <a:gd name="T24" fmla="*/ 194 w 283"/>
                <a:gd name="T25" fmla="*/ 234 h 252"/>
                <a:gd name="T26" fmla="*/ 191 w 283"/>
                <a:gd name="T27" fmla="*/ 238 h 252"/>
                <a:gd name="T28" fmla="*/ 191 w 283"/>
                <a:gd name="T29" fmla="*/ 241 h 252"/>
                <a:gd name="T30" fmla="*/ 191 w 283"/>
                <a:gd name="T31" fmla="*/ 245 h 252"/>
                <a:gd name="T32" fmla="*/ 194 w 283"/>
                <a:gd name="T33" fmla="*/ 248 h 252"/>
                <a:gd name="T34" fmla="*/ 197 w 283"/>
                <a:gd name="T35" fmla="*/ 250 h 252"/>
                <a:gd name="T36" fmla="*/ 202 w 283"/>
                <a:gd name="T37" fmla="*/ 252 h 252"/>
                <a:gd name="T38" fmla="*/ 205 w 283"/>
                <a:gd name="T39" fmla="*/ 250 h 252"/>
                <a:gd name="T40" fmla="*/ 209 w 283"/>
                <a:gd name="T41" fmla="*/ 248 h 252"/>
                <a:gd name="T42" fmla="*/ 232 w 283"/>
                <a:gd name="T43" fmla="*/ 233 h 252"/>
                <a:gd name="T44" fmla="*/ 252 w 283"/>
                <a:gd name="T45" fmla="*/ 214 h 252"/>
                <a:gd name="T46" fmla="*/ 268 w 283"/>
                <a:gd name="T47" fmla="*/ 192 h 252"/>
                <a:gd name="T48" fmla="*/ 278 w 283"/>
                <a:gd name="T49" fmla="*/ 167 h 252"/>
                <a:gd name="T50" fmla="*/ 283 w 283"/>
                <a:gd name="T51" fmla="*/ 141 h 252"/>
                <a:gd name="T52" fmla="*/ 280 w 283"/>
                <a:gd name="T53" fmla="*/ 115 h 252"/>
                <a:gd name="T54" fmla="*/ 271 w 283"/>
                <a:gd name="T55" fmla="*/ 91 h 252"/>
                <a:gd name="T56" fmla="*/ 252 w 283"/>
                <a:gd name="T57" fmla="*/ 69 h 252"/>
                <a:gd name="T58" fmla="*/ 238 w 283"/>
                <a:gd name="T59" fmla="*/ 57 h 252"/>
                <a:gd name="T60" fmla="*/ 222 w 283"/>
                <a:gd name="T61" fmla="*/ 48 h 252"/>
                <a:gd name="T62" fmla="*/ 204 w 283"/>
                <a:gd name="T63" fmla="*/ 39 h 252"/>
                <a:gd name="T64" fmla="*/ 184 w 283"/>
                <a:gd name="T65" fmla="*/ 31 h 252"/>
                <a:gd name="T66" fmla="*/ 164 w 283"/>
                <a:gd name="T67" fmla="*/ 23 h 252"/>
                <a:gd name="T68" fmla="*/ 144 w 283"/>
                <a:gd name="T69" fmla="*/ 17 h 252"/>
                <a:gd name="T70" fmla="*/ 123 w 283"/>
                <a:gd name="T71" fmla="*/ 13 h 252"/>
                <a:gd name="T72" fmla="*/ 103 w 283"/>
                <a:gd name="T73" fmla="*/ 8 h 252"/>
                <a:gd name="T74" fmla="*/ 83 w 283"/>
                <a:gd name="T75" fmla="*/ 5 h 252"/>
                <a:gd name="T76" fmla="*/ 66 w 283"/>
                <a:gd name="T77" fmla="*/ 2 h 252"/>
                <a:gd name="T78" fmla="*/ 48 w 283"/>
                <a:gd name="T79" fmla="*/ 0 h 252"/>
                <a:gd name="T80" fmla="*/ 34 w 283"/>
                <a:gd name="T81" fmla="*/ 0 h 252"/>
                <a:gd name="T82" fmla="*/ 21 w 283"/>
                <a:gd name="T83" fmla="*/ 0 h 252"/>
                <a:gd name="T84" fmla="*/ 11 w 283"/>
                <a:gd name="T85" fmla="*/ 0 h 252"/>
                <a:gd name="T86" fmla="*/ 4 w 283"/>
                <a:gd name="T87" fmla="*/ 2 h 252"/>
                <a:gd name="T88" fmla="*/ 0 w 283"/>
                <a:gd name="T89" fmla="*/ 5 h 252"/>
                <a:gd name="T90" fmla="*/ 12 w 283"/>
                <a:gd name="T91" fmla="*/ 7 h 252"/>
                <a:gd name="T92" fmla="*/ 24 w 283"/>
                <a:gd name="T93" fmla="*/ 8 h 252"/>
                <a:gd name="T94" fmla="*/ 38 w 283"/>
                <a:gd name="T95" fmla="*/ 10 h 252"/>
                <a:gd name="T96" fmla="*/ 52 w 283"/>
                <a:gd name="T97" fmla="*/ 13 h 252"/>
                <a:gd name="T98" fmla="*/ 66 w 283"/>
                <a:gd name="T99" fmla="*/ 16 h 252"/>
                <a:gd name="T100" fmla="*/ 82 w 283"/>
                <a:gd name="T101" fmla="*/ 18 h 252"/>
                <a:gd name="T102" fmla="*/ 98 w 283"/>
                <a:gd name="T103" fmla="*/ 22 h 252"/>
                <a:gd name="T104" fmla="*/ 114 w 283"/>
                <a:gd name="T105" fmla="*/ 25 h 252"/>
                <a:gd name="T106" fmla="*/ 129 w 283"/>
                <a:gd name="T107" fmla="*/ 30 h 252"/>
                <a:gd name="T108" fmla="*/ 146 w 283"/>
                <a:gd name="T109" fmla="*/ 34 h 252"/>
                <a:gd name="T110" fmla="*/ 162 w 283"/>
                <a:gd name="T111" fmla="*/ 39 h 252"/>
                <a:gd name="T112" fmla="*/ 177 w 283"/>
                <a:gd name="T113" fmla="*/ 45 h 252"/>
                <a:gd name="T114" fmla="*/ 193 w 283"/>
                <a:gd name="T115" fmla="*/ 52 h 252"/>
                <a:gd name="T116" fmla="*/ 208 w 283"/>
                <a:gd name="T117" fmla="*/ 60 h 252"/>
                <a:gd name="T118" fmla="*/ 222 w 283"/>
                <a:gd name="T119" fmla="*/ 68 h 252"/>
                <a:gd name="T120" fmla="*/ 235 w 283"/>
                <a:gd name="T121" fmla="*/ 77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3" name="Freeform 879"/>
            <p:cNvSpPr>
              <a:spLocks noChangeArrowheads="1"/>
            </p:cNvSpPr>
            <p:nvPr/>
          </p:nvSpPr>
          <p:spPr bwMode="auto">
            <a:xfrm>
              <a:off x="4298" y="3153"/>
              <a:ext cx="19" cy="39"/>
            </a:xfrm>
            <a:custGeom>
              <a:avLst/>
              <a:gdLst>
                <a:gd name="T0" fmla="*/ 0 w 114"/>
                <a:gd name="T1" fmla="*/ 130 h 238"/>
                <a:gd name="T2" fmla="*/ 0 w 114"/>
                <a:gd name="T3" fmla="*/ 149 h 238"/>
                <a:gd name="T4" fmla="*/ 4 w 114"/>
                <a:gd name="T5" fmla="*/ 168 h 238"/>
                <a:gd name="T6" fmla="*/ 12 w 114"/>
                <a:gd name="T7" fmla="*/ 185 h 238"/>
                <a:gd name="T8" fmla="*/ 24 w 114"/>
                <a:gd name="T9" fmla="*/ 200 h 238"/>
                <a:gd name="T10" fmla="*/ 38 w 114"/>
                <a:gd name="T11" fmla="*/ 213 h 238"/>
                <a:gd name="T12" fmla="*/ 55 w 114"/>
                <a:gd name="T13" fmla="*/ 224 h 238"/>
                <a:gd name="T14" fmla="*/ 73 w 114"/>
                <a:gd name="T15" fmla="*/ 232 h 238"/>
                <a:gd name="T16" fmla="*/ 92 w 114"/>
                <a:gd name="T17" fmla="*/ 237 h 238"/>
                <a:gd name="T18" fmla="*/ 98 w 114"/>
                <a:gd name="T19" fmla="*/ 238 h 238"/>
                <a:gd name="T20" fmla="*/ 104 w 114"/>
                <a:gd name="T21" fmla="*/ 235 h 238"/>
                <a:gd name="T22" fmla="*/ 109 w 114"/>
                <a:gd name="T23" fmla="*/ 232 h 238"/>
                <a:gd name="T24" fmla="*/ 111 w 114"/>
                <a:gd name="T25" fmla="*/ 227 h 238"/>
                <a:gd name="T26" fmla="*/ 111 w 114"/>
                <a:gd name="T27" fmla="*/ 222 h 238"/>
                <a:gd name="T28" fmla="*/ 110 w 114"/>
                <a:gd name="T29" fmla="*/ 216 h 238"/>
                <a:gd name="T30" fmla="*/ 106 w 114"/>
                <a:gd name="T31" fmla="*/ 211 h 238"/>
                <a:gd name="T32" fmla="*/ 100 w 114"/>
                <a:gd name="T33" fmla="*/ 209 h 238"/>
                <a:gd name="T34" fmla="*/ 82 w 114"/>
                <a:gd name="T35" fmla="*/ 202 h 238"/>
                <a:gd name="T36" fmla="*/ 64 w 114"/>
                <a:gd name="T37" fmla="*/ 193 h 238"/>
                <a:gd name="T38" fmla="*/ 50 w 114"/>
                <a:gd name="T39" fmla="*/ 180 h 238"/>
                <a:gd name="T40" fmla="*/ 39 w 114"/>
                <a:gd name="T41" fmla="*/ 167 h 238"/>
                <a:gd name="T42" fmla="*/ 32 w 114"/>
                <a:gd name="T43" fmla="*/ 149 h 238"/>
                <a:gd name="T44" fmla="*/ 29 w 114"/>
                <a:gd name="T45" fmla="*/ 131 h 238"/>
                <a:gd name="T46" fmla="*/ 29 w 114"/>
                <a:gd name="T47" fmla="*/ 111 h 238"/>
                <a:gd name="T48" fmla="*/ 35 w 114"/>
                <a:gd name="T49" fmla="*/ 91 h 238"/>
                <a:gd name="T50" fmla="*/ 42 w 114"/>
                <a:gd name="T51" fmla="*/ 76 h 238"/>
                <a:gd name="T52" fmla="*/ 51 w 114"/>
                <a:gd name="T53" fmla="*/ 62 h 238"/>
                <a:gd name="T54" fmla="*/ 62 w 114"/>
                <a:gd name="T55" fmla="*/ 49 h 238"/>
                <a:gd name="T56" fmla="*/ 73 w 114"/>
                <a:gd name="T57" fmla="*/ 38 h 238"/>
                <a:gd name="T58" fmla="*/ 84 w 114"/>
                <a:gd name="T59" fmla="*/ 28 h 238"/>
                <a:gd name="T60" fmla="*/ 96 w 114"/>
                <a:gd name="T61" fmla="*/ 18 h 238"/>
                <a:gd name="T62" fmla="*/ 106 w 114"/>
                <a:gd name="T63" fmla="*/ 9 h 238"/>
                <a:gd name="T64" fmla="*/ 114 w 114"/>
                <a:gd name="T65" fmla="*/ 1 h 238"/>
                <a:gd name="T66" fmla="*/ 106 w 114"/>
                <a:gd name="T67" fmla="*/ 0 h 238"/>
                <a:gd name="T68" fmla="*/ 93 w 114"/>
                <a:gd name="T69" fmla="*/ 6 h 238"/>
                <a:gd name="T70" fmla="*/ 76 w 114"/>
                <a:gd name="T71" fmla="*/ 18 h 238"/>
                <a:gd name="T72" fmla="*/ 56 w 114"/>
                <a:gd name="T73" fmla="*/ 36 h 238"/>
                <a:gd name="T74" fmla="*/ 37 w 114"/>
                <a:gd name="T75" fmla="*/ 57 h 238"/>
                <a:gd name="T76" fmla="*/ 20 w 114"/>
                <a:gd name="T77" fmla="*/ 80 h 238"/>
                <a:gd name="T78" fmla="*/ 7 w 114"/>
                <a:gd name="T79" fmla="*/ 106 h 238"/>
                <a:gd name="T80" fmla="*/ 0 w 114"/>
                <a:gd name="T81" fmla="*/ 130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4" name="Freeform 880"/>
            <p:cNvSpPr>
              <a:spLocks noChangeArrowheads="1"/>
            </p:cNvSpPr>
            <p:nvPr/>
          </p:nvSpPr>
          <p:spPr bwMode="auto">
            <a:xfrm>
              <a:off x="4432" y="3130"/>
              <a:ext cx="41" cy="52"/>
            </a:xfrm>
            <a:custGeom>
              <a:avLst/>
              <a:gdLst>
                <a:gd name="T0" fmla="*/ 207 w 246"/>
                <a:gd name="T1" fmla="*/ 124 h 310"/>
                <a:gd name="T2" fmla="*/ 219 w 246"/>
                <a:gd name="T3" fmla="*/ 143 h 310"/>
                <a:gd name="T4" fmla="*/ 225 w 246"/>
                <a:gd name="T5" fmla="*/ 164 h 310"/>
                <a:gd name="T6" fmla="*/ 221 w 246"/>
                <a:gd name="T7" fmla="*/ 187 h 310"/>
                <a:gd name="T8" fmla="*/ 208 w 246"/>
                <a:gd name="T9" fmla="*/ 209 h 310"/>
                <a:gd name="T10" fmla="*/ 188 w 246"/>
                <a:gd name="T11" fmla="*/ 228 h 310"/>
                <a:gd name="T12" fmla="*/ 166 w 246"/>
                <a:gd name="T13" fmla="*/ 246 h 310"/>
                <a:gd name="T14" fmla="*/ 143 w 246"/>
                <a:gd name="T15" fmla="*/ 264 h 310"/>
                <a:gd name="T16" fmla="*/ 129 w 246"/>
                <a:gd name="T17" fmla="*/ 278 h 310"/>
                <a:gd name="T18" fmla="*/ 124 w 246"/>
                <a:gd name="T19" fmla="*/ 287 h 310"/>
                <a:gd name="T20" fmla="*/ 120 w 246"/>
                <a:gd name="T21" fmla="*/ 296 h 310"/>
                <a:gd name="T22" fmla="*/ 121 w 246"/>
                <a:gd name="T23" fmla="*/ 305 h 310"/>
                <a:gd name="T24" fmla="*/ 130 w 246"/>
                <a:gd name="T25" fmla="*/ 310 h 310"/>
                <a:gd name="T26" fmla="*/ 139 w 246"/>
                <a:gd name="T27" fmla="*/ 309 h 310"/>
                <a:gd name="T28" fmla="*/ 154 w 246"/>
                <a:gd name="T29" fmla="*/ 293 h 310"/>
                <a:gd name="T30" fmla="*/ 180 w 246"/>
                <a:gd name="T31" fmla="*/ 269 h 310"/>
                <a:gd name="T32" fmla="*/ 207 w 246"/>
                <a:gd name="T33" fmla="*/ 246 h 310"/>
                <a:gd name="T34" fmla="*/ 231 w 246"/>
                <a:gd name="T35" fmla="*/ 219 h 310"/>
                <a:gd name="T36" fmla="*/ 245 w 246"/>
                <a:gd name="T37" fmla="*/ 187 h 310"/>
                <a:gd name="T38" fmla="*/ 242 w 246"/>
                <a:gd name="T39" fmla="*/ 153 h 310"/>
                <a:gd name="T40" fmla="*/ 227 w 246"/>
                <a:gd name="T41" fmla="*/ 120 h 310"/>
                <a:gd name="T42" fmla="*/ 201 w 246"/>
                <a:gd name="T43" fmla="*/ 94 h 310"/>
                <a:gd name="T44" fmla="*/ 177 w 246"/>
                <a:gd name="T45" fmla="*/ 74 h 310"/>
                <a:gd name="T46" fmla="*/ 152 w 246"/>
                <a:gd name="T47" fmla="*/ 60 h 310"/>
                <a:gd name="T48" fmla="*/ 126 w 246"/>
                <a:gd name="T49" fmla="*/ 43 h 310"/>
                <a:gd name="T50" fmla="*/ 98 w 246"/>
                <a:gd name="T51" fmla="*/ 28 h 310"/>
                <a:gd name="T52" fmla="*/ 72 w 246"/>
                <a:gd name="T53" fmla="*/ 16 h 310"/>
                <a:gd name="T54" fmla="*/ 46 w 246"/>
                <a:gd name="T55" fmla="*/ 7 h 310"/>
                <a:gd name="T56" fmla="*/ 24 w 246"/>
                <a:gd name="T57" fmla="*/ 1 h 310"/>
                <a:gd name="T58" fmla="*/ 7 w 246"/>
                <a:gd name="T59" fmla="*/ 1 h 310"/>
                <a:gd name="T60" fmla="*/ 8 w 246"/>
                <a:gd name="T61" fmla="*/ 6 h 310"/>
                <a:gd name="T62" fmla="*/ 28 w 246"/>
                <a:gd name="T63" fmla="*/ 14 h 310"/>
                <a:gd name="T64" fmla="*/ 51 w 246"/>
                <a:gd name="T65" fmla="*/ 24 h 310"/>
                <a:gd name="T66" fmla="*/ 78 w 246"/>
                <a:gd name="T67" fmla="*/ 37 h 310"/>
                <a:gd name="T68" fmla="*/ 106 w 246"/>
                <a:gd name="T69" fmla="*/ 51 h 310"/>
                <a:gd name="T70" fmla="*/ 134 w 246"/>
                <a:gd name="T71" fmla="*/ 69 h 310"/>
                <a:gd name="T72" fmla="*/ 163 w 246"/>
                <a:gd name="T73" fmla="*/ 87 h 310"/>
                <a:gd name="T74" fmla="*/ 187 w 246"/>
                <a:gd name="T75" fmla="*/ 105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5" name="Freeform 881"/>
            <p:cNvSpPr>
              <a:spLocks noChangeArrowheads="1"/>
            </p:cNvSpPr>
            <p:nvPr/>
          </p:nvSpPr>
          <p:spPr bwMode="auto">
            <a:xfrm>
              <a:off x="4387" y="3191"/>
              <a:ext cx="14" cy="31"/>
            </a:xfrm>
            <a:custGeom>
              <a:avLst/>
              <a:gdLst>
                <a:gd name="T0" fmla="*/ 31 w 83"/>
                <a:gd name="T1" fmla="*/ 14 h 187"/>
                <a:gd name="T2" fmla="*/ 29 w 83"/>
                <a:gd name="T3" fmla="*/ 8 h 187"/>
                <a:gd name="T4" fmla="*/ 25 w 83"/>
                <a:gd name="T5" fmla="*/ 3 h 187"/>
                <a:gd name="T6" fmla="*/ 19 w 83"/>
                <a:gd name="T7" fmla="*/ 1 h 187"/>
                <a:gd name="T8" fmla="*/ 14 w 83"/>
                <a:gd name="T9" fmla="*/ 0 h 187"/>
                <a:gd name="T10" fmla="*/ 8 w 83"/>
                <a:gd name="T11" fmla="*/ 2 h 187"/>
                <a:gd name="T12" fmla="*/ 3 w 83"/>
                <a:gd name="T13" fmla="*/ 5 h 187"/>
                <a:gd name="T14" fmla="*/ 0 w 83"/>
                <a:gd name="T15" fmla="*/ 11 h 187"/>
                <a:gd name="T16" fmla="*/ 0 w 83"/>
                <a:gd name="T17" fmla="*/ 17 h 187"/>
                <a:gd name="T18" fmla="*/ 5 w 83"/>
                <a:gd name="T19" fmla="*/ 42 h 187"/>
                <a:gd name="T20" fmla="*/ 15 w 83"/>
                <a:gd name="T21" fmla="*/ 71 h 187"/>
                <a:gd name="T22" fmla="*/ 27 w 83"/>
                <a:gd name="T23" fmla="*/ 100 h 187"/>
                <a:gd name="T24" fmla="*/ 41 w 83"/>
                <a:gd name="T25" fmla="*/ 127 h 187"/>
                <a:gd name="T26" fmla="*/ 55 w 83"/>
                <a:gd name="T27" fmla="*/ 151 h 187"/>
                <a:gd name="T28" fmla="*/ 68 w 83"/>
                <a:gd name="T29" fmla="*/ 171 h 187"/>
                <a:gd name="T30" fmla="*/ 77 w 83"/>
                <a:gd name="T31" fmla="*/ 184 h 187"/>
                <a:gd name="T32" fmla="*/ 83 w 83"/>
                <a:gd name="T33" fmla="*/ 187 h 187"/>
                <a:gd name="T34" fmla="*/ 80 w 83"/>
                <a:gd name="T35" fmla="*/ 174 h 187"/>
                <a:gd name="T36" fmla="*/ 75 w 83"/>
                <a:gd name="T37" fmla="*/ 158 h 187"/>
                <a:gd name="T38" fmla="*/ 68 w 83"/>
                <a:gd name="T39" fmla="*/ 138 h 187"/>
                <a:gd name="T40" fmla="*/ 59 w 83"/>
                <a:gd name="T41" fmla="*/ 113 h 187"/>
                <a:gd name="T42" fmla="*/ 51 w 83"/>
                <a:gd name="T43" fmla="*/ 88 h 187"/>
                <a:gd name="T44" fmla="*/ 43 w 83"/>
                <a:gd name="T45" fmla="*/ 63 h 187"/>
                <a:gd name="T46" fmla="*/ 36 w 83"/>
                <a:gd name="T47" fmla="*/ 38 h 187"/>
                <a:gd name="T48" fmla="*/ 31 w 83"/>
                <a:gd name="T49" fmla="*/ 14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6" name="Freeform 882"/>
            <p:cNvSpPr>
              <a:spLocks noChangeArrowheads="1"/>
            </p:cNvSpPr>
            <p:nvPr/>
          </p:nvSpPr>
          <p:spPr bwMode="auto">
            <a:xfrm>
              <a:off x="4381" y="3174"/>
              <a:ext cx="7" cy="16"/>
            </a:xfrm>
            <a:custGeom>
              <a:avLst/>
              <a:gdLst>
                <a:gd name="T0" fmla="*/ 22 w 44"/>
                <a:gd name="T1" fmla="*/ 10 h 94"/>
                <a:gd name="T2" fmla="*/ 21 w 44"/>
                <a:gd name="T3" fmla="*/ 6 h 94"/>
                <a:gd name="T4" fmla="*/ 18 w 44"/>
                <a:gd name="T5" fmla="*/ 2 h 94"/>
                <a:gd name="T6" fmla="*/ 14 w 44"/>
                <a:gd name="T7" fmla="*/ 0 h 94"/>
                <a:gd name="T8" fmla="*/ 10 w 44"/>
                <a:gd name="T9" fmla="*/ 0 h 94"/>
                <a:gd name="T10" fmla="*/ 6 w 44"/>
                <a:gd name="T11" fmla="*/ 1 h 94"/>
                <a:gd name="T12" fmla="*/ 3 w 44"/>
                <a:gd name="T13" fmla="*/ 3 h 94"/>
                <a:gd name="T14" fmla="*/ 0 w 44"/>
                <a:gd name="T15" fmla="*/ 7 h 94"/>
                <a:gd name="T16" fmla="*/ 0 w 44"/>
                <a:gd name="T17" fmla="*/ 11 h 94"/>
                <a:gd name="T18" fmla="*/ 0 w 44"/>
                <a:gd name="T19" fmla="*/ 24 h 94"/>
                <a:gd name="T20" fmla="*/ 4 w 44"/>
                <a:gd name="T21" fmla="*/ 38 h 94"/>
                <a:gd name="T22" fmla="*/ 8 w 44"/>
                <a:gd name="T23" fmla="*/ 52 h 94"/>
                <a:gd name="T24" fmla="*/ 14 w 44"/>
                <a:gd name="T25" fmla="*/ 65 h 94"/>
                <a:gd name="T26" fmla="*/ 21 w 44"/>
                <a:gd name="T27" fmla="*/ 78 h 94"/>
                <a:gd name="T28" fmla="*/ 28 w 44"/>
                <a:gd name="T29" fmla="*/ 87 h 94"/>
                <a:gd name="T30" fmla="*/ 37 w 44"/>
                <a:gd name="T31" fmla="*/ 93 h 94"/>
                <a:gd name="T32" fmla="*/ 42 w 44"/>
                <a:gd name="T33" fmla="*/ 94 h 94"/>
                <a:gd name="T34" fmla="*/ 44 w 44"/>
                <a:gd name="T35" fmla="*/ 76 h 94"/>
                <a:gd name="T36" fmla="*/ 38 w 44"/>
                <a:gd name="T37" fmla="*/ 54 h 94"/>
                <a:gd name="T38" fmla="*/ 31 w 44"/>
                <a:gd name="T39" fmla="*/ 32 h 94"/>
                <a:gd name="T40" fmla="*/ 22 w 44"/>
                <a:gd name="T41" fmla="*/ 10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7" name="Freeform 883"/>
            <p:cNvSpPr>
              <a:spLocks noChangeArrowheads="1"/>
            </p:cNvSpPr>
            <p:nvPr/>
          </p:nvSpPr>
          <p:spPr bwMode="auto">
            <a:xfrm>
              <a:off x="4375" y="3163"/>
              <a:ext cx="6" cy="9"/>
            </a:xfrm>
            <a:custGeom>
              <a:avLst/>
              <a:gdLst>
                <a:gd name="T0" fmla="*/ 20 w 38"/>
                <a:gd name="T1" fmla="*/ 7 h 54"/>
                <a:gd name="T2" fmla="*/ 20 w 38"/>
                <a:gd name="T3" fmla="*/ 8 h 54"/>
                <a:gd name="T4" fmla="*/ 20 w 38"/>
                <a:gd name="T5" fmla="*/ 8 h 54"/>
                <a:gd name="T6" fmla="*/ 20 w 38"/>
                <a:gd name="T7" fmla="*/ 8 h 54"/>
                <a:gd name="T8" fmla="*/ 20 w 38"/>
                <a:gd name="T9" fmla="*/ 8 h 54"/>
                <a:gd name="T10" fmla="*/ 19 w 38"/>
                <a:gd name="T11" fmla="*/ 4 h 54"/>
                <a:gd name="T12" fmla="*/ 15 w 38"/>
                <a:gd name="T13" fmla="*/ 1 h 54"/>
                <a:gd name="T14" fmla="*/ 12 w 38"/>
                <a:gd name="T15" fmla="*/ 0 h 54"/>
                <a:gd name="T16" fmla="*/ 7 w 38"/>
                <a:gd name="T17" fmla="*/ 0 h 54"/>
                <a:gd name="T18" fmla="*/ 4 w 38"/>
                <a:gd name="T19" fmla="*/ 1 h 54"/>
                <a:gd name="T20" fmla="*/ 1 w 38"/>
                <a:gd name="T21" fmla="*/ 4 h 54"/>
                <a:gd name="T22" fmla="*/ 0 w 38"/>
                <a:gd name="T23" fmla="*/ 8 h 54"/>
                <a:gd name="T24" fmla="*/ 0 w 38"/>
                <a:gd name="T25" fmla="*/ 11 h 54"/>
                <a:gd name="T26" fmla="*/ 1 w 38"/>
                <a:gd name="T27" fmla="*/ 17 h 54"/>
                <a:gd name="T28" fmla="*/ 4 w 38"/>
                <a:gd name="T29" fmla="*/ 24 h 54"/>
                <a:gd name="T30" fmla="*/ 8 w 38"/>
                <a:gd name="T31" fmla="*/ 32 h 54"/>
                <a:gd name="T32" fmla="*/ 14 w 38"/>
                <a:gd name="T33" fmla="*/ 39 h 54"/>
                <a:gd name="T34" fmla="*/ 20 w 38"/>
                <a:gd name="T35" fmla="*/ 46 h 54"/>
                <a:gd name="T36" fmla="*/ 27 w 38"/>
                <a:gd name="T37" fmla="*/ 50 h 54"/>
                <a:gd name="T38" fmla="*/ 33 w 38"/>
                <a:gd name="T39" fmla="*/ 54 h 54"/>
                <a:gd name="T40" fmla="*/ 38 w 38"/>
                <a:gd name="T41" fmla="*/ 54 h 54"/>
                <a:gd name="T42" fmla="*/ 36 w 38"/>
                <a:gd name="T43" fmla="*/ 42 h 54"/>
                <a:gd name="T44" fmla="*/ 32 w 38"/>
                <a:gd name="T45" fmla="*/ 29 h 54"/>
                <a:gd name="T46" fmla="*/ 25 w 38"/>
                <a:gd name="T47" fmla="*/ 16 h 54"/>
                <a:gd name="T48" fmla="*/ 20 w 38"/>
                <a:gd name="T49" fmla="*/ 7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8" name="Freeform 884"/>
            <p:cNvSpPr>
              <a:spLocks noChangeArrowheads="1"/>
            </p:cNvSpPr>
            <p:nvPr/>
          </p:nvSpPr>
          <p:spPr bwMode="auto">
            <a:xfrm>
              <a:off x="4370" y="3155"/>
              <a:ext cx="8" cy="6"/>
            </a:xfrm>
            <a:custGeom>
              <a:avLst/>
              <a:gdLst>
                <a:gd name="T0" fmla="*/ 41 w 52"/>
                <a:gd name="T1" fmla="*/ 27 h 36"/>
                <a:gd name="T2" fmla="*/ 46 w 52"/>
                <a:gd name="T3" fmla="*/ 24 h 36"/>
                <a:gd name="T4" fmla="*/ 51 w 52"/>
                <a:gd name="T5" fmla="*/ 21 h 36"/>
                <a:gd name="T6" fmla="*/ 52 w 52"/>
                <a:gd name="T7" fmla="*/ 16 h 36"/>
                <a:gd name="T8" fmla="*/ 52 w 52"/>
                <a:gd name="T9" fmla="*/ 12 h 36"/>
                <a:gd name="T10" fmla="*/ 50 w 52"/>
                <a:gd name="T11" fmla="*/ 6 h 36"/>
                <a:gd name="T12" fmla="*/ 46 w 52"/>
                <a:gd name="T13" fmla="*/ 2 h 36"/>
                <a:gd name="T14" fmla="*/ 41 w 52"/>
                <a:gd name="T15" fmla="*/ 0 h 36"/>
                <a:gd name="T16" fmla="*/ 36 w 52"/>
                <a:gd name="T17" fmla="*/ 0 h 36"/>
                <a:gd name="T18" fmla="*/ 33 w 52"/>
                <a:gd name="T19" fmla="*/ 0 h 36"/>
                <a:gd name="T20" fmla="*/ 29 w 52"/>
                <a:gd name="T21" fmla="*/ 1 h 36"/>
                <a:gd name="T22" fmla="*/ 21 w 52"/>
                <a:gd name="T23" fmla="*/ 4 h 36"/>
                <a:gd name="T24" fmla="*/ 13 w 52"/>
                <a:gd name="T25" fmla="*/ 8 h 36"/>
                <a:gd name="T26" fmla="*/ 6 w 52"/>
                <a:gd name="T27" fmla="*/ 15 h 36"/>
                <a:gd name="T28" fmla="*/ 3 w 52"/>
                <a:gd name="T29" fmla="*/ 22 h 36"/>
                <a:gd name="T30" fmla="*/ 0 w 52"/>
                <a:gd name="T31" fmla="*/ 29 h 36"/>
                <a:gd name="T32" fmla="*/ 0 w 52"/>
                <a:gd name="T33" fmla="*/ 31 h 36"/>
                <a:gd name="T34" fmla="*/ 4 w 52"/>
                <a:gd name="T35" fmla="*/ 33 h 36"/>
                <a:gd name="T36" fmla="*/ 9 w 52"/>
                <a:gd name="T37" fmla="*/ 36 h 36"/>
                <a:gd name="T38" fmla="*/ 13 w 52"/>
                <a:gd name="T39" fmla="*/ 36 h 36"/>
                <a:gd name="T40" fmla="*/ 18 w 52"/>
                <a:gd name="T41" fmla="*/ 36 h 36"/>
                <a:gd name="T42" fmla="*/ 24 w 52"/>
                <a:gd name="T43" fmla="*/ 33 h 36"/>
                <a:gd name="T44" fmla="*/ 30 w 52"/>
                <a:gd name="T45" fmla="*/ 32 h 36"/>
                <a:gd name="T46" fmla="*/ 36 w 52"/>
                <a:gd name="T47" fmla="*/ 30 h 36"/>
                <a:gd name="T48" fmla="*/ 41 w 52"/>
                <a:gd name="T49" fmla="*/ 27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9" name="Freeform 885"/>
            <p:cNvSpPr>
              <a:spLocks noChangeArrowheads="1"/>
            </p:cNvSpPr>
            <p:nvPr/>
          </p:nvSpPr>
          <p:spPr bwMode="auto">
            <a:xfrm>
              <a:off x="4330" y="3145"/>
              <a:ext cx="33" cy="39"/>
            </a:xfrm>
            <a:custGeom>
              <a:avLst/>
              <a:gdLst>
                <a:gd name="T0" fmla="*/ 73 w 198"/>
                <a:gd name="T1" fmla="*/ 36 h 236"/>
                <a:gd name="T2" fmla="*/ 58 w 198"/>
                <a:gd name="T3" fmla="*/ 46 h 236"/>
                <a:gd name="T4" fmla="*/ 46 w 198"/>
                <a:gd name="T5" fmla="*/ 58 h 236"/>
                <a:gd name="T6" fmla="*/ 33 w 198"/>
                <a:gd name="T7" fmla="*/ 72 h 236"/>
                <a:gd name="T8" fmla="*/ 22 w 198"/>
                <a:gd name="T9" fmla="*/ 85 h 236"/>
                <a:gd name="T10" fmla="*/ 14 w 198"/>
                <a:gd name="T11" fmla="*/ 100 h 236"/>
                <a:gd name="T12" fmla="*/ 7 w 198"/>
                <a:gd name="T13" fmla="*/ 115 h 236"/>
                <a:gd name="T14" fmla="*/ 2 w 198"/>
                <a:gd name="T15" fmla="*/ 130 h 236"/>
                <a:gd name="T16" fmla="*/ 0 w 198"/>
                <a:gd name="T17" fmla="*/ 146 h 236"/>
                <a:gd name="T18" fmla="*/ 2 w 198"/>
                <a:gd name="T19" fmla="*/ 170 h 236"/>
                <a:gd name="T20" fmla="*/ 12 w 198"/>
                <a:gd name="T21" fmla="*/ 190 h 236"/>
                <a:gd name="T22" fmla="*/ 26 w 198"/>
                <a:gd name="T23" fmla="*/ 207 h 236"/>
                <a:gd name="T24" fmla="*/ 43 w 198"/>
                <a:gd name="T25" fmla="*/ 220 h 236"/>
                <a:gd name="T26" fmla="*/ 64 w 198"/>
                <a:gd name="T27" fmla="*/ 229 h 236"/>
                <a:gd name="T28" fmla="*/ 88 w 198"/>
                <a:gd name="T29" fmla="*/ 235 h 236"/>
                <a:gd name="T30" fmla="*/ 110 w 198"/>
                <a:gd name="T31" fmla="*/ 236 h 236"/>
                <a:gd name="T32" fmla="*/ 132 w 198"/>
                <a:gd name="T33" fmla="*/ 232 h 236"/>
                <a:gd name="T34" fmla="*/ 137 w 198"/>
                <a:gd name="T35" fmla="*/ 232 h 236"/>
                <a:gd name="T36" fmla="*/ 142 w 198"/>
                <a:gd name="T37" fmla="*/ 230 h 236"/>
                <a:gd name="T38" fmla="*/ 145 w 198"/>
                <a:gd name="T39" fmla="*/ 226 h 236"/>
                <a:gd name="T40" fmla="*/ 146 w 198"/>
                <a:gd name="T41" fmla="*/ 221 h 236"/>
                <a:gd name="T42" fmla="*/ 145 w 198"/>
                <a:gd name="T43" fmla="*/ 219 h 236"/>
                <a:gd name="T44" fmla="*/ 142 w 198"/>
                <a:gd name="T45" fmla="*/ 219 h 236"/>
                <a:gd name="T46" fmla="*/ 137 w 198"/>
                <a:gd name="T47" fmla="*/ 217 h 236"/>
                <a:gd name="T48" fmla="*/ 131 w 198"/>
                <a:gd name="T49" fmla="*/ 217 h 236"/>
                <a:gd name="T50" fmla="*/ 124 w 198"/>
                <a:gd name="T51" fmla="*/ 217 h 236"/>
                <a:gd name="T52" fmla="*/ 118 w 198"/>
                <a:gd name="T53" fmla="*/ 217 h 236"/>
                <a:gd name="T54" fmla="*/ 112 w 198"/>
                <a:gd name="T55" fmla="*/ 217 h 236"/>
                <a:gd name="T56" fmla="*/ 109 w 198"/>
                <a:gd name="T57" fmla="*/ 217 h 236"/>
                <a:gd name="T58" fmla="*/ 97 w 198"/>
                <a:gd name="T59" fmla="*/ 216 h 236"/>
                <a:gd name="T60" fmla="*/ 87 w 198"/>
                <a:gd name="T61" fmla="*/ 215 h 236"/>
                <a:gd name="T62" fmla="*/ 75 w 198"/>
                <a:gd name="T63" fmla="*/ 214 h 236"/>
                <a:gd name="T64" fmla="*/ 63 w 198"/>
                <a:gd name="T65" fmla="*/ 211 h 236"/>
                <a:gd name="T66" fmla="*/ 51 w 198"/>
                <a:gd name="T67" fmla="*/ 207 h 236"/>
                <a:gd name="T68" fmla="*/ 40 w 198"/>
                <a:gd name="T69" fmla="*/ 199 h 236"/>
                <a:gd name="T70" fmla="*/ 29 w 198"/>
                <a:gd name="T71" fmla="*/ 189 h 236"/>
                <a:gd name="T72" fmla="*/ 17 w 198"/>
                <a:gd name="T73" fmla="*/ 174 h 236"/>
                <a:gd name="T74" fmla="*/ 15 w 198"/>
                <a:gd name="T75" fmla="*/ 157 h 236"/>
                <a:gd name="T76" fmla="*/ 16 w 198"/>
                <a:gd name="T77" fmla="*/ 141 h 236"/>
                <a:gd name="T78" fmla="*/ 21 w 198"/>
                <a:gd name="T79" fmla="*/ 124 h 236"/>
                <a:gd name="T80" fmla="*/ 28 w 198"/>
                <a:gd name="T81" fmla="*/ 109 h 236"/>
                <a:gd name="T82" fmla="*/ 39 w 198"/>
                <a:gd name="T83" fmla="*/ 96 h 236"/>
                <a:gd name="T84" fmla="*/ 50 w 198"/>
                <a:gd name="T85" fmla="*/ 82 h 236"/>
                <a:gd name="T86" fmla="*/ 63 w 198"/>
                <a:gd name="T87" fmla="*/ 70 h 236"/>
                <a:gd name="T88" fmla="*/ 78 w 198"/>
                <a:gd name="T89" fmla="*/ 59 h 236"/>
                <a:gd name="T90" fmla="*/ 94 w 198"/>
                <a:gd name="T91" fmla="*/ 49 h 236"/>
                <a:gd name="T92" fmla="*/ 110 w 198"/>
                <a:gd name="T93" fmla="*/ 39 h 236"/>
                <a:gd name="T94" fmla="*/ 126 w 198"/>
                <a:gd name="T95" fmla="*/ 31 h 236"/>
                <a:gd name="T96" fmla="*/ 142 w 198"/>
                <a:gd name="T97" fmla="*/ 24 h 236"/>
                <a:gd name="T98" fmla="*/ 158 w 198"/>
                <a:gd name="T99" fmla="*/ 19 h 236"/>
                <a:gd name="T100" fmla="*/ 172 w 198"/>
                <a:gd name="T101" fmla="*/ 13 h 236"/>
                <a:gd name="T102" fmla="*/ 186 w 198"/>
                <a:gd name="T103" fmla="*/ 10 h 236"/>
                <a:gd name="T104" fmla="*/ 198 w 198"/>
                <a:gd name="T105" fmla="*/ 7 h 236"/>
                <a:gd name="T106" fmla="*/ 190 w 198"/>
                <a:gd name="T107" fmla="*/ 3 h 236"/>
                <a:gd name="T108" fmla="*/ 177 w 198"/>
                <a:gd name="T109" fmla="*/ 0 h 236"/>
                <a:gd name="T110" fmla="*/ 162 w 198"/>
                <a:gd name="T111" fmla="*/ 3 h 236"/>
                <a:gd name="T112" fmla="*/ 144 w 198"/>
                <a:gd name="T113" fmla="*/ 6 h 236"/>
                <a:gd name="T114" fmla="*/ 124 w 198"/>
                <a:gd name="T115" fmla="*/ 12 h 236"/>
                <a:gd name="T116" fmla="*/ 105 w 198"/>
                <a:gd name="T117" fmla="*/ 19 h 236"/>
                <a:gd name="T118" fmla="*/ 88 w 198"/>
                <a:gd name="T119" fmla="*/ 28 h 236"/>
                <a:gd name="T120" fmla="*/ 73 w 198"/>
                <a:gd name="T121" fmla="*/ 3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0" name="Freeform 886"/>
            <p:cNvSpPr>
              <a:spLocks noChangeArrowheads="1"/>
            </p:cNvSpPr>
            <p:nvPr/>
          </p:nvSpPr>
          <p:spPr bwMode="auto">
            <a:xfrm>
              <a:off x="4386" y="3145"/>
              <a:ext cx="22" cy="30"/>
            </a:xfrm>
            <a:custGeom>
              <a:avLst/>
              <a:gdLst>
                <a:gd name="T0" fmla="*/ 108 w 128"/>
                <a:gd name="T1" fmla="*/ 61 h 183"/>
                <a:gd name="T2" fmla="*/ 111 w 128"/>
                <a:gd name="T3" fmla="*/ 80 h 183"/>
                <a:gd name="T4" fmla="*/ 109 w 128"/>
                <a:gd name="T5" fmla="*/ 97 h 183"/>
                <a:gd name="T6" fmla="*/ 101 w 128"/>
                <a:gd name="T7" fmla="*/ 110 h 183"/>
                <a:gd name="T8" fmla="*/ 89 w 128"/>
                <a:gd name="T9" fmla="*/ 123 h 183"/>
                <a:gd name="T10" fmla="*/ 75 w 128"/>
                <a:gd name="T11" fmla="*/ 134 h 183"/>
                <a:gd name="T12" fmla="*/ 60 w 128"/>
                <a:gd name="T13" fmla="*/ 145 h 183"/>
                <a:gd name="T14" fmla="*/ 43 w 128"/>
                <a:gd name="T15" fmla="*/ 156 h 183"/>
                <a:gd name="T16" fmla="*/ 29 w 128"/>
                <a:gd name="T17" fmla="*/ 167 h 183"/>
                <a:gd name="T18" fmla="*/ 27 w 128"/>
                <a:gd name="T19" fmla="*/ 170 h 183"/>
                <a:gd name="T20" fmla="*/ 26 w 128"/>
                <a:gd name="T21" fmla="*/ 172 h 183"/>
                <a:gd name="T22" fmla="*/ 26 w 128"/>
                <a:gd name="T23" fmla="*/ 176 h 183"/>
                <a:gd name="T24" fmla="*/ 28 w 128"/>
                <a:gd name="T25" fmla="*/ 179 h 183"/>
                <a:gd name="T26" fmla="*/ 30 w 128"/>
                <a:gd name="T27" fmla="*/ 182 h 183"/>
                <a:gd name="T28" fmla="*/ 34 w 128"/>
                <a:gd name="T29" fmla="*/ 183 h 183"/>
                <a:gd name="T30" fmla="*/ 37 w 128"/>
                <a:gd name="T31" fmla="*/ 183 h 183"/>
                <a:gd name="T32" fmla="*/ 41 w 128"/>
                <a:gd name="T33" fmla="*/ 182 h 183"/>
                <a:gd name="T34" fmla="*/ 58 w 128"/>
                <a:gd name="T35" fmla="*/ 171 h 183"/>
                <a:gd name="T36" fmla="*/ 76 w 128"/>
                <a:gd name="T37" fmla="*/ 160 h 183"/>
                <a:gd name="T38" fmla="*/ 92 w 128"/>
                <a:gd name="T39" fmla="*/ 147 h 183"/>
                <a:gd name="T40" fmla="*/ 108 w 128"/>
                <a:gd name="T41" fmla="*/ 132 h 183"/>
                <a:gd name="T42" fmla="*/ 118 w 128"/>
                <a:gd name="T43" fmla="*/ 116 h 183"/>
                <a:gd name="T44" fmla="*/ 125 w 128"/>
                <a:gd name="T45" fmla="*/ 98 h 183"/>
                <a:gd name="T46" fmla="*/ 128 w 128"/>
                <a:gd name="T47" fmla="*/ 78 h 183"/>
                <a:gd name="T48" fmla="*/ 123 w 128"/>
                <a:gd name="T49" fmla="*/ 58 h 183"/>
                <a:gd name="T50" fmla="*/ 112 w 128"/>
                <a:gd name="T51" fmla="*/ 41 h 183"/>
                <a:gd name="T52" fmla="*/ 98 w 128"/>
                <a:gd name="T53" fmla="*/ 28 h 183"/>
                <a:gd name="T54" fmla="*/ 80 w 128"/>
                <a:gd name="T55" fmla="*/ 16 h 183"/>
                <a:gd name="T56" fmla="*/ 61 w 128"/>
                <a:gd name="T57" fmla="*/ 8 h 183"/>
                <a:gd name="T58" fmla="*/ 41 w 128"/>
                <a:gd name="T59" fmla="*/ 2 h 183"/>
                <a:gd name="T60" fmla="*/ 23 w 128"/>
                <a:gd name="T61" fmla="*/ 0 h 183"/>
                <a:gd name="T62" fmla="*/ 9 w 128"/>
                <a:gd name="T63" fmla="*/ 1 h 183"/>
                <a:gd name="T64" fmla="*/ 0 w 128"/>
                <a:gd name="T65" fmla="*/ 6 h 183"/>
                <a:gd name="T66" fmla="*/ 16 w 128"/>
                <a:gd name="T67" fmla="*/ 10 h 183"/>
                <a:gd name="T68" fmla="*/ 33 w 128"/>
                <a:gd name="T69" fmla="*/ 14 h 183"/>
                <a:gd name="T70" fmla="*/ 48 w 128"/>
                <a:gd name="T71" fmla="*/ 17 h 183"/>
                <a:gd name="T72" fmla="*/ 63 w 128"/>
                <a:gd name="T73" fmla="*/ 22 h 183"/>
                <a:gd name="T74" fmla="*/ 77 w 128"/>
                <a:gd name="T75" fmla="*/ 28 h 183"/>
                <a:gd name="T76" fmla="*/ 90 w 128"/>
                <a:gd name="T77" fmla="*/ 36 h 183"/>
                <a:gd name="T78" fmla="*/ 101 w 128"/>
                <a:gd name="T79" fmla="*/ 46 h 183"/>
                <a:gd name="T80" fmla="*/ 108 w 128"/>
                <a:gd name="T81" fmla="*/ 61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1" name="Freeform 887"/>
            <p:cNvSpPr>
              <a:spLocks noChangeArrowheads="1"/>
            </p:cNvSpPr>
            <p:nvPr/>
          </p:nvSpPr>
          <p:spPr bwMode="auto">
            <a:xfrm>
              <a:off x="4309" y="3138"/>
              <a:ext cx="53" cy="63"/>
            </a:xfrm>
            <a:custGeom>
              <a:avLst/>
              <a:gdLst>
                <a:gd name="T0" fmla="*/ 101 w 323"/>
                <a:gd name="T1" fmla="*/ 70 h 379"/>
                <a:gd name="T2" fmla="*/ 54 w 323"/>
                <a:gd name="T3" fmla="*/ 115 h 379"/>
                <a:gd name="T4" fmla="*/ 18 w 323"/>
                <a:gd name="T5" fmla="*/ 167 h 379"/>
                <a:gd name="T6" fmla="*/ 0 w 323"/>
                <a:gd name="T7" fmla="*/ 227 h 379"/>
                <a:gd name="T8" fmla="*/ 4 w 323"/>
                <a:gd name="T9" fmla="*/ 267 h 379"/>
                <a:gd name="T10" fmla="*/ 11 w 323"/>
                <a:gd name="T11" fmla="*/ 283 h 379"/>
                <a:gd name="T12" fmla="*/ 21 w 323"/>
                <a:gd name="T13" fmla="*/ 298 h 379"/>
                <a:gd name="T14" fmla="*/ 34 w 323"/>
                <a:gd name="T15" fmla="*/ 311 h 379"/>
                <a:gd name="T16" fmla="*/ 57 w 323"/>
                <a:gd name="T17" fmla="*/ 325 h 379"/>
                <a:gd name="T18" fmla="*/ 87 w 323"/>
                <a:gd name="T19" fmla="*/ 340 h 379"/>
                <a:gd name="T20" fmla="*/ 120 w 323"/>
                <a:gd name="T21" fmla="*/ 351 h 379"/>
                <a:gd name="T22" fmla="*/ 153 w 323"/>
                <a:gd name="T23" fmla="*/ 360 h 379"/>
                <a:gd name="T24" fmla="*/ 187 w 323"/>
                <a:gd name="T25" fmla="*/ 367 h 379"/>
                <a:gd name="T26" fmla="*/ 221 w 323"/>
                <a:gd name="T27" fmla="*/ 372 h 379"/>
                <a:gd name="T28" fmla="*/ 256 w 323"/>
                <a:gd name="T29" fmla="*/ 375 h 379"/>
                <a:gd name="T30" fmla="*/ 290 w 323"/>
                <a:gd name="T31" fmla="*/ 378 h 379"/>
                <a:gd name="T32" fmla="*/ 312 w 323"/>
                <a:gd name="T33" fmla="*/ 379 h 379"/>
                <a:gd name="T34" fmla="*/ 320 w 323"/>
                <a:gd name="T35" fmla="*/ 372 h 379"/>
                <a:gd name="T36" fmla="*/ 323 w 323"/>
                <a:gd name="T37" fmla="*/ 360 h 379"/>
                <a:gd name="T38" fmla="*/ 316 w 323"/>
                <a:gd name="T39" fmla="*/ 352 h 379"/>
                <a:gd name="T40" fmla="*/ 295 w 323"/>
                <a:gd name="T41" fmla="*/ 351 h 379"/>
                <a:gd name="T42" fmla="*/ 263 w 323"/>
                <a:gd name="T43" fmla="*/ 350 h 379"/>
                <a:gd name="T44" fmla="*/ 231 w 323"/>
                <a:gd name="T45" fmla="*/ 348 h 379"/>
                <a:gd name="T46" fmla="*/ 200 w 323"/>
                <a:gd name="T47" fmla="*/ 343 h 379"/>
                <a:gd name="T48" fmla="*/ 168 w 323"/>
                <a:gd name="T49" fmla="*/ 337 h 379"/>
                <a:gd name="T50" fmla="*/ 136 w 323"/>
                <a:gd name="T51" fmla="*/ 329 h 379"/>
                <a:gd name="T52" fmla="*/ 106 w 323"/>
                <a:gd name="T53" fmla="*/ 320 h 379"/>
                <a:gd name="T54" fmla="*/ 76 w 323"/>
                <a:gd name="T55" fmla="*/ 306 h 379"/>
                <a:gd name="T56" fmla="*/ 51 w 323"/>
                <a:gd name="T57" fmla="*/ 291 h 379"/>
                <a:gd name="T58" fmla="*/ 35 w 323"/>
                <a:gd name="T59" fmla="*/ 269 h 379"/>
                <a:gd name="T60" fmla="*/ 31 w 323"/>
                <a:gd name="T61" fmla="*/ 239 h 379"/>
                <a:gd name="T62" fmla="*/ 38 w 323"/>
                <a:gd name="T63" fmla="*/ 197 h 379"/>
                <a:gd name="T64" fmla="*/ 51 w 323"/>
                <a:gd name="T65" fmla="*/ 165 h 379"/>
                <a:gd name="T66" fmla="*/ 68 w 323"/>
                <a:gd name="T67" fmla="*/ 136 h 379"/>
                <a:gd name="T68" fmla="*/ 89 w 323"/>
                <a:gd name="T69" fmla="*/ 111 h 379"/>
                <a:gd name="T70" fmla="*/ 114 w 323"/>
                <a:gd name="T71" fmla="*/ 88 h 379"/>
                <a:gd name="T72" fmla="*/ 144 w 323"/>
                <a:gd name="T73" fmla="*/ 64 h 379"/>
                <a:gd name="T74" fmla="*/ 181 w 323"/>
                <a:gd name="T75" fmla="*/ 41 h 379"/>
                <a:gd name="T76" fmla="*/ 219 w 323"/>
                <a:gd name="T77" fmla="*/ 22 h 379"/>
                <a:gd name="T78" fmla="*/ 253 w 323"/>
                <a:gd name="T79" fmla="*/ 7 h 379"/>
                <a:gd name="T80" fmla="*/ 255 w 323"/>
                <a:gd name="T81" fmla="*/ 0 h 379"/>
                <a:gd name="T82" fmla="*/ 221 w 323"/>
                <a:gd name="T83" fmla="*/ 5 h 379"/>
                <a:gd name="T84" fmla="*/ 181 w 323"/>
                <a:gd name="T85" fmla="*/ 19 h 379"/>
                <a:gd name="T86" fmla="*/ 142 w 323"/>
                <a:gd name="T87" fmla="*/ 39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2" name="Freeform 888"/>
            <p:cNvSpPr>
              <a:spLocks noChangeArrowheads="1"/>
            </p:cNvSpPr>
            <p:nvPr/>
          </p:nvSpPr>
          <p:spPr bwMode="auto">
            <a:xfrm>
              <a:off x="4384" y="3136"/>
              <a:ext cx="47" cy="42"/>
            </a:xfrm>
            <a:custGeom>
              <a:avLst/>
              <a:gdLst>
                <a:gd name="T0" fmla="*/ 235 w 282"/>
                <a:gd name="T1" fmla="*/ 78 h 253"/>
                <a:gd name="T2" fmla="*/ 248 w 282"/>
                <a:gd name="T3" fmla="*/ 92 h 253"/>
                <a:gd name="T4" fmla="*/ 255 w 282"/>
                <a:gd name="T5" fmla="*/ 108 h 253"/>
                <a:gd name="T6" fmla="*/ 259 w 282"/>
                <a:gd name="T7" fmla="*/ 125 h 253"/>
                <a:gd name="T8" fmla="*/ 259 w 282"/>
                <a:gd name="T9" fmla="*/ 144 h 253"/>
                <a:gd name="T10" fmla="*/ 257 w 282"/>
                <a:gd name="T11" fmla="*/ 159 h 253"/>
                <a:gd name="T12" fmla="*/ 252 w 282"/>
                <a:gd name="T13" fmla="*/ 171 h 253"/>
                <a:gd name="T14" fmla="*/ 244 w 282"/>
                <a:gd name="T15" fmla="*/ 184 h 253"/>
                <a:gd name="T16" fmla="*/ 236 w 282"/>
                <a:gd name="T17" fmla="*/ 194 h 253"/>
                <a:gd name="T18" fmla="*/ 225 w 282"/>
                <a:gd name="T19" fmla="*/ 206 h 253"/>
                <a:gd name="T20" fmla="*/ 215 w 282"/>
                <a:gd name="T21" fmla="*/ 215 h 253"/>
                <a:gd name="T22" fmla="*/ 204 w 282"/>
                <a:gd name="T23" fmla="*/ 225 h 253"/>
                <a:gd name="T24" fmla="*/ 194 w 282"/>
                <a:gd name="T25" fmla="*/ 236 h 253"/>
                <a:gd name="T26" fmla="*/ 191 w 282"/>
                <a:gd name="T27" fmla="*/ 239 h 253"/>
                <a:gd name="T28" fmla="*/ 190 w 282"/>
                <a:gd name="T29" fmla="*/ 242 h 253"/>
                <a:gd name="T30" fmla="*/ 191 w 282"/>
                <a:gd name="T31" fmla="*/ 246 h 253"/>
                <a:gd name="T32" fmla="*/ 194 w 282"/>
                <a:gd name="T33" fmla="*/ 249 h 253"/>
                <a:gd name="T34" fmla="*/ 197 w 282"/>
                <a:gd name="T35" fmla="*/ 252 h 253"/>
                <a:gd name="T36" fmla="*/ 201 w 282"/>
                <a:gd name="T37" fmla="*/ 253 h 253"/>
                <a:gd name="T38" fmla="*/ 205 w 282"/>
                <a:gd name="T39" fmla="*/ 252 h 253"/>
                <a:gd name="T40" fmla="*/ 209 w 282"/>
                <a:gd name="T41" fmla="*/ 249 h 253"/>
                <a:gd name="T42" fmla="*/ 232 w 282"/>
                <a:gd name="T43" fmla="*/ 234 h 253"/>
                <a:gd name="T44" fmla="*/ 251 w 282"/>
                <a:gd name="T45" fmla="*/ 215 h 253"/>
                <a:gd name="T46" fmla="*/ 267 w 282"/>
                <a:gd name="T47" fmla="*/ 192 h 253"/>
                <a:gd name="T48" fmla="*/ 278 w 282"/>
                <a:gd name="T49" fmla="*/ 168 h 253"/>
                <a:gd name="T50" fmla="*/ 282 w 282"/>
                <a:gd name="T51" fmla="*/ 141 h 253"/>
                <a:gd name="T52" fmla="*/ 279 w 282"/>
                <a:gd name="T53" fmla="*/ 116 h 253"/>
                <a:gd name="T54" fmla="*/ 270 w 282"/>
                <a:gd name="T55" fmla="*/ 92 h 253"/>
                <a:gd name="T56" fmla="*/ 251 w 282"/>
                <a:gd name="T57" fmla="*/ 70 h 253"/>
                <a:gd name="T58" fmla="*/ 237 w 282"/>
                <a:gd name="T59" fmla="*/ 59 h 253"/>
                <a:gd name="T60" fmla="*/ 221 w 282"/>
                <a:gd name="T61" fmla="*/ 48 h 253"/>
                <a:gd name="T62" fmla="*/ 202 w 282"/>
                <a:gd name="T63" fmla="*/ 39 h 253"/>
                <a:gd name="T64" fmla="*/ 183 w 282"/>
                <a:gd name="T65" fmla="*/ 31 h 253"/>
                <a:gd name="T66" fmla="*/ 163 w 282"/>
                <a:gd name="T67" fmla="*/ 24 h 253"/>
                <a:gd name="T68" fmla="*/ 142 w 282"/>
                <a:gd name="T69" fmla="*/ 18 h 253"/>
                <a:gd name="T70" fmla="*/ 122 w 282"/>
                <a:gd name="T71" fmla="*/ 13 h 253"/>
                <a:gd name="T72" fmla="*/ 101 w 282"/>
                <a:gd name="T73" fmla="*/ 8 h 253"/>
                <a:gd name="T74" fmla="*/ 82 w 282"/>
                <a:gd name="T75" fmla="*/ 5 h 253"/>
                <a:gd name="T76" fmla="*/ 63 w 282"/>
                <a:gd name="T77" fmla="*/ 2 h 253"/>
                <a:gd name="T78" fmla="*/ 47 w 282"/>
                <a:gd name="T79" fmla="*/ 0 h 253"/>
                <a:gd name="T80" fmla="*/ 32 w 282"/>
                <a:gd name="T81" fmla="*/ 0 h 253"/>
                <a:gd name="T82" fmla="*/ 19 w 282"/>
                <a:gd name="T83" fmla="*/ 0 h 253"/>
                <a:gd name="T84" fmla="*/ 10 w 282"/>
                <a:gd name="T85" fmla="*/ 1 h 253"/>
                <a:gd name="T86" fmla="*/ 4 w 282"/>
                <a:gd name="T87" fmla="*/ 4 h 253"/>
                <a:gd name="T88" fmla="*/ 0 w 282"/>
                <a:gd name="T89" fmla="*/ 6 h 253"/>
                <a:gd name="T90" fmla="*/ 12 w 282"/>
                <a:gd name="T91" fmla="*/ 8 h 253"/>
                <a:gd name="T92" fmla="*/ 25 w 282"/>
                <a:gd name="T93" fmla="*/ 9 h 253"/>
                <a:gd name="T94" fmla="*/ 38 w 282"/>
                <a:gd name="T95" fmla="*/ 12 h 253"/>
                <a:gd name="T96" fmla="*/ 52 w 282"/>
                <a:gd name="T97" fmla="*/ 14 h 253"/>
                <a:gd name="T98" fmla="*/ 67 w 282"/>
                <a:gd name="T99" fmla="*/ 16 h 253"/>
                <a:gd name="T100" fmla="*/ 82 w 282"/>
                <a:gd name="T101" fmla="*/ 18 h 253"/>
                <a:gd name="T102" fmla="*/ 97 w 282"/>
                <a:gd name="T103" fmla="*/ 22 h 253"/>
                <a:gd name="T104" fmla="*/ 114 w 282"/>
                <a:gd name="T105" fmla="*/ 25 h 253"/>
                <a:gd name="T106" fmla="*/ 129 w 282"/>
                <a:gd name="T107" fmla="*/ 30 h 253"/>
                <a:gd name="T108" fmla="*/ 146 w 282"/>
                <a:gd name="T109" fmla="*/ 35 h 253"/>
                <a:gd name="T110" fmla="*/ 162 w 282"/>
                <a:gd name="T111" fmla="*/ 40 h 253"/>
                <a:gd name="T112" fmla="*/ 177 w 282"/>
                <a:gd name="T113" fmla="*/ 46 h 253"/>
                <a:gd name="T114" fmla="*/ 192 w 282"/>
                <a:gd name="T115" fmla="*/ 53 h 253"/>
                <a:gd name="T116" fmla="*/ 208 w 282"/>
                <a:gd name="T117" fmla="*/ 60 h 253"/>
                <a:gd name="T118" fmla="*/ 222 w 282"/>
                <a:gd name="T119" fmla="*/ 69 h 253"/>
                <a:gd name="T120" fmla="*/ 235 w 282"/>
                <a:gd name="T121" fmla="*/ 78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3" name="Freeform 889"/>
            <p:cNvSpPr>
              <a:spLocks noChangeArrowheads="1"/>
            </p:cNvSpPr>
            <p:nvPr/>
          </p:nvSpPr>
          <p:spPr bwMode="auto">
            <a:xfrm>
              <a:off x="4290" y="3159"/>
              <a:ext cx="19" cy="39"/>
            </a:xfrm>
            <a:custGeom>
              <a:avLst/>
              <a:gdLst>
                <a:gd name="T0" fmla="*/ 0 w 115"/>
                <a:gd name="T1" fmla="*/ 128 h 236"/>
                <a:gd name="T2" fmla="*/ 0 w 115"/>
                <a:gd name="T3" fmla="*/ 148 h 236"/>
                <a:gd name="T4" fmla="*/ 5 w 115"/>
                <a:gd name="T5" fmla="*/ 166 h 236"/>
                <a:gd name="T6" fmla="*/ 13 w 115"/>
                <a:gd name="T7" fmla="*/ 184 h 236"/>
                <a:gd name="T8" fmla="*/ 24 w 115"/>
                <a:gd name="T9" fmla="*/ 198 h 236"/>
                <a:gd name="T10" fmla="*/ 39 w 115"/>
                <a:gd name="T11" fmla="*/ 211 h 236"/>
                <a:gd name="T12" fmla="*/ 55 w 115"/>
                <a:gd name="T13" fmla="*/ 223 h 236"/>
                <a:gd name="T14" fmla="*/ 74 w 115"/>
                <a:gd name="T15" fmla="*/ 231 h 236"/>
                <a:gd name="T16" fmla="*/ 92 w 115"/>
                <a:gd name="T17" fmla="*/ 235 h 236"/>
                <a:gd name="T18" fmla="*/ 98 w 115"/>
                <a:gd name="T19" fmla="*/ 236 h 236"/>
                <a:gd name="T20" fmla="*/ 104 w 115"/>
                <a:gd name="T21" fmla="*/ 234 h 236"/>
                <a:gd name="T22" fmla="*/ 109 w 115"/>
                <a:gd name="T23" fmla="*/ 231 h 236"/>
                <a:gd name="T24" fmla="*/ 111 w 115"/>
                <a:gd name="T25" fmla="*/ 226 h 236"/>
                <a:gd name="T26" fmla="*/ 111 w 115"/>
                <a:gd name="T27" fmla="*/ 220 h 236"/>
                <a:gd name="T28" fmla="*/ 110 w 115"/>
                <a:gd name="T29" fmla="*/ 215 h 236"/>
                <a:gd name="T30" fmla="*/ 107 w 115"/>
                <a:gd name="T31" fmla="*/ 210 h 236"/>
                <a:gd name="T32" fmla="*/ 101 w 115"/>
                <a:gd name="T33" fmla="*/ 208 h 236"/>
                <a:gd name="T34" fmla="*/ 82 w 115"/>
                <a:gd name="T35" fmla="*/ 201 h 236"/>
                <a:gd name="T36" fmla="*/ 64 w 115"/>
                <a:gd name="T37" fmla="*/ 192 h 236"/>
                <a:gd name="T38" fmla="*/ 50 w 115"/>
                <a:gd name="T39" fmla="*/ 179 h 236"/>
                <a:gd name="T40" fmla="*/ 40 w 115"/>
                <a:gd name="T41" fmla="*/ 165 h 236"/>
                <a:gd name="T42" fmla="*/ 33 w 115"/>
                <a:gd name="T43" fmla="*/ 148 h 236"/>
                <a:gd name="T44" fmla="*/ 29 w 115"/>
                <a:gd name="T45" fmla="*/ 130 h 236"/>
                <a:gd name="T46" fmla="*/ 29 w 115"/>
                <a:gd name="T47" fmla="*/ 110 h 236"/>
                <a:gd name="T48" fmla="*/ 35 w 115"/>
                <a:gd name="T49" fmla="*/ 89 h 236"/>
                <a:gd name="T50" fmla="*/ 43 w 115"/>
                <a:gd name="T51" fmla="*/ 74 h 236"/>
                <a:gd name="T52" fmla="*/ 56 w 115"/>
                <a:gd name="T53" fmla="*/ 60 h 236"/>
                <a:gd name="T54" fmla="*/ 70 w 115"/>
                <a:gd name="T55" fmla="*/ 46 h 236"/>
                <a:gd name="T56" fmla="*/ 85 w 115"/>
                <a:gd name="T57" fmla="*/ 33 h 236"/>
                <a:gd name="T58" fmla="*/ 98 w 115"/>
                <a:gd name="T59" fmla="*/ 23 h 236"/>
                <a:gd name="T60" fmla="*/ 109 w 115"/>
                <a:gd name="T61" fmla="*/ 12 h 236"/>
                <a:gd name="T62" fmla="*/ 115 w 115"/>
                <a:gd name="T63" fmla="*/ 6 h 236"/>
                <a:gd name="T64" fmla="*/ 115 w 115"/>
                <a:gd name="T65" fmla="*/ 0 h 236"/>
                <a:gd name="T66" fmla="*/ 102 w 115"/>
                <a:gd name="T67" fmla="*/ 4 h 236"/>
                <a:gd name="T68" fmla="*/ 85 w 115"/>
                <a:gd name="T69" fmla="*/ 12 h 236"/>
                <a:gd name="T70" fmla="*/ 68 w 115"/>
                <a:gd name="T71" fmla="*/ 26 h 236"/>
                <a:gd name="T72" fmla="*/ 49 w 115"/>
                <a:gd name="T73" fmla="*/ 42 h 236"/>
                <a:gd name="T74" fmla="*/ 32 w 115"/>
                <a:gd name="T75" fmla="*/ 61 h 236"/>
                <a:gd name="T76" fmla="*/ 17 w 115"/>
                <a:gd name="T77" fmla="*/ 82 h 236"/>
                <a:gd name="T78" fmla="*/ 6 w 115"/>
                <a:gd name="T79" fmla="*/ 105 h 236"/>
                <a:gd name="T80" fmla="*/ 0 w 115"/>
                <a:gd name="T81" fmla="*/ 128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4" name="Freeform 890"/>
            <p:cNvSpPr>
              <a:spLocks noChangeArrowheads="1"/>
            </p:cNvSpPr>
            <p:nvPr/>
          </p:nvSpPr>
          <p:spPr bwMode="auto">
            <a:xfrm>
              <a:off x="4423" y="3133"/>
              <a:ext cx="41" cy="52"/>
            </a:xfrm>
            <a:custGeom>
              <a:avLst/>
              <a:gdLst>
                <a:gd name="T0" fmla="*/ 208 w 245"/>
                <a:gd name="T1" fmla="*/ 124 h 310"/>
                <a:gd name="T2" fmla="*/ 220 w 245"/>
                <a:gd name="T3" fmla="*/ 144 h 310"/>
                <a:gd name="T4" fmla="*/ 226 w 245"/>
                <a:gd name="T5" fmla="*/ 164 h 310"/>
                <a:gd name="T6" fmla="*/ 222 w 245"/>
                <a:gd name="T7" fmla="*/ 187 h 310"/>
                <a:gd name="T8" fmla="*/ 208 w 245"/>
                <a:gd name="T9" fmla="*/ 209 h 310"/>
                <a:gd name="T10" fmla="*/ 188 w 245"/>
                <a:gd name="T11" fmla="*/ 229 h 310"/>
                <a:gd name="T12" fmla="*/ 166 w 245"/>
                <a:gd name="T13" fmla="*/ 246 h 310"/>
                <a:gd name="T14" fmla="*/ 142 w 245"/>
                <a:gd name="T15" fmla="*/ 264 h 310"/>
                <a:gd name="T16" fmla="*/ 128 w 245"/>
                <a:gd name="T17" fmla="*/ 278 h 310"/>
                <a:gd name="T18" fmla="*/ 124 w 245"/>
                <a:gd name="T19" fmla="*/ 287 h 310"/>
                <a:gd name="T20" fmla="*/ 120 w 245"/>
                <a:gd name="T21" fmla="*/ 296 h 310"/>
                <a:gd name="T22" fmla="*/ 122 w 245"/>
                <a:gd name="T23" fmla="*/ 306 h 310"/>
                <a:gd name="T24" fmla="*/ 131 w 245"/>
                <a:gd name="T25" fmla="*/ 310 h 310"/>
                <a:gd name="T26" fmla="*/ 139 w 245"/>
                <a:gd name="T27" fmla="*/ 309 h 310"/>
                <a:gd name="T28" fmla="*/ 154 w 245"/>
                <a:gd name="T29" fmla="*/ 292 h 310"/>
                <a:gd name="T30" fmla="*/ 180 w 245"/>
                <a:gd name="T31" fmla="*/ 269 h 310"/>
                <a:gd name="T32" fmla="*/ 207 w 245"/>
                <a:gd name="T33" fmla="*/ 246 h 310"/>
                <a:gd name="T34" fmla="*/ 230 w 245"/>
                <a:gd name="T35" fmla="*/ 219 h 310"/>
                <a:gd name="T36" fmla="*/ 244 w 245"/>
                <a:gd name="T37" fmla="*/ 186 h 310"/>
                <a:gd name="T38" fmla="*/ 243 w 245"/>
                <a:gd name="T39" fmla="*/ 152 h 310"/>
                <a:gd name="T40" fmla="*/ 228 w 245"/>
                <a:gd name="T41" fmla="*/ 119 h 310"/>
                <a:gd name="T42" fmla="*/ 203 w 245"/>
                <a:gd name="T43" fmla="*/ 93 h 310"/>
                <a:gd name="T44" fmla="*/ 176 w 245"/>
                <a:gd name="T45" fmla="*/ 76 h 310"/>
                <a:gd name="T46" fmla="*/ 151 w 245"/>
                <a:gd name="T47" fmla="*/ 61 h 310"/>
                <a:gd name="T48" fmla="*/ 122 w 245"/>
                <a:gd name="T49" fmla="*/ 46 h 310"/>
                <a:gd name="T50" fmla="*/ 93 w 245"/>
                <a:gd name="T51" fmla="*/ 31 h 310"/>
                <a:gd name="T52" fmla="*/ 66 w 245"/>
                <a:gd name="T53" fmla="*/ 18 h 310"/>
                <a:gd name="T54" fmla="*/ 40 w 245"/>
                <a:gd name="T55" fmla="*/ 8 h 310"/>
                <a:gd name="T56" fmla="*/ 20 w 245"/>
                <a:gd name="T57" fmla="*/ 1 h 310"/>
                <a:gd name="T58" fmla="*/ 5 w 245"/>
                <a:gd name="T59" fmla="*/ 0 h 310"/>
                <a:gd name="T60" fmla="*/ 11 w 245"/>
                <a:gd name="T61" fmla="*/ 8 h 310"/>
                <a:gd name="T62" fmla="*/ 36 w 245"/>
                <a:gd name="T63" fmla="*/ 20 h 310"/>
                <a:gd name="T64" fmla="*/ 60 w 245"/>
                <a:gd name="T65" fmla="*/ 31 h 310"/>
                <a:gd name="T66" fmla="*/ 86 w 245"/>
                <a:gd name="T67" fmla="*/ 44 h 310"/>
                <a:gd name="T68" fmla="*/ 113 w 245"/>
                <a:gd name="T69" fmla="*/ 57 h 310"/>
                <a:gd name="T70" fmla="*/ 139 w 245"/>
                <a:gd name="T71" fmla="*/ 71 h 310"/>
                <a:gd name="T72" fmla="*/ 165 w 245"/>
                <a:gd name="T73" fmla="*/ 88 h 310"/>
                <a:gd name="T74" fmla="*/ 188 w 245"/>
                <a:gd name="T75" fmla="*/ 106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5" name="Freeform 891"/>
            <p:cNvSpPr>
              <a:spLocks noChangeArrowheads="1"/>
            </p:cNvSpPr>
            <p:nvPr/>
          </p:nvSpPr>
          <p:spPr bwMode="auto">
            <a:xfrm>
              <a:off x="4338" y="3209"/>
              <a:ext cx="125" cy="175"/>
            </a:xfrm>
            <a:custGeom>
              <a:avLst/>
              <a:gdLst>
                <a:gd name="T0" fmla="*/ 0 w 125"/>
                <a:gd name="T1" fmla="*/ 175 h 175"/>
                <a:gd name="T2" fmla="*/ 0 w 125"/>
                <a:gd name="T3" fmla="*/ 144 h 175"/>
                <a:gd name="T4" fmla="*/ 11 w 125"/>
                <a:gd name="T5" fmla="*/ 144 h 175"/>
                <a:gd name="T6" fmla="*/ 11 w 125"/>
                <a:gd name="T7" fmla="*/ 118 h 175"/>
                <a:gd name="T8" fmla="*/ 23 w 125"/>
                <a:gd name="T9" fmla="*/ 114 h 175"/>
                <a:gd name="T10" fmla="*/ 20 w 125"/>
                <a:gd name="T11" fmla="*/ 88 h 175"/>
                <a:gd name="T12" fmla="*/ 30 w 125"/>
                <a:gd name="T13" fmla="*/ 84 h 175"/>
                <a:gd name="T14" fmla="*/ 30 w 125"/>
                <a:gd name="T15" fmla="*/ 58 h 175"/>
                <a:gd name="T16" fmla="*/ 39 w 125"/>
                <a:gd name="T17" fmla="*/ 54 h 175"/>
                <a:gd name="T18" fmla="*/ 39 w 125"/>
                <a:gd name="T19" fmla="*/ 28 h 175"/>
                <a:gd name="T20" fmla="*/ 48 w 125"/>
                <a:gd name="T21" fmla="*/ 28 h 175"/>
                <a:gd name="T22" fmla="*/ 56 w 125"/>
                <a:gd name="T23" fmla="*/ 0 h 175"/>
                <a:gd name="T24" fmla="*/ 80 w 125"/>
                <a:gd name="T25" fmla="*/ 0 h 175"/>
                <a:gd name="T26" fmla="*/ 81 w 125"/>
                <a:gd name="T27" fmla="*/ 25 h 175"/>
                <a:gd name="T28" fmla="*/ 92 w 125"/>
                <a:gd name="T29" fmla="*/ 24 h 175"/>
                <a:gd name="T30" fmla="*/ 93 w 125"/>
                <a:gd name="T31" fmla="*/ 49 h 175"/>
                <a:gd name="T32" fmla="*/ 102 w 125"/>
                <a:gd name="T33" fmla="*/ 54 h 175"/>
                <a:gd name="T34" fmla="*/ 99 w 125"/>
                <a:gd name="T35" fmla="*/ 81 h 175"/>
                <a:gd name="T36" fmla="*/ 114 w 125"/>
                <a:gd name="T37" fmla="*/ 82 h 175"/>
                <a:gd name="T38" fmla="*/ 107 w 125"/>
                <a:gd name="T39" fmla="*/ 81 h 175"/>
                <a:gd name="T40" fmla="*/ 108 w 125"/>
                <a:gd name="T41" fmla="*/ 114 h 175"/>
                <a:gd name="T42" fmla="*/ 117 w 125"/>
                <a:gd name="T43" fmla="*/ 117 h 175"/>
                <a:gd name="T44" fmla="*/ 122 w 125"/>
                <a:gd name="T45" fmla="*/ 142 h 175"/>
                <a:gd name="T46" fmla="*/ 125 w 125"/>
                <a:gd name="T47" fmla="*/ 175 h 175"/>
                <a:gd name="T48" fmla="*/ 0 w 125"/>
                <a:gd name="T49" fmla="*/ 175 h 1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5"/>
                <a:gd name="T76" fmla="*/ 0 h 175"/>
                <a:gd name="T77" fmla="*/ 125 w 125"/>
                <a:gd name="T78" fmla="*/ 175 h 1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5" h="175">
                  <a:moveTo>
                    <a:pt x="0" y="175"/>
                  </a:moveTo>
                  <a:lnTo>
                    <a:pt x="0" y="144"/>
                  </a:lnTo>
                  <a:lnTo>
                    <a:pt x="11" y="144"/>
                  </a:lnTo>
                  <a:lnTo>
                    <a:pt x="11" y="118"/>
                  </a:lnTo>
                  <a:lnTo>
                    <a:pt x="23" y="114"/>
                  </a:lnTo>
                  <a:lnTo>
                    <a:pt x="20" y="88"/>
                  </a:lnTo>
                  <a:lnTo>
                    <a:pt x="30" y="84"/>
                  </a:lnTo>
                  <a:lnTo>
                    <a:pt x="30" y="58"/>
                  </a:lnTo>
                  <a:lnTo>
                    <a:pt x="39" y="54"/>
                  </a:lnTo>
                  <a:lnTo>
                    <a:pt x="39" y="28"/>
                  </a:lnTo>
                  <a:lnTo>
                    <a:pt x="48" y="28"/>
                  </a:lnTo>
                  <a:lnTo>
                    <a:pt x="56" y="0"/>
                  </a:lnTo>
                  <a:lnTo>
                    <a:pt x="80" y="0"/>
                  </a:lnTo>
                  <a:lnTo>
                    <a:pt x="81" y="25"/>
                  </a:lnTo>
                  <a:lnTo>
                    <a:pt x="92" y="24"/>
                  </a:lnTo>
                  <a:lnTo>
                    <a:pt x="93" y="49"/>
                  </a:lnTo>
                  <a:lnTo>
                    <a:pt x="102" y="54"/>
                  </a:lnTo>
                  <a:lnTo>
                    <a:pt x="99" y="81"/>
                  </a:lnTo>
                  <a:lnTo>
                    <a:pt x="114" y="82"/>
                  </a:lnTo>
                  <a:lnTo>
                    <a:pt x="107" y="81"/>
                  </a:lnTo>
                  <a:lnTo>
                    <a:pt x="108" y="114"/>
                  </a:lnTo>
                  <a:lnTo>
                    <a:pt x="117" y="117"/>
                  </a:lnTo>
                  <a:lnTo>
                    <a:pt x="122" y="142"/>
                  </a:lnTo>
                  <a:lnTo>
                    <a:pt x="125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DDDDDD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39" name="Group 892"/>
          <p:cNvGrpSpPr>
            <a:grpSpLocks/>
          </p:cNvGrpSpPr>
          <p:nvPr/>
        </p:nvGrpSpPr>
        <p:grpSpPr bwMode="auto">
          <a:xfrm>
            <a:off x="5367338" y="3430588"/>
            <a:ext cx="288925" cy="403225"/>
            <a:chOff x="3381" y="2161"/>
            <a:chExt cx="182" cy="254"/>
          </a:xfrm>
        </p:grpSpPr>
        <p:pic>
          <p:nvPicPr>
            <p:cNvPr id="5250" name="Picture 89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434" y="2242"/>
              <a:ext cx="121" cy="174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</p:pic>
        <p:sp>
          <p:nvSpPr>
            <p:cNvPr id="5251" name="Freeform 894"/>
            <p:cNvSpPr>
              <a:spLocks noChangeArrowheads="1"/>
            </p:cNvSpPr>
            <p:nvPr/>
          </p:nvSpPr>
          <p:spPr bwMode="auto">
            <a:xfrm>
              <a:off x="3430" y="2174"/>
              <a:ext cx="33" cy="39"/>
            </a:xfrm>
            <a:custGeom>
              <a:avLst/>
              <a:gdLst>
                <a:gd name="T0" fmla="*/ 70 w 199"/>
                <a:gd name="T1" fmla="*/ 29 h 232"/>
                <a:gd name="T2" fmla="*/ 55 w 199"/>
                <a:gd name="T3" fmla="*/ 39 h 232"/>
                <a:gd name="T4" fmla="*/ 42 w 199"/>
                <a:gd name="T5" fmla="*/ 50 h 232"/>
                <a:gd name="T6" fmla="*/ 30 w 199"/>
                <a:gd name="T7" fmla="*/ 63 h 232"/>
                <a:gd name="T8" fmla="*/ 20 w 199"/>
                <a:gd name="T9" fmla="*/ 77 h 232"/>
                <a:gd name="T10" fmla="*/ 12 w 199"/>
                <a:gd name="T11" fmla="*/ 91 h 232"/>
                <a:gd name="T12" fmla="*/ 6 w 199"/>
                <a:gd name="T13" fmla="*/ 108 h 232"/>
                <a:gd name="T14" fmla="*/ 2 w 199"/>
                <a:gd name="T15" fmla="*/ 125 h 232"/>
                <a:gd name="T16" fmla="*/ 0 w 199"/>
                <a:gd name="T17" fmla="*/ 142 h 232"/>
                <a:gd name="T18" fmla="*/ 2 w 199"/>
                <a:gd name="T19" fmla="*/ 166 h 232"/>
                <a:gd name="T20" fmla="*/ 12 w 199"/>
                <a:gd name="T21" fmla="*/ 186 h 232"/>
                <a:gd name="T22" fmla="*/ 26 w 199"/>
                <a:gd name="T23" fmla="*/ 203 h 232"/>
                <a:gd name="T24" fmla="*/ 45 w 199"/>
                <a:gd name="T25" fmla="*/ 216 h 232"/>
                <a:gd name="T26" fmla="*/ 66 w 199"/>
                <a:gd name="T27" fmla="*/ 226 h 232"/>
                <a:gd name="T28" fmla="*/ 88 w 199"/>
                <a:gd name="T29" fmla="*/ 230 h 232"/>
                <a:gd name="T30" fmla="*/ 111 w 199"/>
                <a:gd name="T31" fmla="*/ 232 h 232"/>
                <a:gd name="T32" fmla="*/ 134 w 199"/>
                <a:gd name="T33" fmla="*/ 228 h 232"/>
                <a:gd name="T34" fmla="*/ 138 w 199"/>
                <a:gd name="T35" fmla="*/ 228 h 232"/>
                <a:gd name="T36" fmla="*/ 143 w 199"/>
                <a:gd name="T37" fmla="*/ 226 h 232"/>
                <a:gd name="T38" fmla="*/ 147 w 199"/>
                <a:gd name="T39" fmla="*/ 222 h 232"/>
                <a:gd name="T40" fmla="*/ 148 w 199"/>
                <a:gd name="T41" fmla="*/ 218 h 232"/>
                <a:gd name="T42" fmla="*/ 145 w 199"/>
                <a:gd name="T43" fmla="*/ 212 h 232"/>
                <a:gd name="T44" fmla="*/ 141 w 199"/>
                <a:gd name="T45" fmla="*/ 207 h 232"/>
                <a:gd name="T46" fmla="*/ 135 w 199"/>
                <a:gd name="T47" fmla="*/ 203 h 232"/>
                <a:gd name="T48" fmla="*/ 129 w 199"/>
                <a:gd name="T49" fmla="*/ 201 h 232"/>
                <a:gd name="T50" fmla="*/ 117 w 199"/>
                <a:gd name="T51" fmla="*/ 197 h 232"/>
                <a:gd name="T52" fmla="*/ 105 w 199"/>
                <a:gd name="T53" fmla="*/ 195 h 232"/>
                <a:gd name="T54" fmla="*/ 94 w 199"/>
                <a:gd name="T55" fmla="*/ 193 h 232"/>
                <a:gd name="T56" fmla="*/ 83 w 199"/>
                <a:gd name="T57" fmla="*/ 190 h 232"/>
                <a:gd name="T58" fmla="*/ 73 w 199"/>
                <a:gd name="T59" fmla="*/ 187 h 232"/>
                <a:gd name="T60" fmla="*/ 62 w 199"/>
                <a:gd name="T61" fmla="*/ 182 h 232"/>
                <a:gd name="T62" fmla="*/ 53 w 199"/>
                <a:gd name="T63" fmla="*/ 176 h 232"/>
                <a:gd name="T64" fmla="*/ 43 w 199"/>
                <a:gd name="T65" fmla="*/ 167 h 232"/>
                <a:gd name="T66" fmla="*/ 40 w 199"/>
                <a:gd name="T67" fmla="*/ 128 h 232"/>
                <a:gd name="T68" fmla="*/ 49 w 199"/>
                <a:gd name="T69" fmla="*/ 96 h 232"/>
                <a:gd name="T70" fmla="*/ 68 w 199"/>
                <a:gd name="T71" fmla="*/ 71 h 232"/>
                <a:gd name="T72" fmla="*/ 94 w 199"/>
                <a:gd name="T73" fmla="*/ 50 h 232"/>
                <a:gd name="T74" fmla="*/ 122 w 199"/>
                <a:gd name="T75" fmla="*/ 34 h 232"/>
                <a:gd name="T76" fmla="*/ 151 w 199"/>
                <a:gd name="T77" fmla="*/ 21 h 232"/>
                <a:gd name="T78" fmla="*/ 178 w 199"/>
                <a:gd name="T79" fmla="*/ 12 h 232"/>
                <a:gd name="T80" fmla="*/ 199 w 199"/>
                <a:gd name="T81" fmla="*/ 4 h 232"/>
                <a:gd name="T82" fmla="*/ 186 w 199"/>
                <a:gd name="T83" fmla="*/ 1 h 232"/>
                <a:gd name="T84" fmla="*/ 172 w 199"/>
                <a:gd name="T85" fmla="*/ 0 h 232"/>
                <a:gd name="T86" fmla="*/ 156 w 199"/>
                <a:gd name="T87" fmla="*/ 2 h 232"/>
                <a:gd name="T88" fmla="*/ 138 w 199"/>
                <a:gd name="T89" fmla="*/ 4 h 232"/>
                <a:gd name="T90" fmla="*/ 121 w 199"/>
                <a:gd name="T91" fmla="*/ 10 h 232"/>
                <a:gd name="T92" fmla="*/ 103 w 199"/>
                <a:gd name="T93" fmla="*/ 16 h 232"/>
                <a:gd name="T94" fmla="*/ 86 w 199"/>
                <a:gd name="T95" fmla="*/ 23 h 232"/>
                <a:gd name="T96" fmla="*/ 70 w 199"/>
                <a:gd name="T97" fmla="*/ 29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2" name="Freeform 895"/>
            <p:cNvSpPr>
              <a:spLocks noChangeArrowheads="1"/>
            </p:cNvSpPr>
            <p:nvPr/>
          </p:nvSpPr>
          <p:spPr bwMode="auto">
            <a:xfrm>
              <a:off x="3486" y="2173"/>
              <a:ext cx="22" cy="30"/>
            </a:xfrm>
            <a:custGeom>
              <a:avLst/>
              <a:gdLst>
                <a:gd name="T0" fmla="*/ 108 w 128"/>
                <a:gd name="T1" fmla="*/ 59 h 180"/>
                <a:gd name="T2" fmla="*/ 113 w 128"/>
                <a:gd name="T3" fmla="*/ 77 h 180"/>
                <a:gd name="T4" fmla="*/ 111 w 128"/>
                <a:gd name="T5" fmla="*/ 94 h 180"/>
                <a:gd name="T6" fmla="*/ 103 w 128"/>
                <a:gd name="T7" fmla="*/ 108 h 180"/>
                <a:gd name="T8" fmla="*/ 91 w 128"/>
                <a:gd name="T9" fmla="*/ 121 h 180"/>
                <a:gd name="T10" fmla="*/ 77 w 128"/>
                <a:gd name="T11" fmla="*/ 132 h 180"/>
                <a:gd name="T12" fmla="*/ 61 w 128"/>
                <a:gd name="T13" fmla="*/ 144 h 180"/>
                <a:gd name="T14" fmla="*/ 45 w 128"/>
                <a:gd name="T15" fmla="*/ 154 h 180"/>
                <a:gd name="T16" fmla="*/ 30 w 128"/>
                <a:gd name="T17" fmla="*/ 164 h 180"/>
                <a:gd name="T18" fmla="*/ 28 w 128"/>
                <a:gd name="T19" fmla="*/ 168 h 180"/>
                <a:gd name="T20" fmla="*/ 27 w 128"/>
                <a:gd name="T21" fmla="*/ 170 h 180"/>
                <a:gd name="T22" fmla="*/ 27 w 128"/>
                <a:gd name="T23" fmla="*/ 174 h 180"/>
                <a:gd name="T24" fmla="*/ 28 w 128"/>
                <a:gd name="T25" fmla="*/ 177 h 180"/>
                <a:gd name="T26" fmla="*/ 32 w 128"/>
                <a:gd name="T27" fmla="*/ 179 h 180"/>
                <a:gd name="T28" fmla="*/ 35 w 128"/>
                <a:gd name="T29" fmla="*/ 180 h 180"/>
                <a:gd name="T30" fmla="*/ 37 w 128"/>
                <a:gd name="T31" fmla="*/ 180 h 180"/>
                <a:gd name="T32" fmla="*/ 41 w 128"/>
                <a:gd name="T33" fmla="*/ 179 h 180"/>
                <a:gd name="T34" fmla="*/ 60 w 128"/>
                <a:gd name="T35" fmla="*/ 169 h 180"/>
                <a:gd name="T36" fmla="*/ 77 w 128"/>
                <a:gd name="T37" fmla="*/ 158 h 180"/>
                <a:gd name="T38" fmla="*/ 94 w 128"/>
                <a:gd name="T39" fmla="*/ 145 h 180"/>
                <a:gd name="T40" fmla="*/ 109 w 128"/>
                <a:gd name="T41" fmla="*/ 130 h 180"/>
                <a:gd name="T42" fmla="*/ 120 w 128"/>
                <a:gd name="T43" fmla="*/ 114 h 180"/>
                <a:gd name="T44" fmla="*/ 127 w 128"/>
                <a:gd name="T45" fmla="*/ 95 h 180"/>
                <a:gd name="T46" fmla="*/ 128 w 128"/>
                <a:gd name="T47" fmla="*/ 76 h 180"/>
                <a:gd name="T48" fmla="*/ 123 w 128"/>
                <a:gd name="T49" fmla="*/ 55 h 180"/>
                <a:gd name="T50" fmla="*/ 113 w 128"/>
                <a:gd name="T51" fmla="*/ 39 h 180"/>
                <a:gd name="T52" fmla="*/ 97 w 128"/>
                <a:gd name="T53" fmla="*/ 25 h 180"/>
                <a:gd name="T54" fmla="*/ 79 w 128"/>
                <a:gd name="T55" fmla="*/ 15 h 180"/>
                <a:gd name="T56" fmla="*/ 57 w 128"/>
                <a:gd name="T57" fmla="*/ 7 h 180"/>
                <a:gd name="T58" fmla="*/ 36 w 128"/>
                <a:gd name="T59" fmla="*/ 2 h 180"/>
                <a:gd name="T60" fmla="*/ 19 w 128"/>
                <a:gd name="T61" fmla="*/ 0 h 180"/>
                <a:gd name="T62" fmla="*/ 6 w 128"/>
                <a:gd name="T63" fmla="*/ 0 h 180"/>
                <a:gd name="T64" fmla="*/ 0 w 128"/>
                <a:gd name="T65" fmla="*/ 4 h 180"/>
                <a:gd name="T66" fmla="*/ 14 w 128"/>
                <a:gd name="T67" fmla="*/ 9 h 180"/>
                <a:gd name="T68" fmla="*/ 29 w 128"/>
                <a:gd name="T69" fmla="*/ 14 h 180"/>
                <a:gd name="T70" fmla="*/ 46 w 128"/>
                <a:gd name="T71" fmla="*/ 19 h 180"/>
                <a:gd name="T72" fmla="*/ 61 w 128"/>
                <a:gd name="T73" fmla="*/ 23 h 180"/>
                <a:gd name="T74" fmla="*/ 76 w 128"/>
                <a:gd name="T75" fmla="*/ 29 h 180"/>
                <a:gd name="T76" fmla="*/ 89 w 128"/>
                <a:gd name="T77" fmla="*/ 37 h 180"/>
                <a:gd name="T78" fmla="*/ 100 w 128"/>
                <a:gd name="T79" fmla="*/ 46 h 180"/>
                <a:gd name="T80" fmla="*/ 108 w 128"/>
                <a:gd name="T81" fmla="*/ 59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3" name="Freeform 896"/>
            <p:cNvSpPr>
              <a:spLocks noChangeArrowheads="1"/>
            </p:cNvSpPr>
            <p:nvPr/>
          </p:nvSpPr>
          <p:spPr bwMode="auto">
            <a:xfrm>
              <a:off x="3409" y="2166"/>
              <a:ext cx="54" cy="63"/>
            </a:xfrm>
            <a:custGeom>
              <a:avLst/>
              <a:gdLst>
                <a:gd name="T0" fmla="*/ 100 w 322"/>
                <a:gd name="T1" fmla="*/ 70 h 378"/>
                <a:gd name="T2" fmla="*/ 53 w 322"/>
                <a:gd name="T3" fmla="*/ 115 h 378"/>
                <a:gd name="T4" fmla="*/ 17 w 322"/>
                <a:gd name="T5" fmla="*/ 166 h 378"/>
                <a:gd name="T6" fmla="*/ 0 w 322"/>
                <a:gd name="T7" fmla="*/ 226 h 378"/>
                <a:gd name="T8" fmla="*/ 3 w 322"/>
                <a:gd name="T9" fmla="*/ 266 h 378"/>
                <a:gd name="T10" fmla="*/ 9 w 322"/>
                <a:gd name="T11" fmla="*/ 282 h 378"/>
                <a:gd name="T12" fmla="*/ 19 w 322"/>
                <a:gd name="T13" fmla="*/ 297 h 378"/>
                <a:gd name="T14" fmla="*/ 32 w 322"/>
                <a:gd name="T15" fmla="*/ 310 h 378"/>
                <a:gd name="T16" fmla="*/ 56 w 322"/>
                <a:gd name="T17" fmla="*/ 324 h 378"/>
                <a:gd name="T18" fmla="*/ 86 w 322"/>
                <a:gd name="T19" fmla="*/ 338 h 378"/>
                <a:gd name="T20" fmla="*/ 119 w 322"/>
                <a:gd name="T21" fmla="*/ 350 h 378"/>
                <a:gd name="T22" fmla="*/ 152 w 322"/>
                <a:gd name="T23" fmla="*/ 359 h 378"/>
                <a:gd name="T24" fmla="*/ 186 w 322"/>
                <a:gd name="T25" fmla="*/ 366 h 378"/>
                <a:gd name="T26" fmla="*/ 220 w 322"/>
                <a:gd name="T27" fmla="*/ 371 h 378"/>
                <a:gd name="T28" fmla="*/ 254 w 322"/>
                <a:gd name="T29" fmla="*/ 374 h 378"/>
                <a:gd name="T30" fmla="*/ 289 w 322"/>
                <a:gd name="T31" fmla="*/ 376 h 378"/>
                <a:gd name="T32" fmla="*/ 311 w 322"/>
                <a:gd name="T33" fmla="*/ 378 h 378"/>
                <a:gd name="T34" fmla="*/ 320 w 322"/>
                <a:gd name="T35" fmla="*/ 371 h 378"/>
                <a:gd name="T36" fmla="*/ 322 w 322"/>
                <a:gd name="T37" fmla="*/ 360 h 378"/>
                <a:gd name="T38" fmla="*/ 315 w 322"/>
                <a:gd name="T39" fmla="*/ 352 h 378"/>
                <a:gd name="T40" fmla="*/ 294 w 322"/>
                <a:gd name="T41" fmla="*/ 347 h 378"/>
                <a:gd name="T42" fmla="*/ 263 w 322"/>
                <a:gd name="T43" fmla="*/ 341 h 378"/>
                <a:gd name="T44" fmla="*/ 232 w 322"/>
                <a:gd name="T45" fmla="*/ 336 h 378"/>
                <a:gd name="T46" fmla="*/ 200 w 322"/>
                <a:gd name="T47" fmla="*/ 332 h 378"/>
                <a:gd name="T48" fmla="*/ 170 w 322"/>
                <a:gd name="T49" fmla="*/ 326 h 378"/>
                <a:gd name="T50" fmla="*/ 139 w 322"/>
                <a:gd name="T51" fmla="*/ 318 h 378"/>
                <a:gd name="T52" fmla="*/ 110 w 322"/>
                <a:gd name="T53" fmla="*/ 309 h 378"/>
                <a:gd name="T54" fmla="*/ 80 w 322"/>
                <a:gd name="T55" fmla="*/ 297 h 378"/>
                <a:gd name="T56" fmla="*/ 55 w 322"/>
                <a:gd name="T57" fmla="*/ 281 h 378"/>
                <a:gd name="T58" fmla="*/ 38 w 322"/>
                <a:gd name="T59" fmla="*/ 259 h 378"/>
                <a:gd name="T60" fmla="*/ 34 w 322"/>
                <a:gd name="T61" fmla="*/ 232 h 378"/>
                <a:gd name="T62" fmla="*/ 38 w 322"/>
                <a:gd name="T63" fmla="*/ 200 h 378"/>
                <a:gd name="T64" fmla="*/ 51 w 322"/>
                <a:gd name="T65" fmla="*/ 170 h 378"/>
                <a:gd name="T66" fmla="*/ 71 w 322"/>
                <a:gd name="T67" fmla="*/ 137 h 378"/>
                <a:gd name="T68" fmla="*/ 94 w 322"/>
                <a:gd name="T69" fmla="*/ 110 h 378"/>
                <a:gd name="T70" fmla="*/ 123 w 322"/>
                <a:gd name="T71" fmla="*/ 82 h 378"/>
                <a:gd name="T72" fmla="*/ 153 w 322"/>
                <a:gd name="T73" fmla="*/ 57 h 378"/>
                <a:gd name="T74" fmla="*/ 195 w 322"/>
                <a:gd name="T75" fmla="*/ 38 h 378"/>
                <a:gd name="T76" fmla="*/ 238 w 322"/>
                <a:gd name="T77" fmla="*/ 20 h 378"/>
                <a:gd name="T78" fmla="*/ 264 w 322"/>
                <a:gd name="T79" fmla="*/ 7 h 378"/>
                <a:gd name="T80" fmla="*/ 256 w 322"/>
                <a:gd name="T81" fmla="*/ 0 h 378"/>
                <a:gd name="T82" fmla="*/ 221 w 322"/>
                <a:gd name="T83" fmla="*/ 4 h 378"/>
                <a:gd name="T84" fmla="*/ 180 w 322"/>
                <a:gd name="T85" fmla="*/ 18 h 378"/>
                <a:gd name="T86" fmla="*/ 141 w 322"/>
                <a:gd name="T87" fmla="*/ 38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4" name="Freeform 897"/>
            <p:cNvSpPr>
              <a:spLocks noChangeArrowheads="1"/>
            </p:cNvSpPr>
            <p:nvPr/>
          </p:nvSpPr>
          <p:spPr bwMode="auto">
            <a:xfrm>
              <a:off x="3485" y="2164"/>
              <a:ext cx="47" cy="42"/>
            </a:xfrm>
            <a:custGeom>
              <a:avLst/>
              <a:gdLst>
                <a:gd name="T0" fmla="*/ 235 w 283"/>
                <a:gd name="T1" fmla="*/ 77 h 252"/>
                <a:gd name="T2" fmla="*/ 248 w 283"/>
                <a:gd name="T3" fmla="*/ 91 h 252"/>
                <a:gd name="T4" fmla="*/ 256 w 283"/>
                <a:gd name="T5" fmla="*/ 107 h 252"/>
                <a:gd name="T6" fmla="*/ 259 w 283"/>
                <a:gd name="T7" fmla="*/ 124 h 252"/>
                <a:gd name="T8" fmla="*/ 259 w 283"/>
                <a:gd name="T9" fmla="*/ 142 h 252"/>
                <a:gd name="T10" fmla="*/ 257 w 283"/>
                <a:gd name="T11" fmla="*/ 157 h 252"/>
                <a:gd name="T12" fmla="*/ 252 w 283"/>
                <a:gd name="T13" fmla="*/ 170 h 252"/>
                <a:gd name="T14" fmla="*/ 244 w 283"/>
                <a:gd name="T15" fmla="*/ 183 h 252"/>
                <a:gd name="T16" fmla="*/ 236 w 283"/>
                <a:gd name="T17" fmla="*/ 193 h 252"/>
                <a:gd name="T18" fmla="*/ 225 w 283"/>
                <a:gd name="T19" fmla="*/ 204 h 252"/>
                <a:gd name="T20" fmla="*/ 215 w 283"/>
                <a:gd name="T21" fmla="*/ 214 h 252"/>
                <a:gd name="T22" fmla="*/ 204 w 283"/>
                <a:gd name="T23" fmla="*/ 224 h 252"/>
                <a:gd name="T24" fmla="*/ 194 w 283"/>
                <a:gd name="T25" fmla="*/ 234 h 252"/>
                <a:gd name="T26" fmla="*/ 191 w 283"/>
                <a:gd name="T27" fmla="*/ 238 h 252"/>
                <a:gd name="T28" fmla="*/ 191 w 283"/>
                <a:gd name="T29" fmla="*/ 241 h 252"/>
                <a:gd name="T30" fmla="*/ 191 w 283"/>
                <a:gd name="T31" fmla="*/ 245 h 252"/>
                <a:gd name="T32" fmla="*/ 194 w 283"/>
                <a:gd name="T33" fmla="*/ 248 h 252"/>
                <a:gd name="T34" fmla="*/ 197 w 283"/>
                <a:gd name="T35" fmla="*/ 250 h 252"/>
                <a:gd name="T36" fmla="*/ 202 w 283"/>
                <a:gd name="T37" fmla="*/ 252 h 252"/>
                <a:gd name="T38" fmla="*/ 205 w 283"/>
                <a:gd name="T39" fmla="*/ 250 h 252"/>
                <a:gd name="T40" fmla="*/ 209 w 283"/>
                <a:gd name="T41" fmla="*/ 248 h 252"/>
                <a:gd name="T42" fmla="*/ 232 w 283"/>
                <a:gd name="T43" fmla="*/ 233 h 252"/>
                <a:gd name="T44" fmla="*/ 252 w 283"/>
                <a:gd name="T45" fmla="*/ 214 h 252"/>
                <a:gd name="T46" fmla="*/ 268 w 283"/>
                <a:gd name="T47" fmla="*/ 192 h 252"/>
                <a:gd name="T48" fmla="*/ 278 w 283"/>
                <a:gd name="T49" fmla="*/ 167 h 252"/>
                <a:gd name="T50" fmla="*/ 283 w 283"/>
                <a:gd name="T51" fmla="*/ 141 h 252"/>
                <a:gd name="T52" fmla="*/ 280 w 283"/>
                <a:gd name="T53" fmla="*/ 115 h 252"/>
                <a:gd name="T54" fmla="*/ 271 w 283"/>
                <a:gd name="T55" fmla="*/ 91 h 252"/>
                <a:gd name="T56" fmla="*/ 252 w 283"/>
                <a:gd name="T57" fmla="*/ 69 h 252"/>
                <a:gd name="T58" fmla="*/ 238 w 283"/>
                <a:gd name="T59" fmla="*/ 57 h 252"/>
                <a:gd name="T60" fmla="*/ 222 w 283"/>
                <a:gd name="T61" fmla="*/ 48 h 252"/>
                <a:gd name="T62" fmla="*/ 204 w 283"/>
                <a:gd name="T63" fmla="*/ 39 h 252"/>
                <a:gd name="T64" fmla="*/ 184 w 283"/>
                <a:gd name="T65" fmla="*/ 31 h 252"/>
                <a:gd name="T66" fmla="*/ 164 w 283"/>
                <a:gd name="T67" fmla="*/ 23 h 252"/>
                <a:gd name="T68" fmla="*/ 144 w 283"/>
                <a:gd name="T69" fmla="*/ 17 h 252"/>
                <a:gd name="T70" fmla="*/ 123 w 283"/>
                <a:gd name="T71" fmla="*/ 13 h 252"/>
                <a:gd name="T72" fmla="*/ 103 w 283"/>
                <a:gd name="T73" fmla="*/ 8 h 252"/>
                <a:gd name="T74" fmla="*/ 83 w 283"/>
                <a:gd name="T75" fmla="*/ 5 h 252"/>
                <a:gd name="T76" fmla="*/ 66 w 283"/>
                <a:gd name="T77" fmla="*/ 2 h 252"/>
                <a:gd name="T78" fmla="*/ 48 w 283"/>
                <a:gd name="T79" fmla="*/ 0 h 252"/>
                <a:gd name="T80" fmla="*/ 34 w 283"/>
                <a:gd name="T81" fmla="*/ 0 h 252"/>
                <a:gd name="T82" fmla="*/ 21 w 283"/>
                <a:gd name="T83" fmla="*/ 0 h 252"/>
                <a:gd name="T84" fmla="*/ 11 w 283"/>
                <a:gd name="T85" fmla="*/ 0 h 252"/>
                <a:gd name="T86" fmla="*/ 4 w 283"/>
                <a:gd name="T87" fmla="*/ 2 h 252"/>
                <a:gd name="T88" fmla="*/ 0 w 283"/>
                <a:gd name="T89" fmla="*/ 5 h 252"/>
                <a:gd name="T90" fmla="*/ 12 w 283"/>
                <a:gd name="T91" fmla="*/ 7 h 252"/>
                <a:gd name="T92" fmla="*/ 24 w 283"/>
                <a:gd name="T93" fmla="*/ 8 h 252"/>
                <a:gd name="T94" fmla="*/ 38 w 283"/>
                <a:gd name="T95" fmla="*/ 10 h 252"/>
                <a:gd name="T96" fmla="*/ 52 w 283"/>
                <a:gd name="T97" fmla="*/ 13 h 252"/>
                <a:gd name="T98" fmla="*/ 66 w 283"/>
                <a:gd name="T99" fmla="*/ 16 h 252"/>
                <a:gd name="T100" fmla="*/ 82 w 283"/>
                <a:gd name="T101" fmla="*/ 18 h 252"/>
                <a:gd name="T102" fmla="*/ 98 w 283"/>
                <a:gd name="T103" fmla="*/ 22 h 252"/>
                <a:gd name="T104" fmla="*/ 114 w 283"/>
                <a:gd name="T105" fmla="*/ 25 h 252"/>
                <a:gd name="T106" fmla="*/ 129 w 283"/>
                <a:gd name="T107" fmla="*/ 30 h 252"/>
                <a:gd name="T108" fmla="*/ 146 w 283"/>
                <a:gd name="T109" fmla="*/ 34 h 252"/>
                <a:gd name="T110" fmla="*/ 162 w 283"/>
                <a:gd name="T111" fmla="*/ 39 h 252"/>
                <a:gd name="T112" fmla="*/ 177 w 283"/>
                <a:gd name="T113" fmla="*/ 45 h 252"/>
                <a:gd name="T114" fmla="*/ 193 w 283"/>
                <a:gd name="T115" fmla="*/ 52 h 252"/>
                <a:gd name="T116" fmla="*/ 208 w 283"/>
                <a:gd name="T117" fmla="*/ 60 h 252"/>
                <a:gd name="T118" fmla="*/ 222 w 283"/>
                <a:gd name="T119" fmla="*/ 68 h 252"/>
                <a:gd name="T120" fmla="*/ 235 w 283"/>
                <a:gd name="T121" fmla="*/ 77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5" name="Freeform 898"/>
            <p:cNvSpPr>
              <a:spLocks noChangeArrowheads="1"/>
            </p:cNvSpPr>
            <p:nvPr/>
          </p:nvSpPr>
          <p:spPr bwMode="auto">
            <a:xfrm>
              <a:off x="3389" y="2184"/>
              <a:ext cx="19" cy="39"/>
            </a:xfrm>
            <a:custGeom>
              <a:avLst/>
              <a:gdLst>
                <a:gd name="T0" fmla="*/ 0 w 114"/>
                <a:gd name="T1" fmla="*/ 130 h 238"/>
                <a:gd name="T2" fmla="*/ 0 w 114"/>
                <a:gd name="T3" fmla="*/ 149 h 238"/>
                <a:gd name="T4" fmla="*/ 4 w 114"/>
                <a:gd name="T5" fmla="*/ 168 h 238"/>
                <a:gd name="T6" fmla="*/ 12 w 114"/>
                <a:gd name="T7" fmla="*/ 185 h 238"/>
                <a:gd name="T8" fmla="*/ 24 w 114"/>
                <a:gd name="T9" fmla="*/ 200 h 238"/>
                <a:gd name="T10" fmla="*/ 38 w 114"/>
                <a:gd name="T11" fmla="*/ 213 h 238"/>
                <a:gd name="T12" fmla="*/ 55 w 114"/>
                <a:gd name="T13" fmla="*/ 224 h 238"/>
                <a:gd name="T14" fmla="*/ 73 w 114"/>
                <a:gd name="T15" fmla="*/ 232 h 238"/>
                <a:gd name="T16" fmla="*/ 92 w 114"/>
                <a:gd name="T17" fmla="*/ 237 h 238"/>
                <a:gd name="T18" fmla="*/ 98 w 114"/>
                <a:gd name="T19" fmla="*/ 238 h 238"/>
                <a:gd name="T20" fmla="*/ 104 w 114"/>
                <a:gd name="T21" fmla="*/ 235 h 238"/>
                <a:gd name="T22" fmla="*/ 109 w 114"/>
                <a:gd name="T23" fmla="*/ 232 h 238"/>
                <a:gd name="T24" fmla="*/ 111 w 114"/>
                <a:gd name="T25" fmla="*/ 227 h 238"/>
                <a:gd name="T26" fmla="*/ 111 w 114"/>
                <a:gd name="T27" fmla="*/ 222 h 238"/>
                <a:gd name="T28" fmla="*/ 110 w 114"/>
                <a:gd name="T29" fmla="*/ 216 h 238"/>
                <a:gd name="T30" fmla="*/ 106 w 114"/>
                <a:gd name="T31" fmla="*/ 211 h 238"/>
                <a:gd name="T32" fmla="*/ 100 w 114"/>
                <a:gd name="T33" fmla="*/ 209 h 238"/>
                <a:gd name="T34" fmla="*/ 82 w 114"/>
                <a:gd name="T35" fmla="*/ 202 h 238"/>
                <a:gd name="T36" fmla="*/ 64 w 114"/>
                <a:gd name="T37" fmla="*/ 193 h 238"/>
                <a:gd name="T38" fmla="*/ 50 w 114"/>
                <a:gd name="T39" fmla="*/ 180 h 238"/>
                <a:gd name="T40" fmla="*/ 39 w 114"/>
                <a:gd name="T41" fmla="*/ 167 h 238"/>
                <a:gd name="T42" fmla="*/ 32 w 114"/>
                <a:gd name="T43" fmla="*/ 149 h 238"/>
                <a:gd name="T44" fmla="*/ 29 w 114"/>
                <a:gd name="T45" fmla="*/ 131 h 238"/>
                <a:gd name="T46" fmla="*/ 29 w 114"/>
                <a:gd name="T47" fmla="*/ 111 h 238"/>
                <a:gd name="T48" fmla="*/ 35 w 114"/>
                <a:gd name="T49" fmla="*/ 91 h 238"/>
                <a:gd name="T50" fmla="*/ 42 w 114"/>
                <a:gd name="T51" fmla="*/ 76 h 238"/>
                <a:gd name="T52" fmla="*/ 51 w 114"/>
                <a:gd name="T53" fmla="*/ 62 h 238"/>
                <a:gd name="T54" fmla="*/ 62 w 114"/>
                <a:gd name="T55" fmla="*/ 49 h 238"/>
                <a:gd name="T56" fmla="*/ 73 w 114"/>
                <a:gd name="T57" fmla="*/ 38 h 238"/>
                <a:gd name="T58" fmla="*/ 84 w 114"/>
                <a:gd name="T59" fmla="*/ 28 h 238"/>
                <a:gd name="T60" fmla="*/ 96 w 114"/>
                <a:gd name="T61" fmla="*/ 18 h 238"/>
                <a:gd name="T62" fmla="*/ 106 w 114"/>
                <a:gd name="T63" fmla="*/ 9 h 238"/>
                <a:gd name="T64" fmla="*/ 114 w 114"/>
                <a:gd name="T65" fmla="*/ 1 h 238"/>
                <a:gd name="T66" fmla="*/ 106 w 114"/>
                <a:gd name="T67" fmla="*/ 0 h 238"/>
                <a:gd name="T68" fmla="*/ 93 w 114"/>
                <a:gd name="T69" fmla="*/ 6 h 238"/>
                <a:gd name="T70" fmla="*/ 76 w 114"/>
                <a:gd name="T71" fmla="*/ 18 h 238"/>
                <a:gd name="T72" fmla="*/ 56 w 114"/>
                <a:gd name="T73" fmla="*/ 36 h 238"/>
                <a:gd name="T74" fmla="*/ 37 w 114"/>
                <a:gd name="T75" fmla="*/ 57 h 238"/>
                <a:gd name="T76" fmla="*/ 20 w 114"/>
                <a:gd name="T77" fmla="*/ 80 h 238"/>
                <a:gd name="T78" fmla="*/ 7 w 114"/>
                <a:gd name="T79" fmla="*/ 106 h 238"/>
                <a:gd name="T80" fmla="*/ 0 w 114"/>
                <a:gd name="T81" fmla="*/ 130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6" name="Freeform 899"/>
            <p:cNvSpPr>
              <a:spLocks noChangeArrowheads="1"/>
            </p:cNvSpPr>
            <p:nvPr/>
          </p:nvSpPr>
          <p:spPr bwMode="auto">
            <a:xfrm>
              <a:off x="3523" y="2161"/>
              <a:ext cx="41" cy="52"/>
            </a:xfrm>
            <a:custGeom>
              <a:avLst/>
              <a:gdLst>
                <a:gd name="T0" fmla="*/ 207 w 246"/>
                <a:gd name="T1" fmla="*/ 124 h 310"/>
                <a:gd name="T2" fmla="*/ 219 w 246"/>
                <a:gd name="T3" fmla="*/ 143 h 310"/>
                <a:gd name="T4" fmla="*/ 225 w 246"/>
                <a:gd name="T5" fmla="*/ 164 h 310"/>
                <a:gd name="T6" fmla="*/ 221 w 246"/>
                <a:gd name="T7" fmla="*/ 187 h 310"/>
                <a:gd name="T8" fmla="*/ 208 w 246"/>
                <a:gd name="T9" fmla="*/ 209 h 310"/>
                <a:gd name="T10" fmla="*/ 188 w 246"/>
                <a:gd name="T11" fmla="*/ 228 h 310"/>
                <a:gd name="T12" fmla="*/ 166 w 246"/>
                <a:gd name="T13" fmla="*/ 246 h 310"/>
                <a:gd name="T14" fmla="*/ 143 w 246"/>
                <a:gd name="T15" fmla="*/ 264 h 310"/>
                <a:gd name="T16" fmla="*/ 129 w 246"/>
                <a:gd name="T17" fmla="*/ 278 h 310"/>
                <a:gd name="T18" fmla="*/ 124 w 246"/>
                <a:gd name="T19" fmla="*/ 287 h 310"/>
                <a:gd name="T20" fmla="*/ 120 w 246"/>
                <a:gd name="T21" fmla="*/ 296 h 310"/>
                <a:gd name="T22" fmla="*/ 121 w 246"/>
                <a:gd name="T23" fmla="*/ 305 h 310"/>
                <a:gd name="T24" fmla="*/ 130 w 246"/>
                <a:gd name="T25" fmla="*/ 310 h 310"/>
                <a:gd name="T26" fmla="*/ 139 w 246"/>
                <a:gd name="T27" fmla="*/ 309 h 310"/>
                <a:gd name="T28" fmla="*/ 154 w 246"/>
                <a:gd name="T29" fmla="*/ 293 h 310"/>
                <a:gd name="T30" fmla="*/ 180 w 246"/>
                <a:gd name="T31" fmla="*/ 269 h 310"/>
                <a:gd name="T32" fmla="*/ 207 w 246"/>
                <a:gd name="T33" fmla="*/ 246 h 310"/>
                <a:gd name="T34" fmla="*/ 231 w 246"/>
                <a:gd name="T35" fmla="*/ 219 h 310"/>
                <a:gd name="T36" fmla="*/ 245 w 246"/>
                <a:gd name="T37" fmla="*/ 187 h 310"/>
                <a:gd name="T38" fmla="*/ 242 w 246"/>
                <a:gd name="T39" fmla="*/ 153 h 310"/>
                <a:gd name="T40" fmla="*/ 227 w 246"/>
                <a:gd name="T41" fmla="*/ 120 h 310"/>
                <a:gd name="T42" fmla="*/ 201 w 246"/>
                <a:gd name="T43" fmla="*/ 94 h 310"/>
                <a:gd name="T44" fmla="*/ 177 w 246"/>
                <a:gd name="T45" fmla="*/ 74 h 310"/>
                <a:gd name="T46" fmla="*/ 152 w 246"/>
                <a:gd name="T47" fmla="*/ 60 h 310"/>
                <a:gd name="T48" fmla="*/ 126 w 246"/>
                <a:gd name="T49" fmla="*/ 43 h 310"/>
                <a:gd name="T50" fmla="*/ 98 w 246"/>
                <a:gd name="T51" fmla="*/ 28 h 310"/>
                <a:gd name="T52" fmla="*/ 72 w 246"/>
                <a:gd name="T53" fmla="*/ 16 h 310"/>
                <a:gd name="T54" fmla="*/ 46 w 246"/>
                <a:gd name="T55" fmla="*/ 7 h 310"/>
                <a:gd name="T56" fmla="*/ 24 w 246"/>
                <a:gd name="T57" fmla="*/ 1 h 310"/>
                <a:gd name="T58" fmla="*/ 7 w 246"/>
                <a:gd name="T59" fmla="*/ 1 h 310"/>
                <a:gd name="T60" fmla="*/ 8 w 246"/>
                <a:gd name="T61" fmla="*/ 6 h 310"/>
                <a:gd name="T62" fmla="*/ 28 w 246"/>
                <a:gd name="T63" fmla="*/ 14 h 310"/>
                <a:gd name="T64" fmla="*/ 51 w 246"/>
                <a:gd name="T65" fmla="*/ 24 h 310"/>
                <a:gd name="T66" fmla="*/ 78 w 246"/>
                <a:gd name="T67" fmla="*/ 37 h 310"/>
                <a:gd name="T68" fmla="*/ 106 w 246"/>
                <a:gd name="T69" fmla="*/ 51 h 310"/>
                <a:gd name="T70" fmla="*/ 134 w 246"/>
                <a:gd name="T71" fmla="*/ 69 h 310"/>
                <a:gd name="T72" fmla="*/ 163 w 246"/>
                <a:gd name="T73" fmla="*/ 87 h 310"/>
                <a:gd name="T74" fmla="*/ 187 w 246"/>
                <a:gd name="T75" fmla="*/ 105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7" name="Freeform 900"/>
            <p:cNvSpPr>
              <a:spLocks noChangeArrowheads="1"/>
            </p:cNvSpPr>
            <p:nvPr/>
          </p:nvSpPr>
          <p:spPr bwMode="auto">
            <a:xfrm>
              <a:off x="3478" y="2222"/>
              <a:ext cx="14" cy="31"/>
            </a:xfrm>
            <a:custGeom>
              <a:avLst/>
              <a:gdLst>
                <a:gd name="T0" fmla="*/ 31 w 83"/>
                <a:gd name="T1" fmla="*/ 14 h 187"/>
                <a:gd name="T2" fmla="*/ 29 w 83"/>
                <a:gd name="T3" fmla="*/ 8 h 187"/>
                <a:gd name="T4" fmla="*/ 25 w 83"/>
                <a:gd name="T5" fmla="*/ 3 h 187"/>
                <a:gd name="T6" fmla="*/ 19 w 83"/>
                <a:gd name="T7" fmla="*/ 1 h 187"/>
                <a:gd name="T8" fmla="*/ 14 w 83"/>
                <a:gd name="T9" fmla="*/ 0 h 187"/>
                <a:gd name="T10" fmla="*/ 8 w 83"/>
                <a:gd name="T11" fmla="*/ 2 h 187"/>
                <a:gd name="T12" fmla="*/ 3 w 83"/>
                <a:gd name="T13" fmla="*/ 5 h 187"/>
                <a:gd name="T14" fmla="*/ 0 w 83"/>
                <a:gd name="T15" fmla="*/ 11 h 187"/>
                <a:gd name="T16" fmla="*/ 0 w 83"/>
                <a:gd name="T17" fmla="*/ 17 h 187"/>
                <a:gd name="T18" fmla="*/ 5 w 83"/>
                <a:gd name="T19" fmla="*/ 42 h 187"/>
                <a:gd name="T20" fmla="*/ 15 w 83"/>
                <a:gd name="T21" fmla="*/ 71 h 187"/>
                <a:gd name="T22" fmla="*/ 27 w 83"/>
                <a:gd name="T23" fmla="*/ 100 h 187"/>
                <a:gd name="T24" fmla="*/ 41 w 83"/>
                <a:gd name="T25" fmla="*/ 127 h 187"/>
                <a:gd name="T26" fmla="*/ 55 w 83"/>
                <a:gd name="T27" fmla="*/ 151 h 187"/>
                <a:gd name="T28" fmla="*/ 68 w 83"/>
                <a:gd name="T29" fmla="*/ 171 h 187"/>
                <a:gd name="T30" fmla="*/ 77 w 83"/>
                <a:gd name="T31" fmla="*/ 184 h 187"/>
                <a:gd name="T32" fmla="*/ 83 w 83"/>
                <a:gd name="T33" fmla="*/ 187 h 187"/>
                <a:gd name="T34" fmla="*/ 80 w 83"/>
                <a:gd name="T35" fmla="*/ 174 h 187"/>
                <a:gd name="T36" fmla="*/ 75 w 83"/>
                <a:gd name="T37" fmla="*/ 158 h 187"/>
                <a:gd name="T38" fmla="*/ 68 w 83"/>
                <a:gd name="T39" fmla="*/ 138 h 187"/>
                <a:gd name="T40" fmla="*/ 59 w 83"/>
                <a:gd name="T41" fmla="*/ 113 h 187"/>
                <a:gd name="T42" fmla="*/ 51 w 83"/>
                <a:gd name="T43" fmla="*/ 88 h 187"/>
                <a:gd name="T44" fmla="*/ 43 w 83"/>
                <a:gd name="T45" fmla="*/ 63 h 187"/>
                <a:gd name="T46" fmla="*/ 36 w 83"/>
                <a:gd name="T47" fmla="*/ 38 h 187"/>
                <a:gd name="T48" fmla="*/ 31 w 83"/>
                <a:gd name="T49" fmla="*/ 14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8" name="Freeform 901"/>
            <p:cNvSpPr>
              <a:spLocks noChangeArrowheads="1"/>
            </p:cNvSpPr>
            <p:nvPr/>
          </p:nvSpPr>
          <p:spPr bwMode="auto">
            <a:xfrm>
              <a:off x="3472" y="2205"/>
              <a:ext cx="7" cy="16"/>
            </a:xfrm>
            <a:custGeom>
              <a:avLst/>
              <a:gdLst>
                <a:gd name="T0" fmla="*/ 22 w 44"/>
                <a:gd name="T1" fmla="*/ 10 h 94"/>
                <a:gd name="T2" fmla="*/ 21 w 44"/>
                <a:gd name="T3" fmla="*/ 6 h 94"/>
                <a:gd name="T4" fmla="*/ 18 w 44"/>
                <a:gd name="T5" fmla="*/ 2 h 94"/>
                <a:gd name="T6" fmla="*/ 14 w 44"/>
                <a:gd name="T7" fmla="*/ 0 h 94"/>
                <a:gd name="T8" fmla="*/ 10 w 44"/>
                <a:gd name="T9" fmla="*/ 0 h 94"/>
                <a:gd name="T10" fmla="*/ 6 w 44"/>
                <a:gd name="T11" fmla="*/ 1 h 94"/>
                <a:gd name="T12" fmla="*/ 3 w 44"/>
                <a:gd name="T13" fmla="*/ 3 h 94"/>
                <a:gd name="T14" fmla="*/ 0 w 44"/>
                <a:gd name="T15" fmla="*/ 7 h 94"/>
                <a:gd name="T16" fmla="*/ 0 w 44"/>
                <a:gd name="T17" fmla="*/ 11 h 94"/>
                <a:gd name="T18" fmla="*/ 0 w 44"/>
                <a:gd name="T19" fmla="*/ 24 h 94"/>
                <a:gd name="T20" fmla="*/ 4 w 44"/>
                <a:gd name="T21" fmla="*/ 38 h 94"/>
                <a:gd name="T22" fmla="*/ 8 w 44"/>
                <a:gd name="T23" fmla="*/ 52 h 94"/>
                <a:gd name="T24" fmla="*/ 14 w 44"/>
                <a:gd name="T25" fmla="*/ 65 h 94"/>
                <a:gd name="T26" fmla="*/ 21 w 44"/>
                <a:gd name="T27" fmla="*/ 78 h 94"/>
                <a:gd name="T28" fmla="*/ 28 w 44"/>
                <a:gd name="T29" fmla="*/ 87 h 94"/>
                <a:gd name="T30" fmla="*/ 37 w 44"/>
                <a:gd name="T31" fmla="*/ 93 h 94"/>
                <a:gd name="T32" fmla="*/ 42 w 44"/>
                <a:gd name="T33" fmla="*/ 94 h 94"/>
                <a:gd name="T34" fmla="*/ 44 w 44"/>
                <a:gd name="T35" fmla="*/ 76 h 94"/>
                <a:gd name="T36" fmla="*/ 38 w 44"/>
                <a:gd name="T37" fmla="*/ 54 h 94"/>
                <a:gd name="T38" fmla="*/ 31 w 44"/>
                <a:gd name="T39" fmla="*/ 32 h 94"/>
                <a:gd name="T40" fmla="*/ 22 w 44"/>
                <a:gd name="T41" fmla="*/ 10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9" name="Freeform 902"/>
            <p:cNvSpPr>
              <a:spLocks noChangeArrowheads="1"/>
            </p:cNvSpPr>
            <p:nvPr/>
          </p:nvSpPr>
          <p:spPr bwMode="auto">
            <a:xfrm>
              <a:off x="3466" y="2194"/>
              <a:ext cx="6" cy="9"/>
            </a:xfrm>
            <a:custGeom>
              <a:avLst/>
              <a:gdLst>
                <a:gd name="T0" fmla="*/ 20 w 38"/>
                <a:gd name="T1" fmla="*/ 7 h 54"/>
                <a:gd name="T2" fmla="*/ 20 w 38"/>
                <a:gd name="T3" fmla="*/ 8 h 54"/>
                <a:gd name="T4" fmla="*/ 20 w 38"/>
                <a:gd name="T5" fmla="*/ 8 h 54"/>
                <a:gd name="T6" fmla="*/ 20 w 38"/>
                <a:gd name="T7" fmla="*/ 8 h 54"/>
                <a:gd name="T8" fmla="*/ 20 w 38"/>
                <a:gd name="T9" fmla="*/ 8 h 54"/>
                <a:gd name="T10" fmla="*/ 19 w 38"/>
                <a:gd name="T11" fmla="*/ 4 h 54"/>
                <a:gd name="T12" fmla="*/ 15 w 38"/>
                <a:gd name="T13" fmla="*/ 1 h 54"/>
                <a:gd name="T14" fmla="*/ 12 w 38"/>
                <a:gd name="T15" fmla="*/ 0 h 54"/>
                <a:gd name="T16" fmla="*/ 7 w 38"/>
                <a:gd name="T17" fmla="*/ 0 h 54"/>
                <a:gd name="T18" fmla="*/ 4 w 38"/>
                <a:gd name="T19" fmla="*/ 1 h 54"/>
                <a:gd name="T20" fmla="*/ 1 w 38"/>
                <a:gd name="T21" fmla="*/ 4 h 54"/>
                <a:gd name="T22" fmla="*/ 0 w 38"/>
                <a:gd name="T23" fmla="*/ 8 h 54"/>
                <a:gd name="T24" fmla="*/ 0 w 38"/>
                <a:gd name="T25" fmla="*/ 11 h 54"/>
                <a:gd name="T26" fmla="*/ 1 w 38"/>
                <a:gd name="T27" fmla="*/ 17 h 54"/>
                <a:gd name="T28" fmla="*/ 4 w 38"/>
                <a:gd name="T29" fmla="*/ 24 h 54"/>
                <a:gd name="T30" fmla="*/ 8 w 38"/>
                <a:gd name="T31" fmla="*/ 32 h 54"/>
                <a:gd name="T32" fmla="*/ 14 w 38"/>
                <a:gd name="T33" fmla="*/ 39 h 54"/>
                <a:gd name="T34" fmla="*/ 20 w 38"/>
                <a:gd name="T35" fmla="*/ 46 h 54"/>
                <a:gd name="T36" fmla="*/ 27 w 38"/>
                <a:gd name="T37" fmla="*/ 50 h 54"/>
                <a:gd name="T38" fmla="*/ 33 w 38"/>
                <a:gd name="T39" fmla="*/ 54 h 54"/>
                <a:gd name="T40" fmla="*/ 38 w 38"/>
                <a:gd name="T41" fmla="*/ 54 h 54"/>
                <a:gd name="T42" fmla="*/ 36 w 38"/>
                <a:gd name="T43" fmla="*/ 42 h 54"/>
                <a:gd name="T44" fmla="*/ 32 w 38"/>
                <a:gd name="T45" fmla="*/ 29 h 54"/>
                <a:gd name="T46" fmla="*/ 25 w 38"/>
                <a:gd name="T47" fmla="*/ 16 h 54"/>
                <a:gd name="T48" fmla="*/ 20 w 38"/>
                <a:gd name="T49" fmla="*/ 7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0" name="Freeform 903"/>
            <p:cNvSpPr>
              <a:spLocks noChangeArrowheads="1"/>
            </p:cNvSpPr>
            <p:nvPr/>
          </p:nvSpPr>
          <p:spPr bwMode="auto">
            <a:xfrm>
              <a:off x="3461" y="2186"/>
              <a:ext cx="8" cy="6"/>
            </a:xfrm>
            <a:custGeom>
              <a:avLst/>
              <a:gdLst>
                <a:gd name="T0" fmla="*/ 41 w 52"/>
                <a:gd name="T1" fmla="*/ 27 h 36"/>
                <a:gd name="T2" fmla="*/ 46 w 52"/>
                <a:gd name="T3" fmla="*/ 24 h 36"/>
                <a:gd name="T4" fmla="*/ 51 w 52"/>
                <a:gd name="T5" fmla="*/ 21 h 36"/>
                <a:gd name="T6" fmla="*/ 52 w 52"/>
                <a:gd name="T7" fmla="*/ 16 h 36"/>
                <a:gd name="T8" fmla="*/ 52 w 52"/>
                <a:gd name="T9" fmla="*/ 12 h 36"/>
                <a:gd name="T10" fmla="*/ 50 w 52"/>
                <a:gd name="T11" fmla="*/ 6 h 36"/>
                <a:gd name="T12" fmla="*/ 46 w 52"/>
                <a:gd name="T13" fmla="*/ 2 h 36"/>
                <a:gd name="T14" fmla="*/ 41 w 52"/>
                <a:gd name="T15" fmla="*/ 0 h 36"/>
                <a:gd name="T16" fmla="*/ 36 w 52"/>
                <a:gd name="T17" fmla="*/ 0 h 36"/>
                <a:gd name="T18" fmla="*/ 33 w 52"/>
                <a:gd name="T19" fmla="*/ 0 h 36"/>
                <a:gd name="T20" fmla="*/ 29 w 52"/>
                <a:gd name="T21" fmla="*/ 1 h 36"/>
                <a:gd name="T22" fmla="*/ 21 w 52"/>
                <a:gd name="T23" fmla="*/ 4 h 36"/>
                <a:gd name="T24" fmla="*/ 13 w 52"/>
                <a:gd name="T25" fmla="*/ 8 h 36"/>
                <a:gd name="T26" fmla="*/ 6 w 52"/>
                <a:gd name="T27" fmla="*/ 15 h 36"/>
                <a:gd name="T28" fmla="*/ 3 w 52"/>
                <a:gd name="T29" fmla="*/ 22 h 36"/>
                <a:gd name="T30" fmla="*/ 0 w 52"/>
                <a:gd name="T31" fmla="*/ 29 h 36"/>
                <a:gd name="T32" fmla="*/ 0 w 52"/>
                <a:gd name="T33" fmla="*/ 31 h 36"/>
                <a:gd name="T34" fmla="*/ 4 w 52"/>
                <a:gd name="T35" fmla="*/ 33 h 36"/>
                <a:gd name="T36" fmla="*/ 9 w 52"/>
                <a:gd name="T37" fmla="*/ 36 h 36"/>
                <a:gd name="T38" fmla="*/ 13 w 52"/>
                <a:gd name="T39" fmla="*/ 36 h 36"/>
                <a:gd name="T40" fmla="*/ 18 w 52"/>
                <a:gd name="T41" fmla="*/ 36 h 36"/>
                <a:gd name="T42" fmla="*/ 24 w 52"/>
                <a:gd name="T43" fmla="*/ 33 h 36"/>
                <a:gd name="T44" fmla="*/ 30 w 52"/>
                <a:gd name="T45" fmla="*/ 32 h 36"/>
                <a:gd name="T46" fmla="*/ 36 w 52"/>
                <a:gd name="T47" fmla="*/ 30 h 36"/>
                <a:gd name="T48" fmla="*/ 41 w 52"/>
                <a:gd name="T49" fmla="*/ 27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1" name="Freeform 904"/>
            <p:cNvSpPr>
              <a:spLocks noChangeArrowheads="1"/>
            </p:cNvSpPr>
            <p:nvPr/>
          </p:nvSpPr>
          <p:spPr bwMode="auto">
            <a:xfrm>
              <a:off x="3421" y="2176"/>
              <a:ext cx="33" cy="39"/>
            </a:xfrm>
            <a:custGeom>
              <a:avLst/>
              <a:gdLst>
                <a:gd name="T0" fmla="*/ 73 w 198"/>
                <a:gd name="T1" fmla="*/ 36 h 236"/>
                <a:gd name="T2" fmla="*/ 58 w 198"/>
                <a:gd name="T3" fmla="*/ 46 h 236"/>
                <a:gd name="T4" fmla="*/ 46 w 198"/>
                <a:gd name="T5" fmla="*/ 58 h 236"/>
                <a:gd name="T6" fmla="*/ 33 w 198"/>
                <a:gd name="T7" fmla="*/ 72 h 236"/>
                <a:gd name="T8" fmla="*/ 22 w 198"/>
                <a:gd name="T9" fmla="*/ 85 h 236"/>
                <a:gd name="T10" fmla="*/ 14 w 198"/>
                <a:gd name="T11" fmla="*/ 100 h 236"/>
                <a:gd name="T12" fmla="*/ 7 w 198"/>
                <a:gd name="T13" fmla="*/ 115 h 236"/>
                <a:gd name="T14" fmla="*/ 2 w 198"/>
                <a:gd name="T15" fmla="*/ 130 h 236"/>
                <a:gd name="T16" fmla="*/ 0 w 198"/>
                <a:gd name="T17" fmla="*/ 146 h 236"/>
                <a:gd name="T18" fmla="*/ 2 w 198"/>
                <a:gd name="T19" fmla="*/ 170 h 236"/>
                <a:gd name="T20" fmla="*/ 12 w 198"/>
                <a:gd name="T21" fmla="*/ 190 h 236"/>
                <a:gd name="T22" fmla="*/ 26 w 198"/>
                <a:gd name="T23" fmla="*/ 207 h 236"/>
                <a:gd name="T24" fmla="*/ 43 w 198"/>
                <a:gd name="T25" fmla="*/ 220 h 236"/>
                <a:gd name="T26" fmla="*/ 64 w 198"/>
                <a:gd name="T27" fmla="*/ 229 h 236"/>
                <a:gd name="T28" fmla="*/ 88 w 198"/>
                <a:gd name="T29" fmla="*/ 235 h 236"/>
                <a:gd name="T30" fmla="*/ 110 w 198"/>
                <a:gd name="T31" fmla="*/ 236 h 236"/>
                <a:gd name="T32" fmla="*/ 132 w 198"/>
                <a:gd name="T33" fmla="*/ 232 h 236"/>
                <a:gd name="T34" fmla="*/ 137 w 198"/>
                <a:gd name="T35" fmla="*/ 232 h 236"/>
                <a:gd name="T36" fmla="*/ 142 w 198"/>
                <a:gd name="T37" fmla="*/ 230 h 236"/>
                <a:gd name="T38" fmla="*/ 145 w 198"/>
                <a:gd name="T39" fmla="*/ 226 h 236"/>
                <a:gd name="T40" fmla="*/ 146 w 198"/>
                <a:gd name="T41" fmla="*/ 221 h 236"/>
                <a:gd name="T42" fmla="*/ 145 w 198"/>
                <a:gd name="T43" fmla="*/ 219 h 236"/>
                <a:gd name="T44" fmla="*/ 142 w 198"/>
                <a:gd name="T45" fmla="*/ 219 h 236"/>
                <a:gd name="T46" fmla="*/ 137 w 198"/>
                <a:gd name="T47" fmla="*/ 217 h 236"/>
                <a:gd name="T48" fmla="*/ 131 w 198"/>
                <a:gd name="T49" fmla="*/ 217 h 236"/>
                <a:gd name="T50" fmla="*/ 124 w 198"/>
                <a:gd name="T51" fmla="*/ 217 h 236"/>
                <a:gd name="T52" fmla="*/ 118 w 198"/>
                <a:gd name="T53" fmla="*/ 217 h 236"/>
                <a:gd name="T54" fmla="*/ 112 w 198"/>
                <a:gd name="T55" fmla="*/ 217 h 236"/>
                <a:gd name="T56" fmla="*/ 109 w 198"/>
                <a:gd name="T57" fmla="*/ 217 h 236"/>
                <a:gd name="T58" fmla="*/ 97 w 198"/>
                <a:gd name="T59" fmla="*/ 216 h 236"/>
                <a:gd name="T60" fmla="*/ 87 w 198"/>
                <a:gd name="T61" fmla="*/ 215 h 236"/>
                <a:gd name="T62" fmla="*/ 75 w 198"/>
                <a:gd name="T63" fmla="*/ 214 h 236"/>
                <a:gd name="T64" fmla="*/ 63 w 198"/>
                <a:gd name="T65" fmla="*/ 211 h 236"/>
                <a:gd name="T66" fmla="*/ 51 w 198"/>
                <a:gd name="T67" fmla="*/ 207 h 236"/>
                <a:gd name="T68" fmla="*/ 40 w 198"/>
                <a:gd name="T69" fmla="*/ 199 h 236"/>
                <a:gd name="T70" fmla="*/ 29 w 198"/>
                <a:gd name="T71" fmla="*/ 189 h 236"/>
                <a:gd name="T72" fmla="*/ 17 w 198"/>
                <a:gd name="T73" fmla="*/ 174 h 236"/>
                <a:gd name="T74" fmla="*/ 15 w 198"/>
                <a:gd name="T75" fmla="*/ 157 h 236"/>
                <a:gd name="T76" fmla="*/ 16 w 198"/>
                <a:gd name="T77" fmla="*/ 141 h 236"/>
                <a:gd name="T78" fmla="*/ 21 w 198"/>
                <a:gd name="T79" fmla="*/ 124 h 236"/>
                <a:gd name="T80" fmla="*/ 28 w 198"/>
                <a:gd name="T81" fmla="*/ 109 h 236"/>
                <a:gd name="T82" fmla="*/ 39 w 198"/>
                <a:gd name="T83" fmla="*/ 96 h 236"/>
                <a:gd name="T84" fmla="*/ 50 w 198"/>
                <a:gd name="T85" fmla="*/ 82 h 236"/>
                <a:gd name="T86" fmla="*/ 63 w 198"/>
                <a:gd name="T87" fmla="*/ 70 h 236"/>
                <a:gd name="T88" fmla="*/ 78 w 198"/>
                <a:gd name="T89" fmla="*/ 59 h 236"/>
                <a:gd name="T90" fmla="*/ 94 w 198"/>
                <a:gd name="T91" fmla="*/ 49 h 236"/>
                <a:gd name="T92" fmla="*/ 110 w 198"/>
                <a:gd name="T93" fmla="*/ 39 h 236"/>
                <a:gd name="T94" fmla="*/ 126 w 198"/>
                <a:gd name="T95" fmla="*/ 31 h 236"/>
                <a:gd name="T96" fmla="*/ 142 w 198"/>
                <a:gd name="T97" fmla="*/ 24 h 236"/>
                <a:gd name="T98" fmla="*/ 158 w 198"/>
                <a:gd name="T99" fmla="*/ 19 h 236"/>
                <a:gd name="T100" fmla="*/ 172 w 198"/>
                <a:gd name="T101" fmla="*/ 13 h 236"/>
                <a:gd name="T102" fmla="*/ 186 w 198"/>
                <a:gd name="T103" fmla="*/ 10 h 236"/>
                <a:gd name="T104" fmla="*/ 198 w 198"/>
                <a:gd name="T105" fmla="*/ 7 h 236"/>
                <a:gd name="T106" fmla="*/ 190 w 198"/>
                <a:gd name="T107" fmla="*/ 3 h 236"/>
                <a:gd name="T108" fmla="*/ 177 w 198"/>
                <a:gd name="T109" fmla="*/ 0 h 236"/>
                <a:gd name="T110" fmla="*/ 162 w 198"/>
                <a:gd name="T111" fmla="*/ 3 h 236"/>
                <a:gd name="T112" fmla="*/ 144 w 198"/>
                <a:gd name="T113" fmla="*/ 6 h 236"/>
                <a:gd name="T114" fmla="*/ 124 w 198"/>
                <a:gd name="T115" fmla="*/ 12 h 236"/>
                <a:gd name="T116" fmla="*/ 105 w 198"/>
                <a:gd name="T117" fmla="*/ 19 h 236"/>
                <a:gd name="T118" fmla="*/ 88 w 198"/>
                <a:gd name="T119" fmla="*/ 28 h 236"/>
                <a:gd name="T120" fmla="*/ 73 w 198"/>
                <a:gd name="T121" fmla="*/ 3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2" name="Freeform 905"/>
            <p:cNvSpPr>
              <a:spLocks noChangeArrowheads="1"/>
            </p:cNvSpPr>
            <p:nvPr/>
          </p:nvSpPr>
          <p:spPr bwMode="auto">
            <a:xfrm>
              <a:off x="3477" y="2176"/>
              <a:ext cx="22" cy="30"/>
            </a:xfrm>
            <a:custGeom>
              <a:avLst/>
              <a:gdLst>
                <a:gd name="T0" fmla="*/ 108 w 128"/>
                <a:gd name="T1" fmla="*/ 61 h 183"/>
                <a:gd name="T2" fmla="*/ 111 w 128"/>
                <a:gd name="T3" fmla="*/ 80 h 183"/>
                <a:gd name="T4" fmla="*/ 109 w 128"/>
                <a:gd name="T5" fmla="*/ 97 h 183"/>
                <a:gd name="T6" fmla="*/ 101 w 128"/>
                <a:gd name="T7" fmla="*/ 110 h 183"/>
                <a:gd name="T8" fmla="*/ 89 w 128"/>
                <a:gd name="T9" fmla="*/ 123 h 183"/>
                <a:gd name="T10" fmla="*/ 75 w 128"/>
                <a:gd name="T11" fmla="*/ 134 h 183"/>
                <a:gd name="T12" fmla="*/ 60 w 128"/>
                <a:gd name="T13" fmla="*/ 145 h 183"/>
                <a:gd name="T14" fmla="*/ 43 w 128"/>
                <a:gd name="T15" fmla="*/ 156 h 183"/>
                <a:gd name="T16" fmla="*/ 29 w 128"/>
                <a:gd name="T17" fmla="*/ 167 h 183"/>
                <a:gd name="T18" fmla="*/ 27 w 128"/>
                <a:gd name="T19" fmla="*/ 170 h 183"/>
                <a:gd name="T20" fmla="*/ 26 w 128"/>
                <a:gd name="T21" fmla="*/ 172 h 183"/>
                <a:gd name="T22" fmla="*/ 26 w 128"/>
                <a:gd name="T23" fmla="*/ 176 h 183"/>
                <a:gd name="T24" fmla="*/ 28 w 128"/>
                <a:gd name="T25" fmla="*/ 179 h 183"/>
                <a:gd name="T26" fmla="*/ 30 w 128"/>
                <a:gd name="T27" fmla="*/ 182 h 183"/>
                <a:gd name="T28" fmla="*/ 34 w 128"/>
                <a:gd name="T29" fmla="*/ 183 h 183"/>
                <a:gd name="T30" fmla="*/ 37 w 128"/>
                <a:gd name="T31" fmla="*/ 183 h 183"/>
                <a:gd name="T32" fmla="*/ 41 w 128"/>
                <a:gd name="T33" fmla="*/ 182 h 183"/>
                <a:gd name="T34" fmla="*/ 58 w 128"/>
                <a:gd name="T35" fmla="*/ 171 h 183"/>
                <a:gd name="T36" fmla="*/ 76 w 128"/>
                <a:gd name="T37" fmla="*/ 160 h 183"/>
                <a:gd name="T38" fmla="*/ 92 w 128"/>
                <a:gd name="T39" fmla="*/ 147 h 183"/>
                <a:gd name="T40" fmla="*/ 108 w 128"/>
                <a:gd name="T41" fmla="*/ 132 h 183"/>
                <a:gd name="T42" fmla="*/ 118 w 128"/>
                <a:gd name="T43" fmla="*/ 116 h 183"/>
                <a:gd name="T44" fmla="*/ 125 w 128"/>
                <a:gd name="T45" fmla="*/ 98 h 183"/>
                <a:gd name="T46" fmla="*/ 128 w 128"/>
                <a:gd name="T47" fmla="*/ 78 h 183"/>
                <a:gd name="T48" fmla="*/ 123 w 128"/>
                <a:gd name="T49" fmla="*/ 58 h 183"/>
                <a:gd name="T50" fmla="*/ 112 w 128"/>
                <a:gd name="T51" fmla="*/ 41 h 183"/>
                <a:gd name="T52" fmla="*/ 98 w 128"/>
                <a:gd name="T53" fmla="*/ 28 h 183"/>
                <a:gd name="T54" fmla="*/ 80 w 128"/>
                <a:gd name="T55" fmla="*/ 16 h 183"/>
                <a:gd name="T56" fmla="*/ 61 w 128"/>
                <a:gd name="T57" fmla="*/ 8 h 183"/>
                <a:gd name="T58" fmla="*/ 41 w 128"/>
                <a:gd name="T59" fmla="*/ 2 h 183"/>
                <a:gd name="T60" fmla="*/ 23 w 128"/>
                <a:gd name="T61" fmla="*/ 0 h 183"/>
                <a:gd name="T62" fmla="*/ 9 w 128"/>
                <a:gd name="T63" fmla="*/ 1 h 183"/>
                <a:gd name="T64" fmla="*/ 0 w 128"/>
                <a:gd name="T65" fmla="*/ 6 h 183"/>
                <a:gd name="T66" fmla="*/ 16 w 128"/>
                <a:gd name="T67" fmla="*/ 10 h 183"/>
                <a:gd name="T68" fmla="*/ 33 w 128"/>
                <a:gd name="T69" fmla="*/ 14 h 183"/>
                <a:gd name="T70" fmla="*/ 48 w 128"/>
                <a:gd name="T71" fmla="*/ 17 h 183"/>
                <a:gd name="T72" fmla="*/ 63 w 128"/>
                <a:gd name="T73" fmla="*/ 22 h 183"/>
                <a:gd name="T74" fmla="*/ 77 w 128"/>
                <a:gd name="T75" fmla="*/ 28 h 183"/>
                <a:gd name="T76" fmla="*/ 90 w 128"/>
                <a:gd name="T77" fmla="*/ 36 h 183"/>
                <a:gd name="T78" fmla="*/ 101 w 128"/>
                <a:gd name="T79" fmla="*/ 46 h 183"/>
                <a:gd name="T80" fmla="*/ 108 w 128"/>
                <a:gd name="T81" fmla="*/ 61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3" name="Freeform 906"/>
            <p:cNvSpPr>
              <a:spLocks noChangeArrowheads="1"/>
            </p:cNvSpPr>
            <p:nvPr/>
          </p:nvSpPr>
          <p:spPr bwMode="auto">
            <a:xfrm>
              <a:off x="3400" y="2169"/>
              <a:ext cx="53" cy="63"/>
            </a:xfrm>
            <a:custGeom>
              <a:avLst/>
              <a:gdLst>
                <a:gd name="T0" fmla="*/ 101 w 323"/>
                <a:gd name="T1" fmla="*/ 70 h 379"/>
                <a:gd name="T2" fmla="*/ 54 w 323"/>
                <a:gd name="T3" fmla="*/ 115 h 379"/>
                <a:gd name="T4" fmla="*/ 18 w 323"/>
                <a:gd name="T5" fmla="*/ 167 h 379"/>
                <a:gd name="T6" fmla="*/ 0 w 323"/>
                <a:gd name="T7" fmla="*/ 227 h 379"/>
                <a:gd name="T8" fmla="*/ 4 w 323"/>
                <a:gd name="T9" fmla="*/ 267 h 379"/>
                <a:gd name="T10" fmla="*/ 11 w 323"/>
                <a:gd name="T11" fmla="*/ 283 h 379"/>
                <a:gd name="T12" fmla="*/ 21 w 323"/>
                <a:gd name="T13" fmla="*/ 298 h 379"/>
                <a:gd name="T14" fmla="*/ 34 w 323"/>
                <a:gd name="T15" fmla="*/ 311 h 379"/>
                <a:gd name="T16" fmla="*/ 57 w 323"/>
                <a:gd name="T17" fmla="*/ 325 h 379"/>
                <a:gd name="T18" fmla="*/ 87 w 323"/>
                <a:gd name="T19" fmla="*/ 340 h 379"/>
                <a:gd name="T20" fmla="*/ 120 w 323"/>
                <a:gd name="T21" fmla="*/ 351 h 379"/>
                <a:gd name="T22" fmla="*/ 153 w 323"/>
                <a:gd name="T23" fmla="*/ 360 h 379"/>
                <a:gd name="T24" fmla="*/ 187 w 323"/>
                <a:gd name="T25" fmla="*/ 367 h 379"/>
                <a:gd name="T26" fmla="*/ 221 w 323"/>
                <a:gd name="T27" fmla="*/ 372 h 379"/>
                <a:gd name="T28" fmla="*/ 256 w 323"/>
                <a:gd name="T29" fmla="*/ 375 h 379"/>
                <a:gd name="T30" fmla="*/ 290 w 323"/>
                <a:gd name="T31" fmla="*/ 378 h 379"/>
                <a:gd name="T32" fmla="*/ 312 w 323"/>
                <a:gd name="T33" fmla="*/ 379 h 379"/>
                <a:gd name="T34" fmla="*/ 320 w 323"/>
                <a:gd name="T35" fmla="*/ 372 h 379"/>
                <a:gd name="T36" fmla="*/ 323 w 323"/>
                <a:gd name="T37" fmla="*/ 360 h 379"/>
                <a:gd name="T38" fmla="*/ 316 w 323"/>
                <a:gd name="T39" fmla="*/ 352 h 379"/>
                <a:gd name="T40" fmla="*/ 295 w 323"/>
                <a:gd name="T41" fmla="*/ 351 h 379"/>
                <a:gd name="T42" fmla="*/ 263 w 323"/>
                <a:gd name="T43" fmla="*/ 350 h 379"/>
                <a:gd name="T44" fmla="*/ 231 w 323"/>
                <a:gd name="T45" fmla="*/ 348 h 379"/>
                <a:gd name="T46" fmla="*/ 200 w 323"/>
                <a:gd name="T47" fmla="*/ 343 h 379"/>
                <a:gd name="T48" fmla="*/ 168 w 323"/>
                <a:gd name="T49" fmla="*/ 337 h 379"/>
                <a:gd name="T50" fmla="*/ 136 w 323"/>
                <a:gd name="T51" fmla="*/ 329 h 379"/>
                <a:gd name="T52" fmla="*/ 106 w 323"/>
                <a:gd name="T53" fmla="*/ 320 h 379"/>
                <a:gd name="T54" fmla="*/ 76 w 323"/>
                <a:gd name="T55" fmla="*/ 306 h 379"/>
                <a:gd name="T56" fmla="*/ 51 w 323"/>
                <a:gd name="T57" fmla="*/ 291 h 379"/>
                <a:gd name="T58" fmla="*/ 35 w 323"/>
                <a:gd name="T59" fmla="*/ 269 h 379"/>
                <a:gd name="T60" fmla="*/ 31 w 323"/>
                <a:gd name="T61" fmla="*/ 239 h 379"/>
                <a:gd name="T62" fmla="*/ 38 w 323"/>
                <a:gd name="T63" fmla="*/ 197 h 379"/>
                <a:gd name="T64" fmla="*/ 51 w 323"/>
                <a:gd name="T65" fmla="*/ 165 h 379"/>
                <a:gd name="T66" fmla="*/ 68 w 323"/>
                <a:gd name="T67" fmla="*/ 136 h 379"/>
                <a:gd name="T68" fmla="*/ 89 w 323"/>
                <a:gd name="T69" fmla="*/ 111 h 379"/>
                <a:gd name="T70" fmla="*/ 114 w 323"/>
                <a:gd name="T71" fmla="*/ 88 h 379"/>
                <a:gd name="T72" fmla="*/ 144 w 323"/>
                <a:gd name="T73" fmla="*/ 64 h 379"/>
                <a:gd name="T74" fmla="*/ 181 w 323"/>
                <a:gd name="T75" fmla="*/ 41 h 379"/>
                <a:gd name="T76" fmla="*/ 219 w 323"/>
                <a:gd name="T77" fmla="*/ 22 h 379"/>
                <a:gd name="T78" fmla="*/ 253 w 323"/>
                <a:gd name="T79" fmla="*/ 7 h 379"/>
                <a:gd name="T80" fmla="*/ 255 w 323"/>
                <a:gd name="T81" fmla="*/ 0 h 379"/>
                <a:gd name="T82" fmla="*/ 221 w 323"/>
                <a:gd name="T83" fmla="*/ 5 h 379"/>
                <a:gd name="T84" fmla="*/ 181 w 323"/>
                <a:gd name="T85" fmla="*/ 19 h 379"/>
                <a:gd name="T86" fmla="*/ 142 w 323"/>
                <a:gd name="T87" fmla="*/ 39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4" name="Freeform 907"/>
            <p:cNvSpPr>
              <a:spLocks noChangeArrowheads="1"/>
            </p:cNvSpPr>
            <p:nvPr/>
          </p:nvSpPr>
          <p:spPr bwMode="auto">
            <a:xfrm>
              <a:off x="3475" y="2167"/>
              <a:ext cx="47" cy="42"/>
            </a:xfrm>
            <a:custGeom>
              <a:avLst/>
              <a:gdLst>
                <a:gd name="T0" fmla="*/ 235 w 282"/>
                <a:gd name="T1" fmla="*/ 78 h 253"/>
                <a:gd name="T2" fmla="*/ 248 w 282"/>
                <a:gd name="T3" fmla="*/ 92 h 253"/>
                <a:gd name="T4" fmla="*/ 255 w 282"/>
                <a:gd name="T5" fmla="*/ 108 h 253"/>
                <a:gd name="T6" fmla="*/ 259 w 282"/>
                <a:gd name="T7" fmla="*/ 125 h 253"/>
                <a:gd name="T8" fmla="*/ 259 w 282"/>
                <a:gd name="T9" fmla="*/ 144 h 253"/>
                <a:gd name="T10" fmla="*/ 257 w 282"/>
                <a:gd name="T11" fmla="*/ 159 h 253"/>
                <a:gd name="T12" fmla="*/ 252 w 282"/>
                <a:gd name="T13" fmla="*/ 171 h 253"/>
                <a:gd name="T14" fmla="*/ 244 w 282"/>
                <a:gd name="T15" fmla="*/ 184 h 253"/>
                <a:gd name="T16" fmla="*/ 236 w 282"/>
                <a:gd name="T17" fmla="*/ 194 h 253"/>
                <a:gd name="T18" fmla="*/ 225 w 282"/>
                <a:gd name="T19" fmla="*/ 206 h 253"/>
                <a:gd name="T20" fmla="*/ 215 w 282"/>
                <a:gd name="T21" fmla="*/ 215 h 253"/>
                <a:gd name="T22" fmla="*/ 204 w 282"/>
                <a:gd name="T23" fmla="*/ 225 h 253"/>
                <a:gd name="T24" fmla="*/ 194 w 282"/>
                <a:gd name="T25" fmla="*/ 236 h 253"/>
                <a:gd name="T26" fmla="*/ 191 w 282"/>
                <a:gd name="T27" fmla="*/ 239 h 253"/>
                <a:gd name="T28" fmla="*/ 190 w 282"/>
                <a:gd name="T29" fmla="*/ 242 h 253"/>
                <a:gd name="T30" fmla="*/ 191 w 282"/>
                <a:gd name="T31" fmla="*/ 246 h 253"/>
                <a:gd name="T32" fmla="*/ 194 w 282"/>
                <a:gd name="T33" fmla="*/ 249 h 253"/>
                <a:gd name="T34" fmla="*/ 197 w 282"/>
                <a:gd name="T35" fmla="*/ 252 h 253"/>
                <a:gd name="T36" fmla="*/ 201 w 282"/>
                <a:gd name="T37" fmla="*/ 253 h 253"/>
                <a:gd name="T38" fmla="*/ 205 w 282"/>
                <a:gd name="T39" fmla="*/ 252 h 253"/>
                <a:gd name="T40" fmla="*/ 209 w 282"/>
                <a:gd name="T41" fmla="*/ 249 h 253"/>
                <a:gd name="T42" fmla="*/ 232 w 282"/>
                <a:gd name="T43" fmla="*/ 234 h 253"/>
                <a:gd name="T44" fmla="*/ 251 w 282"/>
                <a:gd name="T45" fmla="*/ 215 h 253"/>
                <a:gd name="T46" fmla="*/ 267 w 282"/>
                <a:gd name="T47" fmla="*/ 192 h 253"/>
                <a:gd name="T48" fmla="*/ 278 w 282"/>
                <a:gd name="T49" fmla="*/ 168 h 253"/>
                <a:gd name="T50" fmla="*/ 282 w 282"/>
                <a:gd name="T51" fmla="*/ 141 h 253"/>
                <a:gd name="T52" fmla="*/ 279 w 282"/>
                <a:gd name="T53" fmla="*/ 116 h 253"/>
                <a:gd name="T54" fmla="*/ 270 w 282"/>
                <a:gd name="T55" fmla="*/ 92 h 253"/>
                <a:gd name="T56" fmla="*/ 251 w 282"/>
                <a:gd name="T57" fmla="*/ 70 h 253"/>
                <a:gd name="T58" fmla="*/ 237 w 282"/>
                <a:gd name="T59" fmla="*/ 59 h 253"/>
                <a:gd name="T60" fmla="*/ 221 w 282"/>
                <a:gd name="T61" fmla="*/ 48 h 253"/>
                <a:gd name="T62" fmla="*/ 202 w 282"/>
                <a:gd name="T63" fmla="*/ 39 h 253"/>
                <a:gd name="T64" fmla="*/ 183 w 282"/>
                <a:gd name="T65" fmla="*/ 31 h 253"/>
                <a:gd name="T66" fmla="*/ 163 w 282"/>
                <a:gd name="T67" fmla="*/ 24 h 253"/>
                <a:gd name="T68" fmla="*/ 142 w 282"/>
                <a:gd name="T69" fmla="*/ 18 h 253"/>
                <a:gd name="T70" fmla="*/ 122 w 282"/>
                <a:gd name="T71" fmla="*/ 13 h 253"/>
                <a:gd name="T72" fmla="*/ 101 w 282"/>
                <a:gd name="T73" fmla="*/ 8 h 253"/>
                <a:gd name="T74" fmla="*/ 82 w 282"/>
                <a:gd name="T75" fmla="*/ 5 h 253"/>
                <a:gd name="T76" fmla="*/ 63 w 282"/>
                <a:gd name="T77" fmla="*/ 2 h 253"/>
                <a:gd name="T78" fmla="*/ 47 w 282"/>
                <a:gd name="T79" fmla="*/ 0 h 253"/>
                <a:gd name="T80" fmla="*/ 32 w 282"/>
                <a:gd name="T81" fmla="*/ 0 h 253"/>
                <a:gd name="T82" fmla="*/ 19 w 282"/>
                <a:gd name="T83" fmla="*/ 0 h 253"/>
                <a:gd name="T84" fmla="*/ 10 w 282"/>
                <a:gd name="T85" fmla="*/ 1 h 253"/>
                <a:gd name="T86" fmla="*/ 4 w 282"/>
                <a:gd name="T87" fmla="*/ 4 h 253"/>
                <a:gd name="T88" fmla="*/ 0 w 282"/>
                <a:gd name="T89" fmla="*/ 6 h 253"/>
                <a:gd name="T90" fmla="*/ 12 w 282"/>
                <a:gd name="T91" fmla="*/ 8 h 253"/>
                <a:gd name="T92" fmla="*/ 25 w 282"/>
                <a:gd name="T93" fmla="*/ 9 h 253"/>
                <a:gd name="T94" fmla="*/ 38 w 282"/>
                <a:gd name="T95" fmla="*/ 12 h 253"/>
                <a:gd name="T96" fmla="*/ 52 w 282"/>
                <a:gd name="T97" fmla="*/ 14 h 253"/>
                <a:gd name="T98" fmla="*/ 67 w 282"/>
                <a:gd name="T99" fmla="*/ 16 h 253"/>
                <a:gd name="T100" fmla="*/ 82 w 282"/>
                <a:gd name="T101" fmla="*/ 18 h 253"/>
                <a:gd name="T102" fmla="*/ 97 w 282"/>
                <a:gd name="T103" fmla="*/ 22 h 253"/>
                <a:gd name="T104" fmla="*/ 114 w 282"/>
                <a:gd name="T105" fmla="*/ 25 h 253"/>
                <a:gd name="T106" fmla="*/ 129 w 282"/>
                <a:gd name="T107" fmla="*/ 30 h 253"/>
                <a:gd name="T108" fmla="*/ 146 w 282"/>
                <a:gd name="T109" fmla="*/ 35 h 253"/>
                <a:gd name="T110" fmla="*/ 162 w 282"/>
                <a:gd name="T111" fmla="*/ 40 h 253"/>
                <a:gd name="T112" fmla="*/ 177 w 282"/>
                <a:gd name="T113" fmla="*/ 46 h 253"/>
                <a:gd name="T114" fmla="*/ 192 w 282"/>
                <a:gd name="T115" fmla="*/ 53 h 253"/>
                <a:gd name="T116" fmla="*/ 208 w 282"/>
                <a:gd name="T117" fmla="*/ 60 h 253"/>
                <a:gd name="T118" fmla="*/ 222 w 282"/>
                <a:gd name="T119" fmla="*/ 69 h 253"/>
                <a:gd name="T120" fmla="*/ 235 w 282"/>
                <a:gd name="T121" fmla="*/ 78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5" name="Freeform 908"/>
            <p:cNvSpPr>
              <a:spLocks noChangeArrowheads="1"/>
            </p:cNvSpPr>
            <p:nvPr/>
          </p:nvSpPr>
          <p:spPr bwMode="auto">
            <a:xfrm>
              <a:off x="3381" y="2190"/>
              <a:ext cx="19" cy="39"/>
            </a:xfrm>
            <a:custGeom>
              <a:avLst/>
              <a:gdLst>
                <a:gd name="T0" fmla="*/ 0 w 115"/>
                <a:gd name="T1" fmla="*/ 128 h 236"/>
                <a:gd name="T2" fmla="*/ 0 w 115"/>
                <a:gd name="T3" fmla="*/ 148 h 236"/>
                <a:gd name="T4" fmla="*/ 5 w 115"/>
                <a:gd name="T5" fmla="*/ 166 h 236"/>
                <a:gd name="T6" fmla="*/ 13 w 115"/>
                <a:gd name="T7" fmla="*/ 184 h 236"/>
                <a:gd name="T8" fmla="*/ 24 w 115"/>
                <a:gd name="T9" fmla="*/ 198 h 236"/>
                <a:gd name="T10" fmla="*/ 39 w 115"/>
                <a:gd name="T11" fmla="*/ 211 h 236"/>
                <a:gd name="T12" fmla="*/ 55 w 115"/>
                <a:gd name="T13" fmla="*/ 223 h 236"/>
                <a:gd name="T14" fmla="*/ 74 w 115"/>
                <a:gd name="T15" fmla="*/ 231 h 236"/>
                <a:gd name="T16" fmla="*/ 92 w 115"/>
                <a:gd name="T17" fmla="*/ 235 h 236"/>
                <a:gd name="T18" fmla="*/ 98 w 115"/>
                <a:gd name="T19" fmla="*/ 236 h 236"/>
                <a:gd name="T20" fmla="*/ 104 w 115"/>
                <a:gd name="T21" fmla="*/ 234 h 236"/>
                <a:gd name="T22" fmla="*/ 109 w 115"/>
                <a:gd name="T23" fmla="*/ 231 h 236"/>
                <a:gd name="T24" fmla="*/ 111 w 115"/>
                <a:gd name="T25" fmla="*/ 226 h 236"/>
                <a:gd name="T26" fmla="*/ 111 w 115"/>
                <a:gd name="T27" fmla="*/ 220 h 236"/>
                <a:gd name="T28" fmla="*/ 110 w 115"/>
                <a:gd name="T29" fmla="*/ 215 h 236"/>
                <a:gd name="T30" fmla="*/ 107 w 115"/>
                <a:gd name="T31" fmla="*/ 210 h 236"/>
                <a:gd name="T32" fmla="*/ 101 w 115"/>
                <a:gd name="T33" fmla="*/ 208 h 236"/>
                <a:gd name="T34" fmla="*/ 82 w 115"/>
                <a:gd name="T35" fmla="*/ 201 h 236"/>
                <a:gd name="T36" fmla="*/ 64 w 115"/>
                <a:gd name="T37" fmla="*/ 192 h 236"/>
                <a:gd name="T38" fmla="*/ 50 w 115"/>
                <a:gd name="T39" fmla="*/ 179 h 236"/>
                <a:gd name="T40" fmla="*/ 40 w 115"/>
                <a:gd name="T41" fmla="*/ 165 h 236"/>
                <a:gd name="T42" fmla="*/ 33 w 115"/>
                <a:gd name="T43" fmla="*/ 148 h 236"/>
                <a:gd name="T44" fmla="*/ 29 w 115"/>
                <a:gd name="T45" fmla="*/ 130 h 236"/>
                <a:gd name="T46" fmla="*/ 29 w 115"/>
                <a:gd name="T47" fmla="*/ 110 h 236"/>
                <a:gd name="T48" fmla="*/ 35 w 115"/>
                <a:gd name="T49" fmla="*/ 89 h 236"/>
                <a:gd name="T50" fmla="*/ 43 w 115"/>
                <a:gd name="T51" fmla="*/ 74 h 236"/>
                <a:gd name="T52" fmla="*/ 56 w 115"/>
                <a:gd name="T53" fmla="*/ 60 h 236"/>
                <a:gd name="T54" fmla="*/ 70 w 115"/>
                <a:gd name="T55" fmla="*/ 46 h 236"/>
                <a:gd name="T56" fmla="*/ 85 w 115"/>
                <a:gd name="T57" fmla="*/ 33 h 236"/>
                <a:gd name="T58" fmla="*/ 98 w 115"/>
                <a:gd name="T59" fmla="*/ 23 h 236"/>
                <a:gd name="T60" fmla="*/ 109 w 115"/>
                <a:gd name="T61" fmla="*/ 12 h 236"/>
                <a:gd name="T62" fmla="*/ 115 w 115"/>
                <a:gd name="T63" fmla="*/ 6 h 236"/>
                <a:gd name="T64" fmla="*/ 115 w 115"/>
                <a:gd name="T65" fmla="*/ 0 h 236"/>
                <a:gd name="T66" fmla="*/ 102 w 115"/>
                <a:gd name="T67" fmla="*/ 4 h 236"/>
                <a:gd name="T68" fmla="*/ 85 w 115"/>
                <a:gd name="T69" fmla="*/ 12 h 236"/>
                <a:gd name="T70" fmla="*/ 68 w 115"/>
                <a:gd name="T71" fmla="*/ 26 h 236"/>
                <a:gd name="T72" fmla="*/ 49 w 115"/>
                <a:gd name="T73" fmla="*/ 42 h 236"/>
                <a:gd name="T74" fmla="*/ 32 w 115"/>
                <a:gd name="T75" fmla="*/ 61 h 236"/>
                <a:gd name="T76" fmla="*/ 17 w 115"/>
                <a:gd name="T77" fmla="*/ 82 h 236"/>
                <a:gd name="T78" fmla="*/ 6 w 115"/>
                <a:gd name="T79" fmla="*/ 105 h 236"/>
                <a:gd name="T80" fmla="*/ 0 w 115"/>
                <a:gd name="T81" fmla="*/ 128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6" name="Freeform 909"/>
            <p:cNvSpPr>
              <a:spLocks noChangeArrowheads="1"/>
            </p:cNvSpPr>
            <p:nvPr/>
          </p:nvSpPr>
          <p:spPr bwMode="auto">
            <a:xfrm>
              <a:off x="3514" y="2164"/>
              <a:ext cx="41" cy="52"/>
            </a:xfrm>
            <a:custGeom>
              <a:avLst/>
              <a:gdLst>
                <a:gd name="T0" fmla="*/ 208 w 245"/>
                <a:gd name="T1" fmla="*/ 124 h 310"/>
                <a:gd name="T2" fmla="*/ 220 w 245"/>
                <a:gd name="T3" fmla="*/ 144 h 310"/>
                <a:gd name="T4" fmla="*/ 226 w 245"/>
                <a:gd name="T5" fmla="*/ 164 h 310"/>
                <a:gd name="T6" fmla="*/ 222 w 245"/>
                <a:gd name="T7" fmla="*/ 187 h 310"/>
                <a:gd name="T8" fmla="*/ 208 w 245"/>
                <a:gd name="T9" fmla="*/ 209 h 310"/>
                <a:gd name="T10" fmla="*/ 188 w 245"/>
                <a:gd name="T11" fmla="*/ 229 h 310"/>
                <a:gd name="T12" fmla="*/ 166 w 245"/>
                <a:gd name="T13" fmla="*/ 246 h 310"/>
                <a:gd name="T14" fmla="*/ 142 w 245"/>
                <a:gd name="T15" fmla="*/ 264 h 310"/>
                <a:gd name="T16" fmla="*/ 128 w 245"/>
                <a:gd name="T17" fmla="*/ 278 h 310"/>
                <a:gd name="T18" fmla="*/ 124 w 245"/>
                <a:gd name="T19" fmla="*/ 287 h 310"/>
                <a:gd name="T20" fmla="*/ 120 w 245"/>
                <a:gd name="T21" fmla="*/ 296 h 310"/>
                <a:gd name="T22" fmla="*/ 122 w 245"/>
                <a:gd name="T23" fmla="*/ 306 h 310"/>
                <a:gd name="T24" fmla="*/ 131 w 245"/>
                <a:gd name="T25" fmla="*/ 310 h 310"/>
                <a:gd name="T26" fmla="*/ 139 w 245"/>
                <a:gd name="T27" fmla="*/ 309 h 310"/>
                <a:gd name="T28" fmla="*/ 154 w 245"/>
                <a:gd name="T29" fmla="*/ 292 h 310"/>
                <a:gd name="T30" fmla="*/ 180 w 245"/>
                <a:gd name="T31" fmla="*/ 269 h 310"/>
                <a:gd name="T32" fmla="*/ 207 w 245"/>
                <a:gd name="T33" fmla="*/ 246 h 310"/>
                <a:gd name="T34" fmla="*/ 230 w 245"/>
                <a:gd name="T35" fmla="*/ 219 h 310"/>
                <a:gd name="T36" fmla="*/ 244 w 245"/>
                <a:gd name="T37" fmla="*/ 186 h 310"/>
                <a:gd name="T38" fmla="*/ 243 w 245"/>
                <a:gd name="T39" fmla="*/ 152 h 310"/>
                <a:gd name="T40" fmla="*/ 228 w 245"/>
                <a:gd name="T41" fmla="*/ 119 h 310"/>
                <a:gd name="T42" fmla="*/ 203 w 245"/>
                <a:gd name="T43" fmla="*/ 93 h 310"/>
                <a:gd name="T44" fmla="*/ 176 w 245"/>
                <a:gd name="T45" fmla="*/ 76 h 310"/>
                <a:gd name="T46" fmla="*/ 151 w 245"/>
                <a:gd name="T47" fmla="*/ 61 h 310"/>
                <a:gd name="T48" fmla="*/ 122 w 245"/>
                <a:gd name="T49" fmla="*/ 46 h 310"/>
                <a:gd name="T50" fmla="*/ 93 w 245"/>
                <a:gd name="T51" fmla="*/ 31 h 310"/>
                <a:gd name="T52" fmla="*/ 66 w 245"/>
                <a:gd name="T53" fmla="*/ 18 h 310"/>
                <a:gd name="T54" fmla="*/ 40 w 245"/>
                <a:gd name="T55" fmla="*/ 8 h 310"/>
                <a:gd name="T56" fmla="*/ 20 w 245"/>
                <a:gd name="T57" fmla="*/ 1 h 310"/>
                <a:gd name="T58" fmla="*/ 5 w 245"/>
                <a:gd name="T59" fmla="*/ 0 h 310"/>
                <a:gd name="T60" fmla="*/ 11 w 245"/>
                <a:gd name="T61" fmla="*/ 8 h 310"/>
                <a:gd name="T62" fmla="*/ 36 w 245"/>
                <a:gd name="T63" fmla="*/ 20 h 310"/>
                <a:gd name="T64" fmla="*/ 60 w 245"/>
                <a:gd name="T65" fmla="*/ 31 h 310"/>
                <a:gd name="T66" fmla="*/ 86 w 245"/>
                <a:gd name="T67" fmla="*/ 44 h 310"/>
                <a:gd name="T68" fmla="*/ 113 w 245"/>
                <a:gd name="T69" fmla="*/ 57 h 310"/>
                <a:gd name="T70" fmla="*/ 139 w 245"/>
                <a:gd name="T71" fmla="*/ 71 h 310"/>
                <a:gd name="T72" fmla="*/ 165 w 245"/>
                <a:gd name="T73" fmla="*/ 88 h 310"/>
                <a:gd name="T74" fmla="*/ 188 w 245"/>
                <a:gd name="T75" fmla="*/ 106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7" name="Freeform 910"/>
            <p:cNvSpPr>
              <a:spLocks noChangeArrowheads="1"/>
            </p:cNvSpPr>
            <p:nvPr/>
          </p:nvSpPr>
          <p:spPr bwMode="auto">
            <a:xfrm>
              <a:off x="3429" y="2240"/>
              <a:ext cx="125" cy="175"/>
            </a:xfrm>
            <a:custGeom>
              <a:avLst/>
              <a:gdLst>
                <a:gd name="T0" fmla="*/ 0 w 125"/>
                <a:gd name="T1" fmla="*/ 175 h 175"/>
                <a:gd name="T2" fmla="*/ 0 w 125"/>
                <a:gd name="T3" fmla="*/ 144 h 175"/>
                <a:gd name="T4" fmla="*/ 11 w 125"/>
                <a:gd name="T5" fmla="*/ 144 h 175"/>
                <a:gd name="T6" fmla="*/ 11 w 125"/>
                <a:gd name="T7" fmla="*/ 118 h 175"/>
                <a:gd name="T8" fmla="*/ 23 w 125"/>
                <a:gd name="T9" fmla="*/ 114 h 175"/>
                <a:gd name="T10" fmla="*/ 20 w 125"/>
                <a:gd name="T11" fmla="*/ 88 h 175"/>
                <a:gd name="T12" fmla="*/ 30 w 125"/>
                <a:gd name="T13" fmla="*/ 84 h 175"/>
                <a:gd name="T14" fmla="*/ 30 w 125"/>
                <a:gd name="T15" fmla="*/ 58 h 175"/>
                <a:gd name="T16" fmla="*/ 39 w 125"/>
                <a:gd name="T17" fmla="*/ 54 h 175"/>
                <a:gd name="T18" fmla="*/ 39 w 125"/>
                <a:gd name="T19" fmla="*/ 28 h 175"/>
                <a:gd name="T20" fmla="*/ 48 w 125"/>
                <a:gd name="T21" fmla="*/ 28 h 175"/>
                <a:gd name="T22" fmla="*/ 56 w 125"/>
                <a:gd name="T23" fmla="*/ 0 h 175"/>
                <a:gd name="T24" fmla="*/ 80 w 125"/>
                <a:gd name="T25" fmla="*/ 0 h 175"/>
                <a:gd name="T26" fmla="*/ 81 w 125"/>
                <a:gd name="T27" fmla="*/ 25 h 175"/>
                <a:gd name="T28" fmla="*/ 92 w 125"/>
                <a:gd name="T29" fmla="*/ 24 h 175"/>
                <a:gd name="T30" fmla="*/ 93 w 125"/>
                <a:gd name="T31" fmla="*/ 49 h 175"/>
                <a:gd name="T32" fmla="*/ 102 w 125"/>
                <a:gd name="T33" fmla="*/ 54 h 175"/>
                <a:gd name="T34" fmla="*/ 99 w 125"/>
                <a:gd name="T35" fmla="*/ 81 h 175"/>
                <a:gd name="T36" fmla="*/ 114 w 125"/>
                <a:gd name="T37" fmla="*/ 82 h 175"/>
                <a:gd name="T38" fmla="*/ 107 w 125"/>
                <a:gd name="T39" fmla="*/ 81 h 175"/>
                <a:gd name="T40" fmla="*/ 108 w 125"/>
                <a:gd name="T41" fmla="*/ 114 h 175"/>
                <a:gd name="T42" fmla="*/ 117 w 125"/>
                <a:gd name="T43" fmla="*/ 117 h 175"/>
                <a:gd name="T44" fmla="*/ 122 w 125"/>
                <a:gd name="T45" fmla="*/ 142 h 175"/>
                <a:gd name="T46" fmla="*/ 125 w 125"/>
                <a:gd name="T47" fmla="*/ 175 h 175"/>
                <a:gd name="T48" fmla="*/ 0 w 125"/>
                <a:gd name="T49" fmla="*/ 175 h 1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5"/>
                <a:gd name="T76" fmla="*/ 0 h 175"/>
                <a:gd name="T77" fmla="*/ 125 w 125"/>
                <a:gd name="T78" fmla="*/ 175 h 1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5" h="175">
                  <a:moveTo>
                    <a:pt x="0" y="175"/>
                  </a:moveTo>
                  <a:lnTo>
                    <a:pt x="0" y="144"/>
                  </a:lnTo>
                  <a:lnTo>
                    <a:pt x="11" y="144"/>
                  </a:lnTo>
                  <a:lnTo>
                    <a:pt x="11" y="118"/>
                  </a:lnTo>
                  <a:lnTo>
                    <a:pt x="23" y="114"/>
                  </a:lnTo>
                  <a:lnTo>
                    <a:pt x="20" y="88"/>
                  </a:lnTo>
                  <a:lnTo>
                    <a:pt x="30" y="84"/>
                  </a:lnTo>
                  <a:lnTo>
                    <a:pt x="30" y="58"/>
                  </a:lnTo>
                  <a:lnTo>
                    <a:pt x="39" y="54"/>
                  </a:lnTo>
                  <a:lnTo>
                    <a:pt x="39" y="28"/>
                  </a:lnTo>
                  <a:lnTo>
                    <a:pt x="48" y="28"/>
                  </a:lnTo>
                  <a:lnTo>
                    <a:pt x="56" y="0"/>
                  </a:lnTo>
                  <a:lnTo>
                    <a:pt x="80" y="0"/>
                  </a:lnTo>
                  <a:lnTo>
                    <a:pt x="81" y="25"/>
                  </a:lnTo>
                  <a:lnTo>
                    <a:pt x="92" y="24"/>
                  </a:lnTo>
                  <a:lnTo>
                    <a:pt x="93" y="49"/>
                  </a:lnTo>
                  <a:lnTo>
                    <a:pt x="102" y="54"/>
                  </a:lnTo>
                  <a:lnTo>
                    <a:pt x="99" y="81"/>
                  </a:lnTo>
                  <a:lnTo>
                    <a:pt x="114" y="82"/>
                  </a:lnTo>
                  <a:lnTo>
                    <a:pt x="107" y="81"/>
                  </a:lnTo>
                  <a:lnTo>
                    <a:pt x="108" y="114"/>
                  </a:lnTo>
                  <a:lnTo>
                    <a:pt x="117" y="117"/>
                  </a:lnTo>
                  <a:lnTo>
                    <a:pt x="122" y="142"/>
                  </a:lnTo>
                  <a:lnTo>
                    <a:pt x="125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DDDDDD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40" name="Group 911"/>
          <p:cNvGrpSpPr>
            <a:grpSpLocks/>
          </p:cNvGrpSpPr>
          <p:nvPr/>
        </p:nvGrpSpPr>
        <p:grpSpPr bwMode="auto">
          <a:xfrm>
            <a:off x="4551363" y="2074863"/>
            <a:ext cx="3336925" cy="3265487"/>
            <a:chOff x="2867" y="1307"/>
            <a:chExt cx="2102" cy="2057"/>
          </a:xfrm>
        </p:grpSpPr>
        <p:sp>
          <p:nvSpPr>
            <p:cNvPr id="5246" name="Line 912"/>
            <p:cNvSpPr>
              <a:spLocks noChangeShapeType="1"/>
            </p:cNvSpPr>
            <p:nvPr/>
          </p:nvSpPr>
          <p:spPr bwMode="auto">
            <a:xfrm>
              <a:off x="4092" y="1307"/>
              <a:ext cx="877" cy="1762"/>
            </a:xfrm>
            <a:prstGeom prst="line">
              <a:avLst/>
            </a:prstGeom>
            <a:noFill/>
            <a:ln w="76320">
              <a:solidFill>
                <a:srgbClr val="FF33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7" name="Line 913"/>
            <p:cNvSpPr>
              <a:spLocks noChangeShapeType="1"/>
            </p:cNvSpPr>
            <p:nvPr/>
          </p:nvSpPr>
          <p:spPr bwMode="auto">
            <a:xfrm>
              <a:off x="3466" y="2211"/>
              <a:ext cx="1487" cy="1014"/>
            </a:xfrm>
            <a:prstGeom prst="line">
              <a:avLst/>
            </a:prstGeom>
            <a:noFill/>
            <a:ln w="76320">
              <a:solidFill>
                <a:srgbClr val="FF33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8" name="Line 914"/>
            <p:cNvSpPr>
              <a:spLocks noChangeShapeType="1"/>
            </p:cNvSpPr>
            <p:nvPr/>
          </p:nvSpPr>
          <p:spPr bwMode="auto">
            <a:xfrm>
              <a:off x="3657" y="3158"/>
              <a:ext cx="1014" cy="206"/>
            </a:xfrm>
            <a:prstGeom prst="line">
              <a:avLst/>
            </a:prstGeom>
            <a:noFill/>
            <a:ln w="76320">
              <a:solidFill>
                <a:srgbClr val="FF33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9" name="Text Box 915"/>
            <p:cNvSpPr txBox="1">
              <a:spLocks noChangeArrowheads="1"/>
            </p:cNvSpPr>
            <p:nvPr/>
          </p:nvSpPr>
          <p:spPr bwMode="auto">
            <a:xfrm>
              <a:off x="2867" y="2510"/>
              <a:ext cx="901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3300"/>
                </a:buCl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FF3300"/>
                  </a:solidFill>
                  <a:latin typeface="Comic Sans MS" pitchFamily="64" charset="0"/>
                </a:rPr>
                <a:t>client/server</a:t>
              </a:r>
              <a:endParaRPr lang="en-GB" altLang="it-IT" sz="2000">
                <a:solidFill>
                  <a:srgbClr val="FF3300"/>
                </a:solidFill>
                <a:latin typeface="Comic Sans MS" pitchFamily="64" charset="0"/>
              </a:endParaRPr>
            </a:p>
          </p:txBody>
        </p:sp>
      </p:grpSp>
      <p:grpSp>
        <p:nvGrpSpPr>
          <p:cNvPr id="5241" name="Group 916"/>
          <p:cNvGrpSpPr>
            <a:grpSpLocks/>
          </p:cNvGrpSpPr>
          <p:nvPr/>
        </p:nvGrpSpPr>
        <p:grpSpPr bwMode="auto">
          <a:xfrm>
            <a:off x="4211638" y="2076450"/>
            <a:ext cx="3008312" cy="3355975"/>
            <a:chOff x="2653" y="1308"/>
            <a:chExt cx="1895" cy="2114"/>
          </a:xfrm>
        </p:grpSpPr>
        <p:sp>
          <p:nvSpPr>
            <p:cNvPr id="5242" name="Line 917"/>
            <p:cNvSpPr>
              <a:spLocks noChangeShapeType="1"/>
            </p:cNvSpPr>
            <p:nvPr/>
          </p:nvSpPr>
          <p:spPr bwMode="auto">
            <a:xfrm flipH="1">
              <a:off x="3799" y="1315"/>
              <a:ext cx="190" cy="671"/>
            </a:xfrm>
            <a:prstGeom prst="line">
              <a:avLst/>
            </a:prstGeom>
            <a:noFill/>
            <a:ln w="76320">
              <a:solidFill>
                <a:srgbClr val="FF33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3" name="Line 918"/>
            <p:cNvSpPr>
              <a:spLocks noChangeShapeType="1"/>
            </p:cNvSpPr>
            <p:nvPr/>
          </p:nvSpPr>
          <p:spPr bwMode="auto">
            <a:xfrm flipH="1">
              <a:off x="3500" y="1308"/>
              <a:ext cx="17" cy="1831"/>
            </a:xfrm>
            <a:prstGeom prst="line">
              <a:avLst/>
            </a:prstGeom>
            <a:noFill/>
            <a:ln w="76320">
              <a:solidFill>
                <a:srgbClr val="FF33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4" name="Line 919"/>
            <p:cNvSpPr>
              <a:spLocks noChangeShapeType="1"/>
            </p:cNvSpPr>
            <p:nvPr/>
          </p:nvSpPr>
          <p:spPr bwMode="auto">
            <a:xfrm>
              <a:off x="3740" y="2940"/>
              <a:ext cx="808" cy="482"/>
            </a:xfrm>
            <a:prstGeom prst="line">
              <a:avLst/>
            </a:prstGeom>
            <a:noFill/>
            <a:ln w="76320">
              <a:solidFill>
                <a:srgbClr val="FF33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5" name="Text Box 920"/>
            <p:cNvSpPr txBox="1">
              <a:spLocks noChangeArrowheads="1"/>
            </p:cNvSpPr>
            <p:nvPr/>
          </p:nvSpPr>
          <p:spPr bwMode="auto">
            <a:xfrm>
              <a:off x="2653" y="1581"/>
              <a:ext cx="859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3300"/>
                </a:buCl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FF3300"/>
                  </a:solidFill>
                  <a:latin typeface="Comic Sans MS" pitchFamily="64" charset="0"/>
                </a:rPr>
                <a:t>peer to peer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469836A1-75B9-4254-9028-063FBAEE2C0B}" type="slidenum">
              <a:rPr lang="en-GB" altLang="it-IT"/>
              <a:pPr/>
              <a:t>13</a:t>
            </a:fld>
            <a:endParaRPr lang="en-GB" altLang="it-IT"/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304800" y="228600"/>
            <a:ext cx="83820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3200" u="sng">
                <a:solidFill>
                  <a:srgbClr val="3333CC"/>
                </a:solidFill>
                <a:latin typeface="Comic Sans MS" pitchFamily="64" charset="0"/>
              </a:rPr>
              <a:t>Reti d’accesso e mezzi fisici</a:t>
            </a: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533400" y="1371600"/>
            <a:ext cx="4010025" cy="5053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 i="1" dirty="0">
                <a:solidFill>
                  <a:srgbClr val="FF0000"/>
                </a:solidFill>
                <a:latin typeface="Comic Sans MS" pitchFamily="64" charset="0"/>
              </a:rPr>
              <a:t>D: Come </a:t>
            </a:r>
            <a:r>
              <a:rPr lang="en-GB" altLang="it-IT" sz="2200" i="1" dirty="0" err="1">
                <a:solidFill>
                  <a:srgbClr val="FF0000"/>
                </a:solidFill>
                <a:latin typeface="Comic Sans MS" pitchFamily="64" charset="0"/>
              </a:rPr>
              <a:t>collegare</a:t>
            </a:r>
            <a:r>
              <a:rPr lang="en-GB" altLang="it-IT" sz="2200" i="1" dirty="0">
                <a:solidFill>
                  <a:srgbClr val="FF0000"/>
                </a:solidFill>
                <a:latin typeface="Comic Sans MS" pitchFamily="64" charset="0"/>
              </a:rPr>
              <a:t> </a:t>
            </a:r>
            <a:r>
              <a:rPr lang="en-GB" altLang="it-IT" sz="2200" i="1" dirty="0" err="1">
                <a:solidFill>
                  <a:srgbClr val="FF0000"/>
                </a:solidFill>
                <a:latin typeface="Comic Sans MS" pitchFamily="64" charset="0"/>
              </a:rPr>
              <a:t>sistemi</a:t>
            </a:r>
            <a:r>
              <a:rPr lang="en-GB" altLang="it-IT" sz="2200" i="1" dirty="0">
                <a:solidFill>
                  <a:srgbClr val="FF0000"/>
                </a:solidFill>
                <a:latin typeface="Comic Sans MS" pitchFamily="64" charset="0"/>
              </a:rPr>
              <a:t> </a:t>
            </a:r>
            <a:r>
              <a:rPr lang="en-GB" altLang="it-IT" sz="2200" i="1" dirty="0" err="1">
                <a:solidFill>
                  <a:srgbClr val="FF0000"/>
                </a:solidFill>
                <a:latin typeface="Comic Sans MS" pitchFamily="64" charset="0"/>
              </a:rPr>
              <a:t>terminali</a:t>
            </a:r>
            <a:r>
              <a:rPr lang="en-GB" altLang="it-IT" sz="2200" i="1" dirty="0">
                <a:solidFill>
                  <a:srgbClr val="FF0000"/>
                </a:solidFill>
                <a:latin typeface="Comic Sans MS" pitchFamily="64" charset="0"/>
              </a:rPr>
              <a:t> e router </a:t>
            </a:r>
            <a:r>
              <a:rPr lang="en-GB" altLang="it-IT" sz="2200" i="1" dirty="0" err="1">
                <a:solidFill>
                  <a:srgbClr val="FF0000"/>
                </a:solidFill>
                <a:latin typeface="Comic Sans MS" pitchFamily="64" charset="0"/>
              </a:rPr>
              <a:t>esterni</a:t>
            </a:r>
            <a:r>
              <a:rPr lang="en-GB" altLang="it-IT" sz="2200" i="1" dirty="0">
                <a:solidFill>
                  <a:srgbClr val="FF0000"/>
                </a:solidFill>
                <a:latin typeface="Comic Sans MS" pitchFamily="64" charset="0"/>
              </a:rPr>
              <a:t>?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reti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di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accesso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residenziale</a:t>
            </a:r>
            <a:endParaRPr lang="en-GB" altLang="it-IT" sz="2200" dirty="0">
              <a:solidFill>
                <a:srgbClr val="000000"/>
              </a:solidFill>
              <a:latin typeface="Comic Sans MS" pitchFamily="64" charset="0"/>
            </a:endParaRP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reti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di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accesso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aziendale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(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università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,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istituzioni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,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aziende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)...</a:t>
            </a:r>
          </a:p>
          <a:p>
            <a:pPr marL="341313" indent="-341313">
              <a:spcBef>
                <a:spcPts val="600"/>
              </a:spcBef>
              <a:spcAft>
                <a:spcPts val="900"/>
              </a:spcAft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reti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di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accesso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mobile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 i="1" dirty="0" err="1">
                <a:solidFill>
                  <a:srgbClr val="FF0000"/>
                </a:solidFill>
                <a:latin typeface="Comic Sans MS" pitchFamily="64" charset="0"/>
              </a:rPr>
              <a:t>Ricordate</a:t>
            </a:r>
            <a:r>
              <a:rPr lang="en-GB" altLang="it-IT" sz="2200" i="1" dirty="0">
                <a:solidFill>
                  <a:srgbClr val="FF0000"/>
                </a:solidFill>
                <a:latin typeface="Comic Sans MS" pitchFamily="64" charset="0"/>
              </a:rPr>
              <a:t>: 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ampiezza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di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banda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(bit al </a:t>
            </a: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secondo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)?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 dirty="0" err="1">
                <a:solidFill>
                  <a:srgbClr val="000000"/>
                </a:solidFill>
                <a:latin typeface="Comic Sans MS" pitchFamily="64" charset="0"/>
              </a:rPr>
              <a:t>condivise</a:t>
            </a:r>
            <a:r>
              <a:rPr lang="en-GB" altLang="it-IT" sz="2200" dirty="0">
                <a:solidFill>
                  <a:srgbClr val="000000"/>
                </a:solidFill>
                <a:latin typeface="Comic Sans MS" pitchFamily="64" charset="0"/>
              </a:rPr>
              <a:t> o dedicate?</a:t>
            </a:r>
            <a:endParaRPr lang="en-GB" altLang="it-IT" dirty="0">
              <a:solidFill>
                <a:srgbClr val="000000"/>
              </a:solidFill>
              <a:latin typeface="Comic Sans MS" pitchFamily="64" charset="0"/>
            </a:endParaRPr>
          </a:p>
        </p:txBody>
      </p:sp>
      <p:sp>
        <p:nvSpPr>
          <p:cNvPr id="25605" name="Freeform 4"/>
          <p:cNvSpPr>
            <a:spLocks noChangeArrowheads="1"/>
          </p:cNvSpPr>
          <p:nvPr/>
        </p:nvSpPr>
        <p:spPr bwMode="auto">
          <a:xfrm>
            <a:off x="6710363" y="3457575"/>
            <a:ext cx="1314450" cy="674688"/>
          </a:xfrm>
          <a:custGeom>
            <a:avLst/>
            <a:gdLst>
              <a:gd name="T0" fmla="*/ 382 w 828"/>
              <a:gd name="T1" fmla="*/ 30 h 425"/>
              <a:gd name="T2" fmla="*/ 370 w 828"/>
              <a:gd name="T3" fmla="*/ 30 h 425"/>
              <a:gd name="T4" fmla="*/ 126 w 828"/>
              <a:gd name="T5" fmla="*/ 32 h 425"/>
              <a:gd name="T6" fmla="*/ 6 w 828"/>
              <a:gd name="T7" fmla="*/ 126 h 425"/>
              <a:gd name="T8" fmla="*/ 92 w 828"/>
              <a:gd name="T9" fmla="*/ 274 h 425"/>
              <a:gd name="T10" fmla="*/ 292 w 828"/>
              <a:gd name="T11" fmla="*/ 384 h 425"/>
              <a:gd name="T12" fmla="*/ 540 w 828"/>
              <a:gd name="T13" fmla="*/ 416 h 425"/>
              <a:gd name="T14" fmla="*/ 698 w 828"/>
              <a:gd name="T15" fmla="*/ 330 h 425"/>
              <a:gd name="T16" fmla="*/ 776 w 828"/>
              <a:gd name="T17" fmla="*/ 170 h 425"/>
              <a:gd name="T18" fmla="*/ 792 w 828"/>
              <a:gd name="T19" fmla="*/ 22 h 425"/>
              <a:gd name="T20" fmla="*/ 560 w 828"/>
              <a:gd name="T21" fmla="*/ 38 h 425"/>
              <a:gd name="T22" fmla="*/ 382 w 828"/>
              <a:gd name="T23" fmla="*/ 30 h 4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8"/>
              <a:gd name="T37" fmla="*/ 0 h 425"/>
              <a:gd name="T38" fmla="*/ 828 w 828"/>
              <a:gd name="T39" fmla="*/ 425 h 42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8" h="425">
                <a:moveTo>
                  <a:pt x="382" y="30"/>
                </a:moveTo>
                <a:cubicBezTo>
                  <a:pt x="350" y="29"/>
                  <a:pt x="413" y="30"/>
                  <a:pt x="370" y="30"/>
                </a:cubicBezTo>
                <a:cubicBezTo>
                  <a:pt x="327" y="30"/>
                  <a:pt x="187" y="16"/>
                  <a:pt x="126" y="32"/>
                </a:cubicBezTo>
                <a:cubicBezTo>
                  <a:pt x="65" y="48"/>
                  <a:pt x="12" y="86"/>
                  <a:pt x="6" y="126"/>
                </a:cubicBezTo>
                <a:cubicBezTo>
                  <a:pt x="0" y="166"/>
                  <a:pt x="44" y="231"/>
                  <a:pt x="92" y="274"/>
                </a:cubicBezTo>
                <a:cubicBezTo>
                  <a:pt x="140" y="317"/>
                  <a:pt x="217" y="360"/>
                  <a:pt x="292" y="384"/>
                </a:cubicBezTo>
                <a:cubicBezTo>
                  <a:pt x="367" y="408"/>
                  <a:pt x="472" y="425"/>
                  <a:pt x="540" y="416"/>
                </a:cubicBezTo>
                <a:cubicBezTo>
                  <a:pt x="608" y="407"/>
                  <a:pt x="659" y="371"/>
                  <a:pt x="698" y="330"/>
                </a:cubicBezTo>
                <a:cubicBezTo>
                  <a:pt x="737" y="289"/>
                  <a:pt x="760" y="221"/>
                  <a:pt x="776" y="170"/>
                </a:cubicBezTo>
                <a:cubicBezTo>
                  <a:pt x="792" y="119"/>
                  <a:pt x="828" y="44"/>
                  <a:pt x="792" y="22"/>
                </a:cubicBezTo>
                <a:cubicBezTo>
                  <a:pt x="756" y="0"/>
                  <a:pt x="630" y="37"/>
                  <a:pt x="560" y="38"/>
                </a:cubicBezTo>
                <a:cubicBezTo>
                  <a:pt x="490" y="39"/>
                  <a:pt x="414" y="31"/>
                  <a:pt x="382" y="30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Freeform 5"/>
          <p:cNvSpPr>
            <a:spLocks noChangeArrowheads="1"/>
          </p:cNvSpPr>
          <p:nvPr/>
        </p:nvSpPr>
        <p:spPr bwMode="auto">
          <a:xfrm>
            <a:off x="6729413" y="1931988"/>
            <a:ext cx="1730375" cy="1044575"/>
          </a:xfrm>
          <a:custGeom>
            <a:avLst/>
            <a:gdLst>
              <a:gd name="T0" fmla="*/ 424 w 765"/>
              <a:gd name="T1" fmla="*/ 10 h 459"/>
              <a:gd name="T2" fmla="*/ 288 w 765"/>
              <a:gd name="T3" fmla="*/ 70 h 459"/>
              <a:gd name="T4" fmla="*/ 96 w 765"/>
              <a:gd name="T5" fmla="*/ 100 h 459"/>
              <a:gd name="T6" fmla="*/ 14 w 765"/>
              <a:gd name="T7" fmla="*/ 336 h 459"/>
              <a:gd name="T8" fmla="*/ 180 w 765"/>
              <a:gd name="T9" fmla="*/ 444 h 459"/>
              <a:gd name="T10" fmla="*/ 346 w 765"/>
              <a:gd name="T11" fmla="*/ 426 h 459"/>
              <a:gd name="T12" fmla="*/ 584 w 765"/>
              <a:gd name="T13" fmla="*/ 444 h 459"/>
              <a:gd name="T14" fmla="*/ 698 w 765"/>
              <a:gd name="T15" fmla="*/ 434 h 459"/>
              <a:gd name="T16" fmla="*/ 752 w 765"/>
              <a:gd name="T17" fmla="*/ 372 h 459"/>
              <a:gd name="T18" fmla="*/ 750 w 765"/>
              <a:gd name="T19" fmla="*/ 158 h 459"/>
              <a:gd name="T20" fmla="*/ 662 w 765"/>
              <a:gd name="T21" fmla="*/ 34 h 459"/>
              <a:gd name="T22" fmla="*/ 424 w 765"/>
              <a:gd name="T23" fmla="*/ 10 h 4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65"/>
              <a:gd name="T37" fmla="*/ 0 h 459"/>
              <a:gd name="T38" fmla="*/ 765 w 765"/>
              <a:gd name="T39" fmla="*/ 459 h 45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65" h="459">
                <a:moveTo>
                  <a:pt x="424" y="10"/>
                </a:moveTo>
                <a:cubicBezTo>
                  <a:pt x="362" y="16"/>
                  <a:pt x="343" y="55"/>
                  <a:pt x="288" y="70"/>
                </a:cubicBezTo>
                <a:cubicBezTo>
                  <a:pt x="233" y="85"/>
                  <a:pt x="142" y="56"/>
                  <a:pt x="96" y="100"/>
                </a:cubicBezTo>
                <a:cubicBezTo>
                  <a:pt x="50" y="144"/>
                  <a:pt x="0" y="279"/>
                  <a:pt x="14" y="336"/>
                </a:cubicBezTo>
                <a:cubicBezTo>
                  <a:pt x="28" y="393"/>
                  <a:pt x="125" y="429"/>
                  <a:pt x="180" y="444"/>
                </a:cubicBezTo>
                <a:cubicBezTo>
                  <a:pt x="235" y="459"/>
                  <a:pt x="279" y="426"/>
                  <a:pt x="346" y="426"/>
                </a:cubicBezTo>
                <a:cubicBezTo>
                  <a:pt x="413" y="426"/>
                  <a:pt x="525" y="443"/>
                  <a:pt x="584" y="444"/>
                </a:cubicBezTo>
                <a:cubicBezTo>
                  <a:pt x="643" y="445"/>
                  <a:pt x="670" y="446"/>
                  <a:pt x="698" y="434"/>
                </a:cubicBezTo>
                <a:cubicBezTo>
                  <a:pt x="726" y="422"/>
                  <a:pt x="743" y="418"/>
                  <a:pt x="752" y="372"/>
                </a:cubicBezTo>
                <a:cubicBezTo>
                  <a:pt x="761" y="326"/>
                  <a:pt x="765" y="214"/>
                  <a:pt x="750" y="158"/>
                </a:cubicBezTo>
                <a:cubicBezTo>
                  <a:pt x="735" y="102"/>
                  <a:pt x="716" y="58"/>
                  <a:pt x="662" y="34"/>
                </a:cubicBezTo>
                <a:cubicBezTo>
                  <a:pt x="608" y="10"/>
                  <a:pt x="505" y="0"/>
                  <a:pt x="424" y="1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Freeform 6"/>
          <p:cNvSpPr>
            <a:spLocks noChangeArrowheads="1"/>
          </p:cNvSpPr>
          <p:nvPr/>
        </p:nvSpPr>
        <p:spPr bwMode="auto">
          <a:xfrm>
            <a:off x="4989513" y="1639888"/>
            <a:ext cx="1644650" cy="1071562"/>
          </a:xfrm>
          <a:custGeom>
            <a:avLst/>
            <a:gdLst>
              <a:gd name="T0" fmla="*/ 648 w 1036"/>
              <a:gd name="T1" fmla="*/ 11 h 675"/>
              <a:gd name="T2" fmla="*/ 390 w 1036"/>
              <a:gd name="T3" fmla="*/ 53 h 675"/>
              <a:gd name="T4" fmla="*/ 206 w 1036"/>
              <a:gd name="T5" fmla="*/ 129 h 675"/>
              <a:gd name="T6" fmla="*/ 152 w 1036"/>
              <a:gd name="T7" fmla="*/ 229 h 675"/>
              <a:gd name="T8" fmla="*/ 22 w 1036"/>
              <a:gd name="T9" fmla="*/ 297 h 675"/>
              <a:gd name="T10" fmla="*/ 18 w 1036"/>
              <a:gd name="T11" fmla="*/ 459 h 675"/>
              <a:gd name="T12" fmla="*/ 132 w 1036"/>
              <a:gd name="T13" fmla="*/ 489 h 675"/>
              <a:gd name="T14" fmla="*/ 458 w 1036"/>
              <a:gd name="T15" fmla="*/ 489 h 675"/>
              <a:gd name="T16" fmla="*/ 598 w 1036"/>
              <a:gd name="T17" fmla="*/ 555 h 675"/>
              <a:gd name="T18" fmla="*/ 752 w 1036"/>
              <a:gd name="T19" fmla="*/ 657 h 675"/>
              <a:gd name="T20" fmla="*/ 870 w 1036"/>
              <a:gd name="T21" fmla="*/ 661 h 675"/>
              <a:gd name="T22" fmla="*/ 952 w 1036"/>
              <a:gd name="T23" fmla="*/ 603 h 675"/>
              <a:gd name="T24" fmla="*/ 992 w 1036"/>
              <a:gd name="T25" fmla="*/ 445 h 675"/>
              <a:gd name="T26" fmla="*/ 1018 w 1036"/>
              <a:gd name="T27" fmla="*/ 291 h 675"/>
              <a:gd name="T28" fmla="*/ 1022 w 1036"/>
              <a:gd name="T29" fmla="*/ 107 h 675"/>
              <a:gd name="T30" fmla="*/ 934 w 1036"/>
              <a:gd name="T31" fmla="*/ 17 h 675"/>
              <a:gd name="T32" fmla="*/ 776 w 1036"/>
              <a:gd name="T33" fmla="*/ 3 h 675"/>
              <a:gd name="T34" fmla="*/ 648 w 1036"/>
              <a:gd name="T35" fmla="*/ 11 h 67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36"/>
              <a:gd name="T55" fmla="*/ 0 h 675"/>
              <a:gd name="T56" fmla="*/ 1036 w 1036"/>
              <a:gd name="T57" fmla="*/ 675 h 67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36" h="675">
                <a:moveTo>
                  <a:pt x="648" y="11"/>
                </a:moveTo>
                <a:cubicBezTo>
                  <a:pt x="584" y="19"/>
                  <a:pt x="464" y="33"/>
                  <a:pt x="390" y="53"/>
                </a:cubicBezTo>
                <a:cubicBezTo>
                  <a:pt x="316" y="73"/>
                  <a:pt x="246" y="100"/>
                  <a:pt x="206" y="129"/>
                </a:cubicBezTo>
                <a:cubicBezTo>
                  <a:pt x="166" y="158"/>
                  <a:pt x="183" y="201"/>
                  <a:pt x="152" y="229"/>
                </a:cubicBezTo>
                <a:cubicBezTo>
                  <a:pt x="121" y="257"/>
                  <a:pt x="44" y="259"/>
                  <a:pt x="22" y="297"/>
                </a:cubicBezTo>
                <a:cubicBezTo>
                  <a:pt x="0" y="335"/>
                  <a:pt x="0" y="427"/>
                  <a:pt x="18" y="459"/>
                </a:cubicBezTo>
                <a:cubicBezTo>
                  <a:pt x="36" y="491"/>
                  <a:pt x="59" y="484"/>
                  <a:pt x="132" y="489"/>
                </a:cubicBezTo>
                <a:cubicBezTo>
                  <a:pt x="205" y="494"/>
                  <a:pt x="380" y="478"/>
                  <a:pt x="458" y="489"/>
                </a:cubicBezTo>
                <a:cubicBezTo>
                  <a:pt x="536" y="500"/>
                  <a:pt x="549" y="527"/>
                  <a:pt x="598" y="555"/>
                </a:cubicBezTo>
                <a:cubicBezTo>
                  <a:pt x="647" y="583"/>
                  <a:pt x="707" y="639"/>
                  <a:pt x="752" y="657"/>
                </a:cubicBezTo>
                <a:cubicBezTo>
                  <a:pt x="797" y="675"/>
                  <a:pt x="837" y="670"/>
                  <a:pt x="870" y="661"/>
                </a:cubicBezTo>
                <a:cubicBezTo>
                  <a:pt x="903" y="652"/>
                  <a:pt x="932" y="639"/>
                  <a:pt x="952" y="603"/>
                </a:cubicBezTo>
                <a:cubicBezTo>
                  <a:pt x="972" y="567"/>
                  <a:pt x="981" y="497"/>
                  <a:pt x="992" y="445"/>
                </a:cubicBezTo>
                <a:cubicBezTo>
                  <a:pt x="1003" y="393"/>
                  <a:pt x="1013" y="347"/>
                  <a:pt x="1018" y="291"/>
                </a:cubicBezTo>
                <a:cubicBezTo>
                  <a:pt x="1023" y="235"/>
                  <a:pt x="1036" y="153"/>
                  <a:pt x="1022" y="107"/>
                </a:cubicBezTo>
                <a:cubicBezTo>
                  <a:pt x="1008" y="61"/>
                  <a:pt x="975" y="34"/>
                  <a:pt x="934" y="17"/>
                </a:cubicBezTo>
                <a:cubicBezTo>
                  <a:pt x="893" y="0"/>
                  <a:pt x="824" y="4"/>
                  <a:pt x="776" y="3"/>
                </a:cubicBezTo>
                <a:cubicBezTo>
                  <a:pt x="728" y="2"/>
                  <a:pt x="712" y="3"/>
                  <a:pt x="648" y="11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608" name="Group 7"/>
          <p:cNvGrpSpPr>
            <a:grpSpLocks/>
          </p:cNvGrpSpPr>
          <p:nvPr/>
        </p:nvGrpSpPr>
        <p:grpSpPr bwMode="auto">
          <a:xfrm>
            <a:off x="5076825" y="2974975"/>
            <a:ext cx="1457325" cy="931863"/>
            <a:chOff x="3198" y="1874"/>
            <a:chExt cx="918" cy="587"/>
          </a:xfrm>
        </p:grpSpPr>
        <p:sp>
          <p:nvSpPr>
            <p:cNvPr id="26259" name="Rectangle 8"/>
            <p:cNvSpPr>
              <a:spLocks noChangeArrowheads="1"/>
            </p:cNvSpPr>
            <p:nvPr/>
          </p:nvSpPr>
          <p:spPr bwMode="auto">
            <a:xfrm>
              <a:off x="3345" y="2040"/>
              <a:ext cx="622" cy="422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260" name="AutoShape 9"/>
            <p:cNvSpPr>
              <a:spLocks noChangeArrowheads="1"/>
            </p:cNvSpPr>
            <p:nvPr/>
          </p:nvSpPr>
          <p:spPr bwMode="auto">
            <a:xfrm>
              <a:off x="3198" y="1874"/>
              <a:ext cx="919" cy="200"/>
            </a:xfrm>
            <a:prstGeom prst="triangle">
              <a:avLst>
                <a:gd name="adj" fmla="val 50000"/>
              </a:avLst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5609" name="Line 10"/>
          <p:cNvSpPr>
            <a:spLocks noChangeShapeType="1"/>
          </p:cNvSpPr>
          <p:nvPr/>
        </p:nvSpPr>
        <p:spPr bwMode="auto">
          <a:xfrm flipH="1">
            <a:off x="5853113" y="2020888"/>
            <a:ext cx="95250" cy="311150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0" name="Line 11"/>
          <p:cNvSpPr>
            <a:spLocks noChangeShapeType="1"/>
          </p:cNvSpPr>
          <p:nvPr/>
        </p:nvSpPr>
        <p:spPr bwMode="auto">
          <a:xfrm>
            <a:off x="5946775" y="2020888"/>
            <a:ext cx="90488" cy="309562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1" name="Line 12"/>
          <p:cNvSpPr>
            <a:spLocks noChangeShapeType="1"/>
          </p:cNvSpPr>
          <p:nvPr/>
        </p:nvSpPr>
        <p:spPr bwMode="auto">
          <a:xfrm>
            <a:off x="5854700" y="2330450"/>
            <a:ext cx="92075" cy="33338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2" name="Line 13"/>
          <p:cNvSpPr>
            <a:spLocks noChangeShapeType="1"/>
          </p:cNvSpPr>
          <p:nvPr/>
        </p:nvSpPr>
        <p:spPr bwMode="auto">
          <a:xfrm flipH="1">
            <a:off x="5945188" y="2330450"/>
            <a:ext cx="93662" cy="33338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3" name="Line 14"/>
          <p:cNvSpPr>
            <a:spLocks noChangeShapeType="1"/>
          </p:cNvSpPr>
          <p:nvPr/>
        </p:nvSpPr>
        <p:spPr bwMode="auto">
          <a:xfrm>
            <a:off x="5946775" y="2027238"/>
            <a:ext cx="1588" cy="336550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4" name="Line 15"/>
          <p:cNvSpPr>
            <a:spLocks noChangeShapeType="1"/>
          </p:cNvSpPr>
          <p:nvPr/>
        </p:nvSpPr>
        <p:spPr bwMode="auto">
          <a:xfrm flipV="1">
            <a:off x="5854700" y="2297113"/>
            <a:ext cx="92075" cy="36512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5" name="Line 16"/>
          <p:cNvSpPr>
            <a:spLocks noChangeShapeType="1"/>
          </p:cNvSpPr>
          <p:nvPr/>
        </p:nvSpPr>
        <p:spPr bwMode="auto">
          <a:xfrm flipH="1" flipV="1">
            <a:off x="5945188" y="2297113"/>
            <a:ext cx="93662" cy="34925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6" name="Line 17"/>
          <p:cNvSpPr>
            <a:spLocks noChangeShapeType="1"/>
          </p:cNvSpPr>
          <p:nvPr/>
        </p:nvSpPr>
        <p:spPr bwMode="auto">
          <a:xfrm>
            <a:off x="5894388" y="2195513"/>
            <a:ext cx="52387" cy="26987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7" name="Line 18"/>
          <p:cNvSpPr>
            <a:spLocks noChangeShapeType="1"/>
          </p:cNvSpPr>
          <p:nvPr/>
        </p:nvSpPr>
        <p:spPr bwMode="auto">
          <a:xfrm flipV="1">
            <a:off x="5946775" y="2193925"/>
            <a:ext cx="55563" cy="30163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8" name="Line 19"/>
          <p:cNvSpPr>
            <a:spLocks noChangeShapeType="1"/>
          </p:cNvSpPr>
          <p:nvPr/>
        </p:nvSpPr>
        <p:spPr bwMode="auto">
          <a:xfrm>
            <a:off x="5876925" y="2241550"/>
            <a:ext cx="66675" cy="34925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9" name="Line 20"/>
          <p:cNvSpPr>
            <a:spLocks noChangeShapeType="1"/>
          </p:cNvSpPr>
          <p:nvPr/>
        </p:nvSpPr>
        <p:spPr bwMode="auto">
          <a:xfrm flipV="1">
            <a:off x="5946775" y="2246313"/>
            <a:ext cx="68263" cy="34925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0" name="Line 21"/>
          <p:cNvSpPr>
            <a:spLocks noChangeShapeType="1"/>
          </p:cNvSpPr>
          <p:nvPr/>
        </p:nvSpPr>
        <p:spPr bwMode="auto">
          <a:xfrm flipV="1">
            <a:off x="5946775" y="2147888"/>
            <a:ext cx="34925" cy="15875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1" name="Line 22"/>
          <p:cNvSpPr>
            <a:spLocks noChangeShapeType="1"/>
          </p:cNvSpPr>
          <p:nvPr/>
        </p:nvSpPr>
        <p:spPr bwMode="auto">
          <a:xfrm flipV="1">
            <a:off x="5946775" y="2084388"/>
            <a:ext cx="22225" cy="11112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2" name="Line 23"/>
          <p:cNvSpPr>
            <a:spLocks noChangeShapeType="1"/>
          </p:cNvSpPr>
          <p:nvPr/>
        </p:nvSpPr>
        <p:spPr bwMode="auto">
          <a:xfrm>
            <a:off x="5907088" y="2144713"/>
            <a:ext cx="42862" cy="17462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3" name="Line 24"/>
          <p:cNvSpPr>
            <a:spLocks noChangeShapeType="1"/>
          </p:cNvSpPr>
          <p:nvPr/>
        </p:nvSpPr>
        <p:spPr bwMode="auto">
          <a:xfrm>
            <a:off x="5926138" y="2082800"/>
            <a:ext cx="23812" cy="15875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5624" name="Group 25"/>
          <p:cNvGrpSpPr>
            <a:grpSpLocks/>
          </p:cNvGrpSpPr>
          <p:nvPr/>
        </p:nvGrpSpPr>
        <p:grpSpPr bwMode="auto">
          <a:xfrm>
            <a:off x="5962650" y="2005013"/>
            <a:ext cx="153988" cy="38100"/>
            <a:chOff x="3756" y="1263"/>
            <a:chExt cx="97" cy="24"/>
          </a:xfrm>
        </p:grpSpPr>
        <p:sp>
          <p:nvSpPr>
            <p:cNvPr id="26255" name="Line 26"/>
            <p:cNvSpPr>
              <a:spLocks noChangeShapeType="1"/>
            </p:cNvSpPr>
            <p:nvPr/>
          </p:nvSpPr>
          <p:spPr bwMode="auto">
            <a:xfrm>
              <a:off x="3756" y="1289"/>
              <a:ext cx="1" cy="1"/>
            </a:xfrm>
            <a:prstGeom prst="line">
              <a:avLst/>
            </a:prstGeom>
            <a:noFill/>
            <a:ln w="936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56" name="Line 27"/>
            <p:cNvSpPr>
              <a:spLocks noChangeShapeType="1"/>
            </p:cNvSpPr>
            <p:nvPr/>
          </p:nvSpPr>
          <p:spPr bwMode="auto">
            <a:xfrm flipV="1">
              <a:off x="3762" y="1262"/>
              <a:ext cx="61" cy="12"/>
            </a:xfrm>
            <a:prstGeom prst="line">
              <a:avLst/>
            </a:prstGeom>
            <a:noFill/>
            <a:ln w="3168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57" name="Line 28"/>
            <p:cNvSpPr>
              <a:spLocks noChangeShapeType="1"/>
            </p:cNvSpPr>
            <p:nvPr/>
          </p:nvSpPr>
          <p:spPr bwMode="auto">
            <a:xfrm flipH="1">
              <a:off x="3792" y="1264"/>
              <a:ext cx="31" cy="19"/>
            </a:xfrm>
            <a:prstGeom prst="line">
              <a:avLst/>
            </a:prstGeom>
            <a:noFill/>
            <a:ln w="3168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58" name="Line 29"/>
            <p:cNvSpPr>
              <a:spLocks noChangeShapeType="1"/>
            </p:cNvSpPr>
            <p:nvPr/>
          </p:nvSpPr>
          <p:spPr bwMode="auto">
            <a:xfrm flipV="1">
              <a:off x="3793" y="1273"/>
              <a:ext cx="61" cy="12"/>
            </a:xfrm>
            <a:prstGeom prst="line">
              <a:avLst/>
            </a:prstGeom>
            <a:noFill/>
            <a:ln w="3168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25" name="Group 30"/>
          <p:cNvGrpSpPr>
            <a:grpSpLocks/>
          </p:cNvGrpSpPr>
          <p:nvPr/>
        </p:nvGrpSpPr>
        <p:grpSpPr bwMode="auto">
          <a:xfrm>
            <a:off x="5940425" y="1827213"/>
            <a:ext cx="23813" cy="174625"/>
            <a:chOff x="3742" y="1151"/>
            <a:chExt cx="15" cy="110"/>
          </a:xfrm>
        </p:grpSpPr>
        <p:sp>
          <p:nvSpPr>
            <p:cNvPr id="26251" name="Line 31"/>
            <p:cNvSpPr>
              <a:spLocks noChangeShapeType="1"/>
            </p:cNvSpPr>
            <p:nvPr/>
          </p:nvSpPr>
          <p:spPr bwMode="auto">
            <a:xfrm>
              <a:off x="3742" y="1151"/>
              <a:ext cx="1" cy="1"/>
            </a:xfrm>
            <a:prstGeom prst="line">
              <a:avLst/>
            </a:prstGeom>
            <a:noFill/>
            <a:ln w="936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52" name="Line 32"/>
            <p:cNvSpPr>
              <a:spLocks noChangeShapeType="1"/>
            </p:cNvSpPr>
            <p:nvPr/>
          </p:nvSpPr>
          <p:spPr bwMode="auto">
            <a:xfrm flipH="1">
              <a:off x="3756" y="1161"/>
              <a:ext cx="3" cy="67"/>
            </a:xfrm>
            <a:prstGeom prst="line">
              <a:avLst/>
            </a:prstGeom>
            <a:noFill/>
            <a:ln w="3168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53" name="Line 33"/>
            <p:cNvSpPr>
              <a:spLocks noChangeShapeType="1"/>
            </p:cNvSpPr>
            <p:nvPr/>
          </p:nvSpPr>
          <p:spPr bwMode="auto">
            <a:xfrm flipH="1" flipV="1">
              <a:off x="3744" y="1195"/>
              <a:ext cx="14" cy="34"/>
            </a:xfrm>
            <a:prstGeom prst="line">
              <a:avLst/>
            </a:prstGeom>
            <a:noFill/>
            <a:ln w="3168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54" name="Line 34"/>
            <p:cNvSpPr>
              <a:spLocks noChangeShapeType="1"/>
            </p:cNvSpPr>
            <p:nvPr/>
          </p:nvSpPr>
          <p:spPr bwMode="auto">
            <a:xfrm flipH="1">
              <a:off x="3743" y="1195"/>
              <a:ext cx="3" cy="67"/>
            </a:xfrm>
            <a:prstGeom prst="line">
              <a:avLst/>
            </a:prstGeom>
            <a:noFill/>
            <a:ln w="3168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26" name="Group 35"/>
          <p:cNvGrpSpPr>
            <a:grpSpLocks/>
          </p:cNvGrpSpPr>
          <p:nvPr/>
        </p:nvGrpSpPr>
        <p:grpSpPr bwMode="auto">
          <a:xfrm>
            <a:off x="5773738" y="1990725"/>
            <a:ext cx="155575" cy="38100"/>
            <a:chOff x="3637" y="1254"/>
            <a:chExt cx="98" cy="24"/>
          </a:xfrm>
        </p:grpSpPr>
        <p:sp>
          <p:nvSpPr>
            <p:cNvPr id="26247" name="Line 36"/>
            <p:cNvSpPr>
              <a:spLocks noChangeShapeType="1"/>
            </p:cNvSpPr>
            <p:nvPr/>
          </p:nvSpPr>
          <p:spPr bwMode="auto">
            <a:xfrm>
              <a:off x="3736" y="1254"/>
              <a:ext cx="1" cy="1"/>
            </a:xfrm>
            <a:prstGeom prst="line">
              <a:avLst/>
            </a:prstGeom>
            <a:noFill/>
            <a:ln w="936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48" name="Line 37"/>
            <p:cNvSpPr>
              <a:spLocks noChangeShapeType="1"/>
            </p:cNvSpPr>
            <p:nvPr/>
          </p:nvSpPr>
          <p:spPr bwMode="auto">
            <a:xfrm flipH="1">
              <a:off x="3667" y="1270"/>
              <a:ext cx="63" cy="10"/>
            </a:xfrm>
            <a:prstGeom prst="line">
              <a:avLst/>
            </a:prstGeom>
            <a:noFill/>
            <a:ln w="3168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49" name="Line 38"/>
            <p:cNvSpPr>
              <a:spLocks noChangeShapeType="1"/>
            </p:cNvSpPr>
            <p:nvPr/>
          </p:nvSpPr>
          <p:spPr bwMode="auto">
            <a:xfrm flipV="1">
              <a:off x="3670" y="1259"/>
              <a:ext cx="29" cy="21"/>
            </a:xfrm>
            <a:prstGeom prst="line">
              <a:avLst/>
            </a:prstGeom>
            <a:noFill/>
            <a:ln w="3168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50" name="Line 39"/>
            <p:cNvSpPr>
              <a:spLocks noChangeShapeType="1"/>
            </p:cNvSpPr>
            <p:nvPr/>
          </p:nvSpPr>
          <p:spPr bwMode="auto">
            <a:xfrm flipH="1">
              <a:off x="3636" y="1259"/>
              <a:ext cx="63" cy="10"/>
            </a:xfrm>
            <a:prstGeom prst="line">
              <a:avLst/>
            </a:prstGeom>
            <a:noFill/>
            <a:ln w="3168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27" name="Oval 40"/>
          <p:cNvSpPr>
            <a:spLocks noChangeArrowheads="1"/>
          </p:cNvSpPr>
          <p:nvPr/>
        </p:nvSpPr>
        <p:spPr bwMode="auto">
          <a:xfrm>
            <a:off x="6835775" y="3652838"/>
            <a:ext cx="358775" cy="9525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28" name="Line 41"/>
          <p:cNvSpPr>
            <a:spLocks noChangeShapeType="1"/>
          </p:cNvSpPr>
          <p:nvPr/>
        </p:nvSpPr>
        <p:spPr bwMode="auto">
          <a:xfrm>
            <a:off x="6835775" y="3644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9" name="Line 42"/>
          <p:cNvSpPr>
            <a:spLocks noChangeShapeType="1"/>
          </p:cNvSpPr>
          <p:nvPr/>
        </p:nvSpPr>
        <p:spPr bwMode="auto">
          <a:xfrm>
            <a:off x="7194550" y="3644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30" name="Rectangle 43"/>
          <p:cNvSpPr>
            <a:spLocks noChangeArrowheads="1"/>
          </p:cNvSpPr>
          <p:nvPr/>
        </p:nvSpPr>
        <p:spPr bwMode="auto">
          <a:xfrm>
            <a:off x="6835775" y="3644900"/>
            <a:ext cx="355600" cy="587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31" name="Oval 44"/>
          <p:cNvSpPr>
            <a:spLocks noChangeArrowheads="1"/>
          </p:cNvSpPr>
          <p:nvPr/>
        </p:nvSpPr>
        <p:spPr bwMode="auto">
          <a:xfrm>
            <a:off x="6832600" y="3576638"/>
            <a:ext cx="358775" cy="1111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5632" name="Group 45"/>
          <p:cNvGrpSpPr>
            <a:grpSpLocks/>
          </p:cNvGrpSpPr>
          <p:nvPr/>
        </p:nvGrpSpPr>
        <p:grpSpPr bwMode="auto">
          <a:xfrm>
            <a:off x="6918325" y="3600450"/>
            <a:ext cx="177800" cy="63500"/>
            <a:chOff x="4358" y="2268"/>
            <a:chExt cx="112" cy="40"/>
          </a:xfrm>
        </p:grpSpPr>
        <p:sp>
          <p:nvSpPr>
            <p:cNvPr id="26244" name="Line 46"/>
            <p:cNvSpPr>
              <a:spLocks noChangeShapeType="1"/>
            </p:cNvSpPr>
            <p:nvPr/>
          </p:nvSpPr>
          <p:spPr bwMode="auto">
            <a:xfrm flipV="1">
              <a:off x="4358" y="2266"/>
              <a:ext cx="40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45" name="Line 47"/>
            <p:cNvSpPr>
              <a:spLocks noChangeShapeType="1"/>
            </p:cNvSpPr>
            <p:nvPr/>
          </p:nvSpPr>
          <p:spPr bwMode="auto">
            <a:xfrm>
              <a:off x="4435" y="2309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46" name="Line 48"/>
            <p:cNvSpPr>
              <a:spLocks noChangeShapeType="1"/>
            </p:cNvSpPr>
            <p:nvPr/>
          </p:nvSpPr>
          <p:spPr bwMode="auto">
            <a:xfrm>
              <a:off x="4395" y="2269"/>
              <a:ext cx="42" cy="40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33" name="Group 49"/>
          <p:cNvGrpSpPr>
            <a:grpSpLocks/>
          </p:cNvGrpSpPr>
          <p:nvPr/>
        </p:nvGrpSpPr>
        <p:grpSpPr bwMode="auto">
          <a:xfrm>
            <a:off x="6918325" y="3600450"/>
            <a:ext cx="177800" cy="63500"/>
            <a:chOff x="4358" y="2268"/>
            <a:chExt cx="112" cy="40"/>
          </a:xfrm>
        </p:grpSpPr>
        <p:sp>
          <p:nvSpPr>
            <p:cNvPr id="26241" name="Line 50"/>
            <p:cNvSpPr>
              <a:spLocks noChangeShapeType="1"/>
            </p:cNvSpPr>
            <p:nvPr/>
          </p:nvSpPr>
          <p:spPr bwMode="auto">
            <a:xfrm>
              <a:off x="4358" y="2308"/>
              <a:ext cx="40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42" name="Line 51"/>
            <p:cNvSpPr>
              <a:spLocks noChangeShapeType="1"/>
            </p:cNvSpPr>
            <p:nvPr/>
          </p:nvSpPr>
          <p:spPr bwMode="auto">
            <a:xfrm>
              <a:off x="4435" y="2268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43" name="Line 52"/>
            <p:cNvSpPr>
              <a:spLocks noChangeShapeType="1"/>
            </p:cNvSpPr>
            <p:nvPr/>
          </p:nvSpPr>
          <p:spPr bwMode="auto">
            <a:xfrm flipV="1">
              <a:off x="4395" y="2267"/>
              <a:ext cx="42" cy="42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34" name="Oval 53"/>
          <p:cNvSpPr>
            <a:spLocks noChangeArrowheads="1"/>
          </p:cNvSpPr>
          <p:nvPr/>
        </p:nvSpPr>
        <p:spPr bwMode="auto">
          <a:xfrm>
            <a:off x="7191375" y="3932238"/>
            <a:ext cx="358775" cy="9525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35" name="Line 54"/>
          <p:cNvSpPr>
            <a:spLocks noChangeShapeType="1"/>
          </p:cNvSpPr>
          <p:nvPr/>
        </p:nvSpPr>
        <p:spPr bwMode="auto">
          <a:xfrm>
            <a:off x="7191375" y="39243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36" name="Line 55"/>
          <p:cNvSpPr>
            <a:spLocks noChangeShapeType="1"/>
          </p:cNvSpPr>
          <p:nvPr/>
        </p:nvSpPr>
        <p:spPr bwMode="auto">
          <a:xfrm>
            <a:off x="7550150" y="39243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37" name="Rectangle 56"/>
          <p:cNvSpPr>
            <a:spLocks noChangeArrowheads="1"/>
          </p:cNvSpPr>
          <p:nvPr/>
        </p:nvSpPr>
        <p:spPr bwMode="auto">
          <a:xfrm>
            <a:off x="7191375" y="3924300"/>
            <a:ext cx="355600" cy="587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38" name="Oval 57"/>
          <p:cNvSpPr>
            <a:spLocks noChangeArrowheads="1"/>
          </p:cNvSpPr>
          <p:nvPr/>
        </p:nvSpPr>
        <p:spPr bwMode="auto">
          <a:xfrm>
            <a:off x="7188200" y="3856038"/>
            <a:ext cx="358775" cy="1111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5639" name="Group 58"/>
          <p:cNvGrpSpPr>
            <a:grpSpLocks/>
          </p:cNvGrpSpPr>
          <p:nvPr/>
        </p:nvGrpSpPr>
        <p:grpSpPr bwMode="auto">
          <a:xfrm>
            <a:off x="7273925" y="3879850"/>
            <a:ext cx="177800" cy="63500"/>
            <a:chOff x="4582" y="2444"/>
            <a:chExt cx="112" cy="40"/>
          </a:xfrm>
        </p:grpSpPr>
        <p:sp>
          <p:nvSpPr>
            <p:cNvPr id="26238" name="Line 59"/>
            <p:cNvSpPr>
              <a:spLocks noChangeShapeType="1"/>
            </p:cNvSpPr>
            <p:nvPr/>
          </p:nvSpPr>
          <p:spPr bwMode="auto">
            <a:xfrm flipV="1">
              <a:off x="4582" y="2442"/>
              <a:ext cx="40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39" name="Line 60"/>
            <p:cNvSpPr>
              <a:spLocks noChangeShapeType="1"/>
            </p:cNvSpPr>
            <p:nvPr/>
          </p:nvSpPr>
          <p:spPr bwMode="auto">
            <a:xfrm>
              <a:off x="4659" y="2485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40" name="Line 61"/>
            <p:cNvSpPr>
              <a:spLocks noChangeShapeType="1"/>
            </p:cNvSpPr>
            <p:nvPr/>
          </p:nvSpPr>
          <p:spPr bwMode="auto">
            <a:xfrm>
              <a:off x="4619" y="2445"/>
              <a:ext cx="42" cy="40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40" name="Group 62"/>
          <p:cNvGrpSpPr>
            <a:grpSpLocks/>
          </p:cNvGrpSpPr>
          <p:nvPr/>
        </p:nvGrpSpPr>
        <p:grpSpPr bwMode="auto">
          <a:xfrm>
            <a:off x="7273925" y="3879850"/>
            <a:ext cx="177800" cy="63500"/>
            <a:chOff x="4582" y="2444"/>
            <a:chExt cx="112" cy="40"/>
          </a:xfrm>
        </p:grpSpPr>
        <p:sp>
          <p:nvSpPr>
            <p:cNvPr id="26235" name="Line 63"/>
            <p:cNvSpPr>
              <a:spLocks noChangeShapeType="1"/>
            </p:cNvSpPr>
            <p:nvPr/>
          </p:nvSpPr>
          <p:spPr bwMode="auto">
            <a:xfrm>
              <a:off x="4582" y="2484"/>
              <a:ext cx="40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36" name="Line 64"/>
            <p:cNvSpPr>
              <a:spLocks noChangeShapeType="1"/>
            </p:cNvSpPr>
            <p:nvPr/>
          </p:nvSpPr>
          <p:spPr bwMode="auto">
            <a:xfrm>
              <a:off x="4659" y="2444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37" name="Line 65"/>
            <p:cNvSpPr>
              <a:spLocks noChangeShapeType="1"/>
            </p:cNvSpPr>
            <p:nvPr/>
          </p:nvSpPr>
          <p:spPr bwMode="auto">
            <a:xfrm flipV="1">
              <a:off x="4619" y="2443"/>
              <a:ext cx="42" cy="42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41" name="Oval 66"/>
          <p:cNvSpPr>
            <a:spLocks noChangeArrowheads="1"/>
          </p:cNvSpPr>
          <p:nvPr/>
        </p:nvSpPr>
        <p:spPr bwMode="auto">
          <a:xfrm>
            <a:off x="7470775" y="3665538"/>
            <a:ext cx="358775" cy="9525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42" name="Line 67"/>
          <p:cNvSpPr>
            <a:spLocks noChangeShapeType="1"/>
          </p:cNvSpPr>
          <p:nvPr/>
        </p:nvSpPr>
        <p:spPr bwMode="auto">
          <a:xfrm>
            <a:off x="7470775" y="36576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43" name="Line 68"/>
          <p:cNvSpPr>
            <a:spLocks noChangeShapeType="1"/>
          </p:cNvSpPr>
          <p:nvPr/>
        </p:nvSpPr>
        <p:spPr bwMode="auto">
          <a:xfrm>
            <a:off x="7829550" y="36576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44" name="Rectangle 69"/>
          <p:cNvSpPr>
            <a:spLocks noChangeArrowheads="1"/>
          </p:cNvSpPr>
          <p:nvPr/>
        </p:nvSpPr>
        <p:spPr bwMode="auto">
          <a:xfrm>
            <a:off x="7470775" y="3657600"/>
            <a:ext cx="355600" cy="587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45" name="Oval 70"/>
          <p:cNvSpPr>
            <a:spLocks noChangeArrowheads="1"/>
          </p:cNvSpPr>
          <p:nvPr/>
        </p:nvSpPr>
        <p:spPr bwMode="auto">
          <a:xfrm>
            <a:off x="7467600" y="3589338"/>
            <a:ext cx="358775" cy="1111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5646" name="Group 71"/>
          <p:cNvGrpSpPr>
            <a:grpSpLocks/>
          </p:cNvGrpSpPr>
          <p:nvPr/>
        </p:nvGrpSpPr>
        <p:grpSpPr bwMode="auto">
          <a:xfrm>
            <a:off x="7553325" y="3613150"/>
            <a:ext cx="177800" cy="63500"/>
            <a:chOff x="4758" y="2276"/>
            <a:chExt cx="112" cy="40"/>
          </a:xfrm>
        </p:grpSpPr>
        <p:sp>
          <p:nvSpPr>
            <p:cNvPr id="26232" name="Line 72"/>
            <p:cNvSpPr>
              <a:spLocks noChangeShapeType="1"/>
            </p:cNvSpPr>
            <p:nvPr/>
          </p:nvSpPr>
          <p:spPr bwMode="auto">
            <a:xfrm flipV="1">
              <a:off x="4758" y="2275"/>
              <a:ext cx="40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33" name="Line 73"/>
            <p:cNvSpPr>
              <a:spLocks noChangeShapeType="1"/>
            </p:cNvSpPr>
            <p:nvPr/>
          </p:nvSpPr>
          <p:spPr bwMode="auto">
            <a:xfrm>
              <a:off x="4835" y="2317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34" name="Line 74"/>
            <p:cNvSpPr>
              <a:spLocks noChangeShapeType="1"/>
            </p:cNvSpPr>
            <p:nvPr/>
          </p:nvSpPr>
          <p:spPr bwMode="auto">
            <a:xfrm>
              <a:off x="4795" y="2277"/>
              <a:ext cx="42" cy="40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47" name="Group 75"/>
          <p:cNvGrpSpPr>
            <a:grpSpLocks/>
          </p:cNvGrpSpPr>
          <p:nvPr/>
        </p:nvGrpSpPr>
        <p:grpSpPr bwMode="auto">
          <a:xfrm>
            <a:off x="7553325" y="3613150"/>
            <a:ext cx="177800" cy="63500"/>
            <a:chOff x="4758" y="2276"/>
            <a:chExt cx="112" cy="40"/>
          </a:xfrm>
        </p:grpSpPr>
        <p:sp>
          <p:nvSpPr>
            <p:cNvPr id="26229" name="Line 76"/>
            <p:cNvSpPr>
              <a:spLocks noChangeShapeType="1"/>
            </p:cNvSpPr>
            <p:nvPr/>
          </p:nvSpPr>
          <p:spPr bwMode="auto">
            <a:xfrm>
              <a:off x="4758" y="2316"/>
              <a:ext cx="40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30" name="Line 77"/>
            <p:cNvSpPr>
              <a:spLocks noChangeShapeType="1"/>
            </p:cNvSpPr>
            <p:nvPr/>
          </p:nvSpPr>
          <p:spPr bwMode="auto">
            <a:xfrm>
              <a:off x="4835" y="2276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31" name="Line 78"/>
            <p:cNvSpPr>
              <a:spLocks noChangeShapeType="1"/>
            </p:cNvSpPr>
            <p:nvPr/>
          </p:nvSpPr>
          <p:spPr bwMode="auto">
            <a:xfrm flipV="1">
              <a:off x="4795" y="2275"/>
              <a:ext cx="42" cy="42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48" name="Oval 79"/>
          <p:cNvSpPr>
            <a:spLocks noChangeArrowheads="1"/>
          </p:cNvSpPr>
          <p:nvPr/>
        </p:nvSpPr>
        <p:spPr bwMode="auto">
          <a:xfrm>
            <a:off x="6935788" y="2503488"/>
            <a:ext cx="347662" cy="8890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49" name="Line 80"/>
          <p:cNvSpPr>
            <a:spLocks noChangeShapeType="1"/>
          </p:cNvSpPr>
          <p:nvPr/>
        </p:nvSpPr>
        <p:spPr bwMode="auto">
          <a:xfrm>
            <a:off x="6935788" y="2495550"/>
            <a:ext cx="1587" cy="55563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50" name="Line 81"/>
          <p:cNvSpPr>
            <a:spLocks noChangeShapeType="1"/>
          </p:cNvSpPr>
          <p:nvPr/>
        </p:nvSpPr>
        <p:spPr bwMode="auto">
          <a:xfrm>
            <a:off x="7283450" y="2495550"/>
            <a:ext cx="1588" cy="55563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51" name="Rectangle 82"/>
          <p:cNvSpPr>
            <a:spLocks noChangeArrowheads="1"/>
          </p:cNvSpPr>
          <p:nvPr/>
        </p:nvSpPr>
        <p:spPr bwMode="auto">
          <a:xfrm>
            <a:off x="6935788" y="2495550"/>
            <a:ext cx="344487" cy="5397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52" name="Oval 83"/>
          <p:cNvSpPr>
            <a:spLocks noChangeArrowheads="1"/>
          </p:cNvSpPr>
          <p:nvPr/>
        </p:nvSpPr>
        <p:spPr bwMode="auto">
          <a:xfrm>
            <a:off x="6932613" y="2432050"/>
            <a:ext cx="347662" cy="103188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5653" name="Group 84"/>
          <p:cNvGrpSpPr>
            <a:grpSpLocks/>
          </p:cNvGrpSpPr>
          <p:nvPr/>
        </p:nvGrpSpPr>
        <p:grpSpPr bwMode="auto">
          <a:xfrm>
            <a:off x="7016750" y="2454275"/>
            <a:ext cx="169863" cy="60325"/>
            <a:chOff x="4420" y="1546"/>
            <a:chExt cx="107" cy="38"/>
          </a:xfrm>
        </p:grpSpPr>
        <p:sp>
          <p:nvSpPr>
            <p:cNvPr id="26226" name="Line 85"/>
            <p:cNvSpPr>
              <a:spLocks noChangeShapeType="1"/>
            </p:cNvSpPr>
            <p:nvPr/>
          </p:nvSpPr>
          <p:spPr bwMode="auto">
            <a:xfrm flipV="1">
              <a:off x="4420" y="1544"/>
              <a:ext cx="38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27" name="Line 86"/>
            <p:cNvSpPr>
              <a:spLocks noChangeShapeType="1"/>
            </p:cNvSpPr>
            <p:nvPr/>
          </p:nvSpPr>
          <p:spPr bwMode="auto">
            <a:xfrm>
              <a:off x="4494" y="1585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28" name="Line 87"/>
            <p:cNvSpPr>
              <a:spLocks noChangeShapeType="1"/>
            </p:cNvSpPr>
            <p:nvPr/>
          </p:nvSpPr>
          <p:spPr bwMode="auto">
            <a:xfrm>
              <a:off x="4455" y="1547"/>
              <a:ext cx="40" cy="38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54" name="Group 88"/>
          <p:cNvGrpSpPr>
            <a:grpSpLocks/>
          </p:cNvGrpSpPr>
          <p:nvPr/>
        </p:nvGrpSpPr>
        <p:grpSpPr bwMode="auto">
          <a:xfrm>
            <a:off x="7016750" y="2454275"/>
            <a:ext cx="169863" cy="58738"/>
            <a:chOff x="4420" y="1546"/>
            <a:chExt cx="107" cy="37"/>
          </a:xfrm>
        </p:grpSpPr>
        <p:sp>
          <p:nvSpPr>
            <p:cNvPr id="26223" name="Line 89"/>
            <p:cNvSpPr>
              <a:spLocks noChangeShapeType="1"/>
            </p:cNvSpPr>
            <p:nvPr/>
          </p:nvSpPr>
          <p:spPr bwMode="auto">
            <a:xfrm>
              <a:off x="4420" y="1584"/>
              <a:ext cx="38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24" name="Line 90"/>
            <p:cNvSpPr>
              <a:spLocks noChangeShapeType="1"/>
            </p:cNvSpPr>
            <p:nvPr/>
          </p:nvSpPr>
          <p:spPr bwMode="auto">
            <a:xfrm>
              <a:off x="4494" y="1546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25" name="Line 91"/>
            <p:cNvSpPr>
              <a:spLocks noChangeShapeType="1"/>
            </p:cNvSpPr>
            <p:nvPr/>
          </p:nvSpPr>
          <p:spPr bwMode="auto">
            <a:xfrm flipV="1">
              <a:off x="4455" y="1545"/>
              <a:ext cx="40" cy="39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55" name="Oval 92"/>
          <p:cNvSpPr>
            <a:spLocks noChangeArrowheads="1"/>
          </p:cNvSpPr>
          <p:nvPr/>
        </p:nvSpPr>
        <p:spPr bwMode="auto">
          <a:xfrm>
            <a:off x="6934200" y="2763838"/>
            <a:ext cx="358775" cy="9525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56" name="Line 93"/>
          <p:cNvSpPr>
            <a:spLocks noChangeShapeType="1"/>
          </p:cNvSpPr>
          <p:nvPr/>
        </p:nvSpPr>
        <p:spPr bwMode="auto">
          <a:xfrm>
            <a:off x="6934200" y="2755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57" name="Line 94"/>
          <p:cNvSpPr>
            <a:spLocks noChangeShapeType="1"/>
          </p:cNvSpPr>
          <p:nvPr/>
        </p:nvSpPr>
        <p:spPr bwMode="auto">
          <a:xfrm>
            <a:off x="7292975" y="2755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58" name="Rectangle 95"/>
          <p:cNvSpPr>
            <a:spLocks noChangeArrowheads="1"/>
          </p:cNvSpPr>
          <p:nvPr/>
        </p:nvSpPr>
        <p:spPr bwMode="auto">
          <a:xfrm>
            <a:off x="6934200" y="2755900"/>
            <a:ext cx="355600" cy="587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59" name="Oval 96"/>
          <p:cNvSpPr>
            <a:spLocks noChangeArrowheads="1"/>
          </p:cNvSpPr>
          <p:nvPr/>
        </p:nvSpPr>
        <p:spPr bwMode="auto">
          <a:xfrm>
            <a:off x="6931025" y="2687638"/>
            <a:ext cx="358775" cy="1111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5660" name="Group 97"/>
          <p:cNvGrpSpPr>
            <a:grpSpLocks/>
          </p:cNvGrpSpPr>
          <p:nvPr/>
        </p:nvGrpSpPr>
        <p:grpSpPr bwMode="auto">
          <a:xfrm>
            <a:off x="7016750" y="2711450"/>
            <a:ext cx="177800" cy="63500"/>
            <a:chOff x="4420" y="1708"/>
            <a:chExt cx="112" cy="40"/>
          </a:xfrm>
        </p:grpSpPr>
        <p:sp>
          <p:nvSpPr>
            <p:cNvPr id="26220" name="Line 98"/>
            <p:cNvSpPr>
              <a:spLocks noChangeShapeType="1"/>
            </p:cNvSpPr>
            <p:nvPr/>
          </p:nvSpPr>
          <p:spPr bwMode="auto">
            <a:xfrm flipV="1">
              <a:off x="4420" y="1706"/>
              <a:ext cx="40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21" name="Line 99"/>
            <p:cNvSpPr>
              <a:spLocks noChangeShapeType="1"/>
            </p:cNvSpPr>
            <p:nvPr/>
          </p:nvSpPr>
          <p:spPr bwMode="auto">
            <a:xfrm>
              <a:off x="4497" y="1749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22" name="Line 100"/>
            <p:cNvSpPr>
              <a:spLocks noChangeShapeType="1"/>
            </p:cNvSpPr>
            <p:nvPr/>
          </p:nvSpPr>
          <p:spPr bwMode="auto">
            <a:xfrm>
              <a:off x="4457" y="1709"/>
              <a:ext cx="42" cy="40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61" name="Group 101"/>
          <p:cNvGrpSpPr>
            <a:grpSpLocks/>
          </p:cNvGrpSpPr>
          <p:nvPr/>
        </p:nvGrpSpPr>
        <p:grpSpPr bwMode="auto">
          <a:xfrm>
            <a:off x="7016750" y="2711450"/>
            <a:ext cx="177800" cy="63500"/>
            <a:chOff x="4420" y="1708"/>
            <a:chExt cx="112" cy="40"/>
          </a:xfrm>
        </p:grpSpPr>
        <p:sp>
          <p:nvSpPr>
            <p:cNvPr id="26217" name="Line 102"/>
            <p:cNvSpPr>
              <a:spLocks noChangeShapeType="1"/>
            </p:cNvSpPr>
            <p:nvPr/>
          </p:nvSpPr>
          <p:spPr bwMode="auto">
            <a:xfrm>
              <a:off x="4420" y="1748"/>
              <a:ext cx="40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18" name="Line 103"/>
            <p:cNvSpPr>
              <a:spLocks noChangeShapeType="1"/>
            </p:cNvSpPr>
            <p:nvPr/>
          </p:nvSpPr>
          <p:spPr bwMode="auto">
            <a:xfrm>
              <a:off x="4497" y="1708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19" name="Line 104"/>
            <p:cNvSpPr>
              <a:spLocks noChangeShapeType="1"/>
            </p:cNvSpPr>
            <p:nvPr/>
          </p:nvSpPr>
          <p:spPr bwMode="auto">
            <a:xfrm flipV="1">
              <a:off x="4457" y="1707"/>
              <a:ext cx="42" cy="42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62" name="Oval 105"/>
          <p:cNvSpPr>
            <a:spLocks noChangeArrowheads="1"/>
          </p:cNvSpPr>
          <p:nvPr/>
        </p:nvSpPr>
        <p:spPr bwMode="auto">
          <a:xfrm>
            <a:off x="7410450" y="2405063"/>
            <a:ext cx="330200" cy="857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63" name="Line 106"/>
          <p:cNvSpPr>
            <a:spLocks noChangeShapeType="1"/>
          </p:cNvSpPr>
          <p:nvPr/>
        </p:nvSpPr>
        <p:spPr bwMode="auto">
          <a:xfrm>
            <a:off x="7410450" y="2398713"/>
            <a:ext cx="1588" cy="5238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64" name="Line 107"/>
          <p:cNvSpPr>
            <a:spLocks noChangeShapeType="1"/>
          </p:cNvSpPr>
          <p:nvPr/>
        </p:nvSpPr>
        <p:spPr bwMode="auto">
          <a:xfrm>
            <a:off x="7740650" y="2398713"/>
            <a:ext cx="1588" cy="5238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65" name="Rectangle 108"/>
          <p:cNvSpPr>
            <a:spLocks noChangeArrowheads="1"/>
          </p:cNvSpPr>
          <p:nvPr/>
        </p:nvSpPr>
        <p:spPr bwMode="auto">
          <a:xfrm>
            <a:off x="7410450" y="2398713"/>
            <a:ext cx="327025" cy="52387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66" name="Oval 109"/>
          <p:cNvSpPr>
            <a:spLocks noChangeArrowheads="1"/>
          </p:cNvSpPr>
          <p:nvPr/>
        </p:nvSpPr>
        <p:spPr bwMode="auto">
          <a:xfrm>
            <a:off x="7407275" y="2336800"/>
            <a:ext cx="330200" cy="100013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5667" name="Group 110"/>
          <p:cNvGrpSpPr>
            <a:grpSpLocks/>
          </p:cNvGrpSpPr>
          <p:nvPr/>
        </p:nvGrpSpPr>
        <p:grpSpPr bwMode="auto">
          <a:xfrm>
            <a:off x="7486650" y="2359025"/>
            <a:ext cx="161925" cy="55563"/>
            <a:chOff x="4716" y="1486"/>
            <a:chExt cx="102" cy="35"/>
          </a:xfrm>
        </p:grpSpPr>
        <p:sp>
          <p:nvSpPr>
            <p:cNvPr id="26214" name="Line 111"/>
            <p:cNvSpPr>
              <a:spLocks noChangeShapeType="1"/>
            </p:cNvSpPr>
            <p:nvPr/>
          </p:nvSpPr>
          <p:spPr bwMode="auto">
            <a:xfrm flipV="1">
              <a:off x="4716" y="1484"/>
              <a:ext cx="37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15" name="Line 112"/>
            <p:cNvSpPr>
              <a:spLocks noChangeShapeType="1"/>
            </p:cNvSpPr>
            <p:nvPr/>
          </p:nvSpPr>
          <p:spPr bwMode="auto">
            <a:xfrm>
              <a:off x="4786" y="1522"/>
              <a:ext cx="32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16" name="Line 113"/>
            <p:cNvSpPr>
              <a:spLocks noChangeShapeType="1"/>
            </p:cNvSpPr>
            <p:nvPr/>
          </p:nvSpPr>
          <p:spPr bwMode="auto">
            <a:xfrm>
              <a:off x="4750" y="1487"/>
              <a:ext cx="38" cy="35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68" name="Group 114"/>
          <p:cNvGrpSpPr>
            <a:grpSpLocks/>
          </p:cNvGrpSpPr>
          <p:nvPr/>
        </p:nvGrpSpPr>
        <p:grpSpPr bwMode="auto">
          <a:xfrm>
            <a:off x="7486650" y="2357438"/>
            <a:ext cx="161925" cy="57150"/>
            <a:chOff x="4716" y="1485"/>
            <a:chExt cx="102" cy="36"/>
          </a:xfrm>
        </p:grpSpPr>
        <p:sp>
          <p:nvSpPr>
            <p:cNvPr id="26211" name="Line 115"/>
            <p:cNvSpPr>
              <a:spLocks noChangeShapeType="1"/>
            </p:cNvSpPr>
            <p:nvPr/>
          </p:nvSpPr>
          <p:spPr bwMode="auto">
            <a:xfrm>
              <a:off x="4716" y="1522"/>
              <a:ext cx="37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12" name="Line 116"/>
            <p:cNvSpPr>
              <a:spLocks noChangeShapeType="1"/>
            </p:cNvSpPr>
            <p:nvPr/>
          </p:nvSpPr>
          <p:spPr bwMode="auto">
            <a:xfrm>
              <a:off x="4786" y="1485"/>
              <a:ext cx="32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13" name="Line 117"/>
            <p:cNvSpPr>
              <a:spLocks noChangeShapeType="1"/>
            </p:cNvSpPr>
            <p:nvPr/>
          </p:nvSpPr>
          <p:spPr bwMode="auto">
            <a:xfrm flipV="1">
              <a:off x="4750" y="1483"/>
              <a:ext cx="38" cy="39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69" name="Oval 118"/>
          <p:cNvSpPr>
            <a:spLocks noChangeArrowheads="1"/>
          </p:cNvSpPr>
          <p:nvPr/>
        </p:nvSpPr>
        <p:spPr bwMode="auto">
          <a:xfrm>
            <a:off x="7496175" y="2763838"/>
            <a:ext cx="358775" cy="95250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70" name="Line 119"/>
          <p:cNvSpPr>
            <a:spLocks noChangeShapeType="1"/>
          </p:cNvSpPr>
          <p:nvPr/>
        </p:nvSpPr>
        <p:spPr bwMode="auto">
          <a:xfrm>
            <a:off x="7496175" y="2755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71" name="Line 120"/>
          <p:cNvSpPr>
            <a:spLocks noChangeShapeType="1"/>
          </p:cNvSpPr>
          <p:nvPr/>
        </p:nvSpPr>
        <p:spPr bwMode="auto">
          <a:xfrm>
            <a:off x="7854950" y="2755900"/>
            <a:ext cx="1588" cy="58738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72" name="Rectangle 121"/>
          <p:cNvSpPr>
            <a:spLocks noChangeArrowheads="1"/>
          </p:cNvSpPr>
          <p:nvPr/>
        </p:nvSpPr>
        <p:spPr bwMode="auto">
          <a:xfrm>
            <a:off x="7496175" y="2755900"/>
            <a:ext cx="355600" cy="587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73" name="Oval 122"/>
          <p:cNvSpPr>
            <a:spLocks noChangeArrowheads="1"/>
          </p:cNvSpPr>
          <p:nvPr/>
        </p:nvSpPr>
        <p:spPr bwMode="auto">
          <a:xfrm>
            <a:off x="7493000" y="2687638"/>
            <a:ext cx="358775" cy="111125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5674" name="Group 123"/>
          <p:cNvGrpSpPr>
            <a:grpSpLocks/>
          </p:cNvGrpSpPr>
          <p:nvPr/>
        </p:nvGrpSpPr>
        <p:grpSpPr bwMode="auto">
          <a:xfrm>
            <a:off x="7578725" y="2711450"/>
            <a:ext cx="177800" cy="63500"/>
            <a:chOff x="4774" y="1708"/>
            <a:chExt cx="112" cy="40"/>
          </a:xfrm>
        </p:grpSpPr>
        <p:sp>
          <p:nvSpPr>
            <p:cNvPr id="26208" name="Line 124"/>
            <p:cNvSpPr>
              <a:spLocks noChangeShapeType="1"/>
            </p:cNvSpPr>
            <p:nvPr/>
          </p:nvSpPr>
          <p:spPr bwMode="auto">
            <a:xfrm flipV="1">
              <a:off x="4774" y="1706"/>
              <a:ext cx="40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09" name="Line 125"/>
            <p:cNvSpPr>
              <a:spLocks noChangeShapeType="1"/>
            </p:cNvSpPr>
            <p:nvPr/>
          </p:nvSpPr>
          <p:spPr bwMode="auto">
            <a:xfrm>
              <a:off x="4851" y="1749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10" name="Line 126"/>
            <p:cNvSpPr>
              <a:spLocks noChangeShapeType="1"/>
            </p:cNvSpPr>
            <p:nvPr/>
          </p:nvSpPr>
          <p:spPr bwMode="auto">
            <a:xfrm>
              <a:off x="4811" y="1709"/>
              <a:ext cx="42" cy="40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75" name="Group 127"/>
          <p:cNvGrpSpPr>
            <a:grpSpLocks/>
          </p:cNvGrpSpPr>
          <p:nvPr/>
        </p:nvGrpSpPr>
        <p:grpSpPr bwMode="auto">
          <a:xfrm>
            <a:off x="7578725" y="2711450"/>
            <a:ext cx="177800" cy="63500"/>
            <a:chOff x="4774" y="1708"/>
            <a:chExt cx="112" cy="40"/>
          </a:xfrm>
        </p:grpSpPr>
        <p:sp>
          <p:nvSpPr>
            <p:cNvPr id="26205" name="Line 128"/>
            <p:cNvSpPr>
              <a:spLocks noChangeShapeType="1"/>
            </p:cNvSpPr>
            <p:nvPr/>
          </p:nvSpPr>
          <p:spPr bwMode="auto">
            <a:xfrm>
              <a:off x="4774" y="1748"/>
              <a:ext cx="40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06" name="Line 129"/>
            <p:cNvSpPr>
              <a:spLocks noChangeShapeType="1"/>
            </p:cNvSpPr>
            <p:nvPr/>
          </p:nvSpPr>
          <p:spPr bwMode="auto">
            <a:xfrm>
              <a:off x="4851" y="1708"/>
              <a:ext cx="35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07" name="Line 130"/>
            <p:cNvSpPr>
              <a:spLocks noChangeShapeType="1"/>
            </p:cNvSpPr>
            <p:nvPr/>
          </p:nvSpPr>
          <p:spPr bwMode="auto">
            <a:xfrm flipV="1">
              <a:off x="4811" y="1707"/>
              <a:ext cx="42" cy="42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76" name="Oval 131"/>
          <p:cNvSpPr>
            <a:spLocks noChangeArrowheads="1"/>
          </p:cNvSpPr>
          <p:nvPr/>
        </p:nvSpPr>
        <p:spPr bwMode="auto">
          <a:xfrm>
            <a:off x="6086475" y="2498725"/>
            <a:ext cx="346075" cy="87313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77" name="Line 132"/>
          <p:cNvSpPr>
            <a:spLocks noChangeShapeType="1"/>
          </p:cNvSpPr>
          <p:nvPr/>
        </p:nvSpPr>
        <p:spPr bwMode="auto">
          <a:xfrm>
            <a:off x="6086475" y="2490788"/>
            <a:ext cx="1588" cy="53975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78" name="Line 133"/>
          <p:cNvSpPr>
            <a:spLocks noChangeShapeType="1"/>
          </p:cNvSpPr>
          <p:nvPr/>
        </p:nvSpPr>
        <p:spPr bwMode="auto">
          <a:xfrm>
            <a:off x="6432550" y="2490788"/>
            <a:ext cx="1588" cy="53975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79" name="Rectangle 134"/>
          <p:cNvSpPr>
            <a:spLocks noChangeArrowheads="1"/>
          </p:cNvSpPr>
          <p:nvPr/>
        </p:nvSpPr>
        <p:spPr bwMode="auto">
          <a:xfrm>
            <a:off x="6086475" y="2490788"/>
            <a:ext cx="342900" cy="5397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80" name="Oval 135"/>
          <p:cNvSpPr>
            <a:spLocks noChangeArrowheads="1"/>
          </p:cNvSpPr>
          <p:nvPr/>
        </p:nvSpPr>
        <p:spPr bwMode="auto">
          <a:xfrm>
            <a:off x="6083300" y="2427288"/>
            <a:ext cx="346075" cy="103187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5681" name="Group 136"/>
          <p:cNvGrpSpPr>
            <a:grpSpLocks/>
          </p:cNvGrpSpPr>
          <p:nvPr/>
        </p:nvGrpSpPr>
        <p:grpSpPr bwMode="auto">
          <a:xfrm>
            <a:off x="6167438" y="2449513"/>
            <a:ext cx="169862" cy="58737"/>
            <a:chOff x="3885" y="1543"/>
            <a:chExt cx="107" cy="37"/>
          </a:xfrm>
        </p:grpSpPr>
        <p:sp>
          <p:nvSpPr>
            <p:cNvPr id="26202" name="Line 137"/>
            <p:cNvSpPr>
              <a:spLocks noChangeShapeType="1"/>
            </p:cNvSpPr>
            <p:nvPr/>
          </p:nvSpPr>
          <p:spPr bwMode="auto">
            <a:xfrm flipV="1">
              <a:off x="3885" y="1541"/>
              <a:ext cx="38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03" name="Line 138"/>
            <p:cNvSpPr>
              <a:spLocks noChangeShapeType="1"/>
            </p:cNvSpPr>
            <p:nvPr/>
          </p:nvSpPr>
          <p:spPr bwMode="auto">
            <a:xfrm>
              <a:off x="3959" y="1581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04" name="Line 139"/>
            <p:cNvSpPr>
              <a:spLocks noChangeShapeType="1"/>
            </p:cNvSpPr>
            <p:nvPr/>
          </p:nvSpPr>
          <p:spPr bwMode="auto">
            <a:xfrm>
              <a:off x="3920" y="1544"/>
              <a:ext cx="40" cy="37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82" name="Group 140"/>
          <p:cNvGrpSpPr>
            <a:grpSpLocks/>
          </p:cNvGrpSpPr>
          <p:nvPr/>
        </p:nvGrpSpPr>
        <p:grpSpPr bwMode="auto">
          <a:xfrm>
            <a:off x="6167438" y="2449513"/>
            <a:ext cx="169862" cy="57150"/>
            <a:chOff x="3885" y="1543"/>
            <a:chExt cx="107" cy="36"/>
          </a:xfrm>
        </p:grpSpPr>
        <p:sp>
          <p:nvSpPr>
            <p:cNvPr id="26199" name="Line 141"/>
            <p:cNvSpPr>
              <a:spLocks noChangeShapeType="1"/>
            </p:cNvSpPr>
            <p:nvPr/>
          </p:nvSpPr>
          <p:spPr bwMode="auto">
            <a:xfrm>
              <a:off x="3885" y="1579"/>
              <a:ext cx="38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00" name="Line 142"/>
            <p:cNvSpPr>
              <a:spLocks noChangeShapeType="1"/>
            </p:cNvSpPr>
            <p:nvPr/>
          </p:nvSpPr>
          <p:spPr bwMode="auto">
            <a:xfrm>
              <a:off x="3959" y="1543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01" name="Line 143"/>
            <p:cNvSpPr>
              <a:spLocks noChangeShapeType="1"/>
            </p:cNvSpPr>
            <p:nvPr/>
          </p:nvSpPr>
          <p:spPr bwMode="auto">
            <a:xfrm flipV="1">
              <a:off x="3920" y="1542"/>
              <a:ext cx="40" cy="38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83" name="Oval 144"/>
          <p:cNvSpPr>
            <a:spLocks noChangeArrowheads="1"/>
          </p:cNvSpPr>
          <p:nvPr/>
        </p:nvSpPr>
        <p:spPr bwMode="auto">
          <a:xfrm>
            <a:off x="5780088" y="3648075"/>
            <a:ext cx="346075" cy="87313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84" name="Line 145"/>
          <p:cNvSpPr>
            <a:spLocks noChangeShapeType="1"/>
          </p:cNvSpPr>
          <p:nvPr/>
        </p:nvSpPr>
        <p:spPr bwMode="auto">
          <a:xfrm>
            <a:off x="5780088" y="3640138"/>
            <a:ext cx="1587" cy="53975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85" name="Line 146"/>
          <p:cNvSpPr>
            <a:spLocks noChangeShapeType="1"/>
          </p:cNvSpPr>
          <p:nvPr/>
        </p:nvSpPr>
        <p:spPr bwMode="auto">
          <a:xfrm>
            <a:off x="6126163" y="3640138"/>
            <a:ext cx="1587" cy="53975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86" name="Rectangle 147"/>
          <p:cNvSpPr>
            <a:spLocks noChangeArrowheads="1"/>
          </p:cNvSpPr>
          <p:nvPr/>
        </p:nvSpPr>
        <p:spPr bwMode="auto">
          <a:xfrm>
            <a:off x="5780088" y="3640138"/>
            <a:ext cx="342900" cy="5397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87" name="Oval 148"/>
          <p:cNvSpPr>
            <a:spLocks noChangeArrowheads="1"/>
          </p:cNvSpPr>
          <p:nvPr/>
        </p:nvSpPr>
        <p:spPr bwMode="auto">
          <a:xfrm>
            <a:off x="5776913" y="3576638"/>
            <a:ext cx="346075" cy="103187"/>
          </a:xfrm>
          <a:prstGeom prst="ellipse">
            <a:avLst/>
          </a:prstGeom>
          <a:solidFill>
            <a:srgbClr val="DDDDDD"/>
          </a:solidFill>
          <a:ln w="1260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5688" name="Group 149"/>
          <p:cNvGrpSpPr>
            <a:grpSpLocks/>
          </p:cNvGrpSpPr>
          <p:nvPr/>
        </p:nvGrpSpPr>
        <p:grpSpPr bwMode="auto">
          <a:xfrm>
            <a:off x="5861050" y="3598863"/>
            <a:ext cx="169863" cy="58737"/>
            <a:chOff x="3692" y="2267"/>
            <a:chExt cx="107" cy="37"/>
          </a:xfrm>
        </p:grpSpPr>
        <p:sp>
          <p:nvSpPr>
            <p:cNvPr id="26196" name="Line 150"/>
            <p:cNvSpPr>
              <a:spLocks noChangeShapeType="1"/>
            </p:cNvSpPr>
            <p:nvPr/>
          </p:nvSpPr>
          <p:spPr bwMode="auto">
            <a:xfrm flipV="1">
              <a:off x="3692" y="2265"/>
              <a:ext cx="38" cy="3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97" name="Line 151"/>
            <p:cNvSpPr>
              <a:spLocks noChangeShapeType="1"/>
            </p:cNvSpPr>
            <p:nvPr/>
          </p:nvSpPr>
          <p:spPr bwMode="auto">
            <a:xfrm>
              <a:off x="3766" y="2305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98" name="Line 152"/>
            <p:cNvSpPr>
              <a:spLocks noChangeShapeType="1"/>
            </p:cNvSpPr>
            <p:nvPr/>
          </p:nvSpPr>
          <p:spPr bwMode="auto">
            <a:xfrm>
              <a:off x="3727" y="2268"/>
              <a:ext cx="40" cy="37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89" name="Group 153"/>
          <p:cNvGrpSpPr>
            <a:grpSpLocks/>
          </p:cNvGrpSpPr>
          <p:nvPr/>
        </p:nvGrpSpPr>
        <p:grpSpPr bwMode="auto">
          <a:xfrm>
            <a:off x="5861050" y="3598863"/>
            <a:ext cx="169863" cy="57150"/>
            <a:chOff x="3692" y="2267"/>
            <a:chExt cx="107" cy="36"/>
          </a:xfrm>
        </p:grpSpPr>
        <p:sp>
          <p:nvSpPr>
            <p:cNvPr id="26193" name="Line 154"/>
            <p:cNvSpPr>
              <a:spLocks noChangeShapeType="1"/>
            </p:cNvSpPr>
            <p:nvPr/>
          </p:nvSpPr>
          <p:spPr bwMode="auto">
            <a:xfrm>
              <a:off x="3692" y="2303"/>
              <a:ext cx="38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94" name="Line 155"/>
            <p:cNvSpPr>
              <a:spLocks noChangeShapeType="1"/>
            </p:cNvSpPr>
            <p:nvPr/>
          </p:nvSpPr>
          <p:spPr bwMode="auto">
            <a:xfrm>
              <a:off x="3766" y="2267"/>
              <a:ext cx="34" cy="1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95" name="Line 156"/>
            <p:cNvSpPr>
              <a:spLocks noChangeShapeType="1"/>
            </p:cNvSpPr>
            <p:nvPr/>
          </p:nvSpPr>
          <p:spPr bwMode="auto">
            <a:xfrm flipV="1">
              <a:off x="3727" y="2266"/>
              <a:ext cx="40" cy="38"/>
            </a:xfrm>
            <a:prstGeom prst="line">
              <a:avLst/>
            </a:prstGeom>
            <a:noFill/>
            <a:ln w="2844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90" name="Line 157"/>
          <p:cNvSpPr>
            <a:spLocks noChangeShapeType="1"/>
          </p:cNvSpPr>
          <p:nvPr/>
        </p:nvSpPr>
        <p:spPr bwMode="auto">
          <a:xfrm flipV="1">
            <a:off x="6978650" y="4003675"/>
            <a:ext cx="227013" cy="43973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91" name="Line 158"/>
          <p:cNvSpPr>
            <a:spLocks noChangeShapeType="1"/>
          </p:cNvSpPr>
          <p:nvPr/>
        </p:nvSpPr>
        <p:spPr bwMode="auto">
          <a:xfrm>
            <a:off x="7102475" y="3743325"/>
            <a:ext cx="163513" cy="1206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92" name="Line 159"/>
          <p:cNvSpPr>
            <a:spLocks noChangeShapeType="1"/>
          </p:cNvSpPr>
          <p:nvPr/>
        </p:nvSpPr>
        <p:spPr bwMode="auto">
          <a:xfrm>
            <a:off x="7199313" y="3663950"/>
            <a:ext cx="279400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93" name="Line 160"/>
          <p:cNvSpPr>
            <a:spLocks noChangeShapeType="1"/>
          </p:cNvSpPr>
          <p:nvPr/>
        </p:nvSpPr>
        <p:spPr bwMode="auto">
          <a:xfrm flipV="1">
            <a:off x="7435850" y="3748088"/>
            <a:ext cx="134938" cy="1079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94" name="Line 161"/>
          <p:cNvSpPr>
            <a:spLocks noChangeShapeType="1"/>
          </p:cNvSpPr>
          <p:nvPr/>
        </p:nvSpPr>
        <p:spPr bwMode="auto">
          <a:xfrm>
            <a:off x="6134100" y="3670300"/>
            <a:ext cx="679450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95" name="Line 162"/>
          <p:cNvSpPr>
            <a:spLocks noChangeShapeType="1"/>
          </p:cNvSpPr>
          <p:nvPr/>
        </p:nvSpPr>
        <p:spPr bwMode="auto">
          <a:xfrm>
            <a:off x="6429375" y="2517775"/>
            <a:ext cx="509588" cy="3175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96" name="Line 163"/>
          <p:cNvSpPr>
            <a:spLocks noChangeShapeType="1"/>
          </p:cNvSpPr>
          <p:nvPr/>
        </p:nvSpPr>
        <p:spPr bwMode="auto">
          <a:xfrm>
            <a:off x="5995988" y="2346325"/>
            <a:ext cx="152400" cy="825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97" name="Freeform 164"/>
          <p:cNvSpPr>
            <a:spLocks noChangeArrowheads="1"/>
          </p:cNvSpPr>
          <p:nvPr/>
        </p:nvSpPr>
        <p:spPr bwMode="auto">
          <a:xfrm>
            <a:off x="5316538" y="4352925"/>
            <a:ext cx="2979737" cy="1455738"/>
          </a:xfrm>
          <a:custGeom>
            <a:avLst/>
            <a:gdLst>
              <a:gd name="T0" fmla="*/ 889 w 1877"/>
              <a:gd name="T1" fmla="*/ 23 h 917"/>
              <a:gd name="T2" fmla="*/ 692 w 1877"/>
              <a:gd name="T3" fmla="*/ 109 h 917"/>
              <a:gd name="T4" fmla="*/ 415 w 1877"/>
              <a:gd name="T5" fmla="*/ 91 h 917"/>
              <a:gd name="T6" fmla="*/ 112 w 1877"/>
              <a:gd name="T7" fmla="*/ 170 h 917"/>
              <a:gd name="T8" fmla="*/ 50 w 1877"/>
              <a:gd name="T9" fmla="*/ 353 h 917"/>
              <a:gd name="T10" fmla="*/ 14 w 1877"/>
              <a:gd name="T11" fmla="*/ 528 h 917"/>
              <a:gd name="T12" fmla="*/ 139 w 1877"/>
              <a:gd name="T13" fmla="*/ 650 h 917"/>
              <a:gd name="T14" fmla="*/ 505 w 1877"/>
              <a:gd name="T15" fmla="*/ 781 h 917"/>
              <a:gd name="T16" fmla="*/ 933 w 1877"/>
              <a:gd name="T17" fmla="*/ 886 h 917"/>
              <a:gd name="T18" fmla="*/ 1370 w 1877"/>
              <a:gd name="T19" fmla="*/ 901 h 917"/>
              <a:gd name="T20" fmla="*/ 1676 w 1877"/>
              <a:gd name="T21" fmla="*/ 793 h 917"/>
              <a:gd name="T22" fmla="*/ 1860 w 1877"/>
              <a:gd name="T23" fmla="*/ 624 h 917"/>
              <a:gd name="T24" fmla="*/ 1776 w 1877"/>
              <a:gd name="T25" fmla="*/ 219 h 917"/>
              <a:gd name="T26" fmla="*/ 1503 w 1877"/>
              <a:gd name="T27" fmla="*/ 100 h 917"/>
              <a:gd name="T28" fmla="*/ 1200 w 1877"/>
              <a:gd name="T29" fmla="*/ 13 h 917"/>
              <a:gd name="T30" fmla="*/ 889 w 1877"/>
              <a:gd name="T31" fmla="*/ 23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98" name="Line 165"/>
          <p:cNvSpPr>
            <a:spLocks noChangeShapeType="1"/>
          </p:cNvSpPr>
          <p:nvPr/>
        </p:nvSpPr>
        <p:spPr bwMode="auto">
          <a:xfrm flipV="1">
            <a:off x="7743825" y="4895850"/>
            <a:ext cx="139700" cy="5270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99" name="Line 166"/>
          <p:cNvSpPr>
            <a:spLocks noChangeShapeType="1"/>
          </p:cNvSpPr>
          <p:nvPr/>
        </p:nvSpPr>
        <p:spPr bwMode="auto">
          <a:xfrm>
            <a:off x="7656513" y="5411788"/>
            <a:ext cx="85725" cy="3175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00" name="Line 167"/>
          <p:cNvSpPr>
            <a:spLocks noChangeShapeType="1"/>
          </p:cNvSpPr>
          <p:nvPr/>
        </p:nvSpPr>
        <p:spPr bwMode="auto">
          <a:xfrm>
            <a:off x="7826375" y="5103813"/>
            <a:ext cx="114300" cy="1587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5701" name="Group 168"/>
          <p:cNvGrpSpPr>
            <a:grpSpLocks/>
          </p:cNvGrpSpPr>
          <p:nvPr/>
        </p:nvGrpSpPr>
        <p:grpSpPr bwMode="auto">
          <a:xfrm>
            <a:off x="7462838" y="4756150"/>
            <a:ext cx="500062" cy="233363"/>
            <a:chOff x="4701" y="2996"/>
            <a:chExt cx="315" cy="147"/>
          </a:xfrm>
        </p:grpSpPr>
        <p:sp>
          <p:nvSpPr>
            <p:cNvPr id="26180" name="Oval 169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81" name="Line 170"/>
            <p:cNvSpPr>
              <a:spLocks noChangeShapeType="1"/>
            </p:cNvSpPr>
            <p:nvPr/>
          </p:nvSpPr>
          <p:spPr bwMode="auto">
            <a:xfrm>
              <a:off x="4704" y="3055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82" name="Line 171"/>
            <p:cNvSpPr>
              <a:spLocks noChangeShapeType="1"/>
            </p:cNvSpPr>
            <p:nvPr/>
          </p:nvSpPr>
          <p:spPr bwMode="auto">
            <a:xfrm>
              <a:off x="5017" y="3055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83" name="Rectangle 172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84" name="Oval 173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26185" name="Group 174"/>
            <p:cNvGrpSpPr>
              <a:grpSpLocks/>
            </p:cNvGrpSpPr>
            <p:nvPr/>
          </p:nvGrpSpPr>
          <p:grpSpPr bwMode="auto">
            <a:xfrm>
              <a:off x="4776" y="3017"/>
              <a:ext cx="155" cy="55"/>
              <a:chOff x="4776" y="3017"/>
              <a:chExt cx="155" cy="55"/>
            </a:xfrm>
          </p:grpSpPr>
          <p:sp>
            <p:nvSpPr>
              <p:cNvPr id="26190" name="Line 175"/>
              <p:cNvSpPr>
                <a:spLocks noChangeShapeType="1"/>
              </p:cNvSpPr>
              <p:nvPr/>
            </p:nvSpPr>
            <p:spPr bwMode="auto">
              <a:xfrm flipV="1">
                <a:off x="4776" y="3016"/>
                <a:ext cx="56" cy="3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91" name="Line 176"/>
              <p:cNvSpPr>
                <a:spLocks noChangeShapeType="1"/>
              </p:cNvSpPr>
              <p:nvPr/>
            </p:nvSpPr>
            <p:spPr bwMode="auto">
              <a:xfrm>
                <a:off x="4883" y="3073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92" name="Line 177"/>
              <p:cNvSpPr>
                <a:spLocks noChangeShapeType="1"/>
              </p:cNvSpPr>
              <p:nvPr/>
            </p:nvSpPr>
            <p:spPr bwMode="auto">
              <a:xfrm>
                <a:off x="4827" y="3018"/>
                <a:ext cx="58" cy="55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186" name="Group 178"/>
            <p:cNvGrpSpPr>
              <a:grpSpLocks/>
            </p:cNvGrpSpPr>
            <p:nvPr/>
          </p:nvGrpSpPr>
          <p:grpSpPr bwMode="auto">
            <a:xfrm>
              <a:off x="4776" y="3016"/>
              <a:ext cx="155" cy="55"/>
              <a:chOff x="4776" y="3016"/>
              <a:chExt cx="155" cy="55"/>
            </a:xfrm>
          </p:grpSpPr>
          <p:sp>
            <p:nvSpPr>
              <p:cNvPr id="26187" name="Line 179"/>
              <p:cNvSpPr>
                <a:spLocks noChangeShapeType="1"/>
              </p:cNvSpPr>
              <p:nvPr/>
            </p:nvSpPr>
            <p:spPr bwMode="auto">
              <a:xfrm>
                <a:off x="4776" y="3071"/>
                <a:ext cx="56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88" name="Line 180"/>
              <p:cNvSpPr>
                <a:spLocks noChangeShapeType="1"/>
              </p:cNvSpPr>
              <p:nvPr/>
            </p:nvSpPr>
            <p:spPr bwMode="auto">
              <a:xfrm>
                <a:off x="4883" y="3016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89" name="Line 181"/>
              <p:cNvSpPr>
                <a:spLocks noChangeShapeType="1"/>
              </p:cNvSpPr>
              <p:nvPr/>
            </p:nvSpPr>
            <p:spPr bwMode="auto">
              <a:xfrm flipV="1">
                <a:off x="4827" y="3015"/>
                <a:ext cx="58" cy="57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5702" name="Group 182"/>
          <p:cNvGrpSpPr>
            <a:grpSpLocks/>
          </p:cNvGrpSpPr>
          <p:nvPr/>
        </p:nvGrpSpPr>
        <p:grpSpPr bwMode="auto">
          <a:xfrm>
            <a:off x="6646863" y="4479925"/>
            <a:ext cx="500062" cy="233363"/>
            <a:chOff x="4187" y="2822"/>
            <a:chExt cx="315" cy="147"/>
          </a:xfrm>
        </p:grpSpPr>
        <p:sp>
          <p:nvSpPr>
            <p:cNvPr id="26167" name="Oval 183"/>
            <p:cNvSpPr>
              <a:spLocks noChangeArrowheads="1"/>
            </p:cNvSpPr>
            <p:nvPr/>
          </p:nvSpPr>
          <p:spPr bwMode="auto">
            <a:xfrm>
              <a:off x="4190" y="2888"/>
              <a:ext cx="313" cy="82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68" name="Line 184"/>
            <p:cNvSpPr>
              <a:spLocks noChangeShapeType="1"/>
            </p:cNvSpPr>
            <p:nvPr/>
          </p:nvSpPr>
          <p:spPr bwMode="auto">
            <a:xfrm>
              <a:off x="4190" y="2881"/>
              <a:ext cx="1" cy="5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69" name="Line 185"/>
            <p:cNvSpPr>
              <a:spLocks noChangeShapeType="1"/>
            </p:cNvSpPr>
            <p:nvPr/>
          </p:nvSpPr>
          <p:spPr bwMode="auto">
            <a:xfrm>
              <a:off x="4503" y="2881"/>
              <a:ext cx="1" cy="5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70" name="Rectangle 186"/>
            <p:cNvSpPr>
              <a:spLocks noChangeArrowheads="1"/>
            </p:cNvSpPr>
            <p:nvPr/>
          </p:nvSpPr>
          <p:spPr bwMode="auto">
            <a:xfrm>
              <a:off x="4190" y="2881"/>
              <a:ext cx="310" cy="50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71" name="Oval 187"/>
            <p:cNvSpPr>
              <a:spLocks noChangeArrowheads="1"/>
            </p:cNvSpPr>
            <p:nvPr/>
          </p:nvSpPr>
          <p:spPr bwMode="auto">
            <a:xfrm>
              <a:off x="4187" y="2822"/>
              <a:ext cx="313" cy="95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26172" name="Group 188"/>
            <p:cNvGrpSpPr>
              <a:grpSpLocks/>
            </p:cNvGrpSpPr>
            <p:nvPr/>
          </p:nvGrpSpPr>
          <p:grpSpPr bwMode="auto">
            <a:xfrm>
              <a:off x="4262" y="2843"/>
              <a:ext cx="154" cy="55"/>
              <a:chOff x="4262" y="2843"/>
              <a:chExt cx="154" cy="55"/>
            </a:xfrm>
          </p:grpSpPr>
          <p:sp>
            <p:nvSpPr>
              <p:cNvPr id="26177" name="Line 189"/>
              <p:cNvSpPr>
                <a:spLocks noChangeShapeType="1"/>
              </p:cNvSpPr>
              <p:nvPr/>
            </p:nvSpPr>
            <p:spPr bwMode="auto">
              <a:xfrm flipV="1">
                <a:off x="4262" y="2842"/>
                <a:ext cx="55" cy="3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78" name="Line 190"/>
              <p:cNvSpPr>
                <a:spLocks noChangeShapeType="1"/>
              </p:cNvSpPr>
              <p:nvPr/>
            </p:nvSpPr>
            <p:spPr bwMode="auto">
              <a:xfrm>
                <a:off x="4369" y="2899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79" name="Line 191"/>
              <p:cNvSpPr>
                <a:spLocks noChangeShapeType="1"/>
              </p:cNvSpPr>
              <p:nvPr/>
            </p:nvSpPr>
            <p:spPr bwMode="auto">
              <a:xfrm>
                <a:off x="4313" y="2844"/>
                <a:ext cx="58" cy="5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173" name="Group 192"/>
            <p:cNvGrpSpPr>
              <a:grpSpLocks/>
            </p:cNvGrpSpPr>
            <p:nvPr/>
          </p:nvGrpSpPr>
          <p:grpSpPr bwMode="auto">
            <a:xfrm>
              <a:off x="4262" y="2842"/>
              <a:ext cx="154" cy="55"/>
              <a:chOff x="4262" y="2842"/>
              <a:chExt cx="154" cy="55"/>
            </a:xfrm>
          </p:grpSpPr>
          <p:sp>
            <p:nvSpPr>
              <p:cNvPr id="26174" name="Line 193"/>
              <p:cNvSpPr>
                <a:spLocks noChangeShapeType="1"/>
              </p:cNvSpPr>
              <p:nvPr/>
            </p:nvSpPr>
            <p:spPr bwMode="auto">
              <a:xfrm>
                <a:off x="4262" y="2897"/>
                <a:ext cx="55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75" name="Line 194"/>
              <p:cNvSpPr>
                <a:spLocks noChangeShapeType="1"/>
              </p:cNvSpPr>
              <p:nvPr/>
            </p:nvSpPr>
            <p:spPr bwMode="auto">
              <a:xfrm>
                <a:off x="4369" y="2842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76" name="Line 195"/>
              <p:cNvSpPr>
                <a:spLocks noChangeShapeType="1"/>
              </p:cNvSpPr>
              <p:nvPr/>
            </p:nvSpPr>
            <p:spPr bwMode="auto">
              <a:xfrm flipV="1">
                <a:off x="4313" y="2841"/>
                <a:ext cx="58" cy="57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5703" name="Group 196"/>
          <p:cNvGrpSpPr>
            <a:grpSpLocks/>
          </p:cNvGrpSpPr>
          <p:nvPr/>
        </p:nvGrpSpPr>
        <p:grpSpPr bwMode="auto">
          <a:xfrm>
            <a:off x="5981700" y="4784725"/>
            <a:ext cx="500063" cy="233363"/>
            <a:chOff x="3768" y="3014"/>
            <a:chExt cx="315" cy="147"/>
          </a:xfrm>
        </p:grpSpPr>
        <p:sp>
          <p:nvSpPr>
            <p:cNvPr id="26154" name="Oval 197"/>
            <p:cNvSpPr>
              <a:spLocks noChangeArrowheads="1"/>
            </p:cNvSpPr>
            <p:nvPr/>
          </p:nvSpPr>
          <p:spPr bwMode="auto">
            <a:xfrm>
              <a:off x="3771" y="3080"/>
              <a:ext cx="313" cy="82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55" name="Line 198"/>
            <p:cNvSpPr>
              <a:spLocks noChangeShapeType="1"/>
            </p:cNvSpPr>
            <p:nvPr/>
          </p:nvSpPr>
          <p:spPr bwMode="auto">
            <a:xfrm>
              <a:off x="3771" y="3073"/>
              <a:ext cx="1" cy="5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56" name="Line 199"/>
            <p:cNvSpPr>
              <a:spLocks noChangeShapeType="1"/>
            </p:cNvSpPr>
            <p:nvPr/>
          </p:nvSpPr>
          <p:spPr bwMode="auto">
            <a:xfrm>
              <a:off x="4084" y="3073"/>
              <a:ext cx="1" cy="5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57" name="Rectangle 200"/>
            <p:cNvSpPr>
              <a:spLocks noChangeArrowheads="1"/>
            </p:cNvSpPr>
            <p:nvPr/>
          </p:nvSpPr>
          <p:spPr bwMode="auto">
            <a:xfrm>
              <a:off x="3771" y="3073"/>
              <a:ext cx="310" cy="50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58" name="Oval 201"/>
            <p:cNvSpPr>
              <a:spLocks noChangeArrowheads="1"/>
            </p:cNvSpPr>
            <p:nvPr/>
          </p:nvSpPr>
          <p:spPr bwMode="auto">
            <a:xfrm>
              <a:off x="3768" y="3014"/>
              <a:ext cx="313" cy="95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26159" name="Group 202"/>
            <p:cNvGrpSpPr>
              <a:grpSpLocks/>
            </p:cNvGrpSpPr>
            <p:nvPr/>
          </p:nvGrpSpPr>
          <p:grpSpPr bwMode="auto">
            <a:xfrm>
              <a:off x="3843" y="3035"/>
              <a:ext cx="154" cy="55"/>
              <a:chOff x="3843" y="3035"/>
              <a:chExt cx="154" cy="55"/>
            </a:xfrm>
          </p:grpSpPr>
          <p:sp>
            <p:nvSpPr>
              <p:cNvPr id="26164" name="Line 203"/>
              <p:cNvSpPr>
                <a:spLocks noChangeShapeType="1"/>
              </p:cNvSpPr>
              <p:nvPr/>
            </p:nvSpPr>
            <p:spPr bwMode="auto">
              <a:xfrm flipV="1">
                <a:off x="3843" y="3034"/>
                <a:ext cx="55" cy="3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65" name="Line 204"/>
              <p:cNvSpPr>
                <a:spLocks noChangeShapeType="1"/>
              </p:cNvSpPr>
              <p:nvPr/>
            </p:nvSpPr>
            <p:spPr bwMode="auto">
              <a:xfrm>
                <a:off x="3950" y="3091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66" name="Line 205"/>
              <p:cNvSpPr>
                <a:spLocks noChangeShapeType="1"/>
              </p:cNvSpPr>
              <p:nvPr/>
            </p:nvSpPr>
            <p:spPr bwMode="auto">
              <a:xfrm>
                <a:off x="3894" y="3036"/>
                <a:ext cx="58" cy="5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160" name="Group 206"/>
            <p:cNvGrpSpPr>
              <a:grpSpLocks/>
            </p:cNvGrpSpPr>
            <p:nvPr/>
          </p:nvGrpSpPr>
          <p:grpSpPr bwMode="auto">
            <a:xfrm>
              <a:off x="3843" y="3034"/>
              <a:ext cx="154" cy="55"/>
              <a:chOff x="3843" y="3034"/>
              <a:chExt cx="154" cy="55"/>
            </a:xfrm>
          </p:grpSpPr>
          <p:sp>
            <p:nvSpPr>
              <p:cNvPr id="26161" name="Line 207"/>
              <p:cNvSpPr>
                <a:spLocks noChangeShapeType="1"/>
              </p:cNvSpPr>
              <p:nvPr/>
            </p:nvSpPr>
            <p:spPr bwMode="auto">
              <a:xfrm>
                <a:off x="3843" y="3089"/>
                <a:ext cx="55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62" name="Line 208"/>
              <p:cNvSpPr>
                <a:spLocks noChangeShapeType="1"/>
              </p:cNvSpPr>
              <p:nvPr/>
            </p:nvSpPr>
            <p:spPr bwMode="auto">
              <a:xfrm>
                <a:off x="3950" y="3034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63" name="Line 209"/>
              <p:cNvSpPr>
                <a:spLocks noChangeShapeType="1"/>
              </p:cNvSpPr>
              <p:nvPr/>
            </p:nvSpPr>
            <p:spPr bwMode="auto">
              <a:xfrm flipV="1">
                <a:off x="3894" y="3033"/>
                <a:ext cx="58" cy="57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5704" name="Line 210"/>
          <p:cNvSpPr>
            <a:spLocks noChangeShapeType="1"/>
          </p:cNvSpPr>
          <p:nvPr/>
        </p:nvSpPr>
        <p:spPr bwMode="auto">
          <a:xfrm>
            <a:off x="7096125" y="4691063"/>
            <a:ext cx="358775" cy="1206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05" name="Line 211"/>
          <p:cNvSpPr>
            <a:spLocks noChangeShapeType="1"/>
          </p:cNvSpPr>
          <p:nvPr/>
        </p:nvSpPr>
        <p:spPr bwMode="auto">
          <a:xfrm flipV="1">
            <a:off x="6443663" y="4702175"/>
            <a:ext cx="277812" cy="112713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06" name="Line 212"/>
          <p:cNvSpPr>
            <a:spLocks noChangeShapeType="1"/>
          </p:cNvSpPr>
          <p:nvPr/>
        </p:nvSpPr>
        <p:spPr bwMode="auto">
          <a:xfrm>
            <a:off x="6486525" y="4906963"/>
            <a:ext cx="971550" cy="15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07" name="Line 213"/>
          <p:cNvSpPr>
            <a:spLocks noChangeShapeType="1"/>
          </p:cNvSpPr>
          <p:nvPr/>
        </p:nvSpPr>
        <p:spPr bwMode="auto">
          <a:xfrm flipH="1">
            <a:off x="5780088" y="4652963"/>
            <a:ext cx="257175" cy="46990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08" name="Line 214"/>
          <p:cNvSpPr>
            <a:spLocks noChangeShapeType="1"/>
          </p:cNvSpPr>
          <p:nvPr/>
        </p:nvSpPr>
        <p:spPr bwMode="auto">
          <a:xfrm>
            <a:off x="5807075" y="4703763"/>
            <a:ext cx="196850" cy="1587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09" name="Line 215"/>
          <p:cNvSpPr>
            <a:spLocks noChangeShapeType="1"/>
          </p:cNvSpPr>
          <p:nvPr/>
        </p:nvSpPr>
        <p:spPr bwMode="auto">
          <a:xfrm>
            <a:off x="5667375" y="5040313"/>
            <a:ext cx="153988" cy="1587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10" name="Line 216"/>
          <p:cNvSpPr>
            <a:spLocks noChangeShapeType="1"/>
          </p:cNvSpPr>
          <p:nvPr/>
        </p:nvSpPr>
        <p:spPr bwMode="auto">
          <a:xfrm>
            <a:off x="5918200" y="5119688"/>
            <a:ext cx="492125" cy="1587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11" name="Line 217"/>
          <p:cNvSpPr>
            <a:spLocks noChangeShapeType="1"/>
          </p:cNvSpPr>
          <p:nvPr/>
        </p:nvSpPr>
        <p:spPr bwMode="auto">
          <a:xfrm flipH="1">
            <a:off x="6157913" y="5027613"/>
            <a:ext cx="57150" cy="85725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12" name="Line 218"/>
          <p:cNvSpPr>
            <a:spLocks noChangeShapeType="1"/>
          </p:cNvSpPr>
          <p:nvPr/>
        </p:nvSpPr>
        <p:spPr bwMode="auto">
          <a:xfrm>
            <a:off x="5972175" y="5116513"/>
            <a:ext cx="1588" cy="82550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13" name="Line 219"/>
          <p:cNvSpPr>
            <a:spLocks noChangeShapeType="1"/>
          </p:cNvSpPr>
          <p:nvPr/>
        </p:nvSpPr>
        <p:spPr bwMode="auto">
          <a:xfrm flipV="1">
            <a:off x="6369050" y="5122863"/>
            <a:ext cx="1588" cy="793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14" name="Line 220"/>
          <p:cNvSpPr>
            <a:spLocks noChangeShapeType="1"/>
          </p:cNvSpPr>
          <p:nvPr/>
        </p:nvSpPr>
        <p:spPr bwMode="auto">
          <a:xfrm>
            <a:off x="6450013" y="4983163"/>
            <a:ext cx="503237" cy="269875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15" name="Line 221"/>
          <p:cNvSpPr>
            <a:spLocks noChangeShapeType="1"/>
          </p:cNvSpPr>
          <p:nvPr/>
        </p:nvSpPr>
        <p:spPr bwMode="auto">
          <a:xfrm>
            <a:off x="5899150" y="4918075"/>
            <a:ext cx="80963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16" name="Line 222"/>
          <p:cNvSpPr>
            <a:spLocks noChangeShapeType="1"/>
          </p:cNvSpPr>
          <p:nvPr/>
        </p:nvSpPr>
        <p:spPr bwMode="auto">
          <a:xfrm flipH="1">
            <a:off x="5986463" y="3440113"/>
            <a:ext cx="6350" cy="144462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17" name="Line 223"/>
          <p:cNvSpPr>
            <a:spLocks noChangeShapeType="1"/>
          </p:cNvSpPr>
          <p:nvPr/>
        </p:nvSpPr>
        <p:spPr bwMode="auto">
          <a:xfrm flipV="1">
            <a:off x="7285038" y="2420938"/>
            <a:ext cx="123825" cy="904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18" name="Line 224"/>
          <p:cNvSpPr>
            <a:spLocks noChangeShapeType="1"/>
          </p:cNvSpPr>
          <p:nvPr/>
        </p:nvSpPr>
        <p:spPr bwMode="auto">
          <a:xfrm>
            <a:off x="7112000" y="2595563"/>
            <a:ext cx="1588" cy="825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19" name="Line 225"/>
          <p:cNvSpPr>
            <a:spLocks noChangeShapeType="1"/>
          </p:cNvSpPr>
          <p:nvPr/>
        </p:nvSpPr>
        <p:spPr bwMode="auto">
          <a:xfrm flipV="1">
            <a:off x="7296150" y="2490788"/>
            <a:ext cx="263525" cy="29210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20" name="Line 226"/>
          <p:cNvSpPr>
            <a:spLocks noChangeShapeType="1"/>
          </p:cNvSpPr>
          <p:nvPr/>
        </p:nvSpPr>
        <p:spPr bwMode="auto">
          <a:xfrm>
            <a:off x="7648575" y="2490788"/>
            <a:ext cx="1588" cy="1968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21" name="Line 227"/>
          <p:cNvSpPr>
            <a:spLocks noChangeShapeType="1"/>
          </p:cNvSpPr>
          <p:nvPr/>
        </p:nvSpPr>
        <p:spPr bwMode="auto">
          <a:xfrm>
            <a:off x="7302500" y="2797175"/>
            <a:ext cx="188913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22" name="Line 228"/>
          <p:cNvSpPr>
            <a:spLocks noChangeShapeType="1"/>
          </p:cNvSpPr>
          <p:nvPr/>
        </p:nvSpPr>
        <p:spPr bwMode="auto">
          <a:xfrm flipV="1">
            <a:off x="7716838" y="2189163"/>
            <a:ext cx="238125" cy="1714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23" name="Line 229"/>
          <p:cNvSpPr>
            <a:spLocks noChangeShapeType="1"/>
          </p:cNvSpPr>
          <p:nvPr/>
        </p:nvSpPr>
        <p:spPr bwMode="auto">
          <a:xfrm>
            <a:off x="7856538" y="2787650"/>
            <a:ext cx="177800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24" name="Line 230"/>
          <p:cNvSpPr>
            <a:spLocks noChangeShapeType="1"/>
          </p:cNvSpPr>
          <p:nvPr/>
        </p:nvSpPr>
        <p:spPr bwMode="auto">
          <a:xfrm flipH="1">
            <a:off x="7000875" y="2863850"/>
            <a:ext cx="101600" cy="7048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25" name="Line 231"/>
          <p:cNvSpPr>
            <a:spLocks noChangeShapeType="1"/>
          </p:cNvSpPr>
          <p:nvPr/>
        </p:nvSpPr>
        <p:spPr bwMode="auto">
          <a:xfrm flipH="1">
            <a:off x="7591425" y="2863850"/>
            <a:ext cx="114300" cy="727075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5726" name="Group 232"/>
          <p:cNvGrpSpPr>
            <a:grpSpLocks/>
          </p:cNvGrpSpPr>
          <p:nvPr/>
        </p:nvGrpSpPr>
        <p:grpSpPr bwMode="auto">
          <a:xfrm>
            <a:off x="6645275" y="4481513"/>
            <a:ext cx="500063" cy="233362"/>
            <a:chOff x="4186" y="2823"/>
            <a:chExt cx="315" cy="147"/>
          </a:xfrm>
        </p:grpSpPr>
        <p:sp>
          <p:nvSpPr>
            <p:cNvPr id="26141" name="Oval 233"/>
            <p:cNvSpPr>
              <a:spLocks noChangeArrowheads="1"/>
            </p:cNvSpPr>
            <p:nvPr/>
          </p:nvSpPr>
          <p:spPr bwMode="auto">
            <a:xfrm>
              <a:off x="4189" y="2889"/>
              <a:ext cx="313" cy="82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42" name="Line 234"/>
            <p:cNvSpPr>
              <a:spLocks noChangeShapeType="1"/>
            </p:cNvSpPr>
            <p:nvPr/>
          </p:nvSpPr>
          <p:spPr bwMode="auto">
            <a:xfrm>
              <a:off x="4189" y="2882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43" name="Line 235"/>
            <p:cNvSpPr>
              <a:spLocks noChangeShapeType="1"/>
            </p:cNvSpPr>
            <p:nvPr/>
          </p:nvSpPr>
          <p:spPr bwMode="auto">
            <a:xfrm>
              <a:off x="4502" y="2882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44" name="Rectangle 236"/>
            <p:cNvSpPr>
              <a:spLocks noChangeArrowheads="1"/>
            </p:cNvSpPr>
            <p:nvPr/>
          </p:nvSpPr>
          <p:spPr bwMode="auto">
            <a:xfrm>
              <a:off x="4189" y="2882"/>
              <a:ext cx="310" cy="50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45" name="Oval 237"/>
            <p:cNvSpPr>
              <a:spLocks noChangeArrowheads="1"/>
            </p:cNvSpPr>
            <p:nvPr/>
          </p:nvSpPr>
          <p:spPr bwMode="auto">
            <a:xfrm>
              <a:off x="4186" y="2823"/>
              <a:ext cx="313" cy="96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26146" name="Group 238"/>
            <p:cNvGrpSpPr>
              <a:grpSpLocks/>
            </p:cNvGrpSpPr>
            <p:nvPr/>
          </p:nvGrpSpPr>
          <p:grpSpPr bwMode="auto">
            <a:xfrm>
              <a:off x="4261" y="2844"/>
              <a:ext cx="155" cy="55"/>
              <a:chOff x="4261" y="2844"/>
              <a:chExt cx="155" cy="55"/>
            </a:xfrm>
          </p:grpSpPr>
          <p:sp>
            <p:nvSpPr>
              <p:cNvPr id="26151" name="Line 239"/>
              <p:cNvSpPr>
                <a:spLocks noChangeShapeType="1"/>
              </p:cNvSpPr>
              <p:nvPr/>
            </p:nvSpPr>
            <p:spPr bwMode="auto">
              <a:xfrm flipV="1">
                <a:off x="4261" y="2843"/>
                <a:ext cx="56" cy="3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52" name="Line 240"/>
              <p:cNvSpPr>
                <a:spLocks noChangeShapeType="1"/>
              </p:cNvSpPr>
              <p:nvPr/>
            </p:nvSpPr>
            <p:spPr bwMode="auto">
              <a:xfrm>
                <a:off x="4368" y="2900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53" name="Line 241"/>
              <p:cNvSpPr>
                <a:spLocks noChangeShapeType="1"/>
              </p:cNvSpPr>
              <p:nvPr/>
            </p:nvSpPr>
            <p:spPr bwMode="auto">
              <a:xfrm>
                <a:off x="4312" y="2845"/>
                <a:ext cx="58" cy="55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147" name="Group 242"/>
            <p:cNvGrpSpPr>
              <a:grpSpLocks/>
            </p:cNvGrpSpPr>
            <p:nvPr/>
          </p:nvGrpSpPr>
          <p:grpSpPr bwMode="auto">
            <a:xfrm>
              <a:off x="4261" y="2843"/>
              <a:ext cx="155" cy="55"/>
              <a:chOff x="4261" y="2843"/>
              <a:chExt cx="155" cy="55"/>
            </a:xfrm>
          </p:grpSpPr>
          <p:sp>
            <p:nvSpPr>
              <p:cNvPr id="26148" name="Line 243"/>
              <p:cNvSpPr>
                <a:spLocks noChangeShapeType="1"/>
              </p:cNvSpPr>
              <p:nvPr/>
            </p:nvSpPr>
            <p:spPr bwMode="auto">
              <a:xfrm>
                <a:off x="4261" y="2898"/>
                <a:ext cx="56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49" name="Line 244"/>
              <p:cNvSpPr>
                <a:spLocks noChangeShapeType="1"/>
              </p:cNvSpPr>
              <p:nvPr/>
            </p:nvSpPr>
            <p:spPr bwMode="auto">
              <a:xfrm>
                <a:off x="4368" y="2843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50" name="Line 245"/>
              <p:cNvSpPr>
                <a:spLocks noChangeShapeType="1"/>
              </p:cNvSpPr>
              <p:nvPr/>
            </p:nvSpPr>
            <p:spPr bwMode="auto">
              <a:xfrm flipV="1">
                <a:off x="4312" y="2842"/>
                <a:ext cx="58" cy="57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5727" name="Group 246"/>
          <p:cNvGrpSpPr>
            <a:grpSpLocks/>
          </p:cNvGrpSpPr>
          <p:nvPr/>
        </p:nvGrpSpPr>
        <p:grpSpPr bwMode="auto">
          <a:xfrm>
            <a:off x="5980113" y="4783138"/>
            <a:ext cx="500062" cy="233362"/>
            <a:chOff x="3767" y="3013"/>
            <a:chExt cx="315" cy="147"/>
          </a:xfrm>
        </p:grpSpPr>
        <p:sp>
          <p:nvSpPr>
            <p:cNvPr id="26128" name="Oval 247"/>
            <p:cNvSpPr>
              <a:spLocks noChangeArrowheads="1"/>
            </p:cNvSpPr>
            <p:nvPr/>
          </p:nvSpPr>
          <p:spPr bwMode="auto">
            <a:xfrm>
              <a:off x="3770" y="3079"/>
              <a:ext cx="313" cy="82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29" name="Line 248"/>
            <p:cNvSpPr>
              <a:spLocks noChangeShapeType="1"/>
            </p:cNvSpPr>
            <p:nvPr/>
          </p:nvSpPr>
          <p:spPr bwMode="auto">
            <a:xfrm>
              <a:off x="3770" y="3072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30" name="Line 249"/>
            <p:cNvSpPr>
              <a:spLocks noChangeShapeType="1"/>
            </p:cNvSpPr>
            <p:nvPr/>
          </p:nvSpPr>
          <p:spPr bwMode="auto">
            <a:xfrm>
              <a:off x="4083" y="3072"/>
              <a:ext cx="1" cy="51"/>
            </a:xfrm>
            <a:prstGeom prst="line">
              <a:avLst/>
            </a:prstGeom>
            <a:noFill/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31" name="Rectangle 250"/>
            <p:cNvSpPr>
              <a:spLocks noChangeArrowheads="1"/>
            </p:cNvSpPr>
            <p:nvPr/>
          </p:nvSpPr>
          <p:spPr bwMode="auto">
            <a:xfrm>
              <a:off x="3770" y="3072"/>
              <a:ext cx="310" cy="50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32" name="Oval 251"/>
            <p:cNvSpPr>
              <a:spLocks noChangeArrowheads="1"/>
            </p:cNvSpPr>
            <p:nvPr/>
          </p:nvSpPr>
          <p:spPr bwMode="auto">
            <a:xfrm>
              <a:off x="3767" y="3013"/>
              <a:ext cx="313" cy="96"/>
            </a:xfrm>
            <a:prstGeom prst="ellipse">
              <a:avLst/>
            </a:prstGeom>
            <a:solidFill>
              <a:srgbClr val="DDDDDD"/>
            </a:solidFill>
            <a:ln w="126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26133" name="Group 252"/>
            <p:cNvGrpSpPr>
              <a:grpSpLocks/>
            </p:cNvGrpSpPr>
            <p:nvPr/>
          </p:nvGrpSpPr>
          <p:grpSpPr bwMode="auto">
            <a:xfrm>
              <a:off x="3842" y="3034"/>
              <a:ext cx="155" cy="55"/>
              <a:chOff x="3842" y="3034"/>
              <a:chExt cx="155" cy="55"/>
            </a:xfrm>
          </p:grpSpPr>
          <p:sp>
            <p:nvSpPr>
              <p:cNvPr id="26138" name="Line 253"/>
              <p:cNvSpPr>
                <a:spLocks noChangeShapeType="1"/>
              </p:cNvSpPr>
              <p:nvPr/>
            </p:nvSpPr>
            <p:spPr bwMode="auto">
              <a:xfrm flipV="1">
                <a:off x="3842" y="3033"/>
                <a:ext cx="56" cy="3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39" name="Line 254"/>
              <p:cNvSpPr>
                <a:spLocks noChangeShapeType="1"/>
              </p:cNvSpPr>
              <p:nvPr/>
            </p:nvSpPr>
            <p:spPr bwMode="auto">
              <a:xfrm>
                <a:off x="3949" y="3090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40" name="Line 255"/>
              <p:cNvSpPr>
                <a:spLocks noChangeShapeType="1"/>
              </p:cNvSpPr>
              <p:nvPr/>
            </p:nvSpPr>
            <p:spPr bwMode="auto">
              <a:xfrm>
                <a:off x="3893" y="3035"/>
                <a:ext cx="58" cy="55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134" name="Group 256"/>
            <p:cNvGrpSpPr>
              <a:grpSpLocks/>
            </p:cNvGrpSpPr>
            <p:nvPr/>
          </p:nvGrpSpPr>
          <p:grpSpPr bwMode="auto">
            <a:xfrm>
              <a:off x="3842" y="3033"/>
              <a:ext cx="155" cy="55"/>
              <a:chOff x="3842" y="3033"/>
              <a:chExt cx="155" cy="55"/>
            </a:xfrm>
          </p:grpSpPr>
          <p:sp>
            <p:nvSpPr>
              <p:cNvPr id="26135" name="Line 257"/>
              <p:cNvSpPr>
                <a:spLocks noChangeShapeType="1"/>
              </p:cNvSpPr>
              <p:nvPr/>
            </p:nvSpPr>
            <p:spPr bwMode="auto">
              <a:xfrm>
                <a:off x="3842" y="3088"/>
                <a:ext cx="56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36" name="Line 258"/>
              <p:cNvSpPr>
                <a:spLocks noChangeShapeType="1"/>
              </p:cNvSpPr>
              <p:nvPr/>
            </p:nvSpPr>
            <p:spPr bwMode="auto">
              <a:xfrm>
                <a:off x="3949" y="3033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37" name="Line 259"/>
              <p:cNvSpPr>
                <a:spLocks noChangeShapeType="1"/>
              </p:cNvSpPr>
              <p:nvPr/>
            </p:nvSpPr>
            <p:spPr bwMode="auto">
              <a:xfrm flipV="1">
                <a:off x="3893" y="3031"/>
                <a:ext cx="58" cy="57"/>
              </a:xfrm>
              <a:prstGeom prst="line">
                <a:avLst/>
              </a:prstGeom>
              <a:noFill/>
              <a:ln w="2844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25728" name="Picture 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1938" y="1878013"/>
            <a:ext cx="368300" cy="26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5729" name="Group 261"/>
          <p:cNvGrpSpPr>
            <a:grpSpLocks/>
          </p:cNvGrpSpPr>
          <p:nvPr/>
        </p:nvGrpSpPr>
        <p:grpSpPr bwMode="auto">
          <a:xfrm>
            <a:off x="7464425" y="5226050"/>
            <a:ext cx="196850" cy="363538"/>
            <a:chOff x="4702" y="3292"/>
            <a:chExt cx="124" cy="229"/>
          </a:xfrm>
        </p:grpSpPr>
        <p:sp>
          <p:nvSpPr>
            <p:cNvPr id="26120" name="AutoShape 262"/>
            <p:cNvSpPr>
              <a:spLocks noChangeArrowheads="1"/>
            </p:cNvSpPr>
            <p:nvPr/>
          </p:nvSpPr>
          <p:spPr bwMode="auto">
            <a:xfrm>
              <a:off x="4702" y="3469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21" name="Rectangle 263"/>
            <p:cNvSpPr>
              <a:spLocks noChangeArrowheads="1"/>
            </p:cNvSpPr>
            <p:nvPr/>
          </p:nvSpPr>
          <p:spPr bwMode="auto">
            <a:xfrm>
              <a:off x="4765" y="3293"/>
              <a:ext cx="58" cy="177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22" name="Rectangle 264"/>
            <p:cNvSpPr>
              <a:spLocks noChangeArrowheads="1"/>
            </p:cNvSpPr>
            <p:nvPr/>
          </p:nvSpPr>
          <p:spPr bwMode="auto">
            <a:xfrm>
              <a:off x="4703" y="3344"/>
              <a:ext cx="79" cy="177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23" name="AutoShape 265"/>
            <p:cNvSpPr>
              <a:spLocks noChangeArrowheads="1"/>
            </p:cNvSpPr>
            <p:nvPr/>
          </p:nvSpPr>
          <p:spPr bwMode="auto">
            <a:xfrm>
              <a:off x="4702" y="3292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24" name="Line 266"/>
            <p:cNvSpPr>
              <a:spLocks noChangeShapeType="1"/>
            </p:cNvSpPr>
            <p:nvPr/>
          </p:nvSpPr>
          <p:spPr bwMode="auto">
            <a:xfrm>
              <a:off x="4827" y="3296"/>
              <a:ext cx="1" cy="173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25" name="Line 267"/>
            <p:cNvSpPr>
              <a:spLocks noChangeShapeType="1"/>
            </p:cNvSpPr>
            <p:nvPr/>
          </p:nvSpPr>
          <p:spPr bwMode="auto">
            <a:xfrm flipH="1">
              <a:off x="4781" y="3469"/>
              <a:ext cx="47" cy="52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26" name="Rectangle 268"/>
            <p:cNvSpPr>
              <a:spLocks noChangeArrowheads="1"/>
            </p:cNvSpPr>
            <p:nvPr/>
          </p:nvSpPr>
          <p:spPr bwMode="auto">
            <a:xfrm>
              <a:off x="4713" y="3367"/>
              <a:ext cx="52" cy="102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27" name="Rectangle 269"/>
            <p:cNvSpPr>
              <a:spLocks noChangeArrowheads="1"/>
            </p:cNvSpPr>
            <p:nvPr/>
          </p:nvSpPr>
          <p:spPr bwMode="auto">
            <a:xfrm>
              <a:off x="4720" y="3398"/>
              <a:ext cx="40" cy="36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25730" name="Group 270"/>
          <p:cNvGrpSpPr>
            <a:grpSpLocks/>
          </p:cNvGrpSpPr>
          <p:nvPr/>
        </p:nvGrpSpPr>
        <p:grpSpPr bwMode="auto">
          <a:xfrm>
            <a:off x="7926388" y="4949825"/>
            <a:ext cx="196850" cy="363538"/>
            <a:chOff x="4993" y="3118"/>
            <a:chExt cx="124" cy="229"/>
          </a:xfrm>
        </p:grpSpPr>
        <p:sp>
          <p:nvSpPr>
            <p:cNvPr id="26112" name="AutoShape 271"/>
            <p:cNvSpPr>
              <a:spLocks noChangeArrowheads="1"/>
            </p:cNvSpPr>
            <p:nvPr/>
          </p:nvSpPr>
          <p:spPr bwMode="auto">
            <a:xfrm>
              <a:off x="4993" y="3295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13" name="Rectangle 272"/>
            <p:cNvSpPr>
              <a:spLocks noChangeArrowheads="1"/>
            </p:cNvSpPr>
            <p:nvPr/>
          </p:nvSpPr>
          <p:spPr bwMode="auto">
            <a:xfrm>
              <a:off x="5056" y="3119"/>
              <a:ext cx="58" cy="177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14" name="Rectangle 273"/>
            <p:cNvSpPr>
              <a:spLocks noChangeArrowheads="1"/>
            </p:cNvSpPr>
            <p:nvPr/>
          </p:nvSpPr>
          <p:spPr bwMode="auto">
            <a:xfrm>
              <a:off x="4994" y="3170"/>
              <a:ext cx="79" cy="177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15" name="AutoShape 274"/>
            <p:cNvSpPr>
              <a:spLocks noChangeArrowheads="1"/>
            </p:cNvSpPr>
            <p:nvPr/>
          </p:nvSpPr>
          <p:spPr bwMode="auto">
            <a:xfrm>
              <a:off x="4993" y="3118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16" name="Line 275"/>
            <p:cNvSpPr>
              <a:spLocks noChangeShapeType="1"/>
            </p:cNvSpPr>
            <p:nvPr/>
          </p:nvSpPr>
          <p:spPr bwMode="auto">
            <a:xfrm>
              <a:off x="5118" y="3122"/>
              <a:ext cx="1" cy="173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17" name="Line 276"/>
            <p:cNvSpPr>
              <a:spLocks noChangeShapeType="1"/>
            </p:cNvSpPr>
            <p:nvPr/>
          </p:nvSpPr>
          <p:spPr bwMode="auto">
            <a:xfrm flipH="1">
              <a:off x="5072" y="3295"/>
              <a:ext cx="47" cy="52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18" name="Rectangle 277"/>
            <p:cNvSpPr>
              <a:spLocks noChangeArrowheads="1"/>
            </p:cNvSpPr>
            <p:nvPr/>
          </p:nvSpPr>
          <p:spPr bwMode="auto">
            <a:xfrm>
              <a:off x="5004" y="3193"/>
              <a:ext cx="52" cy="102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19" name="Rectangle 278"/>
            <p:cNvSpPr>
              <a:spLocks noChangeArrowheads="1"/>
            </p:cNvSpPr>
            <p:nvPr/>
          </p:nvSpPr>
          <p:spPr bwMode="auto">
            <a:xfrm>
              <a:off x="5011" y="3224"/>
              <a:ext cx="40" cy="36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5731" name="AutoShape 279"/>
          <p:cNvSpPr>
            <a:spLocks noChangeArrowheads="1"/>
          </p:cNvSpPr>
          <p:nvPr/>
        </p:nvSpPr>
        <p:spPr bwMode="auto">
          <a:xfrm>
            <a:off x="7143750" y="5394325"/>
            <a:ext cx="233363" cy="252413"/>
          </a:xfrm>
          <a:prstGeom prst="roundRect">
            <a:avLst>
              <a:gd name="adj" fmla="val 68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732" name="Freeform 280"/>
          <p:cNvSpPr>
            <a:spLocks noChangeArrowheads="1"/>
          </p:cNvSpPr>
          <p:nvPr/>
        </p:nvSpPr>
        <p:spPr bwMode="auto">
          <a:xfrm>
            <a:off x="7145338" y="5394325"/>
            <a:ext cx="231775" cy="252413"/>
          </a:xfrm>
          <a:custGeom>
            <a:avLst/>
            <a:gdLst>
              <a:gd name="T0" fmla="*/ 653 w 1894"/>
              <a:gd name="T1" fmla="*/ 0 h 1904"/>
              <a:gd name="T2" fmla="*/ 668 w 1894"/>
              <a:gd name="T3" fmla="*/ 0 h 1904"/>
              <a:gd name="T4" fmla="*/ 699 w 1894"/>
              <a:gd name="T5" fmla="*/ 1 h 1904"/>
              <a:gd name="T6" fmla="*/ 742 w 1894"/>
              <a:gd name="T7" fmla="*/ 3 h 1904"/>
              <a:gd name="T8" fmla="*/ 799 w 1894"/>
              <a:gd name="T9" fmla="*/ 6 h 1904"/>
              <a:gd name="T10" fmla="*/ 865 w 1894"/>
              <a:gd name="T11" fmla="*/ 10 h 1904"/>
              <a:gd name="T12" fmla="*/ 941 w 1894"/>
              <a:gd name="T13" fmla="*/ 17 h 1904"/>
              <a:gd name="T14" fmla="*/ 1025 w 1894"/>
              <a:gd name="T15" fmla="*/ 26 h 1904"/>
              <a:gd name="T16" fmla="*/ 1116 w 1894"/>
              <a:gd name="T17" fmla="*/ 38 h 1904"/>
              <a:gd name="T18" fmla="*/ 1213 w 1894"/>
              <a:gd name="T19" fmla="*/ 55 h 1904"/>
              <a:gd name="T20" fmla="*/ 1315 w 1894"/>
              <a:gd name="T21" fmla="*/ 73 h 1904"/>
              <a:gd name="T22" fmla="*/ 1418 w 1894"/>
              <a:gd name="T23" fmla="*/ 97 h 1904"/>
              <a:gd name="T24" fmla="*/ 1525 w 1894"/>
              <a:gd name="T25" fmla="*/ 125 h 1904"/>
              <a:gd name="T26" fmla="*/ 1632 w 1894"/>
              <a:gd name="T27" fmla="*/ 159 h 1904"/>
              <a:gd name="T28" fmla="*/ 1739 w 1894"/>
              <a:gd name="T29" fmla="*/ 197 h 1904"/>
              <a:gd name="T30" fmla="*/ 1843 w 1894"/>
              <a:gd name="T31" fmla="*/ 241 h 1904"/>
              <a:gd name="T32" fmla="*/ 1729 w 1894"/>
              <a:gd name="T33" fmla="*/ 1139 h 1904"/>
              <a:gd name="T34" fmla="*/ 1742 w 1894"/>
              <a:gd name="T35" fmla="*/ 1146 h 1904"/>
              <a:gd name="T36" fmla="*/ 1768 w 1894"/>
              <a:gd name="T37" fmla="*/ 1173 h 1904"/>
              <a:gd name="T38" fmla="*/ 1781 w 1894"/>
              <a:gd name="T39" fmla="*/ 1234 h 1904"/>
              <a:gd name="T40" fmla="*/ 1760 w 1894"/>
              <a:gd name="T41" fmla="*/ 1341 h 1904"/>
              <a:gd name="T42" fmla="*/ 1432 w 1894"/>
              <a:gd name="T43" fmla="*/ 1765 h 1904"/>
              <a:gd name="T44" fmla="*/ 1322 w 1894"/>
              <a:gd name="T45" fmla="*/ 1904 h 1904"/>
              <a:gd name="T46" fmla="*/ 1304 w 1894"/>
              <a:gd name="T47" fmla="*/ 1902 h 1904"/>
              <a:gd name="T48" fmla="*/ 1270 w 1894"/>
              <a:gd name="T49" fmla="*/ 1897 h 1904"/>
              <a:gd name="T50" fmla="*/ 1223 w 1894"/>
              <a:gd name="T51" fmla="*/ 1891 h 1904"/>
              <a:gd name="T52" fmla="*/ 1162 w 1894"/>
              <a:gd name="T53" fmla="*/ 1881 h 1904"/>
              <a:gd name="T54" fmla="*/ 1091 w 1894"/>
              <a:gd name="T55" fmla="*/ 1869 h 1904"/>
              <a:gd name="T56" fmla="*/ 1008 w 1894"/>
              <a:gd name="T57" fmla="*/ 1854 h 1904"/>
              <a:gd name="T58" fmla="*/ 918 w 1894"/>
              <a:gd name="T59" fmla="*/ 1835 h 1904"/>
              <a:gd name="T60" fmla="*/ 820 w 1894"/>
              <a:gd name="T61" fmla="*/ 1813 h 1904"/>
              <a:gd name="T62" fmla="*/ 717 w 1894"/>
              <a:gd name="T63" fmla="*/ 1786 h 1904"/>
              <a:gd name="T64" fmla="*/ 610 w 1894"/>
              <a:gd name="T65" fmla="*/ 1755 h 1904"/>
              <a:gd name="T66" fmla="*/ 501 w 1894"/>
              <a:gd name="T67" fmla="*/ 1720 h 1904"/>
              <a:gd name="T68" fmla="*/ 390 w 1894"/>
              <a:gd name="T69" fmla="*/ 1681 h 1904"/>
              <a:gd name="T70" fmla="*/ 280 w 1894"/>
              <a:gd name="T71" fmla="*/ 1636 h 1904"/>
              <a:gd name="T72" fmla="*/ 172 w 1894"/>
              <a:gd name="T73" fmla="*/ 1585 h 1904"/>
              <a:gd name="T74" fmla="*/ 67 w 1894"/>
              <a:gd name="T75" fmla="*/ 1530 h 1904"/>
              <a:gd name="T76" fmla="*/ 16 w 1894"/>
              <a:gd name="T77" fmla="*/ 1495 h 1904"/>
              <a:gd name="T78" fmla="*/ 8 w 1894"/>
              <a:gd name="T79" fmla="*/ 1457 h 1904"/>
              <a:gd name="T80" fmla="*/ 0 w 1894"/>
              <a:gd name="T81" fmla="*/ 1401 h 1904"/>
              <a:gd name="T82" fmla="*/ 4 w 1894"/>
              <a:gd name="T83" fmla="*/ 1343 h 1904"/>
              <a:gd name="T84" fmla="*/ 388 w 1894"/>
              <a:gd name="T85" fmla="*/ 965 h 1904"/>
              <a:gd name="T86" fmla="*/ 386 w 1894"/>
              <a:gd name="T87" fmla="*/ 952 h 1904"/>
              <a:gd name="T88" fmla="*/ 390 w 1894"/>
              <a:gd name="T89" fmla="*/ 917 h 1904"/>
              <a:gd name="T90" fmla="*/ 412 w 1894"/>
              <a:gd name="T91" fmla="*/ 868 h 1904"/>
              <a:gd name="T92" fmla="*/ 468 w 1894"/>
              <a:gd name="T93" fmla="*/ 814 h 19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894"/>
              <a:gd name="T142" fmla="*/ 0 h 1904"/>
              <a:gd name="T143" fmla="*/ 1894 w 1894"/>
              <a:gd name="T144" fmla="*/ 1904 h 19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894" h="1904">
                <a:moveTo>
                  <a:pt x="651" y="0"/>
                </a:moveTo>
                <a:lnTo>
                  <a:pt x="653" y="0"/>
                </a:lnTo>
                <a:lnTo>
                  <a:pt x="659" y="0"/>
                </a:lnTo>
                <a:lnTo>
                  <a:pt x="668" y="0"/>
                </a:lnTo>
                <a:lnTo>
                  <a:pt x="682" y="0"/>
                </a:lnTo>
                <a:lnTo>
                  <a:pt x="699" y="1"/>
                </a:lnTo>
                <a:lnTo>
                  <a:pt x="720" y="1"/>
                </a:lnTo>
                <a:lnTo>
                  <a:pt x="742" y="3"/>
                </a:lnTo>
                <a:lnTo>
                  <a:pt x="769" y="4"/>
                </a:lnTo>
                <a:lnTo>
                  <a:pt x="799" y="6"/>
                </a:lnTo>
                <a:lnTo>
                  <a:pt x="831" y="8"/>
                </a:lnTo>
                <a:lnTo>
                  <a:pt x="865" y="10"/>
                </a:lnTo>
                <a:lnTo>
                  <a:pt x="902" y="13"/>
                </a:lnTo>
                <a:lnTo>
                  <a:pt x="941" y="17"/>
                </a:lnTo>
                <a:lnTo>
                  <a:pt x="982" y="21"/>
                </a:lnTo>
                <a:lnTo>
                  <a:pt x="1025" y="26"/>
                </a:lnTo>
                <a:lnTo>
                  <a:pt x="1070" y="32"/>
                </a:lnTo>
                <a:lnTo>
                  <a:pt x="1116" y="38"/>
                </a:lnTo>
                <a:lnTo>
                  <a:pt x="1164" y="46"/>
                </a:lnTo>
                <a:lnTo>
                  <a:pt x="1213" y="55"/>
                </a:lnTo>
                <a:lnTo>
                  <a:pt x="1263" y="63"/>
                </a:lnTo>
                <a:lnTo>
                  <a:pt x="1315" y="73"/>
                </a:lnTo>
                <a:lnTo>
                  <a:pt x="1366" y="85"/>
                </a:lnTo>
                <a:lnTo>
                  <a:pt x="1418" y="97"/>
                </a:lnTo>
                <a:lnTo>
                  <a:pt x="1472" y="111"/>
                </a:lnTo>
                <a:lnTo>
                  <a:pt x="1525" y="125"/>
                </a:lnTo>
                <a:lnTo>
                  <a:pt x="1579" y="141"/>
                </a:lnTo>
                <a:lnTo>
                  <a:pt x="1632" y="159"/>
                </a:lnTo>
                <a:lnTo>
                  <a:pt x="1685" y="177"/>
                </a:lnTo>
                <a:lnTo>
                  <a:pt x="1739" y="197"/>
                </a:lnTo>
                <a:lnTo>
                  <a:pt x="1791" y="218"/>
                </a:lnTo>
                <a:lnTo>
                  <a:pt x="1843" y="241"/>
                </a:lnTo>
                <a:lnTo>
                  <a:pt x="1894" y="266"/>
                </a:lnTo>
                <a:lnTo>
                  <a:pt x="1729" y="1139"/>
                </a:lnTo>
                <a:lnTo>
                  <a:pt x="1733" y="1140"/>
                </a:lnTo>
                <a:lnTo>
                  <a:pt x="1742" y="1146"/>
                </a:lnTo>
                <a:lnTo>
                  <a:pt x="1755" y="1156"/>
                </a:lnTo>
                <a:lnTo>
                  <a:pt x="1768" y="1173"/>
                </a:lnTo>
                <a:lnTo>
                  <a:pt x="1778" y="1199"/>
                </a:lnTo>
                <a:lnTo>
                  <a:pt x="1781" y="1234"/>
                </a:lnTo>
                <a:lnTo>
                  <a:pt x="1777" y="1281"/>
                </a:lnTo>
                <a:lnTo>
                  <a:pt x="1760" y="1341"/>
                </a:lnTo>
                <a:lnTo>
                  <a:pt x="1472" y="1765"/>
                </a:lnTo>
                <a:lnTo>
                  <a:pt x="1432" y="1765"/>
                </a:lnTo>
                <a:lnTo>
                  <a:pt x="1324" y="1904"/>
                </a:lnTo>
                <a:lnTo>
                  <a:pt x="1322" y="1904"/>
                </a:lnTo>
                <a:lnTo>
                  <a:pt x="1315" y="1903"/>
                </a:lnTo>
                <a:lnTo>
                  <a:pt x="1304" y="1902"/>
                </a:lnTo>
                <a:lnTo>
                  <a:pt x="1290" y="1900"/>
                </a:lnTo>
                <a:lnTo>
                  <a:pt x="1270" y="1897"/>
                </a:lnTo>
                <a:lnTo>
                  <a:pt x="1249" y="1894"/>
                </a:lnTo>
                <a:lnTo>
                  <a:pt x="1223" y="1891"/>
                </a:lnTo>
                <a:lnTo>
                  <a:pt x="1194" y="1887"/>
                </a:lnTo>
                <a:lnTo>
                  <a:pt x="1162" y="1881"/>
                </a:lnTo>
                <a:lnTo>
                  <a:pt x="1128" y="1876"/>
                </a:lnTo>
                <a:lnTo>
                  <a:pt x="1091" y="1869"/>
                </a:lnTo>
                <a:lnTo>
                  <a:pt x="1050" y="1862"/>
                </a:lnTo>
                <a:lnTo>
                  <a:pt x="1008" y="1854"/>
                </a:lnTo>
                <a:lnTo>
                  <a:pt x="964" y="1845"/>
                </a:lnTo>
                <a:lnTo>
                  <a:pt x="918" y="1835"/>
                </a:lnTo>
                <a:lnTo>
                  <a:pt x="870" y="1824"/>
                </a:lnTo>
                <a:lnTo>
                  <a:pt x="820" y="1813"/>
                </a:lnTo>
                <a:lnTo>
                  <a:pt x="769" y="1800"/>
                </a:lnTo>
                <a:lnTo>
                  <a:pt x="717" y="1786"/>
                </a:lnTo>
                <a:lnTo>
                  <a:pt x="664" y="1772"/>
                </a:lnTo>
                <a:lnTo>
                  <a:pt x="610" y="1755"/>
                </a:lnTo>
                <a:lnTo>
                  <a:pt x="555" y="1738"/>
                </a:lnTo>
                <a:lnTo>
                  <a:pt x="501" y="1720"/>
                </a:lnTo>
                <a:lnTo>
                  <a:pt x="445" y="1701"/>
                </a:lnTo>
                <a:lnTo>
                  <a:pt x="390" y="1681"/>
                </a:lnTo>
                <a:lnTo>
                  <a:pt x="334" y="1659"/>
                </a:lnTo>
                <a:lnTo>
                  <a:pt x="280" y="1636"/>
                </a:lnTo>
                <a:lnTo>
                  <a:pt x="225" y="1611"/>
                </a:lnTo>
                <a:lnTo>
                  <a:pt x="172" y="1585"/>
                </a:lnTo>
                <a:lnTo>
                  <a:pt x="119" y="1559"/>
                </a:lnTo>
                <a:lnTo>
                  <a:pt x="67" y="1530"/>
                </a:lnTo>
                <a:lnTo>
                  <a:pt x="17" y="1500"/>
                </a:lnTo>
                <a:lnTo>
                  <a:pt x="16" y="1495"/>
                </a:lnTo>
                <a:lnTo>
                  <a:pt x="12" y="1480"/>
                </a:lnTo>
                <a:lnTo>
                  <a:pt x="8" y="1457"/>
                </a:lnTo>
                <a:lnTo>
                  <a:pt x="4" y="1430"/>
                </a:lnTo>
                <a:lnTo>
                  <a:pt x="0" y="1401"/>
                </a:lnTo>
                <a:lnTo>
                  <a:pt x="0" y="1370"/>
                </a:lnTo>
                <a:lnTo>
                  <a:pt x="4" y="1343"/>
                </a:lnTo>
                <a:lnTo>
                  <a:pt x="12" y="1319"/>
                </a:lnTo>
                <a:lnTo>
                  <a:pt x="388" y="965"/>
                </a:lnTo>
                <a:lnTo>
                  <a:pt x="387" y="961"/>
                </a:lnTo>
                <a:lnTo>
                  <a:pt x="386" y="952"/>
                </a:lnTo>
                <a:lnTo>
                  <a:pt x="386" y="936"/>
                </a:lnTo>
                <a:lnTo>
                  <a:pt x="390" y="917"/>
                </a:lnTo>
                <a:lnTo>
                  <a:pt x="397" y="893"/>
                </a:lnTo>
                <a:lnTo>
                  <a:pt x="412" y="868"/>
                </a:lnTo>
                <a:lnTo>
                  <a:pt x="435" y="841"/>
                </a:lnTo>
                <a:lnTo>
                  <a:pt x="468" y="814"/>
                </a:lnTo>
                <a:lnTo>
                  <a:pt x="651" y="0"/>
                </a:lnTo>
                <a:close/>
              </a:path>
            </a:pathLst>
          </a:custGeom>
          <a:solidFill>
            <a:srgbClr val="B2B2B2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33" name="Freeform 281"/>
          <p:cNvSpPr>
            <a:spLocks noChangeArrowheads="1"/>
          </p:cNvSpPr>
          <p:nvPr/>
        </p:nvSpPr>
        <p:spPr bwMode="auto">
          <a:xfrm>
            <a:off x="7173913" y="5554663"/>
            <a:ext cx="134937" cy="42862"/>
          </a:xfrm>
          <a:custGeom>
            <a:avLst/>
            <a:gdLst>
              <a:gd name="T0" fmla="*/ 40 w 1106"/>
              <a:gd name="T1" fmla="*/ 0 h 331"/>
              <a:gd name="T2" fmla="*/ 1106 w 1106"/>
              <a:gd name="T3" fmla="*/ 277 h 331"/>
              <a:gd name="T4" fmla="*/ 1071 w 1106"/>
              <a:gd name="T5" fmla="*/ 331 h 331"/>
              <a:gd name="T6" fmla="*/ 0 w 1106"/>
              <a:gd name="T7" fmla="*/ 36 h 331"/>
              <a:gd name="T8" fmla="*/ 40 w 1106"/>
              <a:gd name="T9" fmla="*/ 0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6"/>
              <a:gd name="T16" fmla="*/ 0 h 331"/>
              <a:gd name="T17" fmla="*/ 1106 w 1106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6" h="331">
                <a:moveTo>
                  <a:pt x="40" y="0"/>
                </a:moveTo>
                <a:lnTo>
                  <a:pt x="1106" y="277"/>
                </a:lnTo>
                <a:lnTo>
                  <a:pt x="1071" y="331"/>
                </a:lnTo>
                <a:lnTo>
                  <a:pt x="0" y="36"/>
                </a:lnTo>
                <a:lnTo>
                  <a:pt x="40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34" name="Freeform 282"/>
          <p:cNvSpPr>
            <a:spLocks noChangeArrowheads="1"/>
          </p:cNvSpPr>
          <p:nvPr/>
        </p:nvSpPr>
        <p:spPr bwMode="auto">
          <a:xfrm>
            <a:off x="7151688" y="5573713"/>
            <a:ext cx="157162" cy="66675"/>
          </a:xfrm>
          <a:custGeom>
            <a:avLst/>
            <a:gdLst>
              <a:gd name="T0" fmla="*/ 1282 w 1285"/>
              <a:gd name="T1" fmla="*/ 391 h 505"/>
              <a:gd name="T2" fmla="*/ 1264 w 1285"/>
              <a:gd name="T3" fmla="*/ 389 h 505"/>
              <a:gd name="T4" fmla="*/ 1232 w 1285"/>
              <a:gd name="T5" fmla="*/ 385 h 505"/>
              <a:gd name="T6" fmla="*/ 1183 w 1285"/>
              <a:gd name="T7" fmla="*/ 378 h 505"/>
              <a:gd name="T8" fmla="*/ 1124 w 1285"/>
              <a:gd name="T9" fmla="*/ 369 h 505"/>
              <a:gd name="T10" fmla="*/ 1052 w 1285"/>
              <a:gd name="T11" fmla="*/ 355 h 505"/>
              <a:gd name="T12" fmla="*/ 971 w 1285"/>
              <a:gd name="T13" fmla="*/ 340 h 505"/>
              <a:gd name="T14" fmla="*/ 881 w 1285"/>
              <a:gd name="T15" fmla="*/ 322 h 505"/>
              <a:gd name="T16" fmla="*/ 785 w 1285"/>
              <a:gd name="T17" fmla="*/ 299 h 505"/>
              <a:gd name="T18" fmla="*/ 684 w 1285"/>
              <a:gd name="T19" fmla="*/ 273 h 505"/>
              <a:gd name="T20" fmla="*/ 579 w 1285"/>
              <a:gd name="T21" fmla="*/ 244 h 505"/>
              <a:gd name="T22" fmla="*/ 472 w 1285"/>
              <a:gd name="T23" fmla="*/ 209 h 505"/>
              <a:gd name="T24" fmla="*/ 364 w 1285"/>
              <a:gd name="T25" fmla="*/ 171 h 505"/>
              <a:gd name="T26" fmla="*/ 259 w 1285"/>
              <a:gd name="T27" fmla="*/ 128 h 505"/>
              <a:gd name="T28" fmla="*/ 155 w 1285"/>
              <a:gd name="T29" fmla="*/ 81 h 505"/>
              <a:gd name="T30" fmla="*/ 55 w 1285"/>
              <a:gd name="T31" fmla="*/ 28 h 505"/>
              <a:gd name="T32" fmla="*/ 6 w 1285"/>
              <a:gd name="T33" fmla="*/ 4 h 505"/>
              <a:gd name="T34" fmla="*/ 2 w 1285"/>
              <a:gd name="T35" fmla="*/ 32 h 505"/>
              <a:gd name="T36" fmla="*/ 0 w 1285"/>
              <a:gd name="T37" fmla="*/ 76 h 505"/>
              <a:gd name="T38" fmla="*/ 8 w 1285"/>
              <a:gd name="T39" fmla="*/ 120 h 505"/>
              <a:gd name="T40" fmla="*/ 19 w 1285"/>
              <a:gd name="T41" fmla="*/ 139 h 505"/>
              <a:gd name="T42" fmla="*/ 28 w 1285"/>
              <a:gd name="T43" fmla="*/ 144 h 505"/>
              <a:gd name="T44" fmla="*/ 47 w 1285"/>
              <a:gd name="T45" fmla="*/ 155 h 505"/>
              <a:gd name="T46" fmla="*/ 75 w 1285"/>
              <a:gd name="T47" fmla="*/ 170 h 505"/>
              <a:gd name="T48" fmla="*/ 112 w 1285"/>
              <a:gd name="T49" fmla="*/ 190 h 505"/>
              <a:gd name="T50" fmla="*/ 159 w 1285"/>
              <a:gd name="T51" fmla="*/ 212 h 505"/>
              <a:gd name="T52" fmla="*/ 215 w 1285"/>
              <a:gd name="T53" fmla="*/ 238 h 505"/>
              <a:gd name="T54" fmla="*/ 281 w 1285"/>
              <a:gd name="T55" fmla="*/ 267 h 505"/>
              <a:gd name="T56" fmla="*/ 358 w 1285"/>
              <a:gd name="T57" fmla="*/ 296 h 505"/>
              <a:gd name="T58" fmla="*/ 443 w 1285"/>
              <a:gd name="T59" fmla="*/ 326 h 505"/>
              <a:gd name="T60" fmla="*/ 540 w 1285"/>
              <a:gd name="T61" fmla="*/ 357 h 505"/>
              <a:gd name="T62" fmla="*/ 647 w 1285"/>
              <a:gd name="T63" fmla="*/ 387 h 505"/>
              <a:gd name="T64" fmla="*/ 764 w 1285"/>
              <a:gd name="T65" fmla="*/ 416 h 505"/>
              <a:gd name="T66" fmla="*/ 890 w 1285"/>
              <a:gd name="T67" fmla="*/ 444 h 505"/>
              <a:gd name="T68" fmla="*/ 1028 w 1285"/>
              <a:gd name="T69" fmla="*/ 472 h 505"/>
              <a:gd name="T70" fmla="*/ 1177 w 1285"/>
              <a:gd name="T71" fmla="*/ 494 h 505"/>
              <a:gd name="T72" fmla="*/ 1256 w 1285"/>
              <a:gd name="T73" fmla="*/ 503 h 505"/>
              <a:gd name="T74" fmla="*/ 1265 w 1285"/>
              <a:gd name="T75" fmla="*/ 487 h 505"/>
              <a:gd name="T76" fmla="*/ 1278 w 1285"/>
              <a:gd name="T77" fmla="*/ 456 h 505"/>
              <a:gd name="T78" fmla="*/ 1285 w 1285"/>
              <a:gd name="T79" fmla="*/ 415 h 5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85"/>
              <a:gd name="T121" fmla="*/ 0 h 505"/>
              <a:gd name="T122" fmla="*/ 1285 w 1285"/>
              <a:gd name="T123" fmla="*/ 505 h 5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85" h="505">
                <a:moveTo>
                  <a:pt x="1284" y="391"/>
                </a:moveTo>
                <a:lnTo>
                  <a:pt x="1282" y="391"/>
                </a:lnTo>
                <a:lnTo>
                  <a:pt x="1275" y="390"/>
                </a:lnTo>
                <a:lnTo>
                  <a:pt x="1264" y="389"/>
                </a:lnTo>
                <a:lnTo>
                  <a:pt x="1250" y="387"/>
                </a:lnTo>
                <a:lnTo>
                  <a:pt x="1232" y="385"/>
                </a:lnTo>
                <a:lnTo>
                  <a:pt x="1209" y="382"/>
                </a:lnTo>
                <a:lnTo>
                  <a:pt x="1183" y="378"/>
                </a:lnTo>
                <a:lnTo>
                  <a:pt x="1155" y="374"/>
                </a:lnTo>
                <a:lnTo>
                  <a:pt x="1124" y="369"/>
                </a:lnTo>
                <a:lnTo>
                  <a:pt x="1089" y="362"/>
                </a:lnTo>
                <a:lnTo>
                  <a:pt x="1052" y="355"/>
                </a:lnTo>
                <a:lnTo>
                  <a:pt x="1013" y="349"/>
                </a:lnTo>
                <a:lnTo>
                  <a:pt x="971" y="340"/>
                </a:lnTo>
                <a:lnTo>
                  <a:pt x="926" y="332"/>
                </a:lnTo>
                <a:lnTo>
                  <a:pt x="881" y="322"/>
                </a:lnTo>
                <a:lnTo>
                  <a:pt x="834" y="311"/>
                </a:lnTo>
                <a:lnTo>
                  <a:pt x="785" y="299"/>
                </a:lnTo>
                <a:lnTo>
                  <a:pt x="735" y="287"/>
                </a:lnTo>
                <a:lnTo>
                  <a:pt x="684" y="273"/>
                </a:lnTo>
                <a:lnTo>
                  <a:pt x="632" y="259"/>
                </a:lnTo>
                <a:lnTo>
                  <a:pt x="579" y="244"/>
                </a:lnTo>
                <a:lnTo>
                  <a:pt x="526" y="228"/>
                </a:lnTo>
                <a:lnTo>
                  <a:pt x="472" y="209"/>
                </a:lnTo>
                <a:lnTo>
                  <a:pt x="419" y="191"/>
                </a:lnTo>
                <a:lnTo>
                  <a:pt x="364" y="171"/>
                </a:lnTo>
                <a:lnTo>
                  <a:pt x="311" y="150"/>
                </a:lnTo>
                <a:lnTo>
                  <a:pt x="259" y="128"/>
                </a:lnTo>
                <a:lnTo>
                  <a:pt x="206" y="105"/>
                </a:lnTo>
                <a:lnTo>
                  <a:pt x="155" y="81"/>
                </a:lnTo>
                <a:lnTo>
                  <a:pt x="104" y="55"/>
                </a:lnTo>
                <a:lnTo>
                  <a:pt x="55" y="28"/>
                </a:lnTo>
                <a:lnTo>
                  <a:pt x="7" y="0"/>
                </a:lnTo>
                <a:lnTo>
                  <a:pt x="6" y="4"/>
                </a:lnTo>
                <a:lnTo>
                  <a:pt x="4" y="15"/>
                </a:lnTo>
                <a:lnTo>
                  <a:pt x="2" y="32"/>
                </a:lnTo>
                <a:lnTo>
                  <a:pt x="0" y="53"/>
                </a:lnTo>
                <a:lnTo>
                  <a:pt x="0" y="76"/>
                </a:lnTo>
                <a:lnTo>
                  <a:pt x="2" y="98"/>
                </a:lnTo>
                <a:lnTo>
                  <a:pt x="8" y="120"/>
                </a:lnTo>
                <a:lnTo>
                  <a:pt x="18" y="137"/>
                </a:lnTo>
                <a:lnTo>
                  <a:pt x="19" y="139"/>
                </a:lnTo>
                <a:lnTo>
                  <a:pt x="22" y="141"/>
                </a:lnTo>
                <a:lnTo>
                  <a:pt x="28" y="144"/>
                </a:lnTo>
                <a:lnTo>
                  <a:pt x="37" y="148"/>
                </a:lnTo>
                <a:lnTo>
                  <a:pt x="47" y="155"/>
                </a:lnTo>
                <a:lnTo>
                  <a:pt x="59" y="162"/>
                </a:lnTo>
                <a:lnTo>
                  <a:pt x="75" y="170"/>
                </a:lnTo>
                <a:lnTo>
                  <a:pt x="92" y="180"/>
                </a:lnTo>
                <a:lnTo>
                  <a:pt x="112" y="190"/>
                </a:lnTo>
                <a:lnTo>
                  <a:pt x="134" y="200"/>
                </a:lnTo>
                <a:lnTo>
                  <a:pt x="159" y="212"/>
                </a:lnTo>
                <a:lnTo>
                  <a:pt x="186" y="225"/>
                </a:lnTo>
                <a:lnTo>
                  <a:pt x="215" y="238"/>
                </a:lnTo>
                <a:lnTo>
                  <a:pt x="247" y="252"/>
                </a:lnTo>
                <a:lnTo>
                  <a:pt x="281" y="267"/>
                </a:lnTo>
                <a:lnTo>
                  <a:pt x="318" y="281"/>
                </a:lnTo>
                <a:lnTo>
                  <a:pt x="358" y="296"/>
                </a:lnTo>
                <a:lnTo>
                  <a:pt x="399" y="311"/>
                </a:lnTo>
                <a:lnTo>
                  <a:pt x="443" y="326"/>
                </a:lnTo>
                <a:lnTo>
                  <a:pt x="491" y="341"/>
                </a:lnTo>
                <a:lnTo>
                  <a:pt x="540" y="357"/>
                </a:lnTo>
                <a:lnTo>
                  <a:pt x="592" y="372"/>
                </a:lnTo>
                <a:lnTo>
                  <a:pt x="647" y="387"/>
                </a:lnTo>
                <a:lnTo>
                  <a:pt x="703" y="402"/>
                </a:lnTo>
                <a:lnTo>
                  <a:pt x="764" y="416"/>
                </a:lnTo>
                <a:lnTo>
                  <a:pt x="826" y="431"/>
                </a:lnTo>
                <a:lnTo>
                  <a:pt x="890" y="444"/>
                </a:lnTo>
                <a:lnTo>
                  <a:pt x="958" y="459"/>
                </a:lnTo>
                <a:lnTo>
                  <a:pt x="1028" y="472"/>
                </a:lnTo>
                <a:lnTo>
                  <a:pt x="1101" y="483"/>
                </a:lnTo>
                <a:lnTo>
                  <a:pt x="1177" y="494"/>
                </a:lnTo>
                <a:lnTo>
                  <a:pt x="1255" y="505"/>
                </a:lnTo>
                <a:lnTo>
                  <a:pt x="1256" y="503"/>
                </a:lnTo>
                <a:lnTo>
                  <a:pt x="1260" y="497"/>
                </a:lnTo>
                <a:lnTo>
                  <a:pt x="1265" y="487"/>
                </a:lnTo>
                <a:lnTo>
                  <a:pt x="1272" y="473"/>
                </a:lnTo>
                <a:lnTo>
                  <a:pt x="1278" y="456"/>
                </a:lnTo>
                <a:lnTo>
                  <a:pt x="1282" y="437"/>
                </a:lnTo>
                <a:lnTo>
                  <a:pt x="1285" y="415"/>
                </a:lnTo>
                <a:lnTo>
                  <a:pt x="1284" y="391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35" name="AutoShape 283"/>
          <p:cNvSpPr>
            <a:spLocks noChangeArrowheads="1"/>
          </p:cNvSpPr>
          <p:nvPr/>
        </p:nvSpPr>
        <p:spPr bwMode="auto">
          <a:xfrm>
            <a:off x="7104063" y="5305425"/>
            <a:ext cx="254000" cy="300038"/>
          </a:xfrm>
          <a:prstGeom prst="roundRect">
            <a:avLst>
              <a:gd name="adj" fmla="val 625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736" name="Freeform 284"/>
          <p:cNvSpPr>
            <a:spLocks noChangeArrowheads="1"/>
          </p:cNvSpPr>
          <p:nvPr/>
        </p:nvSpPr>
        <p:spPr bwMode="auto">
          <a:xfrm>
            <a:off x="7156450" y="5324475"/>
            <a:ext cx="36513" cy="49213"/>
          </a:xfrm>
          <a:custGeom>
            <a:avLst/>
            <a:gdLst>
              <a:gd name="T0" fmla="*/ 63 w 179"/>
              <a:gd name="T1" fmla="*/ 28 h 216"/>
              <a:gd name="T2" fmla="*/ 49 w 179"/>
              <a:gd name="T3" fmla="*/ 37 h 216"/>
              <a:gd name="T4" fmla="*/ 38 w 179"/>
              <a:gd name="T5" fmla="*/ 47 h 216"/>
              <a:gd name="T6" fmla="*/ 27 w 179"/>
              <a:gd name="T7" fmla="*/ 59 h 216"/>
              <a:gd name="T8" fmla="*/ 18 w 179"/>
              <a:gd name="T9" fmla="*/ 72 h 216"/>
              <a:gd name="T10" fmla="*/ 10 w 179"/>
              <a:gd name="T11" fmla="*/ 86 h 216"/>
              <a:gd name="T12" fmla="*/ 5 w 179"/>
              <a:gd name="T13" fmla="*/ 101 h 216"/>
              <a:gd name="T14" fmla="*/ 2 w 179"/>
              <a:gd name="T15" fmla="*/ 117 h 216"/>
              <a:gd name="T16" fmla="*/ 0 w 179"/>
              <a:gd name="T17" fmla="*/ 133 h 216"/>
              <a:gd name="T18" fmla="*/ 2 w 179"/>
              <a:gd name="T19" fmla="*/ 155 h 216"/>
              <a:gd name="T20" fmla="*/ 10 w 179"/>
              <a:gd name="T21" fmla="*/ 173 h 216"/>
              <a:gd name="T22" fmla="*/ 23 w 179"/>
              <a:gd name="T23" fmla="*/ 190 h 216"/>
              <a:gd name="T24" fmla="*/ 40 w 179"/>
              <a:gd name="T25" fmla="*/ 201 h 216"/>
              <a:gd name="T26" fmla="*/ 59 w 179"/>
              <a:gd name="T27" fmla="*/ 211 h 216"/>
              <a:gd name="T28" fmla="*/ 79 w 179"/>
              <a:gd name="T29" fmla="*/ 215 h 216"/>
              <a:gd name="T30" fmla="*/ 100 w 179"/>
              <a:gd name="T31" fmla="*/ 216 h 216"/>
              <a:gd name="T32" fmla="*/ 120 w 179"/>
              <a:gd name="T33" fmla="*/ 213 h 216"/>
              <a:gd name="T34" fmla="*/ 124 w 179"/>
              <a:gd name="T35" fmla="*/ 213 h 216"/>
              <a:gd name="T36" fmla="*/ 128 w 179"/>
              <a:gd name="T37" fmla="*/ 211 h 216"/>
              <a:gd name="T38" fmla="*/ 131 w 179"/>
              <a:gd name="T39" fmla="*/ 208 h 216"/>
              <a:gd name="T40" fmla="*/ 132 w 179"/>
              <a:gd name="T41" fmla="*/ 203 h 216"/>
              <a:gd name="T42" fmla="*/ 130 w 179"/>
              <a:gd name="T43" fmla="*/ 198 h 216"/>
              <a:gd name="T44" fmla="*/ 126 w 179"/>
              <a:gd name="T45" fmla="*/ 194 h 216"/>
              <a:gd name="T46" fmla="*/ 121 w 179"/>
              <a:gd name="T47" fmla="*/ 190 h 216"/>
              <a:gd name="T48" fmla="*/ 116 w 179"/>
              <a:gd name="T49" fmla="*/ 187 h 216"/>
              <a:gd name="T50" fmla="*/ 105 w 179"/>
              <a:gd name="T51" fmla="*/ 184 h 216"/>
              <a:gd name="T52" fmla="*/ 95 w 179"/>
              <a:gd name="T53" fmla="*/ 182 h 216"/>
              <a:gd name="T54" fmla="*/ 84 w 179"/>
              <a:gd name="T55" fmla="*/ 180 h 216"/>
              <a:gd name="T56" fmla="*/ 75 w 179"/>
              <a:gd name="T57" fmla="*/ 178 h 216"/>
              <a:gd name="T58" fmla="*/ 65 w 179"/>
              <a:gd name="T59" fmla="*/ 175 h 216"/>
              <a:gd name="T60" fmla="*/ 56 w 179"/>
              <a:gd name="T61" fmla="*/ 170 h 216"/>
              <a:gd name="T62" fmla="*/ 47 w 179"/>
              <a:gd name="T63" fmla="*/ 165 h 216"/>
              <a:gd name="T64" fmla="*/ 39 w 179"/>
              <a:gd name="T65" fmla="*/ 156 h 216"/>
              <a:gd name="T66" fmla="*/ 36 w 179"/>
              <a:gd name="T67" fmla="*/ 120 h 216"/>
              <a:gd name="T68" fmla="*/ 44 w 179"/>
              <a:gd name="T69" fmla="*/ 90 h 216"/>
              <a:gd name="T70" fmla="*/ 61 w 179"/>
              <a:gd name="T71" fmla="*/ 67 h 216"/>
              <a:gd name="T72" fmla="*/ 84 w 179"/>
              <a:gd name="T73" fmla="*/ 47 h 216"/>
              <a:gd name="T74" fmla="*/ 109 w 179"/>
              <a:gd name="T75" fmla="*/ 32 h 216"/>
              <a:gd name="T76" fmla="*/ 136 w 179"/>
              <a:gd name="T77" fmla="*/ 21 h 216"/>
              <a:gd name="T78" fmla="*/ 160 w 179"/>
              <a:gd name="T79" fmla="*/ 12 h 216"/>
              <a:gd name="T80" fmla="*/ 179 w 179"/>
              <a:gd name="T81" fmla="*/ 5 h 216"/>
              <a:gd name="T82" fmla="*/ 167 w 179"/>
              <a:gd name="T83" fmla="*/ 1 h 216"/>
              <a:gd name="T84" fmla="*/ 154 w 179"/>
              <a:gd name="T85" fmla="*/ 0 h 216"/>
              <a:gd name="T86" fmla="*/ 140 w 179"/>
              <a:gd name="T87" fmla="*/ 2 h 216"/>
              <a:gd name="T88" fmla="*/ 124 w 179"/>
              <a:gd name="T89" fmla="*/ 5 h 216"/>
              <a:gd name="T90" fmla="*/ 108 w 179"/>
              <a:gd name="T91" fmla="*/ 10 h 216"/>
              <a:gd name="T92" fmla="*/ 92 w 179"/>
              <a:gd name="T93" fmla="*/ 15 h 216"/>
              <a:gd name="T94" fmla="*/ 77 w 179"/>
              <a:gd name="T95" fmla="*/ 22 h 216"/>
              <a:gd name="T96" fmla="*/ 63 w 179"/>
              <a:gd name="T97" fmla="*/ 28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9"/>
              <a:gd name="T148" fmla="*/ 0 h 216"/>
              <a:gd name="T149" fmla="*/ 179 w 179"/>
              <a:gd name="T150" fmla="*/ 216 h 2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9" h="216">
                <a:moveTo>
                  <a:pt x="63" y="28"/>
                </a:moveTo>
                <a:lnTo>
                  <a:pt x="49" y="37"/>
                </a:lnTo>
                <a:lnTo>
                  <a:pt x="38" y="47"/>
                </a:lnTo>
                <a:lnTo>
                  <a:pt x="27" y="59"/>
                </a:lnTo>
                <a:lnTo>
                  <a:pt x="18" y="72"/>
                </a:lnTo>
                <a:lnTo>
                  <a:pt x="10" y="86"/>
                </a:lnTo>
                <a:lnTo>
                  <a:pt x="5" y="101"/>
                </a:lnTo>
                <a:lnTo>
                  <a:pt x="2" y="117"/>
                </a:lnTo>
                <a:lnTo>
                  <a:pt x="0" y="133"/>
                </a:lnTo>
                <a:lnTo>
                  <a:pt x="2" y="155"/>
                </a:lnTo>
                <a:lnTo>
                  <a:pt x="10" y="173"/>
                </a:lnTo>
                <a:lnTo>
                  <a:pt x="23" y="190"/>
                </a:lnTo>
                <a:lnTo>
                  <a:pt x="40" y="201"/>
                </a:lnTo>
                <a:lnTo>
                  <a:pt x="59" y="211"/>
                </a:lnTo>
                <a:lnTo>
                  <a:pt x="79" y="215"/>
                </a:lnTo>
                <a:lnTo>
                  <a:pt x="100" y="216"/>
                </a:lnTo>
                <a:lnTo>
                  <a:pt x="120" y="213"/>
                </a:lnTo>
                <a:lnTo>
                  <a:pt x="124" y="213"/>
                </a:lnTo>
                <a:lnTo>
                  <a:pt x="128" y="211"/>
                </a:lnTo>
                <a:lnTo>
                  <a:pt x="131" y="208"/>
                </a:lnTo>
                <a:lnTo>
                  <a:pt x="132" y="203"/>
                </a:lnTo>
                <a:lnTo>
                  <a:pt x="130" y="198"/>
                </a:lnTo>
                <a:lnTo>
                  <a:pt x="126" y="194"/>
                </a:lnTo>
                <a:lnTo>
                  <a:pt x="121" y="190"/>
                </a:lnTo>
                <a:lnTo>
                  <a:pt x="116" y="187"/>
                </a:lnTo>
                <a:lnTo>
                  <a:pt x="105" y="184"/>
                </a:lnTo>
                <a:lnTo>
                  <a:pt x="95" y="182"/>
                </a:lnTo>
                <a:lnTo>
                  <a:pt x="84" y="180"/>
                </a:lnTo>
                <a:lnTo>
                  <a:pt x="75" y="178"/>
                </a:lnTo>
                <a:lnTo>
                  <a:pt x="65" y="175"/>
                </a:lnTo>
                <a:lnTo>
                  <a:pt x="56" y="170"/>
                </a:lnTo>
                <a:lnTo>
                  <a:pt x="47" y="165"/>
                </a:lnTo>
                <a:lnTo>
                  <a:pt x="39" y="156"/>
                </a:lnTo>
                <a:lnTo>
                  <a:pt x="36" y="120"/>
                </a:lnTo>
                <a:lnTo>
                  <a:pt x="44" y="90"/>
                </a:lnTo>
                <a:lnTo>
                  <a:pt x="61" y="67"/>
                </a:lnTo>
                <a:lnTo>
                  <a:pt x="84" y="47"/>
                </a:lnTo>
                <a:lnTo>
                  <a:pt x="109" y="32"/>
                </a:lnTo>
                <a:lnTo>
                  <a:pt x="136" y="21"/>
                </a:lnTo>
                <a:lnTo>
                  <a:pt x="160" y="12"/>
                </a:lnTo>
                <a:lnTo>
                  <a:pt x="179" y="5"/>
                </a:lnTo>
                <a:lnTo>
                  <a:pt x="167" y="1"/>
                </a:lnTo>
                <a:lnTo>
                  <a:pt x="154" y="0"/>
                </a:lnTo>
                <a:lnTo>
                  <a:pt x="140" y="2"/>
                </a:lnTo>
                <a:lnTo>
                  <a:pt x="124" y="5"/>
                </a:lnTo>
                <a:lnTo>
                  <a:pt x="108" y="10"/>
                </a:lnTo>
                <a:lnTo>
                  <a:pt x="92" y="15"/>
                </a:lnTo>
                <a:lnTo>
                  <a:pt x="77" y="22"/>
                </a:lnTo>
                <a:lnTo>
                  <a:pt x="63" y="28"/>
                </a:lnTo>
                <a:close/>
              </a:path>
            </a:pathLst>
          </a:custGeom>
          <a:solidFill>
            <a:srgbClr val="C9E8FF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37" name="Freeform 285"/>
          <p:cNvSpPr>
            <a:spLocks noChangeArrowheads="1"/>
          </p:cNvSpPr>
          <p:nvPr/>
        </p:nvSpPr>
        <p:spPr bwMode="auto">
          <a:xfrm>
            <a:off x="7218363" y="5322888"/>
            <a:ext cx="22225" cy="38100"/>
          </a:xfrm>
          <a:custGeom>
            <a:avLst/>
            <a:gdLst>
              <a:gd name="T0" fmla="*/ 96 w 114"/>
              <a:gd name="T1" fmla="*/ 55 h 168"/>
              <a:gd name="T2" fmla="*/ 101 w 114"/>
              <a:gd name="T3" fmla="*/ 72 h 168"/>
              <a:gd name="T4" fmla="*/ 100 w 114"/>
              <a:gd name="T5" fmla="*/ 88 h 168"/>
              <a:gd name="T6" fmla="*/ 92 w 114"/>
              <a:gd name="T7" fmla="*/ 101 h 168"/>
              <a:gd name="T8" fmla="*/ 82 w 114"/>
              <a:gd name="T9" fmla="*/ 112 h 168"/>
              <a:gd name="T10" fmla="*/ 69 w 114"/>
              <a:gd name="T11" fmla="*/ 123 h 168"/>
              <a:gd name="T12" fmla="*/ 54 w 114"/>
              <a:gd name="T13" fmla="*/ 134 h 168"/>
              <a:gd name="T14" fmla="*/ 40 w 114"/>
              <a:gd name="T15" fmla="*/ 143 h 168"/>
              <a:gd name="T16" fmla="*/ 27 w 114"/>
              <a:gd name="T17" fmla="*/ 153 h 168"/>
              <a:gd name="T18" fmla="*/ 25 w 114"/>
              <a:gd name="T19" fmla="*/ 156 h 168"/>
              <a:gd name="T20" fmla="*/ 24 w 114"/>
              <a:gd name="T21" fmla="*/ 158 h 168"/>
              <a:gd name="T22" fmla="*/ 24 w 114"/>
              <a:gd name="T23" fmla="*/ 162 h 168"/>
              <a:gd name="T24" fmla="*/ 25 w 114"/>
              <a:gd name="T25" fmla="*/ 165 h 168"/>
              <a:gd name="T26" fmla="*/ 28 w 114"/>
              <a:gd name="T27" fmla="*/ 167 h 168"/>
              <a:gd name="T28" fmla="*/ 31 w 114"/>
              <a:gd name="T29" fmla="*/ 168 h 168"/>
              <a:gd name="T30" fmla="*/ 33 w 114"/>
              <a:gd name="T31" fmla="*/ 168 h 168"/>
              <a:gd name="T32" fmla="*/ 37 w 114"/>
              <a:gd name="T33" fmla="*/ 167 h 168"/>
              <a:gd name="T34" fmla="*/ 53 w 114"/>
              <a:gd name="T35" fmla="*/ 157 h 168"/>
              <a:gd name="T36" fmla="*/ 69 w 114"/>
              <a:gd name="T37" fmla="*/ 147 h 168"/>
              <a:gd name="T38" fmla="*/ 84 w 114"/>
              <a:gd name="T39" fmla="*/ 135 h 168"/>
              <a:gd name="T40" fmla="*/ 97 w 114"/>
              <a:gd name="T41" fmla="*/ 121 h 168"/>
              <a:gd name="T42" fmla="*/ 107 w 114"/>
              <a:gd name="T43" fmla="*/ 106 h 168"/>
              <a:gd name="T44" fmla="*/ 113 w 114"/>
              <a:gd name="T45" fmla="*/ 89 h 168"/>
              <a:gd name="T46" fmla="*/ 114 w 114"/>
              <a:gd name="T47" fmla="*/ 71 h 168"/>
              <a:gd name="T48" fmla="*/ 110 w 114"/>
              <a:gd name="T49" fmla="*/ 51 h 168"/>
              <a:gd name="T50" fmla="*/ 101 w 114"/>
              <a:gd name="T51" fmla="*/ 36 h 168"/>
              <a:gd name="T52" fmla="*/ 87 w 114"/>
              <a:gd name="T53" fmla="*/ 24 h 168"/>
              <a:gd name="T54" fmla="*/ 70 w 114"/>
              <a:gd name="T55" fmla="*/ 14 h 168"/>
              <a:gd name="T56" fmla="*/ 51 w 114"/>
              <a:gd name="T57" fmla="*/ 7 h 168"/>
              <a:gd name="T58" fmla="*/ 32 w 114"/>
              <a:gd name="T59" fmla="*/ 2 h 168"/>
              <a:gd name="T60" fmla="*/ 17 w 114"/>
              <a:gd name="T61" fmla="*/ 0 h 168"/>
              <a:gd name="T62" fmla="*/ 5 w 114"/>
              <a:gd name="T63" fmla="*/ 0 h 168"/>
              <a:gd name="T64" fmla="*/ 0 w 114"/>
              <a:gd name="T65" fmla="*/ 3 h 168"/>
              <a:gd name="T66" fmla="*/ 12 w 114"/>
              <a:gd name="T67" fmla="*/ 9 h 168"/>
              <a:gd name="T68" fmla="*/ 26 w 114"/>
              <a:gd name="T69" fmla="*/ 13 h 168"/>
              <a:gd name="T70" fmla="*/ 41 w 114"/>
              <a:gd name="T71" fmla="*/ 17 h 168"/>
              <a:gd name="T72" fmla="*/ 54 w 114"/>
              <a:gd name="T73" fmla="*/ 22 h 168"/>
              <a:gd name="T74" fmla="*/ 68 w 114"/>
              <a:gd name="T75" fmla="*/ 27 h 168"/>
              <a:gd name="T76" fmla="*/ 80 w 114"/>
              <a:gd name="T77" fmla="*/ 34 h 168"/>
              <a:gd name="T78" fmla="*/ 89 w 114"/>
              <a:gd name="T79" fmla="*/ 43 h 168"/>
              <a:gd name="T80" fmla="*/ 96 w 114"/>
              <a:gd name="T81" fmla="*/ 55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4"/>
              <a:gd name="T124" fmla="*/ 0 h 168"/>
              <a:gd name="T125" fmla="*/ 114 w 114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4" h="168">
                <a:moveTo>
                  <a:pt x="96" y="55"/>
                </a:moveTo>
                <a:lnTo>
                  <a:pt x="101" y="72"/>
                </a:lnTo>
                <a:lnTo>
                  <a:pt x="100" y="88"/>
                </a:lnTo>
                <a:lnTo>
                  <a:pt x="92" y="101"/>
                </a:lnTo>
                <a:lnTo>
                  <a:pt x="82" y="112"/>
                </a:lnTo>
                <a:lnTo>
                  <a:pt x="69" y="123"/>
                </a:lnTo>
                <a:lnTo>
                  <a:pt x="54" y="134"/>
                </a:lnTo>
                <a:lnTo>
                  <a:pt x="40" y="143"/>
                </a:lnTo>
                <a:lnTo>
                  <a:pt x="27" y="153"/>
                </a:lnTo>
                <a:lnTo>
                  <a:pt x="25" y="156"/>
                </a:lnTo>
                <a:lnTo>
                  <a:pt x="24" y="158"/>
                </a:lnTo>
                <a:lnTo>
                  <a:pt x="24" y="162"/>
                </a:lnTo>
                <a:lnTo>
                  <a:pt x="25" y="165"/>
                </a:lnTo>
                <a:lnTo>
                  <a:pt x="28" y="167"/>
                </a:lnTo>
                <a:lnTo>
                  <a:pt x="31" y="168"/>
                </a:lnTo>
                <a:lnTo>
                  <a:pt x="33" y="168"/>
                </a:lnTo>
                <a:lnTo>
                  <a:pt x="37" y="167"/>
                </a:lnTo>
                <a:lnTo>
                  <a:pt x="53" y="157"/>
                </a:lnTo>
                <a:lnTo>
                  <a:pt x="69" y="147"/>
                </a:lnTo>
                <a:lnTo>
                  <a:pt x="84" y="135"/>
                </a:lnTo>
                <a:lnTo>
                  <a:pt x="97" y="121"/>
                </a:lnTo>
                <a:lnTo>
                  <a:pt x="107" y="106"/>
                </a:lnTo>
                <a:lnTo>
                  <a:pt x="113" y="89"/>
                </a:lnTo>
                <a:lnTo>
                  <a:pt x="114" y="71"/>
                </a:lnTo>
                <a:lnTo>
                  <a:pt x="110" y="51"/>
                </a:lnTo>
                <a:lnTo>
                  <a:pt x="101" y="36"/>
                </a:lnTo>
                <a:lnTo>
                  <a:pt x="87" y="24"/>
                </a:lnTo>
                <a:lnTo>
                  <a:pt x="70" y="14"/>
                </a:lnTo>
                <a:lnTo>
                  <a:pt x="51" y="7"/>
                </a:lnTo>
                <a:lnTo>
                  <a:pt x="32" y="2"/>
                </a:lnTo>
                <a:lnTo>
                  <a:pt x="17" y="0"/>
                </a:lnTo>
                <a:lnTo>
                  <a:pt x="5" y="0"/>
                </a:lnTo>
                <a:lnTo>
                  <a:pt x="0" y="3"/>
                </a:lnTo>
                <a:lnTo>
                  <a:pt x="12" y="9"/>
                </a:lnTo>
                <a:lnTo>
                  <a:pt x="26" y="13"/>
                </a:lnTo>
                <a:lnTo>
                  <a:pt x="41" y="17"/>
                </a:lnTo>
                <a:lnTo>
                  <a:pt x="54" y="22"/>
                </a:lnTo>
                <a:lnTo>
                  <a:pt x="68" y="27"/>
                </a:lnTo>
                <a:lnTo>
                  <a:pt x="80" y="34"/>
                </a:lnTo>
                <a:lnTo>
                  <a:pt x="89" y="43"/>
                </a:lnTo>
                <a:lnTo>
                  <a:pt x="96" y="55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38" name="Freeform 286"/>
          <p:cNvSpPr>
            <a:spLocks noChangeArrowheads="1"/>
          </p:cNvSpPr>
          <p:nvPr/>
        </p:nvSpPr>
        <p:spPr bwMode="auto">
          <a:xfrm>
            <a:off x="7134225" y="5314950"/>
            <a:ext cx="58738" cy="79375"/>
          </a:xfrm>
          <a:custGeom>
            <a:avLst/>
            <a:gdLst>
              <a:gd name="T0" fmla="*/ 90 w 289"/>
              <a:gd name="T1" fmla="*/ 65 h 351"/>
              <a:gd name="T2" fmla="*/ 48 w 289"/>
              <a:gd name="T3" fmla="*/ 106 h 351"/>
              <a:gd name="T4" fmla="*/ 15 w 289"/>
              <a:gd name="T5" fmla="*/ 155 h 351"/>
              <a:gd name="T6" fmla="*/ 0 w 289"/>
              <a:gd name="T7" fmla="*/ 210 h 351"/>
              <a:gd name="T8" fmla="*/ 3 w 289"/>
              <a:gd name="T9" fmla="*/ 248 h 351"/>
              <a:gd name="T10" fmla="*/ 8 w 289"/>
              <a:gd name="T11" fmla="*/ 262 h 351"/>
              <a:gd name="T12" fmla="*/ 17 w 289"/>
              <a:gd name="T13" fmla="*/ 276 h 351"/>
              <a:gd name="T14" fmla="*/ 29 w 289"/>
              <a:gd name="T15" fmla="*/ 288 h 351"/>
              <a:gd name="T16" fmla="*/ 50 w 289"/>
              <a:gd name="T17" fmla="*/ 301 h 351"/>
              <a:gd name="T18" fmla="*/ 77 w 289"/>
              <a:gd name="T19" fmla="*/ 315 h 351"/>
              <a:gd name="T20" fmla="*/ 107 w 289"/>
              <a:gd name="T21" fmla="*/ 326 h 351"/>
              <a:gd name="T22" fmla="*/ 136 w 289"/>
              <a:gd name="T23" fmla="*/ 334 h 351"/>
              <a:gd name="T24" fmla="*/ 167 w 289"/>
              <a:gd name="T25" fmla="*/ 341 h 351"/>
              <a:gd name="T26" fmla="*/ 197 w 289"/>
              <a:gd name="T27" fmla="*/ 345 h 351"/>
              <a:gd name="T28" fmla="*/ 228 w 289"/>
              <a:gd name="T29" fmla="*/ 348 h 351"/>
              <a:gd name="T30" fmla="*/ 259 w 289"/>
              <a:gd name="T31" fmla="*/ 350 h 351"/>
              <a:gd name="T32" fmla="*/ 279 w 289"/>
              <a:gd name="T33" fmla="*/ 351 h 351"/>
              <a:gd name="T34" fmla="*/ 286 w 289"/>
              <a:gd name="T35" fmla="*/ 345 h 351"/>
              <a:gd name="T36" fmla="*/ 289 w 289"/>
              <a:gd name="T37" fmla="*/ 335 h 351"/>
              <a:gd name="T38" fmla="*/ 282 w 289"/>
              <a:gd name="T39" fmla="*/ 328 h 351"/>
              <a:gd name="T40" fmla="*/ 263 w 289"/>
              <a:gd name="T41" fmla="*/ 322 h 351"/>
              <a:gd name="T42" fmla="*/ 236 w 289"/>
              <a:gd name="T43" fmla="*/ 317 h 351"/>
              <a:gd name="T44" fmla="*/ 208 w 289"/>
              <a:gd name="T45" fmla="*/ 313 h 351"/>
              <a:gd name="T46" fmla="*/ 179 w 289"/>
              <a:gd name="T47" fmla="*/ 308 h 351"/>
              <a:gd name="T48" fmla="*/ 152 w 289"/>
              <a:gd name="T49" fmla="*/ 303 h 351"/>
              <a:gd name="T50" fmla="*/ 125 w 289"/>
              <a:gd name="T51" fmla="*/ 296 h 351"/>
              <a:gd name="T52" fmla="*/ 98 w 289"/>
              <a:gd name="T53" fmla="*/ 287 h 351"/>
              <a:gd name="T54" fmla="*/ 72 w 289"/>
              <a:gd name="T55" fmla="*/ 276 h 351"/>
              <a:gd name="T56" fmla="*/ 49 w 289"/>
              <a:gd name="T57" fmla="*/ 261 h 351"/>
              <a:gd name="T58" fmla="*/ 34 w 289"/>
              <a:gd name="T59" fmla="*/ 241 h 351"/>
              <a:gd name="T60" fmla="*/ 30 w 289"/>
              <a:gd name="T61" fmla="*/ 215 h 351"/>
              <a:gd name="T62" fmla="*/ 34 w 289"/>
              <a:gd name="T63" fmla="*/ 186 h 351"/>
              <a:gd name="T64" fmla="*/ 46 w 289"/>
              <a:gd name="T65" fmla="*/ 158 h 351"/>
              <a:gd name="T66" fmla="*/ 64 w 289"/>
              <a:gd name="T67" fmla="*/ 128 h 351"/>
              <a:gd name="T68" fmla="*/ 85 w 289"/>
              <a:gd name="T69" fmla="*/ 102 h 351"/>
              <a:gd name="T70" fmla="*/ 110 w 289"/>
              <a:gd name="T71" fmla="*/ 77 h 351"/>
              <a:gd name="T72" fmla="*/ 137 w 289"/>
              <a:gd name="T73" fmla="*/ 53 h 351"/>
              <a:gd name="T74" fmla="*/ 175 w 289"/>
              <a:gd name="T75" fmla="*/ 35 h 351"/>
              <a:gd name="T76" fmla="*/ 213 w 289"/>
              <a:gd name="T77" fmla="*/ 19 h 351"/>
              <a:gd name="T78" fmla="*/ 237 w 289"/>
              <a:gd name="T79" fmla="*/ 6 h 351"/>
              <a:gd name="T80" fmla="*/ 230 w 289"/>
              <a:gd name="T81" fmla="*/ 0 h 351"/>
              <a:gd name="T82" fmla="*/ 198 w 289"/>
              <a:gd name="T83" fmla="*/ 4 h 351"/>
              <a:gd name="T84" fmla="*/ 161 w 289"/>
              <a:gd name="T85" fmla="*/ 17 h 351"/>
              <a:gd name="T86" fmla="*/ 127 w 289"/>
              <a:gd name="T87" fmla="*/ 35 h 35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1"/>
              <a:gd name="T134" fmla="*/ 289 w 289"/>
              <a:gd name="T135" fmla="*/ 351 h 35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1">
                <a:moveTo>
                  <a:pt x="112" y="46"/>
                </a:moveTo>
                <a:lnTo>
                  <a:pt x="90" y="65"/>
                </a:lnTo>
                <a:lnTo>
                  <a:pt x="68" y="84"/>
                </a:lnTo>
                <a:lnTo>
                  <a:pt x="48" y="106"/>
                </a:lnTo>
                <a:lnTo>
                  <a:pt x="30" y="130"/>
                </a:lnTo>
                <a:lnTo>
                  <a:pt x="15" y="155"/>
                </a:lnTo>
                <a:lnTo>
                  <a:pt x="5" y="181"/>
                </a:lnTo>
                <a:lnTo>
                  <a:pt x="0" y="210"/>
                </a:lnTo>
                <a:lnTo>
                  <a:pt x="1" y="240"/>
                </a:lnTo>
                <a:lnTo>
                  <a:pt x="3" y="248"/>
                </a:lnTo>
                <a:lnTo>
                  <a:pt x="5" y="256"/>
                </a:lnTo>
                <a:lnTo>
                  <a:pt x="8" y="262"/>
                </a:lnTo>
                <a:lnTo>
                  <a:pt x="12" y="270"/>
                </a:lnTo>
                <a:lnTo>
                  <a:pt x="17" y="276"/>
                </a:lnTo>
                <a:lnTo>
                  <a:pt x="24" y="283"/>
                </a:lnTo>
                <a:lnTo>
                  <a:pt x="29" y="288"/>
                </a:lnTo>
                <a:lnTo>
                  <a:pt x="36" y="292"/>
                </a:lnTo>
                <a:lnTo>
                  <a:pt x="50" y="301"/>
                </a:lnTo>
                <a:lnTo>
                  <a:pt x="64" y="308"/>
                </a:lnTo>
                <a:lnTo>
                  <a:pt x="77" y="315"/>
                </a:lnTo>
                <a:lnTo>
                  <a:pt x="92" y="320"/>
                </a:lnTo>
                <a:lnTo>
                  <a:pt x="107" y="326"/>
                </a:lnTo>
                <a:lnTo>
                  <a:pt x="121" y="330"/>
                </a:lnTo>
                <a:lnTo>
                  <a:pt x="136" y="334"/>
                </a:lnTo>
                <a:lnTo>
                  <a:pt x="151" y="337"/>
                </a:lnTo>
                <a:lnTo>
                  <a:pt x="167" y="341"/>
                </a:lnTo>
                <a:lnTo>
                  <a:pt x="181" y="343"/>
                </a:lnTo>
                <a:lnTo>
                  <a:pt x="197" y="345"/>
                </a:lnTo>
                <a:lnTo>
                  <a:pt x="213" y="347"/>
                </a:lnTo>
                <a:lnTo>
                  <a:pt x="228" y="348"/>
                </a:lnTo>
                <a:lnTo>
                  <a:pt x="243" y="349"/>
                </a:lnTo>
                <a:lnTo>
                  <a:pt x="259" y="350"/>
                </a:lnTo>
                <a:lnTo>
                  <a:pt x="274" y="351"/>
                </a:lnTo>
                <a:lnTo>
                  <a:pt x="279" y="351"/>
                </a:lnTo>
                <a:lnTo>
                  <a:pt x="283" y="349"/>
                </a:lnTo>
                <a:lnTo>
                  <a:pt x="286" y="345"/>
                </a:lnTo>
                <a:lnTo>
                  <a:pt x="289" y="341"/>
                </a:lnTo>
                <a:lnTo>
                  <a:pt x="289" y="335"/>
                </a:lnTo>
                <a:lnTo>
                  <a:pt x="286" y="331"/>
                </a:lnTo>
                <a:lnTo>
                  <a:pt x="282" y="328"/>
                </a:lnTo>
                <a:lnTo>
                  <a:pt x="277" y="326"/>
                </a:lnTo>
                <a:lnTo>
                  <a:pt x="263" y="322"/>
                </a:lnTo>
                <a:lnTo>
                  <a:pt x="250" y="320"/>
                </a:lnTo>
                <a:lnTo>
                  <a:pt x="236" y="317"/>
                </a:lnTo>
                <a:lnTo>
                  <a:pt x="221" y="315"/>
                </a:lnTo>
                <a:lnTo>
                  <a:pt x="208" y="313"/>
                </a:lnTo>
                <a:lnTo>
                  <a:pt x="194" y="311"/>
                </a:lnTo>
                <a:lnTo>
                  <a:pt x="179" y="308"/>
                </a:lnTo>
                <a:lnTo>
                  <a:pt x="166" y="305"/>
                </a:lnTo>
                <a:lnTo>
                  <a:pt x="152" y="303"/>
                </a:lnTo>
                <a:lnTo>
                  <a:pt x="138" y="300"/>
                </a:lnTo>
                <a:lnTo>
                  <a:pt x="125" y="296"/>
                </a:lnTo>
                <a:lnTo>
                  <a:pt x="111" y="292"/>
                </a:lnTo>
                <a:lnTo>
                  <a:pt x="98" y="287"/>
                </a:lnTo>
                <a:lnTo>
                  <a:pt x="85" y="282"/>
                </a:lnTo>
                <a:lnTo>
                  <a:pt x="72" y="276"/>
                </a:lnTo>
                <a:lnTo>
                  <a:pt x="59" y="269"/>
                </a:lnTo>
                <a:lnTo>
                  <a:pt x="49" y="261"/>
                </a:lnTo>
                <a:lnTo>
                  <a:pt x="41" y="252"/>
                </a:lnTo>
                <a:lnTo>
                  <a:pt x="34" y="241"/>
                </a:lnTo>
                <a:lnTo>
                  <a:pt x="31" y="228"/>
                </a:lnTo>
                <a:lnTo>
                  <a:pt x="30" y="215"/>
                </a:lnTo>
                <a:lnTo>
                  <a:pt x="31" y="201"/>
                </a:lnTo>
                <a:lnTo>
                  <a:pt x="34" y="186"/>
                </a:lnTo>
                <a:lnTo>
                  <a:pt x="38" y="174"/>
                </a:lnTo>
                <a:lnTo>
                  <a:pt x="46" y="158"/>
                </a:lnTo>
                <a:lnTo>
                  <a:pt x="54" y="142"/>
                </a:lnTo>
                <a:lnTo>
                  <a:pt x="64" y="128"/>
                </a:lnTo>
                <a:lnTo>
                  <a:pt x="74" y="115"/>
                </a:lnTo>
                <a:lnTo>
                  <a:pt x="85" y="102"/>
                </a:lnTo>
                <a:lnTo>
                  <a:pt x="96" y="89"/>
                </a:lnTo>
                <a:lnTo>
                  <a:pt x="110" y="77"/>
                </a:lnTo>
                <a:lnTo>
                  <a:pt x="124" y="64"/>
                </a:lnTo>
                <a:lnTo>
                  <a:pt x="137" y="53"/>
                </a:lnTo>
                <a:lnTo>
                  <a:pt x="155" y="43"/>
                </a:lnTo>
                <a:lnTo>
                  <a:pt x="175" y="35"/>
                </a:lnTo>
                <a:lnTo>
                  <a:pt x="195" y="26"/>
                </a:lnTo>
                <a:lnTo>
                  <a:pt x="213" y="19"/>
                </a:lnTo>
                <a:lnTo>
                  <a:pt x="228" y="12"/>
                </a:lnTo>
                <a:lnTo>
                  <a:pt x="237" y="6"/>
                </a:lnTo>
                <a:lnTo>
                  <a:pt x="240" y="2"/>
                </a:lnTo>
                <a:lnTo>
                  <a:pt x="230" y="0"/>
                </a:lnTo>
                <a:lnTo>
                  <a:pt x="215" y="1"/>
                </a:lnTo>
                <a:lnTo>
                  <a:pt x="198" y="4"/>
                </a:lnTo>
                <a:lnTo>
                  <a:pt x="180" y="9"/>
                </a:lnTo>
                <a:lnTo>
                  <a:pt x="161" y="17"/>
                </a:lnTo>
                <a:lnTo>
                  <a:pt x="144" y="25"/>
                </a:lnTo>
                <a:lnTo>
                  <a:pt x="127" y="35"/>
                </a:lnTo>
                <a:lnTo>
                  <a:pt x="112" y="46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39" name="Freeform 287"/>
          <p:cNvSpPr>
            <a:spLocks noChangeArrowheads="1"/>
          </p:cNvSpPr>
          <p:nvPr/>
        </p:nvSpPr>
        <p:spPr bwMode="auto">
          <a:xfrm>
            <a:off x="7215188" y="5311775"/>
            <a:ext cx="50800" cy="53975"/>
          </a:xfrm>
          <a:custGeom>
            <a:avLst/>
            <a:gdLst>
              <a:gd name="T0" fmla="*/ 210 w 254"/>
              <a:gd name="T1" fmla="*/ 71 h 234"/>
              <a:gd name="T2" fmla="*/ 222 w 254"/>
              <a:gd name="T3" fmla="*/ 84 h 234"/>
              <a:gd name="T4" fmla="*/ 229 w 254"/>
              <a:gd name="T5" fmla="*/ 99 h 234"/>
              <a:gd name="T6" fmla="*/ 232 w 254"/>
              <a:gd name="T7" fmla="*/ 115 h 234"/>
              <a:gd name="T8" fmla="*/ 232 w 254"/>
              <a:gd name="T9" fmla="*/ 132 h 234"/>
              <a:gd name="T10" fmla="*/ 230 w 254"/>
              <a:gd name="T11" fmla="*/ 146 h 234"/>
              <a:gd name="T12" fmla="*/ 226 w 254"/>
              <a:gd name="T13" fmla="*/ 158 h 234"/>
              <a:gd name="T14" fmla="*/ 219 w 254"/>
              <a:gd name="T15" fmla="*/ 170 h 234"/>
              <a:gd name="T16" fmla="*/ 211 w 254"/>
              <a:gd name="T17" fmla="*/ 179 h 234"/>
              <a:gd name="T18" fmla="*/ 202 w 254"/>
              <a:gd name="T19" fmla="*/ 190 h 234"/>
              <a:gd name="T20" fmla="*/ 193 w 254"/>
              <a:gd name="T21" fmla="*/ 199 h 234"/>
              <a:gd name="T22" fmla="*/ 183 w 254"/>
              <a:gd name="T23" fmla="*/ 208 h 234"/>
              <a:gd name="T24" fmla="*/ 174 w 254"/>
              <a:gd name="T25" fmla="*/ 218 h 234"/>
              <a:gd name="T26" fmla="*/ 172 w 254"/>
              <a:gd name="T27" fmla="*/ 221 h 234"/>
              <a:gd name="T28" fmla="*/ 172 w 254"/>
              <a:gd name="T29" fmla="*/ 224 h 234"/>
              <a:gd name="T30" fmla="*/ 172 w 254"/>
              <a:gd name="T31" fmla="*/ 227 h 234"/>
              <a:gd name="T32" fmla="*/ 174 w 254"/>
              <a:gd name="T33" fmla="*/ 231 h 234"/>
              <a:gd name="T34" fmla="*/ 177 w 254"/>
              <a:gd name="T35" fmla="*/ 233 h 234"/>
              <a:gd name="T36" fmla="*/ 181 w 254"/>
              <a:gd name="T37" fmla="*/ 234 h 234"/>
              <a:gd name="T38" fmla="*/ 184 w 254"/>
              <a:gd name="T39" fmla="*/ 233 h 234"/>
              <a:gd name="T40" fmla="*/ 187 w 254"/>
              <a:gd name="T41" fmla="*/ 231 h 234"/>
              <a:gd name="T42" fmla="*/ 208 w 254"/>
              <a:gd name="T43" fmla="*/ 217 h 234"/>
              <a:gd name="T44" fmla="*/ 226 w 254"/>
              <a:gd name="T45" fmla="*/ 199 h 234"/>
              <a:gd name="T46" fmla="*/ 240 w 254"/>
              <a:gd name="T47" fmla="*/ 178 h 234"/>
              <a:gd name="T48" fmla="*/ 249 w 254"/>
              <a:gd name="T49" fmla="*/ 155 h 234"/>
              <a:gd name="T50" fmla="*/ 254 w 254"/>
              <a:gd name="T51" fmla="*/ 131 h 234"/>
              <a:gd name="T52" fmla="*/ 251 w 254"/>
              <a:gd name="T53" fmla="*/ 107 h 234"/>
              <a:gd name="T54" fmla="*/ 243 w 254"/>
              <a:gd name="T55" fmla="*/ 84 h 234"/>
              <a:gd name="T56" fmla="*/ 226 w 254"/>
              <a:gd name="T57" fmla="*/ 64 h 234"/>
              <a:gd name="T58" fmla="*/ 214 w 254"/>
              <a:gd name="T59" fmla="*/ 53 h 234"/>
              <a:gd name="T60" fmla="*/ 199 w 254"/>
              <a:gd name="T61" fmla="*/ 45 h 234"/>
              <a:gd name="T62" fmla="*/ 183 w 254"/>
              <a:gd name="T63" fmla="*/ 36 h 234"/>
              <a:gd name="T64" fmla="*/ 165 w 254"/>
              <a:gd name="T65" fmla="*/ 29 h 234"/>
              <a:gd name="T66" fmla="*/ 147 w 254"/>
              <a:gd name="T67" fmla="*/ 21 h 234"/>
              <a:gd name="T68" fmla="*/ 129 w 254"/>
              <a:gd name="T69" fmla="*/ 16 h 234"/>
              <a:gd name="T70" fmla="*/ 111 w 254"/>
              <a:gd name="T71" fmla="*/ 12 h 234"/>
              <a:gd name="T72" fmla="*/ 93 w 254"/>
              <a:gd name="T73" fmla="*/ 7 h 234"/>
              <a:gd name="T74" fmla="*/ 75 w 254"/>
              <a:gd name="T75" fmla="*/ 4 h 234"/>
              <a:gd name="T76" fmla="*/ 59 w 254"/>
              <a:gd name="T77" fmla="*/ 2 h 234"/>
              <a:gd name="T78" fmla="*/ 43 w 254"/>
              <a:gd name="T79" fmla="*/ 0 h 234"/>
              <a:gd name="T80" fmla="*/ 31 w 254"/>
              <a:gd name="T81" fmla="*/ 0 h 234"/>
              <a:gd name="T82" fmla="*/ 19 w 254"/>
              <a:gd name="T83" fmla="*/ 0 h 234"/>
              <a:gd name="T84" fmla="*/ 10 w 254"/>
              <a:gd name="T85" fmla="*/ 0 h 234"/>
              <a:gd name="T86" fmla="*/ 3 w 254"/>
              <a:gd name="T87" fmla="*/ 2 h 234"/>
              <a:gd name="T88" fmla="*/ 0 w 254"/>
              <a:gd name="T89" fmla="*/ 4 h 234"/>
              <a:gd name="T90" fmla="*/ 11 w 254"/>
              <a:gd name="T91" fmla="*/ 6 h 234"/>
              <a:gd name="T92" fmla="*/ 21 w 254"/>
              <a:gd name="T93" fmla="*/ 7 h 234"/>
              <a:gd name="T94" fmla="*/ 34 w 254"/>
              <a:gd name="T95" fmla="*/ 9 h 234"/>
              <a:gd name="T96" fmla="*/ 46 w 254"/>
              <a:gd name="T97" fmla="*/ 12 h 234"/>
              <a:gd name="T98" fmla="*/ 59 w 254"/>
              <a:gd name="T99" fmla="*/ 15 h 234"/>
              <a:gd name="T100" fmla="*/ 74 w 254"/>
              <a:gd name="T101" fmla="*/ 17 h 234"/>
              <a:gd name="T102" fmla="*/ 87 w 254"/>
              <a:gd name="T103" fmla="*/ 20 h 234"/>
              <a:gd name="T104" fmla="*/ 102 w 254"/>
              <a:gd name="T105" fmla="*/ 23 h 234"/>
              <a:gd name="T106" fmla="*/ 116 w 254"/>
              <a:gd name="T107" fmla="*/ 28 h 234"/>
              <a:gd name="T108" fmla="*/ 131 w 254"/>
              <a:gd name="T109" fmla="*/ 32 h 234"/>
              <a:gd name="T110" fmla="*/ 145 w 254"/>
              <a:gd name="T111" fmla="*/ 36 h 234"/>
              <a:gd name="T112" fmla="*/ 159 w 254"/>
              <a:gd name="T113" fmla="*/ 42 h 234"/>
              <a:gd name="T114" fmla="*/ 173 w 254"/>
              <a:gd name="T115" fmla="*/ 48 h 234"/>
              <a:gd name="T116" fmla="*/ 186 w 254"/>
              <a:gd name="T117" fmla="*/ 55 h 234"/>
              <a:gd name="T118" fmla="*/ 199 w 254"/>
              <a:gd name="T119" fmla="*/ 63 h 234"/>
              <a:gd name="T120" fmla="*/ 210 w 254"/>
              <a:gd name="T121" fmla="*/ 71 h 23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4"/>
              <a:gd name="T184" fmla="*/ 0 h 234"/>
              <a:gd name="T185" fmla="*/ 254 w 254"/>
              <a:gd name="T186" fmla="*/ 234 h 23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4" h="234">
                <a:moveTo>
                  <a:pt x="210" y="71"/>
                </a:moveTo>
                <a:lnTo>
                  <a:pt x="222" y="84"/>
                </a:lnTo>
                <a:lnTo>
                  <a:pt x="229" y="99"/>
                </a:lnTo>
                <a:lnTo>
                  <a:pt x="232" y="115"/>
                </a:lnTo>
                <a:lnTo>
                  <a:pt x="232" y="132"/>
                </a:lnTo>
                <a:lnTo>
                  <a:pt x="230" y="146"/>
                </a:lnTo>
                <a:lnTo>
                  <a:pt x="226" y="158"/>
                </a:lnTo>
                <a:lnTo>
                  <a:pt x="219" y="170"/>
                </a:lnTo>
                <a:lnTo>
                  <a:pt x="211" y="179"/>
                </a:lnTo>
                <a:lnTo>
                  <a:pt x="202" y="190"/>
                </a:lnTo>
                <a:lnTo>
                  <a:pt x="193" y="199"/>
                </a:lnTo>
                <a:lnTo>
                  <a:pt x="183" y="208"/>
                </a:lnTo>
                <a:lnTo>
                  <a:pt x="174" y="218"/>
                </a:lnTo>
                <a:lnTo>
                  <a:pt x="172" y="221"/>
                </a:lnTo>
                <a:lnTo>
                  <a:pt x="172" y="224"/>
                </a:lnTo>
                <a:lnTo>
                  <a:pt x="172" y="227"/>
                </a:lnTo>
                <a:lnTo>
                  <a:pt x="174" y="231"/>
                </a:lnTo>
                <a:lnTo>
                  <a:pt x="177" y="233"/>
                </a:lnTo>
                <a:lnTo>
                  <a:pt x="181" y="234"/>
                </a:lnTo>
                <a:lnTo>
                  <a:pt x="184" y="233"/>
                </a:lnTo>
                <a:lnTo>
                  <a:pt x="187" y="231"/>
                </a:lnTo>
                <a:lnTo>
                  <a:pt x="208" y="217"/>
                </a:lnTo>
                <a:lnTo>
                  <a:pt x="226" y="199"/>
                </a:lnTo>
                <a:lnTo>
                  <a:pt x="240" y="178"/>
                </a:lnTo>
                <a:lnTo>
                  <a:pt x="249" y="155"/>
                </a:lnTo>
                <a:lnTo>
                  <a:pt x="254" y="131"/>
                </a:lnTo>
                <a:lnTo>
                  <a:pt x="251" y="107"/>
                </a:lnTo>
                <a:lnTo>
                  <a:pt x="243" y="84"/>
                </a:lnTo>
                <a:lnTo>
                  <a:pt x="226" y="64"/>
                </a:lnTo>
                <a:lnTo>
                  <a:pt x="214" y="53"/>
                </a:lnTo>
                <a:lnTo>
                  <a:pt x="199" y="45"/>
                </a:lnTo>
                <a:lnTo>
                  <a:pt x="183" y="36"/>
                </a:lnTo>
                <a:lnTo>
                  <a:pt x="165" y="29"/>
                </a:lnTo>
                <a:lnTo>
                  <a:pt x="147" y="21"/>
                </a:lnTo>
                <a:lnTo>
                  <a:pt x="129" y="16"/>
                </a:lnTo>
                <a:lnTo>
                  <a:pt x="111" y="12"/>
                </a:lnTo>
                <a:lnTo>
                  <a:pt x="93" y="7"/>
                </a:lnTo>
                <a:lnTo>
                  <a:pt x="75" y="4"/>
                </a:lnTo>
                <a:lnTo>
                  <a:pt x="59" y="2"/>
                </a:lnTo>
                <a:lnTo>
                  <a:pt x="43" y="0"/>
                </a:lnTo>
                <a:lnTo>
                  <a:pt x="31" y="0"/>
                </a:lnTo>
                <a:lnTo>
                  <a:pt x="19" y="0"/>
                </a:lnTo>
                <a:lnTo>
                  <a:pt x="10" y="0"/>
                </a:lnTo>
                <a:lnTo>
                  <a:pt x="3" y="2"/>
                </a:lnTo>
                <a:lnTo>
                  <a:pt x="0" y="4"/>
                </a:lnTo>
                <a:lnTo>
                  <a:pt x="11" y="6"/>
                </a:lnTo>
                <a:lnTo>
                  <a:pt x="21" y="7"/>
                </a:lnTo>
                <a:lnTo>
                  <a:pt x="34" y="9"/>
                </a:lnTo>
                <a:lnTo>
                  <a:pt x="46" y="12"/>
                </a:lnTo>
                <a:lnTo>
                  <a:pt x="59" y="15"/>
                </a:lnTo>
                <a:lnTo>
                  <a:pt x="74" y="17"/>
                </a:lnTo>
                <a:lnTo>
                  <a:pt x="87" y="20"/>
                </a:lnTo>
                <a:lnTo>
                  <a:pt x="102" y="23"/>
                </a:lnTo>
                <a:lnTo>
                  <a:pt x="116" y="28"/>
                </a:lnTo>
                <a:lnTo>
                  <a:pt x="131" y="32"/>
                </a:lnTo>
                <a:lnTo>
                  <a:pt x="145" y="36"/>
                </a:lnTo>
                <a:lnTo>
                  <a:pt x="159" y="42"/>
                </a:lnTo>
                <a:lnTo>
                  <a:pt x="173" y="48"/>
                </a:lnTo>
                <a:lnTo>
                  <a:pt x="186" y="55"/>
                </a:lnTo>
                <a:lnTo>
                  <a:pt x="199" y="63"/>
                </a:lnTo>
                <a:lnTo>
                  <a:pt x="210" y="7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0" name="Freeform 288"/>
          <p:cNvSpPr>
            <a:spLocks noChangeArrowheads="1"/>
          </p:cNvSpPr>
          <p:nvPr/>
        </p:nvSpPr>
        <p:spPr bwMode="auto">
          <a:xfrm>
            <a:off x="7113588" y="5337175"/>
            <a:ext cx="20637" cy="49213"/>
          </a:xfrm>
          <a:custGeom>
            <a:avLst/>
            <a:gdLst>
              <a:gd name="T0" fmla="*/ 0 w 103"/>
              <a:gd name="T1" fmla="*/ 121 h 221"/>
              <a:gd name="T2" fmla="*/ 0 w 103"/>
              <a:gd name="T3" fmla="*/ 139 h 221"/>
              <a:gd name="T4" fmla="*/ 4 w 103"/>
              <a:gd name="T5" fmla="*/ 156 h 221"/>
              <a:gd name="T6" fmla="*/ 12 w 103"/>
              <a:gd name="T7" fmla="*/ 172 h 221"/>
              <a:gd name="T8" fmla="*/ 22 w 103"/>
              <a:gd name="T9" fmla="*/ 186 h 221"/>
              <a:gd name="T10" fmla="*/ 35 w 103"/>
              <a:gd name="T11" fmla="*/ 197 h 221"/>
              <a:gd name="T12" fmla="*/ 50 w 103"/>
              <a:gd name="T13" fmla="*/ 208 h 221"/>
              <a:gd name="T14" fmla="*/ 66 w 103"/>
              <a:gd name="T15" fmla="*/ 216 h 221"/>
              <a:gd name="T16" fmla="*/ 83 w 103"/>
              <a:gd name="T17" fmla="*/ 220 h 221"/>
              <a:gd name="T18" fmla="*/ 89 w 103"/>
              <a:gd name="T19" fmla="*/ 221 h 221"/>
              <a:gd name="T20" fmla="*/ 94 w 103"/>
              <a:gd name="T21" fmla="*/ 219 h 221"/>
              <a:gd name="T22" fmla="*/ 98 w 103"/>
              <a:gd name="T23" fmla="*/ 216 h 221"/>
              <a:gd name="T24" fmla="*/ 100 w 103"/>
              <a:gd name="T25" fmla="*/ 211 h 221"/>
              <a:gd name="T26" fmla="*/ 100 w 103"/>
              <a:gd name="T27" fmla="*/ 206 h 221"/>
              <a:gd name="T28" fmla="*/ 99 w 103"/>
              <a:gd name="T29" fmla="*/ 201 h 221"/>
              <a:gd name="T30" fmla="*/ 96 w 103"/>
              <a:gd name="T31" fmla="*/ 196 h 221"/>
              <a:gd name="T32" fmla="*/ 91 w 103"/>
              <a:gd name="T33" fmla="*/ 194 h 221"/>
              <a:gd name="T34" fmla="*/ 74 w 103"/>
              <a:gd name="T35" fmla="*/ 188 h 221"/>
              <a:gd name="T36" fmla="*/ 58 w 103"/>
              <a:gd name="T37" fmla="*/ 179 h 221"/>
              <a:gd name="T38" fmla="*/ 45 w 103"/>
              <a:gd name="T39" fmla="*/ 168 h 221"/>
              <a:gd name="T40" fmla="*/ 36 w 103"/>
              <a:gd name="T41" fmla="*/ 155 h 221"/>
              <a:gd name="T42" fmla="*/ 30 w 103"/>
              <a:gd name="T43" fmla="*/ 139 h 221"/>
              <a:gd name="T44" fmla="*/ 27 w 103"/>
              <a:gd name="T45" fmla="*/ 122 h 221"/>
              <a:gd name="T46" fmla="*/ 27 w 103"/>
              <a:gd name="T47" fmla="*/ 103 h 221"/>
              <a:gd name="T48" fmla="*/ 32 w 103"/>
              <a:gd name="T49" fmla="*/ 84 h 221"/>
              <a:gd name="T50" fmla="*/ 38 w 103"/>
              <a:gd name="T51" fmla="*/ 70 h 221"/>
              <a:gd name="T52" fmla="*/ 46 w 103"/>
              <a:gd name="T53" fmla="*/ 57 h 221"/>
              <a:gd name="T54" fmla="*/ 56 w 103"/>
              <a:gd name="T55" fmla="*/ 46 h 221"/>
              <a:gd name="T56" fmla="*/ 66 w 103"/>
              <a:gd name="T57" fmla="*/ 35 h 221"/>
              <a:gd name="T58" fmla="*/ 76 w 103"/>
              <a:gd name="T59" fmla="*/ 25 h 221"/>
              <a:gd name="T60" fmla="*/ 86 w 103"/>
              <a:gd name="T61" fmla="*/ 17 h 221"/>
              <a:gd name="T62" fmla="*/ 96 w 103"/>
              <a:gd name="T63" fmla="*/ 8 h 221"/>
              <a:gd name="T64" fmla="*/ 103 w 103"/>
              <a:gd name="T65" fmla="*/ 1 h 221"/>
              <a:gd name="T66" fmla="*/ 96 w 103"/>
              <a:gd name="T67" fmla="*/ 0 h 221"/>
              <a:gd name="T68" fmla="*/ 84 w 103"/>
              <a:gd name="T69" fmla="*/ 5 h 221"/>
              <a:gd name="T70" fmla="*/ 69 w 103"/>
              <a:gd name="T71" fmla="*/ 17 h 221"/>
              <a:gd name="T72" fmla="*/ 51 w 103"/>
              <a:gd name="T73" fmla="*/ 33 h 221"/>
              <a:gd name="T74" fmla="*/ 34 w 103"/>
              <a:gd name="T75" fmla="*/ 53 h 221"/>
              <a:gd name="T76" fmla="*/ 18 w 103"/>
              <a:gd name="T77" fmla="*/ 75 h 221"/>
              <a:gd name="T78" fmla="*/ 7 w 103"/>
              <a:gd name="T79" fmla="*/ 98 h 221"/>
              <a:gd name="T80" fmla="*/ 0 w 103"/>
              <a:gd name="T81" fmla="*/ 121 h 22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1"/>
              <a:gd name="T125" fmla="*/ 103 w 103"/>
              <a:gd name="T126" fmla="*/ 221 h 22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1">
                <a:moveTo>
                  <a:pt x="0" y="121"/>
                </a:moveTo>
                <a:lnTo>
                  <a:pt x="0" y="139"/>
                </a:lnTo>
                <a:lnTo>
                  <a:pt x="4" y="156"/>
                </a:lnTo>
                <a:lnTo>
                  <a:pt x="12" y="172"/>
                </a:lnTo>
                <a:lnTo>
                  <a:pt x="22" y="186"/>
                </a:lnTo>
                <a:lnTo>
                  <a:pt x="35" y="197"/>
                </a:lnTo>
                <a:lnTo>
                  <a:pt x="50" y="208"/>
                </a:lnTo>
                <a:lnTo>
                  <a:pt x="66" y="216"/>
                </a:lnTo>
                <a:lnTo>
                  <a:pt x="83" y="220"/>
                </a:lnTo>
                <a:lnTo>
                  <a:pt x="89" y="221"/>
                </a:lnTo>
                <a:lnTo>
                  <a:pt x="94" y="219"/>
                </a:lnTo>
                <a:lnTo>
                  <a:pt x="98" y="216"/>
                </a:lnTo>
                <a:lnTo>
                  <a:pt x="100" y="211"/>
                </a:lnTo>
                <a:lnTo>
                  <a:pt x="100" y="206"/>
                </a:lnTo>
                <a:lnTo>
                  <a:pt x="99" y="201"/>
                </a:lnTo>
                <a:lnTo>
                  <a:pt x="96" y="196"/>
                </a:lnTo>
                <a:lnTo>
                  <a:pt x="91" y="194"/>
                </a:lnTo>
                <a:lnTo>
                  <a:pt x="74" y="188"/>
                </a:lnTo>
                <a:lnTo>
                  <a:pt x="58" y="179"/>
                </a:lnTo>
                <a:lnTo>
                  <a:pt x="45" y="168"/>
                </a:lnTo>
                <a:lnTo>
                  <a:pt x="36" y="155"/>
                </a:lnTo>
                <a:lnTo>
                  <a:pt x="30" y="139"/>
                </a:lnTo>
                <a:lnTo>
                  <a:pt x="27" y="122"/>
                </a:lnTo>
                <a:lnTo>
                  <a:pt x="27" y="103"/>
                </a:lnTo>
                <a:lnTo>
                  <a:pt x="32" y="84"/>
                </a:lnTo>
                <a:lnTo>
                  <a:pt x="38" y="70"/>
                </a:lnTo>
                <a:lnTo>
                  <a:pt x="46" y="57"/>
                </a:lnTo>
                <a:lnTo>
                  <a:pt x="56" y="46"/>
                </a:lnTo>
                <a:lnTo>
                  <a:pt x="66" y="35"/>
                </a:lnTo>
                <a:lnTo>
                  <a:pt x="76" y="25"/>
                </a:lnTo>
                <a:lnTo>
                  <a:pt x="86" y="17"/>
                </a:lnTo>
                <a:lnTo>
                  <a:pt x="96" y="8"/>
                </a:lnTo>
                <a:lnTo>
                  <a:pt x="103" y="1"/>
                </a:lnTo>
                <a:lnTo>
                  <a:pt x="96" y="0"/>
                </a:lnTo>
                <a:lnTo>
                  <a:pt x="84" y="5"/>
                </a:lnTo>
                <a:lnTo>
                  <a:pt x="69" y="17"/>
                </a:lnTo>
                <a:lnTo>
                  <a:pt x="51" y="33"/>
                </a:lnTo>
                <a:lnTo>
                  <a:pt x="34" y="53"/>
                </a:lnTo>
                <a:lnTo>
                  <a:pt x="18" y="75"/>
                </a:lnTo>
                <a:lnTo>
                  <a:pt x="7" y="98"/>
                </a:lnTo>
                <a:lnTo>
                  <a:pt x="0" y="12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1" name="Freeform 289"/>
          <p:cNvSpPr>
            <a:spLocks noChangeArrowheads="1"/>
          </p:cNvSpPr>
          <p:nvPr/>
        </p:nvSpPr>
        <p:spPr bwMode="auto">
          <a:xfrm>
            <a:off x="7256463" y="5308600"/>
            <a:ext cx="44450" cy="65088"/>
          </a:xfrm>
          <a:custGeom>
            <a:avLst/>
            <a:gdLst>
              <a:gd name="T0" fmla="*/ 186 w 221"/>
              <a:gd name="T1" fmla="*/ 115 h 288"/>
              <a:gd name="T2" fmla="*/ 197 w 221"/>
              <a:gd name="T3" fmla="*/ 133 h 288"/>
              <a:gd name="T4" fmla="*/ 202 w 221"/>
              <a:gd name="T5" fmla="*/ 153 h 288"/>
              <a:gd name="T6" fmla="*/ 199 w 221"/>
              <a:gd name="T7" fmla="*/ 174 h 288"/>
              <a:gd name="T8" fmla="*/ 187 w 221"/>
              <a:gd name="T9" fmla="*/ 194 h 288"/>
              <a:gd name="T10" fmla="*/ 170 w 221"/>
              <a:gd name="T11" fmla="*/ 212 h 288"/>
              <a:gd name="T12" fmla="*/ 150 w 221"/>
              <a:gd name="T13" fmla="*/ 229 h 288"/>
              <a:gd name="T14" fmla="*/ 129 w 221"/>
              <a:gd name="T15" fmla="*/ 246 h 288"/>
              <a:gd name="T16" fmla="*/ 116 w 221"/>
              <a:gd name="T17" fmla="*/ 258 h 288"/>
              <a:gd name="T18" fmla="*/ 112 w 221"/>
              <a:gd name="T19" fmla="*/ 267 h 288"/>
              <a:gd name="T20" fmla="*/ 109 w 221"/>
              <a:gd name="T21" fmla="*/ 276 h 288"/>
              <a:gd name="T22" fmla="*/ 110 w 221"/>
              <a:gd name="T23" fmla="*/ 284 h 288"/>
              <a:gd name="T24" fmla="*/ 117 w 221"/>
              <a:gd name="T25" fmla="*/ 288 h 288"/>
              <a:gd name="T26" fmla="*/ 125 w 221"/>
              <a:gd name="T27" fmla="*/ 287 h 288"/>
              <a:gd name="T28" fmla="*/ 139 w 221"/>
              <a:gd name="T29" fmla="*/ 272 h 288"/>
              <a:gd name="T30" fmla="*/ 162 w 221"/>
              <a:gd name="T31" fmla="*/ 250 h 288"/>
              <a:gd name="T32" fmla="*/ 186 w 221"/>
              <a:gd name="T33" fmla="*/ 229 h 288"/>
              <a:gd name="T34" fmla="*/ 207 w 221"/>
              <a:gd name="T35" fmla="*/ 204 h 288"/>
              <a:gd name="T36" fmla="*/ 220 w 221"/>
              <a:gd name="T37" fmla="*/ 174 h 288"/>
              <a:gd name="T38" fmla="*/ 218 w 221"/>
              <a:gd name="T39" fmla="*/ 142 h 288"/>
              <a:gd name="T40" fmla="*/ 204 w 221"/>
              <a:gd name="T41" fmla="*/ 112 h 288"/>
              <a:gd name="T42" fmla="*/ 181 w 221"/>
              <a:gd name="T43" fmla="*/ 87 h 288"/>
              <a:gd name="T44" fmla="*/ 159 w 221"/>
              <a:gd name="T45" fmla="*/ 69 h 288"/>
              <a:gd name="T46" fmla="*/ 137 w 221"/>
              <a:gd name="T47" fmla="*/ 55 h 288"/>
              <a:gd name="T48" fmla="*/ 114 w 221"/>
              <a:gd name="T49" fmla="*/ 40 h 288"/>
              <a:gd name="T50" fmla="*/ 89 w 221"/>
              <a:gd name="T51" fmla="*/ 27 h 288"/>
              <a:gd name="T52" fmla="*/ 66 w 221"/>
              <a:gd name="T53" fmla="*/ 15 h 288"/>
              <a:gd name="T54" fmla="*/ 42 w 221"/>
              <a:gd name="T55" fmla="*/ 6 h 288"/>
              <a:gd name="T56" fmla="*/ 22 w 221"/>
              <a:gd name="T57" fmla="*/ 1 h 288"/>
              <a:gd name="T58" fmla="*/ 7 w 221"/>
              <a:gd name="T59" fmla="*/ 1 h 288"/>
              <a:gd name="T60" fmla="*/ 8 w 221"/>
              <a:gd name="T61" fmla="*/ 5 h 288"/>
              <a:gd name="T62" fmla="*/ 26 w 221"/>
              <a:gd name="T63" fmla="*/ 13 h 288"/>
              <a:gd name="T64" fmla="*/ 47 w 221"/>
              <a:gd name="T65" fmla="*/ 22 h 288"/>
              <a:gd name="T66" fmla="*/ 71 w 221"/>
              <a:gd name="T67" fmla="*/ 34 h 288"/>
              <a:gd name="T68" fmla="*/ 96 w 221"/>
              <a:gd name="T69" fmla="*/ 48 h 288"/>
              <a:gd name="T70" fmla="*/ 121 w 221"/>
              <a:gd name="T71" fmla="*/ 64 h 288"/>
              <a:gd name="T72" fmla="*/ 146 w 221"/>
              <a:gd name="T73" fmla="*/ 81 h 288"/>
              <a:gd name="T74" fmla="*/ 169 w 221"/>
              <a:gd name="T75" fmla="*/ 9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1"/>
              <a:gd name="T115" fmla="*/ 0 h 288"/>
              <a:gd name="T116" fmla="*/ 221 w 221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1" h="288">
                <a:moveTo>
                  <a:pt x="179" y="108"/>
                </a:moveTo>
                <a:lnTo>
                  <a:pt x="186" y="115"/>
                </a:lnTo>
                <a:lnTo>
                  <a:pt x="193" y="124"/>
                </a:lnTo>
                <a:lnTo>
                  <a:pt x="197" y="133"/>
                </a:lnTo>
                <a:lnTo>
                  <a:pt x="201" y="143"/>
                </a:lnTo>
                <a:lnTo>
                  <a:pt x="202" y="153"/>
                </a:lnTo>
                <a:lnTo>
                  <a:pt x="202" y="163"/>
                </a:lnTo>
                <a:lnTo>
                  <a:pt x="199" y="174"/>
                </a:lnTo>
                <a:lnTo>
                  <a:pt x="195" y="184"/>
                </a:lnTo>
                <a:lnTo>
                  <a:pt x="187" y="194"/>
                </a:lnTo>
                <a:lnTo>
                  <a:pt x="179" y="204"/>
                </a:lnTo>
                <a:lnTo>
                  <a:pt x="170" y="212"/>
                </a:lnTo>
                <a:lnTo>
                  <a:pt x="159" y="221"/>
                </a:lnTo>
                <a:lnTo>
                  <a:pt x="150" y="229"/>
                </a:lnTo>
                <a:lnTo>
                  <a:pt x="139" y="237"/>
                </a:lnTo>
                <a:lnTo>
                  <a:pt x="129" y="246"/>
                </a:lnTo>
                <a:lnTo>
                  <a:pt x="119" y="255"/>
                </a:lnTo>
                <a:lnTo>
                  <a:pt x="116" y="258"/>
                </a:lnTo>
                <a:lnTo>
                  <a:pt x="114" y="263"/>
                </a:lnTo>
                <a:lnTo>
                  <a:pt x="112" y="267"/>
                </a:lnTo>
                <a:lnTo>
                  <a:pt x="110" y="271"/>
                </a:lnTo>
                <a:lnTo>
                  <a:pt x="109" y="276"/>
                </a:lnTo>
                <a:lnTo>
                  <a:pt x="109" y="280"/>
                </a:lnTo>
                <a:lnTo>
                  <a:pt x="110" y="284"/>
                </a:lnTo>
                <a:lnTo>
                  <a:pt x="113" y="287"/>
                </a:lnTo>
                <a:lnTo>
                  <a:pt x="117" y="288"/>
                </a:lnTo>
                <a:lnTo>
                  <a:pt x="121" y="288"/>
                </a:lnTo>
                <a:lnTo>
                  <a:pt x="125" y="287"/>
                </a:lnTo>
                <a:lnTo>
                  <a:pt x="129" y="284"/>
                </a:lnTo>
                <a:lnTo>
                  <a:pt x="139" y="272"/>
                </a:lnTo>
                <a:lnTo>
                  <a:pt x="151" y="261"/>
                </a:lnTo>
                <a:lnTo>
                  <a:pt x="162" y="250"/>
                </a:lnTo>
                <a:lnTo>
                  <a:pt x="175" y="239"/>
                </a:lnTo>
                <a:lnTo>
                  <a:pt x="186" y="229"/>
                </a:lnTo>
                <a:lnTo>
                  <a:pt x="197" y="217"/>
                </a:lnTo>
                <a:lnTo>
                  <a:pt x="207" y="204"/>
                </a:lnTo>
                <a:lnTo>
                  <a:pt x="215" y="190"/>
                </a:lnTo>
                <a:lnTo>
                  <a:pt x="220" y="174"/>
                </a:lnTo>
                <a:lnTo>
                  <a:pt x="221" y="158"/>
                </a:lnTo>
                <a:lnTo>
                  <a:pt x="218" y="142"/>
                </a:lnTo>
                <a:lnTo>
                  <a:pt x="213" y="127"/>
                </a:lnTo>
                <a:lnTo>
                  <a:pt x="204" y="112"/>
                </a:lnTo>
                <a:lnTo>
                  <a:pt x="194" y="99"/>
                </a:lnTo>
                <a:lnTo>
                  <a:pt x="181" y="87"/>
                </a:lnTo>
                <a:lnTo>
                  <a:pt x="169" y="77"/>
                </a:lnTo>
                <a:lnTo>
                  <a:pt x="159" y="69"/>
                </a:lnTo>
                <a:lnTo>
                  <a:pt x="149" y="63"/>
                </a:lnTo>
                <a:lnTo>
                  <a:pt x="137" y="55"/>
                </a:lnTo>
                <a:lnTo>
                  <a:pt x="125" y="48"/>
                </a:lnTo>
                <a:lnTo>
                  <a:pt x="114" y="40"/>
                </a:lnTo>
                <a:lnTo>
                  <a:pt x="101" y="33"/>
                </a:lnTo>
                <a:lnTo>
                  <a:pt x="89" y="27"/>
                </a:lnTo>
                <a:lnTo>
                  <a:pt x="77" y="20"/>
                </a:lnTo>
                <a:lnTo>
                  <a:pt x="66" y="15"/>
                </a:lnTo>
                <a:lnTo>
                  <a:pt x="54" y="9"/>
                </a:lnTo>
                <a:lnTo>
                  <a:pt x="42" y="6"/>
                </a:lnTo>
                <a:lnTo>
                  <a:pt x="32" y="3"/>
                </a:lnTo>
                <a:lnTo>
                  <a:pt x="22" y="1"/>
                </a:lnTo>
                <a:lnTo>
                  <a:pt x="14" y="0"/>
                </a:lnTo>
                <a:lnTo>
                  <a:pt x="7" y="1"/>
                </a:lnTo>
                <a:lnTo>
                  <a:pt x="0" y="3"/>
                </a:lnTo>
                <a:lnTo>
                  <a:pt x="8" y="5"/>
                </a:lnTo>
                <a:lnTo>
                  <a:pt x="16" y="8"/>
                </a:lnTo>
                <a:lnTo>
                  <a:pt x="26" y="13"/>
                </a:lnTo>
                <a:lnTo>
                  <a:pt x="35" y="17"/>
                </a:lnTo>
                <a:lnTo>
                  <a:pt x="47" y="22"/>
                </a:lnTo>
                <a:lnTo>
                  <a:pt x="58" y="28"/>
                </a:lnTo>
                <a:lnTo>
                  <a:pt x="71" y="34"/>
                </a:lnTo>
                <a:lnTo>
                  <a:pt x="83" y="40"/>
                </a:lnTo>
                <a:lnTo>
                  <a:pt x="96" y="48"/>
                </a:lnTo>
                <a:lnTo>
                  <a:pt x="109" y="55"/>
                </a:lnTo>
                <a:lnTo>
                  <a:pt x="121" y="64"/>
                </a:lnTo>
                <a:lnTo>
                  <a:pt x="134" y="72"/>
                </a:lnTo>
                <a:lnTo>
                  <a:pt x="146" y="81"/>
                </a:lnTo>
                <a:lnTo>
                  <a:pt x="158" y="90"/>
                </a:lnTo>
                <a:lnTo>
                  <a:pt x="169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2" name="Freeform 290"/>
          <p:cNvSpPr>
            <a:spLocks noChangeArrowheads="1"/>
          </p:cNvSpPr>
          <p:nvPr/>
        </p:nvSpPr>
        <p:spPr bwMode="auto">
          <a:xfrm>
            <a:off x="7208838" y="5384800"/>
            <a:ext cx="14287" cy="39688"/>
          </a:xfrm>
          <a:custGeom>
            <a:avLst/>
            <a:gdLst>
              <a:gd name="T0" fmla="*/ 28 w 74"/>
              <a:gd name="T1" fmla="*/ 12 h 174"/>
              <a:gd name="T2" fmla="*/ 26 w 74"/>
              <a:gd name="T3" fmla="*/ 7 h 174"/>
              <a:gd name="T4" fmla="*/ 23 w 74"/>
              <a:gd name="T5" fmla="*/ 3 h 174"/>
              <a:gd name="T6" fmla="*/ 17 w 74"/>
              <a:gd name="T7" fmla="*/ 1 h 174"/>
              <a:gd name="T8" fmla="*/ 12 w 74"/>
              <a:gd name="T9" fmla="*/ 0 h 174"/>
              <a:gd name="T10" fmla="*/ 7 w 74"/>
              <a:gd name="T11" fmla="*/ 2 h 174"/>
              <a:gd name="T12" fmla="*/ 3 w 74"/>
              <a:gd name="T13" fmla="*/ 5 h 174"/>
              <a:gd name="T14" fmla="*/ 0 w 74"/>
              <a:gd name="T15" fmla="*/ 10 h 174"/>
              <a:gd name="T16" fmla="*/ 0 w 74"/>
              <a:gd name="T17" fmla="*/ 16 h 174"/>
              <a:gd name="T18" fmla="*/ 5 w 74"/>
              <a:gd name="T19" fmla="*/ 39 h 174"/>
              <a:gd name="T20" fmla="*/ 13 w 74"/>
              <a:gd name="T21" fmla="*/ 66 h 174"/>
              <a:gd name="T22" fmla="*/ 24 w 74"/>
              <a:gd name="T23" fmla="*/ 92 h 174"/>
              <a:gd name="T24" fmla="*/ 36 w 74"/>
              <a:gd name="T25" fmla="*/ 118 h 174"/>
              <a:gd name="T26" fmla="*/ 49 w 74"/>
              <a:gd name="T27" fmla="*/ 141 h 174"/>
              <a:gd name="T28" fmla="*/ 61 w 74"/>
              <a:gd name="T29" fmla="*/ 159 h 174"/>
              <a:gd name="T30" fmla="*/ 69 w 74"/>
              <a:gd name="T31" fmla="*/ 171 h 174"/>
              <a:gd name="T32" fmla="*/ 74 w 74"/>
              <a:gd name="T33" fmla="*/ 174 h 174"/>
              <a:gd name="T34" fmla="*/ 72 w 74"/>
              <a:gd name="T35" fmla="*/ 162 h 174"/>
              <a:gd name="T36" fmla="*/ 67 w 74"/>
              <a:gd name="T37" fmla="*/ 147 h 174"/>
              <a:gd name="T38" fmla="*/ 61 w 74"/>
              <a:gd name="T39" fmla="*/ 128 h 174"/>
              <a:gd name="T40" fmla="*/ 53 w 74"/>
              <a:gd name="T41" fmla="*/ 105 h 174"/>
              <a:gd name="T42" fmla="*/ 46 w 74"/>
              <a:gd name="T43" fmla="*/ 82 h 174"/>
              <a:gd name="T44" fmla="*/ 38 w 74"/>
              <a:gd name="T45" fmla="*/ 58 h 174"/>
              <a:gd name="T46" fmla="*/ 32 w 74"/>
              <a:gd name="T47" fmla="*/ 35 h 174"/>
              <a:gd name="T48" fmla="*/ 28 w 74"/>
              <a:gd name="T49" fmla="*/ 12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4"/>
              <a:gd name="T76" fmla="*/ 0 h 174"/>
              <a:gd name="T77" fmla="*/ 74 w 74"/>
              <a:gd name="T78" fmla="*/ 174 h 17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4" h="174">
                <a:moveTo>
                  <a:pt x="28" y="12"/>
                </a:moveTo>
                <a:lnTo>
                  <a:pt x="26" y="7"/>
                </a:lnTo>
                <a:lnTo>
                  <a:pt x="23" y="3"/>
                </a:lnTo>
                <a:lnTo>
                  <a:pt x="17" y="1"/>
                </a:lnTo>
                <a:lnTo>
                  <a:pt x="12" y="0"/>
                </a:lnTo>
                <a:lnTo>
                  <a:pt x="7" y="2"/>
                </a:lnTo>
                <a:lnTo>
                  <a:pt x="3" y="5"/>
                </a:lnTo>
                <a:lnTo>
                  <a:pt x="0" y="10"/>
                </a:lnTo>
                <a:lnTo>
                  <a:pt x="0" y="16"/>
                </a:lnTo>
                <a:lnTo>
                  <a:pt x="5" y="39"/>
                </a:lnTo>
                <a:lnTo>
                  <a:pt x="13" y="66"/>
                </a:lnTo>
                <a:lnTo>
                  <a:pt x="24" y="92"/>
                </a:lnTo>
                <a:lnTo>
                  <a:pt x="36" y="118"/>
                </a:lnTo>
                <a:lnTo>
                  <a:pt x="49" y="141"/>
                </a:lnTo>
                <a:lnTo>
                  <a:pt x="61" y="159"/>
                </a:lnTo>
                <a:lnTo>
                  <a:pt x="69" y="171"/>
                </a:lnTo>
                <a:lnTo>
                  <a:pt x="74" y="174"/>
                </a:lnTo>
                <a:lnTo>
                  <a:pt x="72" y="162"/>
                </a:lnTo>
                <a:lnTo>
                  <a:pt x="67" y="147"/>
                </a:lnTo>
                <a:lnTo>
                  <a:pt x="61" y="128"/>
                </a:lnTo>
                <a:lnTo>
                  <a:pt x="53" y="105"/>
                </a:lnTo>
                <a:lnTo>
                  <a:pt x="46" y="82"/>
                </a:lnTo>
                <a:lnTo>
                  <a:pt x="38" y="58"/>
                </a:lnTo>
                <a:lnTo>
                  <a:pt x="32" y="35"/>
                </a:lnTo>
                <a:lnTo>
                  <a:pt x="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3" name="Freeform 291"/>
          <p:cNvSpPr>
            <a:spLocks noChangeArrowheads="1"/>
          </p:cNvSpPr>
          <p:nvPr/>
        </p:nvSpPr>
        <p:spPr bwMode="auto">
          <a:xfrm>
            <a:off x="7202488" y="5364163"/>
            <a:ext cx="7937" cy="19050"/>
          </a:xfrm>
          <a:custGeom>
            <a:avLst/>
            <a:gdLst>
              <a:gd name="T0" fmla="*/ 20 w 39"/>
              <a:gd name="T1" fmla="*/ 9 h 87"/>
              <a:gd name="T2" fmla="*/ 19 w 39"/>
              <a:gd name="T3" fmla="*/ 5 h 87"/>
              <a:gd name="T4" fmla="*/ 16 w 39"/>
              <a:gd name="T5" fmla="*/ 2 h 87"/>
              <a:gd name="T6" fmla="*/ 13 w 39"/>
              <a:gd name="T7" fmla="*/ 0 h 87"/>
              <a:gd name="T8" fmla="*/ 8 w 39"/>
              <a:gd name="T9" fmla="*/ 0 h 87"/>
              <a:gd name="T10" fmla="*/ 5 w 39"/>
              <a:gd name="T11" fmla="*/ 1 h 87"/>
              <a:gd name="T12" fmla="*/ 2 w 39"/>
              <a:gd name="T13" fmla="*/ 3 h 87"/>
              <a:gd name="T14" fmla="*/ 0 w 39"/>
              <a:gd name="T15" fmla="*/ 6 h 87"/>
              <a:gd name="T16" fmla="*/ 0 w 39"/>
              <a:gd name="T17" fmla="*/ 10 h 87"/>
              <a:gd name="T18" fmla="*/ 0 w 39"/>
              <a:gd name="T19" fmla="*/ 22 h 87"/>
              <a:gd name="T20" fmla="*/ 3 w 39"/>
              <a:gd name="T21" fmla="*/ 35 h 87"/>
              <a:gd name="T22" fmla="*/ 7 w 39"/>
              <a:gd name="T23" fmla="*/ 48 h 87"/>
              <a:gd name="T24" fmla="*/ 13 w 39"/>
              <a:gd name="T25" fmla="*/ 60 h 87"/>
              <a:gd name="T26" fmla="*/ 19 w 39"/>
              <a:gd name="T27" fmla="*/ 72 h 87"/>
              <a:gd name="T28" fmla="*/ 25 w 39"/>
              <a:gd name="T29" fmla="*/ 81 h 87"/>
              <a:gd name="T30" fmla="*/ 33 w 39"/>
              <a:gd name="T31" fmla="*/ 86 h 87"/>
              <a:gd name="T32" fmla="*/ 38 w 39"/>
              <a:gd name="T33" fmla="*/ 87 h 87"/>
              <a:gd name="T34" fmla="*/ 39 w 39"/>
              <a:gd name="T35" fmla="*/ 70 h 87"/>
              <a:gd name="T36" fmla="*/ 34 w 39"/>
              <a:gd name="T37" fmla="*/ 50 h 87"/>
              <a:gd name="T38" fmla="*/ 27 w 39"/>
              <a:gd name="T39" fmla="*/ 29 h 87"/>
              <a:gd name="T40" fmla="*/ 20 w 39"/>
              <a:gd name="T41" fmla="*/ 9 h 8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9"/>
              <a:gd name="T64" fmla="*/ 0 h 87"/>
              <a:gd name="T65" fmla="*/ 39 w 39"/>
              <a:gd name="T66" fmla="*/ 87 h 8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9" h="87">
                <a:moveTo>
                  <a:pt x="20" y="9"/>
                </a:moveTo>
                <a:lnTo>
                  <a:pt x="19" y="5"/>
                </a:lnTo>
                <a:lnTo>
                  <a:pt x="16" y="2"/>
                </a:lnTo>
                <a:lnTo>
                  <a:pt x="13" y="0"/>
                </a:lnTo>
                <a:lnTo>
                  <a:pt x="8" y="0"/>
                </a:lnTo>
                <a:lnTo>
                  <a:pt x="5" y="1"/>
                </a:lnTo>
                <a:lnTo>
                  <a:pt x="2" y="3"/>
                </a:lnTo>
                <a:lnTo>
                  <a:pt x="0" y="6"/>
                </a:lnTo>
                <a:lnTo>
                  <a:pt x="0" y="10"/>
                </a:lnTo>
                <a:lnTo>
                  <a:pt x="0" y="22"/>
                </a:lnTo>
                <a:lnTo>
                  <a:pt x="3" y="35"/>
                </a:lnTo>
                <a:lnTo>
                  <a:pt x="7" y="48"/>
                </a:lnTo>
                <a:lnTo>
                  <a:pt x="13" y="60"/>
                </a:lnTo>
                <a:lnTo>
                  <a:pt x="19" y="72"/>
                </a:lnTo>
                <a:lnTo>
                  <a:pt x="25" y="81"/>
                </a:lnTo>
                <a:lnTo>
                  <a:pt x="33" y="86"/>
                </a:lnTo>
                <a:lnTo>
                  <a:pt x="38" y="87"/>
                </a:lnTo>
                <a:lnTo>
                  <a:pt x="39" y="70"/>
                </a:lnTo>
                <a:lnTo>
                  <a:pt x="34" y="50"/>
                </a:lnTo>
                <a:lnTo>
                  <a:pt x="27" y="29"/>
                </a:lnTo>
                <a:lnTo>
                  <a:pt x="20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4" name="Freeform 292"/>
          <p:cNvSpPr>
            <a:spLocks noChangeArrowheads="1"/>
          </p:cNvSpPr>
          <p:nvPr/>
        </p:nvSpPr>
        <p:spPr bwMode="auto">
          <a:xfrm>
            <a:off x="7196138" y="5349875"/>
            <a:ext cx="6350" cy="11113"/>
          </a:xfrm>
          <a:custGeom>
            <a:avLst/>
            <a:gdLst>
              <a:gd name="T0" fmla="*/ 18 w 34"/>
              <a:gd name="T1" fmla="*/ 7 h 51"/>
              <a:gd name="T2" fmla="*/ 18 w 34"/>
              <a:gd name="T3" fmla="*/ 8 h 51"/>
              <a:gd name="T4" fmla="*/ 18 w 34"/>
              <a:gd name="T5" fmla="*/ 8 h 51"/>
              <a:gd name="T6" fmla="*/ 18 w 34"/>
              <a:gd name="T7" fmla="*/ 8 h 51"/>
              <a:gd name="T8" fmla="*/ 18 w 34"/>
              <a:gd name="T9" fmla="*/ 8 h 51"/>
              <a:gd name="T10" fmla="*/ 17 w 34"/>
              <a:gd name="T11" fmla="*/ 5 h 51"/>
              <a:gd name="T12" fmla="*/ 14 w 34"/>
              <a:gd name="T13" fmla="*/ 1 h 51"/>
              <a:gd name="T14" fmla="*/ 11 w 34"/>
              <a:gd name="T15" fmla="*/ 0 h 51"/>
              <a:gd name="T16" fmla="*/ 7 w 34"/>
              <a:gd name="T17" fmla="*/ 0 h 51"/>
              <a:gd name="T18" fmla="*/ 4 w 34"/>
              <a:gd name="T19" fmla="*/ 1 h 51"/>
              <a:gd name="T20" fmla="*/ 1 w 34"/>
              <a:gd name="T21" fmla="*/ 5 h 51"/>
              <a:gd name="T22" fmla="*/ 0 w 34"/>
              <a:gd name="T23" fmla="*/ 8 h 51"/>
              <a:gd name="T24" fmla="*/ 0 w 34"/>
              <a:gd name="T25" fmla="*/ 11 h 51"/>
              <a:gd name="T26" fmla="*/ 1 w 34"/>
              <a:gd name="T27" fmla="*/ 16 h 51"/>
              <a:gd name="T28" fmla="*/ 4 w 34"/>
              <a:gd name="T29" fmla="*/ 23 h 51"/>
              <a:gd name="T30" fmla="*/ 8 w 34"/>
              <a:gd name="T31" fmla="*/ 30 h 51"/>
              <a:gd name="T32" fmla="*/ 13 w 34"/>
              <a:gd name="T33" fmla="*/ 37 h 51"/>
              <a:gd name="T34" fmla="*/ 18 w 34"/>
              <a:gd name="T35" fmla="*/ 43 h 51"/>
              <a:gd name="T36" fmla="*/ 25 w 34"/>
              <a:gd name="T37" fmla="*/ 47 h 51"/>
              <a:gd name="T38" fmla="*/ 30 w 34"/>
              <a:gd name="T39" fmla="*/ 51 h 51"/>
              <a:gd name="T40" fmla="*/ 34 w 34"/>
              <a:gd name="T41" fmla="*/ 51 h 51"/>
              <a:gd name="T42" fmla="*/ 33 w 34"/>
              <a:gd name="T43" fmla="*/ 40 h 51"/>
              <a:gd name="T44" fmla="*/ 29 w 34"/>
              <a:gd name="T45" fmla="*/ 27 h 51"/>
              <a:gd name="T46" fmla="*/ 23 w 34"/>
              <a:gd name="T47" fmla="*/ 15 h 51"/>
              <a:gd name="T48" fmla="*/ 18 w 34"/>
              <a:gd name="T49" fmla="*/ 7 h 5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"/>
              <a:gd name="T76" fmla="*/ 0 h 51"/>
              <a:gd name="T77" fmla="*/ 34 w 34"/>
              <a:gd name="T78" fmla="*/ 51 h 5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" h="51">
                <a:moveTo>
                  <a:pt x="18" y="7"/>
                </a:moveTo>
                <a:lnTo>
                  <a:pt x="18" y="8"/>
                </a:lnTo>
                <a:lnTo>
                  <a:pt x="17" y="5"/>
                </a:lnTo>
                <a:lnTo>
                  <a:pt x="14" y="1"/>
                </a:lnTo>
                <a:lnTo>
                  <a:pt x="11" y="0"/>
                </a:lnTo>
                <a:lnTo>
                  <a:pt x="7" y="0"/>
                </a:lnTo>
                <a:lnTo>
                  <a:pt x="4" y="1"/>
                </a:lnTo>
                <a:lnTo>
                  <a:pt x="1" y="5"/>
                </a:lnTo>
                <a:lnTo>
                  <a:pt x="0" y="8"/>
                </a:lnTo>
                <a:lnTo>
                  <a:pt x="0" y="11"/>
                </a:lnTo>
                <a:lnTo>
                  <a:pt x="1" y="16"/>
                </a:lnTo>
                <a:lnTo>
                  <a:pt x="4" y="23"/>
                </a:lnTo>
                <a:lnTo>
                  <a:pt x="8" y="30"/>
                </a:lnTo>
                <a:lnTo>
                  <a:pt x="13" y="37"/>
                </a:lnTo>
                <a:lnTo>
                  <a:pt x="18" y="43"/>
                </a:lnTo>
                <a:lnTo>
                  <a:pt x="25" y="47"/>
                </a:lnTo>
                <a:lnTo>
                  <a:pt x="30" y="51"/>
                </a:lnTo>
                <a:lnTo>
                  <a:pt x="34" y="51"/>
                </a:lnTo>
                <a:lnTo>
                  <a:pt x="33" y="40"/>
                </a:lnTo>
                <a:lnTo>
                  <a:pt x="29" y="27"/>
                </a:lnTo>
                <a:lnTo>
                  <a:pt x="23" y="15"/>
                </a:lnTo>
                <a:lnTo>
                  <a:pt x="18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5" name="Freeform 293"/>
          <p:cNvSpPr>
            <a:spLocks noChangeArrowheads="1"/>
          </p:cNvSpPr>
          <p:nvPr/>
        </p:nvSpPr>
        <p:spPr bwMode="auto">
          <a:xfrm>
            <a:off x="7189788" y="5340350"/>
            <a:ext cx="9525" cy="6350"/>
          </a:xfrm>
          <a:custGeom>
            <a:avLst/>
            <a:gdLst>
              <a:gd name="T0" fmla="*/ 37 w 46"/>
              <a:gd name="T1" fmla="*/ 24 h 33"/>
              <a:gd name="T2" fmla="*/ 41 w 46"/>
              <a:gd name="T3" fmla="*/ 22 h 33"/>
              <a:gd name="T4" fmla="*/ 45 w 46"/>
              <a:gd name="T5" fmla="*/ 19 h 33"/>
              <a:gd name="T6" fmla="*/ 46 w 46"/>
              <a:gd name="T7" fmla="*/ 15 h 33"/>
              <a:gd name="T8" fmla="*/ 46 w 46"/>
              <a:gd name="T9" fmla="*/ 10 h 33"/>
              <a:gd name="T10" fmla="*/ 44 w 46"/>
              <a:gd name="T11" fmla="*/ 5 h 33"/>
              <a:gd name="T12" fmla="*/ 41 w 46"/>
              <a:gd name="T13" fmla="*/ 2 h 33"/>
              <a:gd name="T14" fmla="*/ 37 w 46"/>
              <a:gd name="T15" fmla="*/ 0 h 33"/>
              <a:gd name="T16" fmla="*/ 32 w 46"/>
              <a:gd name="T17" fmla="*/ 0 h 33"/>
              <a:gd name="T18" fmla="*/ 29 w 46"/>
              <a:gd name="T19" fmla="*/ 0 h 33"/>
              <a:gd name="T20" fmla="*/ 25 w 46"/>
              <a:gd name="T21" fmla="*/ 1 h 33"/>
              <a:gd name="T22" fmla="*/ 19 w 46"/>
              <a:gd name="T23" fmla="*/ 3 h 33"/>
              <a:gd name="T24" fmla="*/ 12 w 46"/>
              <a:gd name="T25" fmla="*/ 7 h 33"/>
              <a:gd name="T26" fmla="*/ 5 w 46"/>
              <a:gd name="T27" fmla="*/ 14 h 33"/>
              <a:gd name="T28" fmla="*/ 2 w 46"/>
              <a:gd name="T29" fmla="*/ 20 h 33"/>
              <a:gd name="T30" fmla="*/ 0 w 46"/>
              <a:gd name="T31" fmla="*/ 26 h 33"/>
              <a:gd name="T32" fmla="*/ 0 w 46"/>
              <a:gd name="T33" fmla="*/ 29 h 33"/>
              <a:gd name="T34" fmla="*/ 3 w 46"/>
              <a:gd name="T35" fmla="*/ 31 h 33"/>
              <a:gd name="T36" fmla="*/ 7 w 46"/>
              <a:gd name="T37" fmla="*/ 33 h 33"/>
              <a:gd name="T38" fmla="*/ 12 w 46"/>
              <a:gd name="T39" fmla="*/ 33 h 33"/>
              <a:gd name="T40" fmla="*/ 16 w 46"/>
              <a:gd name="T41" fmla="*/ 33 h 33"/>
              <a:gd name="T42" fmla="*/ 21 w 46"/>
              <a:gd name="T43" fmla="*/ 31 h 33"/>
              <a:gd name="T44" fmla="*/ 26 w 46"/>
              <a:gd name="T45" fmla="*/ 30 h 33"/>
              <a:gd name="T46" fmla="*/ 32 w 46"/>
              <a:gd name="T47" fmla="*/ 28 h 33"/>
              <a:gd name="T48" fmla="*/ 37 w 46"/>
              <a:gd name="T49" fmla="*/ 24 h 3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6"/>
              <a:gd name="T76" fmla="*/ 0 h 33"/>
              <a:gd name="T77" fmla="*/ 46 w 46"/>
              <a:gd name="T78" fmla="*/ 33 h 3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6" h="33">
                <a:moveTo>
                  <a:pt x="37" y="24"/>
                </a:moveTo>
                <a:lnTo>
                  <a:pt x="41" y="22"/>
                </a:lnTo>
                <a:lnTo>
                  <a:pt x="45" y="19"/>
                </a:lnTo>
                <a:lnTo>
                  <a:pt x="46" y="15"/>
                </a:lnTo>
                <a:lnTo>
                  <a:pt x="46" y="10"/>
                </a:lnTo>
                <a:lnTo>
                  <a:pt x="44" y="5"/>
                </a:lnTo>
                <a:lnTo>
                  <a:pt x="41" y="2"/>
                </a:lnTo>
                <a:lnTo>
                  <a:pt x="37" y="0"/>
                </a:lnTo>
                <a:lnTo>
                  <a:pt x="32" y="0"/>
                </a:lnTo>
                <a:lnTo>
                  <a:pt x="29" y="0"/>
                </a:lnTo>
                <a:lnTo>
                  <a:pt x="25" y="1"/>
                </a:lnTo>
                <a:lnTo>
                  <a:pt x="19" y="3"/>
                </a:lnTo>
                <a:lnTo>
                  <a:pt x="12" y="7"/>
                </a:lnTo>
                <a:lnTo>
                  <a:pt x="5" y="14"/>
                </a:lnTo>
                <a:lnTo>
                  <a:pt x="2" y="20"/>
                </a:lnTo>
                <a:lnTo>
                  <a:pt x="0" y="26"/>
                </a:lnTo>
                <a:lnTo>
                  <a:pt x="0" y="29"/>
                </a:lnTo>
                <a:lnTo>
                  <a:pt x="3" y="31"/>
                </a:lnTo>
                <a:lnTo>
                  <a:pt x="7" y="33"/>
                </a:lnTo>
                <a:lnTo>
                  <a:pt x="12" y="33"/>
                </a:lnTo>
                <a:lnTo>
                  <a:pt x="16" y="33"/>
                </a:lnTo>
                <a:lnTo>
                  <a:pt x="21" y="31"/>
                </a:lnTo>
                <a:lnTo>
                  <a:pt x="26" y="30"/>
                </a:lnTo>
                <a:lnTo>
                  <a:pt x="32" y="28"/>
                </a:lnTo>
                <a:lnTo>
                  <a:pt x="37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6" name="Freeform 294"/>
          <p:cNvSpPr>
            <a:spLocks noChangeArrowheads="1"/>
          </p:cNvSpPr>
          <p:nvPr/>
        </p:nvSpPr>
        <p:spPr bwMode="auto">
          <a:xfrm>
            <a:off x="7146925" y="5327650"/>
            <a:ext cx="36513" cy="49213"/>
          </a:xfrm>
          <a:custGeom>
            <a:avLst/>
            <a:gdLst>
              <a:gd name="T0" fmla="*/ 65 w 177"/>
              <a:gd name="T1" fmla="*/ 33 h 219"/>
              <a:gd name="T2" fmla="*/ 52 w 177"/>
              <a:gd name="T3" fmla="*/ 43 h 219"/>
              <a:gd name="T4" fmla="*/ 41 w 177"/>
              <a:gd name="T5" fmla="*/ 54 h 219"/>
              <a:gd name="T6" fmla="*/ 29 w 177"/>
              <a:gd name="T7" fmla="*/ 66 h 219"/>
              <a:gd name="T8" fmla="*/ 20 w 177"/>
              <a:gd name="T9" fmla="*/ 79 h 219"/>
              <a:gd name="T10" fmla="*/ 12 w 177"/>
              <a:gd name="T11" fmla="*/ 93 h 219"/>
              <a:gd name="T12" fmla="*/ 6 w 177"/>
              <a:gd name="T13" fmla="*/ 107 h 219"/>
              <a:gd name="T14" fmla="*/ 2 w 177"/>
              <a:gd name="T15" fmla="*/ 121 h 219"/>
              <a:gd name="T16" fmla="*/ 0 w 177"/>
              <a:gd name="T17" fmla="*/ 136 h 219"/>
              <a:gd name="T18" fmla="*/ 2 w 177"/>
              <a:gd name="T19" fmla="*/ 158 h 219"/>
              <a:gd name="T20" fmla="*/ 10 w 177"/>
              <a:gd name="T21" fmla="*/ 177 h 219"/>
              <a:gd name="T22" fmla="*/ 23 w 177"/>
              <a:gd name="T23" fmla="*/ 193 h 219"/>
              <a:gd name="T24" fmla="*/ 38 w 177"/>
              <a:gd name="T25" fmla="*/ 204 h 219"/>
              <a:gd name="T26" fmla="*/ 57 w 177"/>
              <a:gd name="T27" fmla="*/ 213 h 219"/>
              <a:gd name="T28" fmla="*/ 78 w 177"/>
              <a:gd name="T29" fmla="*/ 218 h 219"/>
              <a:gd name="T30" fmla="*/ 98 w 177"/>
              <a:gd name="T31" fmla="*/ 219 h 219"/>
              <a:gd name="T32" fmla="*/ 118 w 177"/>
              <a:gd name="T33" fmla="*/ 216 h 219"/>
              <a:gd name="T34" fmla="*/ 123 w 177"/>
              <a:gd name="T35" fmla="*/ 216 h 219"/>
              <a:gd name="T36" fmla="*/ 127 w 177"/>
              <a:gd name="T37" fmla="*/ 214 h 219"/>
              <a:gd name="T38" fmla="*/ 130 w 177"/>
              <a:gd name="T39" fmla="*/ 210 h 219"/>
              <a:gd name="T40" fmla="*/ 131 w 177"/>
              <a:gd name="T41" fmla="*/ 205 h 219"/>
              <a:gd name="T42" fmla="*/ 130 w 177"/>
              <a:gd name="T43" fmla="*/ 203 h 219"/>
              <a:gd name="T44" fmla="*/ 127 w 177"/>
              <a:gd name="T45" fmla="*/ 203 h 219"/>
              <a:gd name="T46" fmla="*/ 123 w 177"/>
              <a:gd name="T47" fmla="*/ 202 h 219"/>
              <a:gd name="T48" fmla="*/ 117 w 177"/>
              <a:gd name="T49" fmla="*/ 202 h 219"/>
              <a:gd name="T50" fmla="*/ 111 w 177"/>
              <a:gd name="T51" fmla="*/ 202 h 219"/>
              <a:gd name="T52" fmla="*/ 106 w 177"/>
              <a:gd name="T53" fmla="*/ 202 h 219"/>
              <a:gd name="T54" fmla="*/ 100 w 177"/>
              <a:gd name="T55" fmla="*/ 202 h 219"/>
              <a:gd name="T56" fmla="*/ 97 w 177"/>
              <a:gd name="T57" fmla="*/ 202 h 219"/>
              <a:gd name="T58" fmla="*/ 87 w 177"/>
              <a:gd name="T59" fmla="*/ 201 h 219"/>
              <a:gd name="T60" fmla="*/ 77 w 177"/>
              <a:gd name="T61" fmla="*/ 200 h 219"/>
              <a:gd name="T62" fmla="*/ 67 w 177"/>
              <a:gd name="T63" fmla="*/ 199 h 219"/>
              <a:gd name="T64" fmla="*/ 56 w 177"/>
              <a:gd name="T65" fmla="*/ 196 h 219"/>
              <a:gd name="T66" fmla="*/ 46 w 177"/>
              <a:gd name="T67" fmla="*/ 193 h 219"/>
              <a:gd name="T68" fmla="*/ 35 w 177"/>
              <a:gd name="T69" fmla="*/ 185 h 219"/>
              <a:gd name="T70" fmla="*/ 26 w 177"/>
              <a:gd name="T71" fmla="*/ 175 h 219"/>
              <a:gd name="T72" fmla="*/ 15 w 177"/>
              <a:gd name="T73" fmla="*/ 162 h 219"/>
              <a:gd name="T74" fmla="*/ 13 w 177"/>
              <a:gd name="T75" fmla="*/ 146 h 219"/>
              <a:gd name="T76" fmla="*/ 14 w 177"/>
              <a:gd name="T77" fmla="*/ 131 h 219"/>
              <a:gd name="T78" fmla="*/ 19 w 177"/>
              <a:gd name="T79" fmla="*/ 116 h 219"/>
              <a:gd name="T80" fmla="*/ 25 w 177"/>
              <a:gd name="T81" fmla="*/ 102 h 219"/>
              <a:gd name="T82" fmla="*/ 34 w 177"/>
              <a:gd name="T83" fmla="*/ 89 h 219"/>
              <a:gd name="T84" fmla="*/ 45 w 177"/>
              <a:gd name="T85" fmla="*/ 76 h 219"/>
              <a:gd name="T86" fmla="*/ 56 w 177"/>
              <a:gd name="T87" fmla="*/ 65 h 219"/>
              <a:gd name="T88" fmla="*/ 70 w 177"/>
              <a:gd name="T89" fmla="*/ 55 h 219"/>
              <a:gd name="T90" fmla="*/ 84 w 177"/>
              <a:gd name="T91" fmla="*/ 45 h 219"/>
              <a:gd name="T92" fmla="*/ 98 w 177"/>
              <a:gd name="T93" fmla="*/ 37 h 219"/>
              <a:gd name="T94" fmla="*/ 113 w 177"/>
              <a:gd name="T95" fmla="*/ 29 h 219"/>
              <a:gd name="T96" fmla="*/ 127 w 177"/>
              <a:gd name="T97" fmla="*/ 23 h 219"/>
              <a:gd name="T98" fmla="*/ 141 w 177"/>
              <a:gd name="T99" fmla="*/ 17 h 219"/>
              <a:gd name="T100" fmla="*/ 154 w 177"/>
              <a:gd name="T101" fmla="*/ 12 h 219"/>
              <a:gd name="T102" fmla="*/ 167 w 177"/>
              <a:gd name="T103" fmla="*/ 9 h 219"/>
              <a:gd name="T104" fmla="*/ 177 w 177"/>
              <a:gd name="T105" fmla="*/ 7 h 219"/>
              <a:gd name="T106" fmla="*/ 170 w 177"/>
              <a:gd name="T107" fmla="*/ 2 h 219"/>
              <a:gd name="T108" fmla="*/ 158 w 177"/>
              <a:gd name="T109" fmla="*/ 0 h 219"/>
              <a:gd name="T110" fmla="*/ 145 w 177"/>
              <a:gd name="T111" fmla="*/ 2 h 219"/>
              <a:gd name="T112" fmla="*/ 129 w 177"/>
              <a:gd name="T113" fmla="*/ 6 h 219"/>
              <a:gd name="T114" fmla="*/ 111 w 177"/>
              <a:gd name="T115" fmla="*/ 11 h 219"/>
              <a:gd name="T116" fmla="*/ 94 w 177"/>
              <a:gd name="T117" fmla="*/ 17 h 219"/>
              <a:gd name="T118" fmla="*/ 78 w 177"/>
              <a:gd name="T119" fmla="*/ 26 h 219"/>
              <a:gd name="T120" fmla="*/ 65 w 177"/>
              <a:gd name="T121" fmla="*/ 33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"/>
              <a:gd name="T184" fmla="*/ 0 h 219"/>
              <a:gd name="T185" fmla="*/ 177 w 177"/>
              <a:gd name="T186" fmla="*/ 219 h 21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" h="219">
                <a:moveTo>
                  <a:pt x="65" y="33"/>
                </a:moveTo>
                <a:lnTo>
                  <a:pt x="52" y="43"/>
                </a:lnTo>
                <a:lnTo>
                  <a:pt x="41" y="54"/>
                </a:lnTo>
                <a:lnTo>
                  <a:pt x="29" y="66"/>
                </a:lnTo>
                <a:lnTo>
                  <a:pt x="20" y="79"/>
                </a:lnTo>
                <a:lnTo>
                  <a:pt x="12" y="93"/>
                </a:lnTo>
                <a:lnTo>
                  <a:pt x="6" y="107"/>
                </a:lnTo>
                <a:lnTo>
                  <a:pt x="2" y="121"/>
                </a:lnTo>
                <a:lnTo>
                  <a:pt x="0" y="136"/>
                </a:lnTo>
                <a:lnTo>
                  <a:pt x="2" y="158"/>
                </a:lnTo>
                <a:lnTo>
                  <a:pt x="10" y="177"/>
                </a:lnTo>
                <a:lnTo>
                  <a:pt x="23" y="193"/>
                </a:lnTo>
                <a:lnTo>
                  <a:pt x="38" y="204"/>
                </a:lnTo>
                <a:lnTo>
                  <a:pt x="57" y="213"/>
                </a:lnTo>
                <a:lnTo>
                  <a:pt x="78" y="218"/>
                </a:lnTo>
                <a:lnTo>
                  <a:pt x="98" y="219"/>
                </a:lnTo>
                <a:lnTo>
                  <a:pt x="118" y="216"/>
                </a:lnTo>
                <a:lnTo>
                  <a:pt x="123" y="216"/>
                </a:lnTo>
                <a:lnTo>
                  <a:pt x="127" y="214"/>
                </a:lnTo>
                <a:lnTo>
                  <a:pt x="130" y="210"/>
                </a:lnTo>
                <a:lnTo>
                  <a:pt x="131" y="205"/>
                </a:lnTo>
                <a:lnTo>
                  <a:pt x="130" y="203"/>
                </a:lnTo>
                <a:lnTo>
                  <a:pt x="127" y="203"/>
                </a:lnTo>
                <a:lnTo>
                  <a:pt x="123" y="202"/>
                </a:lnTo>
                <a:lnTo>
                  <a:pt x="117" y="202"/>
                </a:lnTo>
                <a:lnTo>
                  <a:pt x="111" y="202"/>
                </a:lnTo>
                <a:lnTo>
                  <a:pt x="106" y="202"/>
                </a:lnTo>
                <a:lnTo>
                  <a:pt x="100" y="202"/>
                </a:lnTo>
                <a:lnTo>
                  <a:pt x="97" y="202"/>
                </a:lnTo>
                <a:lnTo>
                  <a:pt x="87" y="201"/>
                </a:lnTo>
                <a:lnTo>
                  <a:pt x="77" y="200"/>
                </a:lnTo>
                <a:lnTo>
                  <a:pt x="67" y="199"/>
                </a:lnTo>
                <a:lnTo>
                  <a:pt x="56" y="196"/>
                </a:lnTo>
                <a:lnTo>
                  <a:pt x="46" y="193"/>
                </a:lnTo>
                <a:lnTo>
                  <a:pt x="35" y="185"/>
                </a:lnTo>
                <a:lnTo>
                  <a:pt x="26" y="175"/>
                </a:lnTo>
                <a:lnTo>
                  <a:pt x="15" y="162"/>
                </a:lnTo>
                <a:lnTo>
                  <a:pt x="13" y="146"/>
                </a:lnTo>
                <a:lnTo>
                  <a:pt x="14" y="131"/>
                </a:lnTo>
                <a:lnTo>
                  <a:pt x="19" y="116"/>
                </a:lnTo>
                <a:lnTo>
                  <a:pt x="25" y="102"/>
                </a:lnTo>
                <a:lnTo>
                  <a:pt x="34" y="89"/>
                </a:lnTo>
                <a:lnTo>
                  <a:pt x="45" y="76"/>
                </a:lnTo>
                <a:lnTo>
                  <a:pt x="56" y="65"/>
                </a:lnTo>
                <a:lnTo>
                  <a:pt x="70" y="55"/>
                </a:lnTo>
                <a:lnTo>
                  <a:pt x="84" y="45"/>
                </a:lnTo>
                <a:lnTo>
                  <a:pt x="98" y="37"/>
                </a:lnTo>
                <a:lnTo>
                  <a:pt x="113" y="29"/>
                </a:lnTo>
                <a:lnTo>
                  <a:pt x="127" y="23"/>
                </a:lnTo>
                <a:lnTo>
                  <a:pt x="141" y="17"/>
                </a:lnTo>
                <a:lnTo>
                  <a:pt x="154" y="12"/>
                </a:lnTo>
                <a:lnTo>
                  <a:pt x="167" y="9"/>
                </a:lnTo>
                <a:lnTo>
                  <a:pt x="177" y="7"/>
                </a:lnTo>
                <a:lnTo>
                  <a:pt x="170" y="2"/>
                </a:lnTo>
                <a:lnTo>
                  <a:pt x="158" y="0"/>
                </a:lnTo>
                <a:lnTo>
                  <a:pt x="145" y="2"/>
                </a:lnTo>
                <a:lnTo>
                  <a:pt x="129" y="6"/>
                </a:lnTo>
                <a:lnTo>
                  <a:pt x="111" y="11"/>
                </a:lnTo>
                <a:lnTo>
                  <a:pt x="94" y="17"/>
                </a:lnTo>
                <a:lnTo>
                  <a:pt x="78" y="26"/>
                </a:lnTo>
                <a:lnTo>
                  <a:pt x="65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7" name="Freeform 295"/>
          <p:cNvSpPr>
            <a:spLocks noChangeArrowheads="1"/>
          </p:cNvSpPr>
          <p:nvPr/>
        </p:nvSpPr>
        <p:spPr bwMode="auto">
          <a:xfrm>
            <a:off x="7207250" y="5326063"/>
            <a:ext cx="23813" cy="39687"/>
          </a:xfrm>
          <a:custGeom>
            <a:avLst/>
            <a:gdLst>
              <a:gd name="T0" fmla="*/ 97 w 115"/>
              <a:gd name="T1" fmla="*/ 57 h 170"/>
              <a:gd name="T2" fmla="*/ 100 w 115"/>
              <a:gd name="T3" fmla="*/ 75 h 170"/>
              <a:gd name="T4" fmla="*/ 98 w 115"/>
              <a:gd name="T5" fmla="*/ 90 h 170"/>
              <a:gd name="T6" fmla="*/ 91 w 115"/>
              <a:gd name="T7" fmla="*/ 103 h 170"/>
              <a:gd name="T8" fmla="*/ 80 w 115"/>
              <a:gd name="T9" fmla="*/ 114 h 170"/>
              <a:gd name="T10" fmla="*/ 68 w 115"/>
              <a:gd name="T11" fmla="*/ 125 h 170"/>
              <a:gd name="T12" fmla="*/ 54 w 115"/>
              <a:gd name="T13" fmla="*/ 135 h 170"/>
              <a:gd name="T14" fmla="*/ 39 w 115"/>
              <a:gd name="T15" fmla="*/ 145 h 170"/>
              <a:gd name="T16" fmla="*/ 27 w 115"/>
              <a:gd name="T17" fmla="*/ 155 h 170"/>
              <a:gd name="T18" fmla="*/ 25 w 115"/>
              <a:gd name="T19" fmla="*/ 158 h 170"/>
              <a:gd name="T20" fmla="*/ 23 w 115"/>
              <a:gd name="T21" fmla="*/ 160 h 170"/>
              <a:gd name="T22" fmla="*/ 23 w 115"/>
              <a:gd name="T23" fmla="*/ 164 h 170"/>
              <a:gd name="T24" fmla="*/ 26 w 115"/>
              <a:gd name="T25" fmla="*/ 167 h 170"/>
              <a:gd name="T26" fmla="*/ 28 w 115"/>
              <a:gd name="T27" fmla="*/ 169 h 170"/>
              <a:gd name="T28" fmla="*/ 31 w 115"/>
              <a:gd name="T29" fmla="*/ 170 h 170"/>
              <a:gd name="T30" fmla="*/ 34 w 115"/>
              <a:gd name="T31" fmla="*/ 170 h 170"/>
              <a:gd name="T32" fmla="*/ 37 w 115"/>
              <a:gd name="T33" fmla="*/ 169 h 170"/>
              <a:gd name="T34" fmla="*/ 53 w 115"/>
              <a:gd name="T35" fmla="*/ 159 h 170"/>
              <a:gd name="T36" fmla="*/ 69 w 115"/>
              <a:gd name="T37" fmla="*/ 149 h 170"/>
              <a:gd name="T38" fmla="*/ 83 w 115"/>
              <a:gd name="T39" fmla="*/ 137 h 170"/>
              <a:gd name="T40" fmla="*/ 97 w 115"/>
              <a:gd name="T41" fmla="*/ 123 h 170"/>
              <a:gd name="T42" fmla="*/ 106 w 115"/>
              <a:gd name="T43" fmla="*/ 108 h 170"/>
              <a:gd name="T44" fmla="*/ 113 w 115"/>
              <a:gd name="T45" fmla="*/ 91 h 170"/>
              <a:gd name="T46" fmla="*/ 115 w 115"/>
              <a:gd name="T47" fmla="*/ 73 h 170"/>
              <a:gd name="T48" fmla="*/ 111 w 115"/>
              <a:gd name="T49" fmla="*/ 53 h 170"/>
              <a:gd name="T50" fmla="*/ 101 w 115"/>
              <a:gd name="T51" fmla="*/ 39 h 170"/>
              <a:gd name="T52" fmla="*/ 89 w 115"/>
              <a:gd name="T53" fmla="*/ 26 h 170"/>
              <a:gd name="T54" fmla="*/ 72 w 115"/>
              <a:gd name="T55" fmla="*/ 15 h 170"/>
              <a:gd name="T56" fmla="*/ 55 w 115"/>
              <a:gd name="T57" fmla="*/ 8 h 170"/>
              <a:gd name="T58" fmla="*/ 37 w 115"/>
              <a:gd name="T59" fmla="*/ 2 h 170"/>
              <a:gd name="T60" fmla="*/ 21 w 115"/>
              <a:gd name="T61" fmla="*/ 0 h 170"/>
              <a:gd name="T62" fmla="*/ 9 w 115"/>
              <a:gd name="T63" fmla="*/ 1 h 170"/>
              <a:gd name="T64" fmla="*/ 0 w 115"/>
              <a:gd name="T65" fmla="*/ 5 h 170"/>
              <a:gd name="T66" fmla="*/ 15 w 115"/>
              <a:gd name="T67" fmla="*/ 10 h 170"/>
              <a:gd name="T68" fmla="*/ 30 w 115"/>
              <a:gd name="T69" fmla="*/ 13 h 170"/>
              <a:gd name="T70" fmla="*/ 43 w 115"/>
              <a:gd name="T71" fmla="*/ 16 h 170"/>
              <a:gd name="T72" fmla="*/ 57 w 115"/>
              <a:gd name="T73" fmla="*/ 20 h 170"/>
              <a:gd name="T74" fmla="*/ 70 w 115"/>
              <a:gd name="T75" fmla="*/ 26 h 170"/>
              <a:gd name="T76" fmla="*/ 81 w 115"/>
              <a:gd name="T77" fmla="*/ 33 h 170"/>
              <a:gd name="T78" fmla="*/ 91 w 115"/>
              <a:gd name="T79" fmla="*/ 43 h 170"/>
              <a:gd name="T80" fmla="*/ 97 w 115"/>
              <a:gd name="T81" fmla="*/ 57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5"/>
              <a:gd name="T124" fmla="*/ 0 h 170"/>
              <a:gd name="T125" fmla="*/ 115 w 11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5" h="170">
                <a:moveTo>
                  <a:pt x="97" y="57"/>
                </a:moveTo>
                <a:lnTo>
                  <a:pt x="100" y="75"/>
                </a:lnTo>
                <a:lnTo>
                  <a:pt x="98" y="90"/>
                </a:lnTo>
                <a:lnTo>
                  <a:pt x="91" y="103"/>
                </a:lnTo>
                <a:lnTo>
                  <a:pt x="80" y="114"/>
                </a:lnTo>
                <a:lnTo>
                  <a:pt x="68" y="125"/>
                </a:lnTo>
                <a:lnTo>
                  <a:pt x="54" y="135"/>
                </a:lnTo>
                <a:lnTo>
                  <a:pt x="39" y="145"/>
                </a:lnTo>
                <a:lnTo>
                  <a:pt x="27" y="155"/>
                </a:lnTo>
                <a:lnTo>
                  <a:pt x="25" y="158"/>
                </a:lnTo>
                <a:lnTo>
                  <a:pt x="23" y="160"/>
                </a:lnTo>
                <a:lnTo>
                  <a:pt x="23" y="164"/>
                </a:lnTo>
                <a:lnTo>
                  <a:pt x="26" y="167"/>
                </a:lnTo>
                <a:lnTo>
                  <a:pt x="28" y="169"/>
                </a:lnTo>
                <a:lnTo>
                  <a:pt x="31" y="170"/>
                </a:lnTo>
                <a:lnTo>
                  <a:pt x="34" y="170"/>
                </a:lnTo>
                <a:lnTo>
                  <a:pt x="37" y="169"/>
                </a:lnTo>
                <a:lnTo>
                  <a:pt x="53" y="159"/>
                </a:lnTo>
                <a:lnTo>
                  <a:pt x="69" y="149"/>
                </a:lnTo>
                <a:lnTo>
                  <a:pt x="83" y="137"/>
                </a:lnTo>
                <a:lnTo>
                  <a:pt x="97" y="123"/>
                </a:lnTo>
                <a:lnTo>
                  <a:pt x="106" y="108"/>
                </a:lnTo>
                <a:lnTo>
                  <a:pt x="113" y="91"/>
                </a:lnTo>
                <a:lnTo>
                  <a:pt x="115" y="73"/>
                </a:lnTo>
                <a:lnTo>
                  <a:pt x="111" y="53"/>
                </a:lnTo>
                <a:lnTo>
                  <a:pt x="101" y="39"/>
                </a:lnTo>
                <a:lnTo>
                  <a:pt x="89" y="26"/>
                </a:lnTo>
                <a:lnTo>
                  <a:pt x="72" y="15"/>
                </a:lnTo>
                <a:lnTo>
                  <a:pt x="55" y="8"/>
                </a:lnTo>
                <a:lnTo>
                  <a:pt x="37" y="2"/>
                </a:lnTo>
                <a:lnTo>
                  <a:pt x="21" y="0"/>
                </a:lnTo>
                <a:lnTo>
                  <a:pt x="9" y="1"/>
                </a:lnTo>
                <a:lnTo>
                  <a:pt x="0" y="5"/>
                </a:lnTo>
                <a:lnTo>
                  <a:pt x="15" y="10"/>
                </a:lnTo>
                <a:lnTo>
                  <a:pt x="30" y="13"/>
                </a:lnTo>
                <a:lnTo>
                  <a:pt x="43" y="16"/>
                </a:lnTo>
                <a:lnTo>
                  <a:pt x="57" y="20"/>
                </a:lnTo>
                <a:lnTo>
                  <a:pt x="70" y="26"/>
                </a:lnTo>
                <a:lnTo>
                  <a:pt x="81" y="33"/>
                </a:lnTo>
                <a:lnTo>
                  <a:pt x="91" y="43"/>
                </a:lnTo>
                <a:lnTo>
                  <a:pt x="97" y="57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8" name="Freeform 296"/>
          <p:cNvSpPr>
            <a:spLocks noChangeArrowheads="1"/>
          </p:cNvSpPr>
          <p:nvPr/>
        </p:nvSpPr>
        <p:spPr bwMode="auto">
          <a:xfrm>
            <a:off x="7124700" y="5318125"/>
            <a:ext cx="57150" cy="79375"/>
          </a:xfrm>
          <a:custGeom>
            <a:avLst/>
            <a:gdLst>
              <a:gd name="T0" fmla="*/ 90 w 289"/>
              <a:gd name="T1" fmla="*/ 65 h 352"/>
              <a:gd name="T2" fmla="*/ 48 w 289"/>
              <a:gd name="T3" fmla="*/ 106 h 352"/>
              <a:gd name="T4" fmla="*/ 16 w 289"/>
              <a:gd name="T5" fmla="*/ 156 h 352"/>
              <a:gd name="T6" fmla="*/ 0 w 289"/>
              <a:gd name="T7" fmla="*/ 211 h 352"/>
              <a:gd name="T8" fmla="*/ 3 w 289"/>
              <a:gd name="T9" fmla="*/ 249 h 352"/>
              <a:gd name="T10" fmla="*/ 10 w 289"/>
              <a:gd name="T11" fmla="*/ 264 h 352"/>
              <a:gd name="T12" fmla="*/ 19 w 289"/>
              <a:gd name="T13" fmla="*/ 277 h 352"/>
              <a:gd name="T14" fmla="*/ 31 w 289"/>
              <a:gd name="T15" fmla="*/ 289 h 352"/>
              <a:gd name="T16" fmla="*/ 51 w 289"/>
              <a:gd name="T17" fmla="*/ 302 h 352"/>
              <a:gd name="T18" fmla="*/ 78 w 289"/>
              <a:gd name="T19" fmla="*/ 316 h 352"/>
              <a:gd name="T20" fmla="*/ 107 w 289"/>
              <a:gd name="T21" fmla="*/ 327 h 352"/>
              <a:gd name="T22" fmla="*/ 137 w 289"/>
              <a:gd name="T23" fmla="*/ 335 h 352"/>
              <a:gd name="T24" fmla="*/ 167 w 289"/>
              <a:gd name="T25" fmla="*/ 342 h 352"/>
              <a:gd name="T26" fmla="*/ 198 w 289"/>
              <a:gd name="T27" fmla="*/ 346 h 352"/>
              <a:gd name="T28" fmla="*/ 229 w 289"/>
              <a:gd name="T29" fmla="*/ 349 h 352"/>
              <a:gd name="T30" fmla="*/ 260 w 289"/>
              <a:gd name="T31" fmla="*/ 351 h 352"/>
              <a:gd name="T32" fmla="*/ 280 w 289"/>
              <a:gd name="T33" fmla="*/ 352 h 352"/>
              <a:gd name="T34" fmla="*/ 287 w 289"/>
              <a:gd name="T35" fmla="*/ 346 h 352"/>
              <a:gd name="T36" fmla="*/ 289 w 289"/>
              <a:gd name="T37" fmla="*/ 335 h 352"/>
              <a:gd name="T38" fmla="*/ 283 w 289"/>
              <a:gd name="T39" fmla="*/ 328 h 352"/>
              <a:gd name="T40" fmla="*/ 264 w 289"/>
              <a:gd name="T41" fmla="*/ 327 h 352"/>
              <a:gd name="T42" fmla="*/ 235 w 289"/>
              <a:gd name="T43" fmla="*/ 326 h 352"/>
              <a:gd name="T44" fmla="*/ 207 w 289"/>
              <a:gd name="T45" fmla="*/ 323 h 352"/>
              <a:gd name="T46" fmla="*/ 179 w 289"/>
              <a:gd name="T47" fmla="*/ 319 h 352"/>
              <a:gd name="T48" fmla="*/ 150 w 289"/>
              <a:gd name="T49" fmla="*/ 314 h 352"/>
              <a:gd name="T50" fmla="*/ 122 w 289"/>
              <a:gd name="T51" fmla="*/ 306 h 352"/>
              <a:gd name="T52" fmla="*/ 95 w 289"/>
              <a:gd name="T53" fmla="*/ 298 h 352"/>
              <a:gd name="T54" fmla="*/ 68 w 289"/>
              <a:gd name="T55" fmla="*/ 285 h 352"/>
              <a:gd name="T56" fmla="*/ 45 w 289"/>
              <a:gd name="T57" fmla="*/ 271 h 352"/>
              <a:gd name="T58" fmla="*/ 32 w 289"/>
              <a:gd name="T59" fmla="*/ 250 h 352"/>
              <a:gd name="T60" fmla="*/ 27 w 289"/>
              <a:gd name="T61" fmla="*/ 222 h 352"/>
              <a:gd name="T62" fmla="*/ 34 w 289"/>
              <a:gd name="T63" fmla="*/ 183 h 352"/>
              <a:gd name="T64" fmla="*/ 45 w 289"/>
              <a:gd name="T65" fmla="*/ 153 h 352"/>
              <a:gd name="T66" fmla="*/ 61 w 289"/>
              <a:gd name="T67" fmla="*/ 127 h 352"/>
              <a:gd name="T68" fmla="*/ 80 w 289"/>
              <a:gd name="T69" fmla="*/ 103 h 352"/>
              <a:gd name="T70" fmla="*/ 102 w 289"/>
              <a:gd name="T71" fmla="*/ 82 h 352"/>
              <a:gd name="T72" fmla="*/ 129 w 289"/>
              <a:gd name="T73" fmla="*/ 59 h 352"/>
              <a:gd name="T74" fmla="*/ 162 w 289"/>
              <a:gd name="T75" fmla="*/ 38 h 352"/>
              <a:gd name="T76" fmla="*/ 197 w 289"/>
              <a:gd name="T77" fmla="*/ 20 h 352"/>
              <a:gd name="T78" fmla="*/ 227 w 289"/>
              <a:gd name="T79" fmla="*/ 6 h 352"/>
              <a:gd name="T80" fmla="*/ 228 w 289"/>
              <a:gd name="T81" fmla="*/ 0 h 352"/>
              <a:gd name="T82" fmla="*/ 198 w 289"/>
              <a:gd name="T83" fmla="*/ 5 h 352"/>
              <a:gd name="T84" fmla="*/ 162 w 289"/>
              <a:gd name="T85" fmla="*/ 18 h 352"/>
              <a:gd name="T86" fmla="*/ 127 w 289"/>
              <a:gd name="T87" fmla="*/ 36 h 3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2"/>
              <a:gd name="T134" fmla="*/ 289 w 289"/>
              <a:gd name="T135" fmla="*/ 352 h 3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2">
                <a:moveTo>
                  <a:pt x="113" y="47"/>
                </a:moveTo>
                <a:lnTo>
                  <a:pt x="90" y="65"/>
                </a:lnTo>
                <a:lnTo>
                  <a:pt x="68" y="85"/>
                </a:lnTo>
                <a:lnTo>
                  <a:pt x="48" y="106"/>
                </a:lnTo>
                <a:lnTo>
                  <a:pt x="31" y="130"/>
                </a:lnTo>
                <a:lnTo>
                  <a:pt x="16" y="156"/>
                </a:lnTo>
                <a:lnTo>
                  <a:pt x="5" y="182"/>
                </a:lnTo>
                <a:lnTo>
                  <a:pt x="0" y="211"/>
                </a:lnTo>
                <a:lnTo>
                  <a:pt x="1" y="241"/>
                </a:lnTo>
                <a:lnTo>
                  <a:pt x="3" y="249"/>
                </a:lnTo>
                <a:lnTo>
                  <a:pt x="6" y="257"/>
                </a:lnTo>
                <a:lnTo>
                  <a:pt x="10" y="264"/>
                </a:lnTo>
                <a:lnTo>
                  <a:pt x="14" y="271"/>
                </a:lnTo>
                <a:lnTo>
                  <a:pt x="19" y="277"/>
                </a:lnTo>
                <a:lnTo>
                  <a:pt x="24" y="284"/>
                </a:lnTo>
                <a:lnTo>
                  <a:pt x="31" y="289"/>
                </a:lnTo>
                <a:lnTo>
                  <a:pt x="37" y="293"/>
                </a:lnTo>
                <a:lnTo>
                  <a:pt x="51" y="302"/>
                </a:lnTo>
                <a:lnTo>
                  <a:pt x="64" y="309"/>
                </a:lnTo>
                <a:lnTo>
                  <a:pt x="78" y="316"/>
                </a:lnTo>
                <a:lnTo>
                  <a:pt x="93" y="321"/>
                </a:lnTo>
                <a:lnTo>
                  <a:pt x="107" y="327"/>
                </a:lnTo>
                <a:lnTo>
                  <a:pt x="122" y="331"/>
                </a:lnTo>
                <a:lnTo>
                  <a:pt x="137" y="335"/>
                </a:lnTo>
                <a:lnTo>
                  <a:pt x="151" y="338"/>
                </a:lnTo>
                <a:lnTo>
                  <a:pt x="167" y="342"/>
                </a:lnTo>
                <a:lnTo>
                  <a:pt x="183" y="344"/>
                </a:lnTo>
                <a:lnTo>
                  <a:pt x="198" y="346"/>
                </a:lnTo>
                <a:lnTo>
                  <a:pt x="213" y="348"/>
                </a:lnTo>
                <a:lnTo>
                  <a:pt x="229" y="349"/>
                </a:lnTo>
                <a:lnTo>
                  <a:pt x="245" y="350"/>
                </a:lnTo>
                <a:lnTo>
                  <a:pt x="260" y="351"/>
                </a:lnTo>
                <a:lnTo>
                  <a:pt x="275" y="352"/>
                </a:lnTo>
                <a:lnTo>
                  <a:pt x="280" y="352"/>
                </a:lnTo>
                <a:lnTo>
                  <a:pt x="284" y="349"/>
                </a:lnTo>
                <a:lnTo>
                  <a:pt x="287" y="346"/>
                </a:lnTo>
                <a:lnTo>
                  <a:pt x="289" y="340"/>
                </a:lnTo>
                <a:lnTo>
                  <a:pt x="289" y="335"/>
                </a:lnTo>
                <a:lnTo>
                  <a:pt x="287" y="331"/>
                </a:lnTo>
                <a:lnTo>
                  <a:pt x="283" y="328"/>
                </a:lnTo>
                <a:lnTo>
                  <a:pt x="279" y="327"/>
                </a:lnTo>
                <a:lnTo>
                  <a:pt x="264" y="327"/>
                </a:lnTo>
                <a:lnTo>
                  <a:pt x="250" y="327"/>
                </a:lnTo>
                <a:lnTo>
                  <a:pt x="235" y="326"/>
                </a:lnTo>
                <a:lnTo>
                  <a:pt x="222" y="324"/>
                </a:lnTo>
                <a:lnTo>
                  <a:pt x="207" y="323"/>
                </a:lnTo>
                <a:lnTo>
                  <a:pt x="192" y="321"/>
                </a:lnTo>
                <a:lnTo>
                  <a:pt x="179" y="319"/>
                </a:lnTo>
                <a:lnTo>
                  <a:pt x="164" y="317"/>
                </a:lnTo>
                <a:lnTo>
                  <a:pt x="150" y="314"/>
                </a:lnTo>
                <a:lnTo>
                  <a:pt x="136" y="311"/>
                </a:lnTo>
                <a:lnTo>
                  <a:pt x="122" y="306"/>
                </a:lnTo>
                <a:lnTo>
                  <a:pt x="108" y="302"/>
                </a:lnTo>
                <a:lnTo>
                  <a:pt x="95" y="298"/>
                </a:lnTo>
                <a:lnTo>
                  <a:pt x="82" y="291"/>
                </a:lnTo>
                <a:lnTo>
                  <a:pt x="68" y="285"/>
                </a:lnTo>
                <a:lnTo>
                  <a:pt x="56" y="278"/>
                </a:lnTo>
                <a:lnTo>
                  <a:pt x="45" y="271"/>
                </a:lnTo>
                <a:lnTo>
                  <a:pt x="37" y="260"/>
                </a:lnTo>
                <a:lnTo>
                  <a:pt x="32" y="250"/>
                </a:lnTo>
                <a:lnTo>
                  <a:pt x="27" y="237"/>
                </a:lnTo>
                <a:lnTo>
                  <a:pt x="27" y="222"/>
                </a:lnTo>
                <a:lnTo>
                  <a:pt x="30" y="203"/>
                </a:lnTo>
                <a:lnTo>
                  <a:pt x="34" y="183"/>
                </a:lnTo>
                <a:lnTo>
                  <a:pt x="38" y="169"/>
                </a:lnTo>
                <a:lnTo>
                  <a:pt x="45" y="153"/>
                </a:lnTo>
                <a:lnTo>
                  <a:pt x="54" y="140"/>
                </a:lnTo>
                <a:lnTo>
                  <a:pt x="61" y="127"/>
                </a:lnTo>
                <a:lnTo>
                  <a:pt x="71" y="115"/>
                </a:lnTo>
                <a:lnTo>
                  <a:pt x="80" y="103"/>
                </a:lnTo>
                <a:lnTo>
                  <a:pt x="90" y="93"/>
                </a:lnTo>
                <a:lnTo>
                  <a:pt x="102" y="82"/>
                </a:lnTo>
                <a:lnTo>
                  <a:pt x="116" y="70"/>
                </a:lnTo>
                <a:lnTo>
                  <a:pt x="129" y="59"/>
                </a:lnTo>
                <a:lnTo>
                  <a:pt x="145" y="49"/>
                </a:lnTo>
                <a:lnTo>
                  <a:pt x="162" y="38"/>
                </a:lnTo>
                <a:lnTo>
                  <a:pt x="180" y="28"/>
                </a:lnTo>
                <a:lnTo>
                  <a:pt x="197" y="20"/>
                </a:lnTo>
                <a:lnTo>
                  <a:pt x="212" y="12"/>
                </a:lnTo>
                <a:lnTo>
                  <a:pt x="227" y="6"/>
                </a:lnTo>
                <a:lnTo>
                  <a:pt x="240" y="1"/>
                </a:lnTo>
                <a:lnTo>
                  <a:pt x="228" y="0"/>
                </a:lnTo>
                <a:lnTo>
                  <a:pt x="213" y="1"/>
                </a:lnTo>
                <a:lnTo>
                  <a:pt x="198" y="5"/>
                </a:lnTo>
                <a:lnTo>
                  <a:pt x="180" y="10"/>
                </a:lnTo>
                <a:lnTo>
                  <a:pt x="162" y="18"/>
                </a:lnTo>
                <a:lnTo>
                  <a:pt x="144" y="26"/>
                </a:lnTo>
                <a:lnTo>
                  <a:pt x="127" y="36"/>
                </a:lnTo>
                <a:lnTo>
                  <a:pt x="113" y="47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9" name="Freeform 297"/>
          <p:cNvSpPr>
            <a:spLocks noChangeArrowheads="1"/>
          </p:cNvSpPr>
          <p:nvPr/>
        </p:nvSpPr>
        <p:spPr bwMode="auto">
          <a:xfrm>
            <a:off x="7205663" y="5314950"/>
            <a:ext cx="50800" cy="53975"/>
          </a:xfrm>
          <a:custGeom>
            <a:avLst/>
            <a:gdLst>
              <a:gd name="T0" fmla="*/ 210 w 252"/>
              <a:gd name="T1" fmla="*/ 72 h 235"/>
              <a:gd name="T2" fmla="*/ 222 w 252"/>
              <a:gd name="T3" fmla="*/ 85 h 235"/>
              <a:gd name="T4" fmla="*/ 228 w 252"/>
              <a:gd name="T5" fmla="*/ 100 h 235"/>
              <a:gd name="T6" fmla="*/ 232 w 252"/>
              <a:gd name="T7" fmla="*/ 116 h 235"/>
              <a:gd name="T8" fmla="*/ 232 w 252"/>
              <a:gd name="T9" fmla="*/ 133 h 235"/>
              <a:gd name="T10" fmla="*/ 230 w 252"/>
              <a:gd name="T11" fmla="*/ 147 h 235"/>
              <a:gd name="T12" fmla="*/ 226 w 252"/>
              <a:gd name="T13" fmla="*/ 159 h 235"/>
              <a:gd name="T14" fmla="*/ 218 w 252"/>
              <a:gd name="T15" fmla="*/ 171 h 235"/>
              <a:gd name="T16" fmla="*/ 211 w 252"/>
              <a:gd name="T17" fmla="*/ 180 h 235"/>
              <a:gd name="T18" fmla="*/ 202 w 252"/>
              <a:gd name="T19" fmla="*/ 191 h 235"/>
              <a:gd name="T20" fmla="*/ 192 w 252"/>
              <a:gd name="T21" fmla="*/ 200 h 235"/>
              <a:gd name="T22" fmla="*/ 183 w 252"/>
              <a:gd name="T23" fmla="*/ 209 h 235"/>
              <a:gd name="T24" fmla="*/ 173 w 252"/>
              <a:gd name="T25" fmla="*/ 219 h 235"/>
              <a:gd name="T26" fmla="*/ 171 w 252"/>
              <a:gd name="T27" fmla="*/ 222 h 235"/>
              <a:gd name="T28" fmla="*/ 170 w 252"/>
              <a:gd name="T29" fmla="*/ 225 h 235"/>
              <a:gd name="T30" fmla="*/ 171 w 252"/>
              <a:gd name="T31" fmla="*/ 229 h 235"/>
              <a:gd name="T32" fmla="*/ 173 w 252"/>
              <a:gd name="T33" fmla="*/ 232 h 235"/>
              <a:gd name="T34" fmla="*/ 176 w 252"/>
              <a:gd name="T35" fmla="*/ 234 h 235"/>
              <a:gd name="T36" fmla="*/ 180 w 252"/>
              <a:gd name="T37" fmla="*/ 235 h 235"/>
              <a:gd name="T38" fmla="*/ 184 w 252"/>
              <a:gd name="T39" fmla="*/ 234 h 235"/>
              <a:gd name="T40" fmla="*/ 187 w 252"/>
              <a:gd name="T41" fmla="*/ 232 h 235"/>
              <a:gd name="T42" fmla="*/ 208 w 252"/>
              <a:gd name="T43" fmla="*/ 218 h 235"/>
              <a:gd name="T44" fmla="*/ 225 w 252"/>
              <a:gd name="T45" fmla="*/ 200 h 235"/>
              <a:gd name="T46" fmla="*/ 239 w 252"/>
              <a:gd name="T47" fmla="*/ 178 h 235"/>
              <a:gd name="T48" fmla="*/ 249 w 252"/>
              <a:gd name="T49" fmla="*/ 156 h 235"/>
              <a:gd name="T50" fmla="*/ 252 w 252"/>
              <a:gd name="T51" fmla="*/ 131 h 235"/>
              <a:gd name="T52" fmla="*/ 250 w 252"/>
              <a:gd name="T53" fmla="*/ 108 h 235"/>
              <a:gd name="T54" fmla="*/ 242 w 252"/>
              <a:gd name="T55" fmla="*/ 85 h 235"/>
              <a:gd name="T56" fmla="*/ 225 w 252"/>
              <a:gd name="T57" fmla="*/ 65 h 235"/>
              <a:gd name="T58" fmla="*/ 212 w 252"/>
              <a:gd name="T59" fmla="*/ 54 h 235"/>
              <a:gd name="T60" fmla="*/ 197 w 252"/>
              <a:gd name="T61" fmla="*/ 45 h 235"/>
              <a:gd name="T62" fmla="*/ 181 w 252"/>
              <a:gd name="T63" fmla="*/ 36 h 235"/>
              <a:gd name="T64" fmla="*/ 164 w 252"/>
              <a:gd name="T65" fmla="*/ 29 h 235"/>
              <a:gd name="T66" fmla="*/ 146 w 252"/>
              <a:gd name="T67" fmla="*/ 22 h 235"/>
              <a:gd name="T68" fmla="*/ 127 w 252"/>
              <a:gd name="T69" fmla="*/ 17 h 235"/>
              <a:gd name="T70" fmla="*/ 109 w 252"/>
              <a:gd name="T71" fmla="*/ 12 h 235"/>
              <a:gd name="T72" fmla="*/ 90 w 252"/>
              <a:gd name="T73" fmla="*/ 7 h 235"/>
              <a:gd name="T74" fmla="*/ 73 w 252"/>
              <a:gd name="T75" fmla="*/ 4 h 235"/>
              <a:gd name="T76" fmla="*/ 57 w 252"/>
              <a:gd name="T77" fmla="*/ 2 h 235"/>
              <a:gd name="T78" fmla="*/ 42 w 252"/>
              <a:gd name="T79" fmla="*/ 0 h 235"/>
              <a:gd name="T80" fmla="*/ 28 w 252"/>
              <a:gd name="T81" fmla="*/ 0 h 235"/>
              <a:gd name="T82" fmla="*/ 17 w 252"/>
              <a:gd name="T83" fmla="*/ 0 h 235"/>
              <a:gd name="T84" fmla="*/ 8 w 252"/>
              <a:gd name="T85" fmla="*/ 1 h 235"/>
              <a:gd name="T86" fmla="*/ 3 w 252"/>
              <a:gd name="T87" fmla="*/ 3 h 235"/>
              <a:gd name="T88" fmla="*/ 0 w 252"/>
              <a:gd name="T89" fmla="*/ 5 h 235"/>
              <a:gd name="T90" fmla="*/ 10 w 252"/>
              <a:gd name="T91" fmla="*/ 7 h 235"/>
              <a:gd name="T92" fmla="*/ 22 w 252"/>
              <a:gd name="T93" fmla="*/ 8 h 235"/>
              <a:gd name="T94" fmla="*/ 33 w 252"/>
              <a:gd name="T95" fmla="*/ 11 h 235"/>
              <a:gd name="T96" fmla="*/ 46 w 252"/>
              <a:gd name="T97" fmla="*/ 13 h 235"/>
              <a:gd name="T98" fmla="*/ 60 w 252"/>
              <a:gd name="T99" fmla="*/ 15 h 235"/>
              <a:gd name="T100" fmla="*/ 73 w 252"/>
              <a:gd name="T101" fmla="*/ 17 h 235"/>
              <a:gd name="T102" fmla="*/ 87 w 252"/>
              <a:gd name="T103" fmla="*/ 20 h 235"/>
              <a:gd name="T104" fmla="*/ 102 w 252"/>
              <a:gd name="T105" fmla="*/ 23 h 235"/>
              <a:gd name="T106" fmla="*/ 115 w 252"/>
              <a:gd name="T107" fmla="*/ 28 h 235"/>
              <a:gd name="T108" fmla="*/ 130 w 252"/>
              <a:gd name="T109" fmla="*/ 32 h 235"/>
              <a:gd name="T110" fmla="*/ 145 w 252"/>
              <a:gd name="T111" fmla="*/ 37 h 235"/>
              <a:gd name="T112" fmla="*/ 159 w 252"/>
              <a:gd name="T113" fmla="*/ 43 h 235"/>
              <a:gd name="T114" fmla="*/ 172 w 252"/>
              <a:gd name="T115" fmla="*/ 49 h 235"/>
              <a:gd name="T116" fmla="*/ 186 w 252"/>
              <a:gd name="T117" fmla="*/ 55 h 235"/>
              <a:gd name="T118" fmla="*/ 198 w 252"/>
              <a:gd name="T119" fmla="*/ 64 h 235"/>
              <a:gd name="T120" fmla="*/ 210 w 252"/>
              <a:gd name="T121" fmla="*/ 72 h 23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"/>
              <a:gd name="T184" fmla="*/ 0 h 235"/>
              <a:gd name="T185" fmla="*/ 252 w 252"/>
              <a:gd name="T186" fmla="*/ 235 h 23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" h="235">
                <a:moveTo>
                  <a:pt x="210" y="72"/>
                </a:moveTo>
                <a:lnTo>
                  <a:pt x="222" y="85"/>
                </a:lnTo>
                <a:lnTo>
                  <a:pt x="228" y="100"/>
                </a:lnTo>
                <a:lnTo>
                  <a:pt x="232" y="116"/>
                </a:lnTo>
                <a:lnTo>
                  <a:pt x="232" y="133"/>
                </a:lnTo>
                <a:lnTo>
                  <a:pt x="230" y="147"/>
                </a:lnTo>
                <a:lnTo>
                  <a:pt x="226" y="159"/>
                </a:lnTo>
                <a:lnTo>
                  <a:pt x="218" y="171"/>
                </a:lnTo>
                <a:lnTo>
                  <a:pt x="211" y="180"/>
                </a:lnTo>
                <a:lnTo>
                  <a:pt x="202" y="191"/>
                </a:lnTo>
                <a:lnTo>
                  <a:pt x="192" y="200"/>
                </a:lnTo>
                <a:lnTo>
                  <a:pt x="183" y="209"/>
                </a:lnTo>
                <a:lnTo>
                  <a:pt x="173" y="219"/>
                </a:lnTo>
                <a:lnTo>
                  <a:pt x="171" y="222"/>
                </a:lnTo>
                <a:lnTo>
                  <a:pt x="170" y="225"/>
                </a:lnTo>
                <a:lnTo>
                  <a:pt x="171" y="229"/>
                </a:lnTo>
                <a:lnTo>
                  <a:pt x="173" y="232"/>
                </a:lnTo>
                <a:lnTo>
                  <a:pt x="176" y="234"/>
                </a:lnTo>
                <a:lnTo>
                  <a:pt x="180" y="235"/>
                </a:lnTo>
                <a:lnTo>
                  <a:pt x="184" y="234"/>
                </a:lnTo>
                <a:lnTo>
                  <a:pt x="187" y="232"/>
                </a:lnTo>
                <a:lnTo>
                  <a:pt x="208" y="218"/>
                </a:lnTo>
                <a:lnTo>
                  <a:pt x="225" y="200"/>
                </a:lnTo>
                <a:lnTo>
                  <a:pt x="239" y="178"/>
                </a:lnTo>
                <a:lnTo>
                  <a:pt x="249" y="156"/>
                </a:lnTo>
                <a:lnTo>
                  <a:pt x="252" y="131"/>
                </a:lnTo>
                <a:lnTo>
                  <a:pt x="250" y="108"/>
                </a:lnTo>
                <a:lnTo>
                  <a:pt x="242" y="85"/>
                </a:lnTo>
                <a:lnTo>
                  <a:pt x="225" y="65"/>
                </a:lnTo>
                <a:lnTo>
                  <a:pt x="212" y="54"/>
                </a:lnTo>
                <a:lnTo>
                  <a:pt x="197" y="45"/>
                </a:lnTo>
                <a:lnTo>
                  <a:pt x="181" y="36"/>
                </a:lnTo>
                <a:lnTo>
                  <a:pt x="164" y="29"/>
                </a:lnTo>
                <a:lnTo>
                  <a:pt x="146" y="22"/>
                </a:lnTo>
                <a:lnTo>
                  <a:pt x="127" y="17"/>
                </a:lnTo>
                <a:lnTo>
                  <a:pt x="109" y="12"/>
                </a:lnTo>
                <a:lnTo>
                  <a:pt x="90" y="7"/>
                </a:lnTo>
                <a:lnTo>
                  <a:pt x="73" y="4"/>
                </a:lnTo>
                <a:lnTo>
                  <a:pt x="57" y="2"/>
                </a:lnTo>
                <a:lnTo>
                  <a:pt x="42" y="0"/>
                </a:lnTo>
                <a:lnTo>
                  <a:pt x="28" y="0"/>
                </a:lnTo>
                <a:lnTo>
                  <a:pt x="17" y="0"/>
                </a:lnTo>
                <a:lnTo>
                  <a:pt x="8" y="1"/>
                </a:lnTo>
                <a:lnTo>
                  <a:pt x="3" y="3"/>
                </a:lnTo>
                <a:lnTo>
                  <a:pt x="0" y="5"/>
                </a:lnTo>
                <a:lnTo>
                  <a:pt x="10" y="7"/>
                </a:lnTo>
                <a:lnTo>
                  <a:pt x="22" y="8"/>
                </a:lnTo>
                <a:lnTo>
                  <a:pt x="33" y="11"/>
                </a:lnTo>
                <a:lnTo>
                  <a:pt x="46" y="13"/>
                </a:lnTo>
                <a:lnTo>
                  <a:pt x="60" y="15"/>
                </a:lnTo>
                <a:lnTo>
                  <a:pt x="73" y="17"/>
                </a:lnTo>
                <a:lnTo>
                  <a:pt x="87" y="20"/>
                </a:lnTo>
                <a:lnTo>
                  <a:pt x="102" y="23"/>
                </a:lnTo>
                <a:lnTo>
                  <a:pt x="115" y="28"/>
                </a:lnTo>
                <a:lnTo>
                  <a:pt x="130" y="32"/>
                </a:lnTo>
                <a:lnTo>
                  <a:pt x="145" y="37"/>
                </a:lnTo>
                <a:lnTo>
                  <a:pt x="159" y="43"/>
                </a:lnTo>
                <a:lnTo>
                  <a:pt x="172" y="49"/>
                </a:lnTo>
                <a:lnTo>
                  <a:pt x="186" y="55"/>
                </a:lnTo>
                <a:lnTo>
                  <a:pt x="198" y="64"/>
                </a:lnTo>
                <a:lnTo>
                  <a:pt x="210" y="72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0" name="Freeform 298"/>
          <p:cNvSpPr>
            <a:spLocks noChangeArrowheads="1"/>
          </p:cNvSpPr>
          <p:nvPr/>
        </p:nvSpPr>
        <p:spPr bwMode="auto">
          <a:xfrm>
            <a:off x="7105650" y="5343525"/>
            <a:ext cx="20638" cy="50800"/>
          </a:xfrm>
          <a:custGeom>
            <a:avLst/>
            <a:gdLst>
              <a:gd name="T0" fmla="*/ 0 w 103"/>
              <a:gd name="T1" fmla="*/ 120 h 220"/>
              <a:gd name="T2" fmla="*/ 0 w 103"/>
              <a:gd name="T3" fmla="*/ 138 h 220"/>
              <a:gd name="T4" fmla="*/ 4 w 103"/>
              <a:gd name="T5" fmla="*/ 155 h 220"/>
              <a:gd name="T6" fmla="*/ 12 w 103"/>
              <a:gd name="T7" fmla="*/ 171 h 220"/>
              <a:gd name="T8" fmla="*/ 22 w 103"/>
              <a:gd name="T9" fmla="*/ 185 h 220"/>
              <a:gd name="T10" fmla="*/ 35 w 103"/>
              <a:gd name="T11" fmla="*/ 197 h 220"/>
              <a:gd name="T12" fmla="*/ 50 w 103"/>
              <a:gd name="T13" fmla="*/ 207 h 220"/>
              <a:gd name="T14" fmla="*/ 66 w 103"/>
              <a:gd name="T15" fmla="*/ 215 h 220"/>
              <a:gd name="T16" fmla="*/ 83 w 103"/>
              <a:gd name="T17" fmla="*/ 219 h 220"/>
              <a:gd name="T18" fmla="*/ 89 w 103"/>
              <a:gd name="T19" fmla="*/ 220 h 220"/>
              <a:gd name="T20" fmla="*/ 94 w 103"/>
              <a:gd name="T21" fmla="*/ 218 h 220"/>
              <a:gd name="T22" fmla="*/ 98 w 103"/>
              <a:gd name="T23" fmla="*/ 215 h 220"/>
              <a:gd name="T24" fmla="*/ 100 w 103"/>
              <a:gd name="T25" fmla="*/ 211 h 220"/>
              <a:gd name="T26" fmla="*/ 100 w 103"/>
              <a:gd name="T27" fmla="*/ 205 h 220"/>
              <a:gd name="T28" fmla="*/ 99 w 103"/>
              <a:gd name="T29" fmla="*/ 200 h 220"/>
              <a:gd name="T30" fmla="*/ 96 w 103"/>
              <a:gd name="T31" fmla="*/ 196 h 220"/>
              <a:gd name="T32" fmla="*/ 91 w 103"/>
              <a:gd name="T33" fmla="*/ 193 h 220"/>
              <a:gd name="T34" fmla="*/ 74 w 103"/>
              <a:gd name="T35" fmla="*/ 187 h 220"/>
              <a:gd name="T36" fmla="*/ 58 w 103"/>
              <a:gd name="T37" fmla="*/ 178 h 220"/>
              <a:gd name="T38" fmla="*/ 45 w 103"/>
              <a:gd name="T39" fmla="*/ 167 h 220"/>
              <a:gd name="T40" fmla="*/ 36 w 103"/>
              <a:gd name="T41" fmla="*/ 154 h 220"/>
              <a:gd name="T42" fmla="*/ 30 w 103"/>
              <a:gd name="T43" fmla="*/ 138 h 220"/>
              <a:gd name="T44" fmla="*/ 27 w 103"/>
              <a:gd name="T45" fmla="*/ 121 h 220"/>
              <a:gd name="T46" fmla="*/ 27 w 103"/>
              <a:gd name="T47" fmla="*/ 103 h 220"/>
              <a:gd name="T48" fmla="*/ 32 w 103"/>
              <a:gd name="T49" fmla="*/ 83 h 220"/>
              <a:gd name="T50" fmla="*/ 39 w 103"/>
              <a:gd name="T51" fmla="*/ 69 h 220"/>
              <a:gd name="T52" fmla="*/ 51 w 103"/>
              <a:gd name="T53" fmla="*/ 56 h 220"/>
              <a:gd name="T54" fmla="*/ 63 w 103"/>
              <a:gd name="T55" fmla="*/ 43 h 220"/>
              <a:gd name="T56" fmla="*/ 77 w 103"/>
              <a:gd name="T57" fmla="*/ 31 h 220"/>
              <a:gd name="T58" fmla="*/ 89 w 103"/>
              <a:gd name="T59" fmla="*/ 21 h 220"/>
              <a:gd name="T60" fmla="*/ 98 w 103"/>
              <a:gd name="T61" fmla="*/ 12 h 220"/>
              <a:gd name="T62" fmla="*/ 103 w 103"/>
              <a:gd name="T63" fmla="*/ 5 h 220"/>
              <a:gd name="T64" fmla="*/ 103 w 103"/>
              <a:gd name="T65" fmla="*/ 0 h 220"/>
              <a:gd name="T66" fmla="*/ 92 w 103"/>
              <a:gd name="T67" fmla="*/ 4 h 220"/>
              <a:gd name="T68" fmla="*/ 77 w 103"/>
              <a:gd name="T69" fmla="*/ 12 h 220"/>
              <a:gd name="T70" fmla="*/ 61 w 103"/>
              <a:gd name="T71" fmla="*/ 25 h 220"/>
              <a:gd name="T72" fmla="*/ 44 w 103"/>
              <a:gd name="T73" fmla="*/ 40 h 220"/>
              <a:gd name="T74" fmla="*/ 29 w 103"/>
              <a:gd name="T75" fmla="*/ 57 h 220"/>
              <a:gd name="T76" fmla="*/ 16 w 103"/>
              <a:gd name="T77" fmla="*/ 77 h 220"/>
              <a:gd name="T78" fmla="*/ 6 w 103"/>
              <a:gd name="T79" fmla="*/ 98 h 220"/>
              <a:gd name="T80" fmla="*/ 0 w 103"/>
              <a:gd name="T81" fmla="*/ 120 h 2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0"/>
              <a:gd name="T125" fmla="*/ 103 w 103"/>
              <a:gd name="T126" fmla="*/ 220 h 22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0">
                <a:moveTo>
                  <a:pt x="0" y="120"/>
                </a:moveTo>
                <a:lnTo>
                  <a:pt x="0" y="138"/>
                </a:lnTo>
                <a:lnTo>
                  <a:pt x="4" y="155"/>
                </a:lnTo>
                <a:lnTo>
                  <a:pt x="12" y="171"/>
                </a:lnTo>
                <a:lnTo>
                  <a:pt x="22" y="185"/>
                </a:lnTo>
                <a:lnTo>
                  <a:pt x="35" y="197"/>
                </a:lnTo>
                <a:lnTo>
                  <a:pt x="50" y="207"/>
                </a:lnTo>
                <a:lnTo>
                  <a:pt x="66" y="215"/>
                </a:lnTo>
                <a:lnTo>
                  <a:pt x="83" y="219"/>
                </a:lnTo>
                <a:lnTo>
                  <a:pt x="89" y="220"/>
                </a:lnTo>
                <a:lnTo>
                  <a:pt x="94" y="218"/>
                </a:lnTo>
                <a:lnTo>
                  <a:pt x="98" y="215"/>
                </a:lnTo>
                <a:lnTo>
                  <a:pt x="100" y="211"/>
                </a:lnTo>
                <a:lnTo>
                  <a:pt x="100" y="205"/>
                </a:lnTo>
                <a:lnTo>
                  <a:pt x="99" y="200"/>
                </a:lnTo>
                <a:lnTo>
                  <a:pt x="96" y="196"/>
                </a:lnTo>
                <a:lnTo>
                  <a:pt x="91" y="193"/>
                </a:lnTo>
                <a:lnTo>
                  <a:pt x="74" y="187"/>
                </a:lnTo>
                <a:lnTo>
                  <a:pt x="58" y="178"/>
                </a:lnTo>
                <a:lnTo>
                  <a:pt x="45" y="167"/>
                </a:lnTo>
                <a:lnTo>
                  <a:pt x="36" y="154"/>
                </a:lnTo>
                <a:lnTo>
                  <a:pt x="30" y="138"/>
                </a:lnTo>
                <a:lnTo>
                  <a:pt x="27" y="121"/>
                </a:lnTo>
                <a:lnTo>
                  <a:pt x="27" y="103"/>
                </a:lnTo>
                <a:lnTo>
                  <a:pt x="32" y="83"/>
                </a:lnTo>
                <a:lnTo>
                  <a:pt x="39" y="69"/>
                </a:lnTo>
                <a:lnTo>
                  <a:pt x="51" y="56"/>
                </a:lnTo>
                <a:lnTo>
                  <a:pt x="63" y="43"/>
                </a:lnTo>
                <a:lnTo>
                  <a:pt x="77" y="31"/>
                </a:lnTo>
                <a:lnTo>
                  <a:pt x="89" y="21"/>
                </a:lnTo>
                <a:lnTo>
                  <a:pt x="98" y="12"/>
                </a:lnTo>
                <a:lnTo>
                  <a:pt x="103" y="5"/>
                </a:lnTo>
                <a:lnTo>
                  <a:pt x="103" y="0"/>
                </a:lnTo>
                <a:lnTo>
                  <a:pt x="92" y="4"/>
                </a:lnTo>
                <a:lnTo>
                  <a:pt x="77" y="12"/>
                </a:lnTo>
                <a:lnTo>
                  <a:pt x="61" y="25"/>
                </a:lnTo>
                <a:lnTo>
                  <a:pt x="44" y="40"/>
                </a:lnTo>
                <a:lnTo>
                  <a:pt x="29" y="57"/>
                </a:lnTo>
                <a:lnTo>
                  <a:pt x="16" y="77"/>
                </a:lnTo>
                <a:lnTo>
                  <a:pt x="6" y="98"/>
                </a:lnTo>
                <a:lnTo>
                  <a:pt x="0" y="120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1" name="Freeform 299"/>
          <p:cNvSpPr>
            <a:spLocks noChangeArrowheads="1"/>
          </p:cNvSpPr>
          <p:nvPr/>
        </p:nvSpPr>
        <p:spPr bwMode="auto">
          <a:xfrm>
            <a:off x="7246938" y="5311775"/>
            <a:ext cx="44450" cy="65088"/>
          </a:xfrm>
          <a:custGeom>
            <a:avLst/>
            <a:gdLst>
              <a:gd name="T0" fmla="*/ 186 w 220"/>
              <a:gd name="T1" fmla="*/ 115 h 288"/>
              <a:gd name="T2" fmla="*/ 196 w 220"/>
              <a:gd name="T3" fmla="*/ 133 h 288"/>
              <a:gd name="T4" fmla="*/ 202 w 220"/>
              <a:gd name="T5" fmla="*/ 153 h 288"/>
              <a:gd name="T6" fmla="*/ 199 w 220"/>
              <a:gd name="T7" fmla="*/ 174 h 288"/>
              <a:gd name="T8" fmla="*/ 186 w 220"/>
              <a:gd name="T9" fmla="*/ 194 h 288"/>
              <a:gd name="T10" fmla="*/ 168 w 220"/>
              <a:gd name="T11" fmla="*/ 213 h 288"/>
              <a:gd name="T12" fmla="*/ 148 w 220"/>
              <a:gd name="T13" fmla="*/ 229 h 288"/>
              <a:gd name="T14" fmla="*/ 127 w 220"/>
              <a:gd name="T15" fmla="*/ 246 h 288"/>
              <a:gd name="T16" fmla="*/ 115 w 220"/>
              <a:gd name="T17" fmla="*/ 258 h 288"/>
              <a:gd name="T18" fmla="*/ 110 w 220"/>
              <a:gd name="T19" fmla="*/ 267 h 288"/>
              <a:gd name="T20" fmla="*/ 107 w 220"/>
              <a:gd name="T21" fmla="*/ 276 h 288"/>
              <a:gd name="T22" fmla="*/ 109 w 220"/>
              <a:gd name="T23" fmla="*/ 284 h 288"/>
              <a:gd name="T24" fmla="*/ 117 w 220"/>
              <a:gd name="T25" fmla="*/ 288 h 288"/>
              <a:gd name="T26" fmla="*/ 124 w 220"/>
              <a:gd name="T27" fmla="*/ 287 h 288"/>
              <a:gd name="T28" fmla="*/ 138 w 220"/>
              <a:gd name="T29" fmla="*/ 271 h 288"/>
              <a:gd name="T30" fmla="*/ 161 w 220"/>
              <a:gd name="T31" fmla="*/ 250 h 288"/>
              <a:gd name="T32" fmla="*/ 185 w 220"/>
              <a:gd name="T33" fmla="*/ 229 h 288"/>
              <a:gd name="T34" fmla="*/ 206 w 220"/>
              <a:gd name="T35" fmla="*/ 204 h 288"/>
              <a:gd name="T36" fmla="*/ 219 w 220"/>
              <a:gd name="T37" fmla="*/ 173 h 288"/>
              <a:gd name="T38" fmla="*/ 218 w 220"/>
              <a:gd name="T39" fmla="*/ 141 h 288"/>
              <a:gd name="T40" fmla="*/ 204 w 220"/>
              <a:gd name="T41" fmla="*/ 111 h 288"/>
              <a:gd name="T42" fmla="*/ 182 w 220"/>
              <a:gd name="T43" fmla="*/ 86 h 288"/>
              <a:gd name="T44" fmla="*/ 158 w 220"/>
              <a:gd name="T45" fmla="*/ 70 h 288"/>
              <a:gd name="T46" fmla="*/ 134 w 220"/>
              <a:gd name="T47" fmla="*/ 56 h 288"/>
              <a:gd name="T48" fmla="*/ 109 w 220"/>
              <a:gd name="T49" fmla="*/ 43 h 288"/>
              <a:gd name="T50" fmla="*/ 83 w 220"/>
              <a:gd name="T51" fmla="*/ 29 h 288"/>
              <a:gd name="T52" fmla="*/ 59 w 220"/>
              <a:gd name="T53" fmla="*/ 17 h 288"/>
              <a:gd name="T54" fmla="*/ 36 w 220"/>
              <a:gd name="T55" fmla="*/ 7 h 288"/>
              <a:gd name="T56" fmla="*/ 18 w 220"/>
              <a:gd name="T57" fmla="*/ 1 h 288"/>
              <a:gd name="T58" fmla="*/ 4 w 220"/>
              <a:gd name="T59" fmla="*/ 0 h 288"/>
              <a:gd name="T60" fmla="*/ 9 w 220"/>
              <a:gd name="T61" fmla="*/ 7 h 288"/>
              <a:gd name="T62" fmla="*/ 31 w 220"/>
              <a:gd name="T63" fmla="*/ 18 h 288"/>
              <a:gd name="T64" fmla="*/ 54 w 220"/>
              <a:gd name="T65" fmla="*/ 29 h 288"/>
              <a:gd name="T66" fmla="*/ 77 w 220"/>
              <a:gd name="T67" fmla="*/ 40 h 288"/>
              <a:gd name="T68" fmla="*/ 101 w 220"/>
              <a:gd name="T69" fmla="*/ 53 h 288"/>
              <a:gd name="T70" fmla="*/ 124 w 220"/>
              <a:gd name="T71" fmla="*/ 66 h 288"/>
              <a:gd name="T72" fmla="*/ 147 w 220"/>
              <a:gd name="T73" fmla="*/ 82 h 288"/>
              <a:gd name="T74" fmla="*/ 168 w 220"/>
              <a:gd name="T75" fmla="*/ 9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0"/>
              <a:gd name="T115" fmla="*/ 0 h 288"/>
              <a:gd name="T116" fmla="*/ 220 w 220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0" h="288">
                <a:moveTo>
                  <a:pt x="179" y="108"/>
                </a:moveTo>
                <a:lnTo>
                  <a:pt x="186" y="115"/>
                </a:lnTo>
                <a:lnTo>
                  <a:pt x="191" y="124"/>
                </a:lnTo>
                <a:lnTo>
                  <a:pt x="196" y="133"/>
                </a:lnTo>
                <a:lnTo>
                  <a:pt x="200" y="143"/>
                </a:lnTo>
                <a:lnTo>
                  <a:pt x="202" y="153"/>
                </a:lnTo>
                <a:lnTo>
                  <a:pt x="201" y="163"/>
                </a:lnTo>
                <a:lnTo>
                  <a:pt x="199" y="174"/>
                </a:lnTo>
                <a:lnTo>
                  <a:pt x="193" y="184"/>
                </a:lnTo>
                <a:lnTo>
                  <a:pt x="186" y="194"/>
                </a:lnTo>
                <a:lnTo>
                  <a:pt x="178" y="204"/>
                </a:lnTo>
                <a:lnTo>
                  <a:pt x="168" y="213"/>
                </a:lnTo>
                <a:lnTo>
                  <a:pt x="159" y="221"/>
                </a:lnTo>
                <a:lnTo>
                  <a:pt x="148" y="229"/>
                </a:lnTo>
                <a:lnTo>
                  <a:pt x="138" y="237"/>
                </a:lnTo>
                <a:lnTo>
                  <a:pt x="127" y="246"/>
                </a:lnTo>
                <a:lnTo>
                  <a:pt x="118" y="255"/>
                </a:lnTo>
                <a:lnTo>
                  <a:pt x="115" y="258"/>
                </a:lnTo>
                <a:lnTo>
                  <a:pt x="112" y="263"/>
                </a:lnTo>
                <a:lnTo>
                  <a:pt x="110" y="267"/>
                </a:lnTo>
                <a:lnTo>
                  <a:pt x="108" y="271"/>
                </a:lnTo>
                <a:lnTo>
                  <a:pt x="107" y="276"/>
                </a:lnTo>
                <a:lnTo>
                  <a:pt x="107" y="280"/>
                </a:lnTo>
                <a:lnTo>
                  <a:pt x="109" y="284"/>
                </a:lnTo>
                <a:lnTo>
                  <a:pt x="112" y="287"/>
                </a:lnTo>
                <a:lnTo>
                  <a:pt x="117" y="288"/>
                </a:lnTo>
                <a:lnTo>
                  <a:pt x="121" y="288"/>
                </a:lnTo>
                <a:lnTo>
                  <a:pt x="124" y="287"/>
                </a:lnTo>
                <a:lnTo>
                  <a:pt x="127" y="284"/>
                </a:lnTo>
                <a:lnTo>
                  <a:pt x="138" y="271"/>
                </a:lnTo>
                <a:lnTo>
                  <a:pt x="149" y="261"/>
                </a:lnTo>
                <a:lnTo>
                  <a:pt x="161" y="250"/>
                </a:lnTo>
                <a:lnTo>
                  <a:pt x="173" y="239"/>
                </a:lnTo>
                <a:lnTo>
                  <a:pt x="185" y="229"/>
                </a:lnTo>
                <a:lnTo>
                  <a:pt x="196" y="217"/>
                </a:lnTo>
                <a:lnTo>
                  <a:pt x="206" y="204"/>
                </a:lnTo>
                <a:lnTo>
                  <a:pt x="213" y="190"/>
                </a:lnTo>
                <a:lnTo>
                  <a:pt x="219" y="173"/>
                </a:lnTo>
                <a:lnTo>
                  <a:pt x="220" y="157"/>
                </a:lnTo>
                <a:lnTo>
                  <a:pt x="218" y="141"/>
                </a:lnTo>
                <a:lnTo>
                  <a:pt x="212" y="125"/>
                </a:lnTo>
                <a:lnTo>
                  <a:pt x="204" y="111"/>
                </a:lnTo>
                <a:lnTo>
                  <a:pt x="194" y="97"/>
                </a:lnTo>
                <a:lnTo>
                  <a:pt x="182" y="86"/>
                </a:lnTo>
                <a:lnTo>
                  <a:pt x="168" y="77"/>
                </a:lnTo>
                <a:lnTo>
                  <a:pt x="158" y="70"/>
                </a:lnTo>
                <a:lnTo>
                  <a:pt x="146" y="64"/>
                </a:lnTo>
                <a:lnTo>
                  <a:pt x="134" y="56"/>
                </a:lnTo>
                <a:lnTo>
                  <a:pt x="122" y="50"/>
                </a:lnTo>
                <a:lnTo>
                  <a:pt x="109" y="43"/>
                </a:lnTo>
                <a:lnTo>
                  <a:pt x="96" y="36"/>
                </a:lnTo>
                <a:lnTo>
                  <a:pt x="83" y="29"/>
                </a:lnTo>
                <a:lnTo>
                  <a:pt x="70" y="22"/>
                </a:lnTo>
                <a:lnTo>
                  <a:pt x="59" y="17"/>
                </a:lnTo>
                <a:lnTo>
                  <a:pt x="47" y="12"/>
                </a:lnTo>
                <a:lnTo>
                  <a:pt x="36" y="7"/>
                </a:lnTo>
                <a:lnTo>
                  <a:pt x="26" y="4"/>
                </a:lnTo>
                <a:lnTo>
                  <a:pt x="18" y="1"/>
                </a:lnTo>
                <a:lnTo>
                  <a:pt x="10" y="0"/>
                </a:lnTo>
                <a:lnTo>
                  <a:pt x="4" y="0"/>
                </a:lnTo>
                <a:lnTo>
                  <a:pt x="0" y="2"/>
                </a:lnTo>
                <a:lnTo>
                  <a:pt x="9" y="7"/>
                </a:lnTo>
                <a:lnTo>
                  <a:pt x="20" y="13"/>
                </a:lnTo>
                <a:lnTo>
                  <a:pt x="31" y="18"/>
                </a:lnTo>
                <a:lnTo>
                  <a:pt x="42" y="23"/>
                </a:lnTo>
                <a:lnTo>
                  <a:pt x="54" y="29"/>
                </a:lnTo>
                <a:lnTo>
                  <a:pt x="65" y="34"/>
                </a:lnTo>
                <a:lnTo>
                  <a:pt x="77" y="40"/>
                </a:lnTo>
                <a:lnTo>
                  <a:pt x="88" y="47"/>
                </a:lnTo>
                <a:lnTo>
                  <a:pt x="101" y="53"/>
                </a:lnTo>
                <a:lnTo>
                  <a:pt x="112" y="60"/>
                </a:lnTo>
                <a:lnTo>
                  <a:pt x="124" y="66"/>
                </a:lnTo>
                <a:lnTo>
                  <a:pt x="136" y="74"/>
                </a:lnTo>
                <a:lnTo>
                  <a:pt x="147" y="82"/>
                </a:lnTo>
                <a:lnTo>
                  <a:pt x="158" y="90"/>
                </a:lnTo>
                <a:lnTo>
                  <a:pt x="168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2" name="Freeform 300"/>
          <p:cNvSpPr>
            <a:spLocks noChangeArrowheads="1"/>
          </p:cNvSpPr>
          <p:nvPr/>
        </p:nvSpPr>
        <p:spPr bwMode="auto">
          <a:xfrm>
            <a:off x="7204075" y="5411788"/>
            <a:ext cx="169863" cy="112712"/>
          </a:xfrm>
          <a:custGeom>
            <a:avLst/>
            <a:gdLst>
              <a:gd name="T0" fmla="*/ 141 w 1070"/>
              <a:gd name="T1" fmla="*/ 0 h 844"/>
              <a:gd name="T2" fmla="*/ 1070 w 1070"/>
              <a:gd name="T3" fmla="*/ 194 h 844"/>
              <a:gd name="T4" fmla="*/ 919 w 1070"/>
              <a:gd name="T5" fmla="*/ 844 h 844"/>
              <a:gd name="T6" fmla="*/ 0 w 1070"/>
              <a:gd name="T7" fmla="*/ 624 h 844"/>
              <a:gd name="T8" fmla="*/ 141 w 1070"/>
              <a:gd name="T9" fmla="*/ 0 h 8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0"/>
              <a:gd name="T16" fmla="*/ 0 h 844"/>
              <a:gd name="T17" fmla="*/ 1070 w 1070"/>
              <a:gd name="T18" fmla="*/ 844 h 8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0" h="844">
                <a:moveTo>
                  <a:pt x="141" y="0"/>
                </a:moveTo>
                <a:lnTo>
                  <a:pt x="1070" y="194"/>
                </a:lnTo>
                <a:lnTo>
                  <a:pt x="919" y="844"/>
                </a:lnTo>
                <a:lnTo>
                  <a:pt x="0" y="624"/>
                </a:lnTo>
                <a:lnTo>
                  <a:pt x="141" y="0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3" name="Freeform 301"/>
          <p:cNvSpPr>
            <a:spLocks noChangeArrowheads="1"/>
          </p:cNvSpPr>
          <p:nvPr/>
        </p:nvSpPr>
        <p:spPr bwMode="auto">
          <a:xfrm>
            <a:off x="7218363" y="5414963"/>
            <a:ext cx="130175" cy="44450"/>
          </a:xfrm>
          <a:custGeom>
            <a:avLst/>
            <a:gdLst>
              <a:gd name="T0" fmla="*/ 97 w 819"/>
              <a:gd name="T1" fmla="*/ 0 h 333"/>
              <a:gd name="T2" fmla="*/ 819 w 819"/>
              <a:gd name="T3" fmla="*/ 139 h 333"/>
              <a:gd name="T4" fmla="*/ 172 w 819"/>
              <a:gd name="T5" fmla="*/ 98 h 333"/>
              <a:gd name="T6" fmla="*/ 0 w 819"/>
              <a:gd name="T7" fmla="*/ 333 h 333"/>
              <a:gd name="T8" fmla="*/ 97 w 819"/>
              <a:gd name="T9" fmla="*/ 0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9"/>
              <a:gd name="T16" fmla="*/ 0 h 333"/>
              <a:gd name="T17" fmla="*/ 819 w 819"/>
              <a:gd name="T18" fmla="*/ 333 h 3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9" h="333">
                <a:moveTo>
                  <a:pt x="97" y="0"/>
                </a:moveTo>
                <a:lnTo>
                  <a:pt x="819" y="139"/>
                </a:lnTo>
                <a:lnTo>
                  <a:pt x="172" y="98"/>
                </a:lnTo>
                <a:lnTo>
                  <a:pt x="0" y="333"/>
                </a:lnTo>
                <a:lnTo>
                  <a:pt x="9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4" name="Freeform 302"/>
          <p:cNvSpPr>
            <a:spLocks noChangeArrowheads="1"/>
          </p:cNvSpPr>
          <p:nvPr/>
        </p:nvSpPr>
        <p:spPr bwMode="auto">
          <a:xfrm>
            <a:off x="7186613" y="5546725"/>
            <a:ext cx="171450" cy="41275"/>
          </a:xfrm>
          <a:custGeom>
            <a:avLst/>
            <a:gdLst>
              <a:gd name="T0" fmla="*/ 34 w 1083"/>
              <a:gd name="T1" fmla="*/ 0 h 306"/>
              <a:gd name="T2" fmla="*/ 1083 w 1083"/>
              <a:gd name="T3" fmla="*/ 261 h 306"/>
              <a:gd name="T4" fmla="*/ 1055 w 1083"/>
              <a:gd name="T5" fmla="*/ 306 h 306"/>
              <a:gd name="T6" fmla="*/ 0 w 1083"/>
              <a:gd name="T7" fmla="*/ 28 h 306"/>
              <a:gd name="T8" fmla="*/ 34 w 1083"/>
              <a:gd name="T9" fmla="*/ 0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3"/>
              <a:gd name="T16" fmla="*/ 0 h 306"/>
              <a:gd name="T17" fmla="*/ 1083 w 1083"/>
              <a:gd name="T18" fmla="*/ 306 h 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3" h="306">
                <a:moveTo>
                  <a:pt x="34" y="0"/>
                </a:moveTo>
                <a:lnTo>
                  <a:pt x="1083" y="261"/>
                </a:lnTo>
                <a:lnTo>
                  <a:pt x="1055" y="306"/>
                </a:lnTo>
                <a:lnTo>
                  <a:pt x="0" y="28"/>
                </a:lnTo>
                <a:lnTo>
                  <a:pt x="34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5" name="Freeform 303"/>
          <p:cNvSpPr>
            <a:spLocks noChangeArrowheads="1"/>
          </p:cNvSpPr>
          <p:nvPr/>
        </p:nvSpPr>
        <p:spPr bwMode="auto">
          <a:xfrm>
            <a:off x="7170738" y="5559425"/>
            <a:ext cx="173037" cy="41275"/>
          </a:xfrm>
          <a:custGeom>
            <a:avLst/>
            <a:gdLst>
              <a:gd name="T0" fmla="*/ 39 w 1088"/>
              <a:gd name="T1" fmla="*/ 0 h 311"/>
              <a:gd name="T2" fmla="*/ 1088 w 1088"/>
              <a:gd name="T3" fmla="*/ 260 h 311"/>
              <a:gd name="T4" fmla="*/ 1055 w 1088"/>
              <a:gd name="T5" fmla="*/ 311 h 311"/>
              <a:gd name="T6" fmla="*/ 0 w 1088"/>
              <a:gd name="T7" fmla="*/ 34 h 311"/>
              <a:gd name="T8" fmla="*/ 39 w 1088"/>
              <a:gd name="T9" fmla="*/ 0 h 3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8"/>
              <a:gd name="T16" fmla="*/ 0 h 311"/>
              <a:gd name="T17" fmla="*/ 1088 w 1088"/>
              <a:gd name="T18" fmla="*/ 311 h 3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8" h="311">
                <a:moveTo>
                  <a:pt x="39" y="0"/>
                </a:moveTo>
                <a:lnTo>
                  <a:pt x="1088" y="260"/>
                </a:lnTo>
                <a:lnTo>
                  <a:pt x="1055" y="311"/>
                </a:lnTo>
                <a:lnTo>
                  <a:pt x="0" y="34"/>
                </a:lnTo>
                <a:lnTo>
                  <a:pt x="39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6" name="Freeform 304"/>
          <p:cNvSpPr>
            <a:spLocks noChangeArrowheads="1"/>
          </p:cNvSpPr>
          <p:nvPr/>
        </p:nvSpPr>
        <p:spPr bwMode="auto">
          <a:xfrm>
            <a:off x="7197725" y="5597525"/>
            <a:ext cx="25400" cy="9525"/>
          </a:xfrm>
          <a:custGeom>
            <a:avLst/>
            <a:gdLst>
              <a:gd name="T0" fmla="*/ 16 w 164"/>
              <a:gd name="T1" fmla="*/ 1 h 72"/>
              <a:gd name="T2" fmla="*/ 21 w 164"/>
              <a:gd name="T3" fmla="*/ 1 h 72"/>
              <a:gd name="T4" fmla="*/ 35 w 164"/>
              <a:gd name="T5" fmla="*/ 0 h 72"/>
              <a:gd name="T6" fmla="*/ 54 w 164"/>
              <a:gd name="T7" fmla="*/ 0 h 72"/>
              <a:gd name="T8" fmla="*/ 78 w 164"/>
              <a:gd name="T9" fmla="*/ 2 h 72"/>
              <a:gd name="T10" fmla="*/ 104 w 164"/>
              <a:gd name="T11" fmla="*/ 7 h 72"/>
              <a:gd name="T12" fmla="*/ 128 w 164"/>
              <a:gd name="T13" fmla="*/ 17 h 72"/>
              <a:gd name="T14" fmla="*/ 149 w 164"/>
              <a:gd name="T15" fmla="*/ 31 h 72"/>
              <a:gd name="T16" fmla="*/ 164 w 164"/>
              <a:gd name="T17" fmla="*/ 51 h 72"/>
              <a:gd name="T18" fmla="*/ 164 w 164"/>
              <a:gd name="T19" fmla="*/ 52 h 72"/>
              <a:gd name="T20" fmla="*/ 164 w 164"/>
              <a:gd name="T21" fmla="*/ 57 h 72"/>
              <a:gd name="T22" fmla="*/ 163 w 164"/>
              <a:gd name="T23" fmla="*/ 62 h 72"/>
              <a:gd name="T24" fmla="*/ 161 w 164"/>
              <a:gd name="T25" fmla="*/ 67 h 72"/>
              <a:gd name="T26" fmla="*/ 156 w 164"/>
              <a:gd name="T27" fmla="*/ 71 h 72"/>
              <a:gd name="T28" fmla="*/ 149 w 164"/>
              <a:gd name="T29" fmla="*/ 72 h 72"/>
              <a:gd name="T30" fmla="*/ 138 w 164"/>
              <a:gd name="T31" fmla="*/ 71 h 72"/>
              <a:gd name="T32" fmla="*/ 124 w 164"/>
              <a:gd name="T33" fmla="*/ 65 h 72"/>
              <a:gd name="T34" fmla="*/ 124 w 164"/>
              <a:gd name="T35" fmla="*/ 63 h 72"/>
              <a:gd name="T36" fmla="*/ 123 w 164"/>
              <a:gd name="T37" fmla="*/ 59 h 72"/>
              <a:gd name="T38" fmla="*/ 120 w 164"/>
              <a:gd name="T39" fmla="*/ 52 h 72"/>
              <a:gd name="T40" fmla="*/ 113 w 164"/>
              <a:gd name="T41" fmla="*/ 45 h 72"/>
              <a:gd name="T42" fmla="*/ 100 w 164"/>
              <a:gd name="T43" fmla="*/ 38 h 72"/>
              <a:gd name="T44" fmla="*/ 81 w 164"/>
              <a:gd name="T45" fmla="*/ 32 h 72"/>
              <a:gd name="T46" fmla="*/ 55 w 164"/>
              <a:gd name="T47" fmla="*/ 29 h 72"/>
              <a:gd name="T48" fmla="*/ 20 w 164"/>
              <a:gd name="T49" fmla="*/ 29 h 72"/>
              <a:gd name="T50" fmla="*/ 18 w 164"/>
              <a:gd name="T51" fmla="*/ 29 h 72"/>
              <a:gd name="T52" fmla="*/ 14 w 164"/>
              <a:gd name="T53" fmla="*/ 27 h 72"/>
              <a:gd name="T54" fmla="*/ 9 w 164"/>
              <a:gd name="T55" fmla="*/ 25 h 72"/>
              <a:gd name="T56" fmla="*/ 4 w 164"/>
              <a:gd name="T57" fmla="*/ 22 h 72"/>
              <a:gd name="T58" fmla="*/ 0 w 164"/>
              <a:gd name="T59" fmla="*/ 18 h 72"/>
              <a:gd name="T60" fmla="*/ 0 w 164"/>
              <a:gd name="T61" fmla="*/ 14 h 72"/>
              <a:gd name="T62" fmla="*/ 5 w 164"/>
              <a:gd name="T63" fmla="*/ 7 h 72"/>
              <a:gd name="T64" fmla="*/ 16 w 164"/>
              <a:gd name="T65" fmla="*/ 1 h 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64"/>
              <a:gd name="T100" fmla="*/ 0 h 72"/>
              <a:gd name="T101" fmla="*/ 164 w 164"/>
              <a:gd name="T102" fmla="*/ 72 h 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64" h="72">
                <a:moveTo>
                  <a:pt x="16" y="1"/>
                </a:moveTo>
                <a:lnTo>
                  <a:pt x="21" y="1"/>
                </a:lnTo>
                <a:lnTo>
                  <a:pt x="35" y="0"/>
                </a:lnTo>
                <a:lnTo>
                  <a:pt x="54" y="0"/>
                </a:lnTo>
                <a:lnTo>
                  <a:pt x="78" y="2"/>
                </a:lnTo>
                <a:lnTo>
                  <a:pt x="104" y="7"/>
                </a:lnTo>
                <a:lnTo>
                  <a:pt x="128" y="17"/>
                </a:lnTo>
                <a:lnTo>
                  <a:pt x="149" y="31"/>
                </a:lnTo>
                <a:lnTo>
                  <a:pt x="164" y="51"/>
                </a:lnTo>
                <a:lnTo>
                  <a:pt x="164" y="52"/>
                </a:lnTo>
                <a:lnTo>
                  <a:pt x="164" y="57"/>
                </a:lnTo>
                <a:lnTo>
                  <a:pt x="163" y="62"/>
                </a:lnTo>
                <a:lnTo>
                  <a:pt x="161" y="67"/>
                </a:lnTo>
                <a:lnTo>
                  <a:pt x="156" y="71"/>
                </a:lnTo>
                <a:lnTo>
                  <a:pt x="149" y="72"/>
                </a:lnTo>
                <a:lnTo>
                  <a:pt x="138" y="71"/>
                </a:lnTo>
                <a:lnTo>
                  <a:pt x="124" y="65"/>
                </a:lnTo>
                <a:lnTo>
                  <a:pt x="124" y="63"/>
                </a:lnTo>
                <a:lnTo>
                  <a:pt x="123" y="59"/>
                </a:lnTo>
                <a:lnTo>
                  <a:pt x="120" y="52"/>
                </a:lnTo>
                <a:lnTo>
                  <a:pt x="113" y="45"/>
                </a:lnTo>
                <a:lnTo>
                  <a:pt x="100" y="38"/>
                </a:lnTo>
                <a:lnTo>
                  <a:pt x="81" y="32"/>
                </a:lnTo>
                <a:lnTo>
                  <a:pt x="55" y="29"/>
                </a:lnTo>
                <a:lnTo>
                  <a:pt x="20" y="29"/>
                </a:lnTo>
                <a:lnTo>
                  <a:pt x="18" y="29"/>
                </a:lnTo>
                <a:lnTo>
                  <a:pt x="14" y="27"/>
                </a:lnTo>
                <a:lnTo>
                  <a:pt x="9" y="25"/>
                </a:lnTo>
                <a:lnTo>
                  <a:pt x="4" y="22"/>
                </a:lnTo>
                <a:lnTo>
                  <a:pt x="0" y="18"/>
                </a:lnTo>
                <a:lnTo>
                  <a:pt x="0" y="14"/>
                </a:lnTo>
                <a:lnTo>
                  <a:pt x="5" y="7"/>
                </a:lnTo>
                <a:lnTo>
                  <a:pt x="16" y="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7" name="Freeform 305"/>
          <p:cNvSpPr>
            <a:spLocks noChangeArrowheads="1"/>
          </p:cNvSpPr>
          <p:nvPr/>
        </p:nvSpPr>
        <p:spPr bwMode="auto">
          <a:xfrm>
            <a:off x="7202488" y="5529263"/>
            <a:ext cx="23812" cy="14287"/>
          </a:xfrm>
          <a:custGeom>
            <a:avLst/>
            <a:gdLst>
              <a:gd name="T0" fmla="*/ 45 w 146"/>
              <a:gd name="T1" fmla="*/ 0 h 109"/>
              <a:gd name="T2" fmla="*/ 42 w 146"/>
              <a:gd name="T3" fmla="*/ 0 h 109"/>
              <a:gd name="T4" fmla="*/ 35 w 146"/>
              <a:gd name="T5" fmla="*/ 3 h 109"/>
              <a:gd name="T6" fmla="*/ 26 w 146"/>
              <a:gd name="T7" fmla="*/ 7 h 109"/>
              <a:gd name="T8" fmla="*/ 15 w 146"/>
              <a:gd name="T9" fmla="*/ 14 h 109"/>
              <a:gd name="T10" fmla="*/ 6 w 146"/>
              <a:gd name="T11" fmla="*/ 24 h 109"/>
              <a:gd name="T12" fmla="*/ 1 w 146"/>
              <a:gd name="T13" fmla="*/ 39 h 109"/>
              <a:gd name="T14" fmla="*/ 0 w 146"/>
              <a:gd name="T15" fmla="*/ 59 h 109"/>
              <a:gd name="T16" fmla="*/ 6 w 146"/>
              <a:gd name="T17" fmla="*/ 85 h 109"/>
              <a:gd name="T18" fmla="*/ 85 w 146"/>
              <a:gd name="T19" fmla="*/ 109 h 109"/>
              <a:gd name="T20" fmla="*/ 84 w 146"/>
              <a:gd name="T21" fmla="*/ 104 h 109"/>
              <a:gd name="T22" fmla="*/ 84 w 146"/>
              <a:gd name="T23" fmla="*/ 93 h 109"/>
              <a:gd name="T24" fmla="*/ 84 w 146"/>
              <a:gd name="T25" fmla="*/ 76 h 109"/>
              <a:gd name="T26" fmla="*/ 87 w 146"/>
              <a:gd name="T27" fmla="*/ 58 h 109"/>
              <a:gd name="T28" fmla="*/ 93 w 146"/>
              <a:gd name="T29" fmla="*/ 40 h 109"/>
              <a:gd name="T30" fmla="*/ 104 w 146"/>
              <a:gd name="T31" fmla="*/ 27 h 109"/>
              <a:gd name="T32" fmla="*/ 121 w 146"/>
              <a:gd name="T33" fmla="*/ 20 h 109"/>
              <a:gd name="T34" fmla="*/ 146 w 146"/>
              <a:gd name="T35" fmla="*/ 23 h 109"/>
              <a:gd name="T36" fmla="*/ 45 w 146"/>
              <a:gd name="T37" fmla="*/ 0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9"/>
              <a:gd name="T59" fmla="*/ 146 w 146"/>
              <a:gd name="T60" fmla="*/ 109 h 10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9">
                <a:moveTo>
                  <a:pt x="45" y="0"/>
                </a:moveTo>
                <a:lnTo>
                  <a:pt x="42" y="0"/>
                </a:lnTo>
                <a:lnTo>
                  <a:pt x="35" y="3"/>
                </a:lnTo>
                <a:lnTo>
                  <a:pt x="26" y="7"/>
                </a:lnTo>
                <a:lnTo>
                  <a:pt x="15" y="14"/>
                </a:lnTo>
                <a:lnTo>
                  <a:pt x="6" y="24"/>
                </a:lnTo>
                <a:lnTo>
                  <a:pt x="1" y="39"/>
                </a:lnTo>
                <a:lnTo>
                  <a:pt x="0" y="59"/>
                </a:lnTo>
                <a:lnTo>
                  <a:pt x="6" y="85"/>
                </a:lnTo>
                <a:lnTo>
                  <a:pt x="85" y="109"/>
                </a:lnTo>
                <a:lnTo>
                  <a:pt x="84" y="104"/>
                </a:lnTo>
                <a:lnTo>
                  <a:pt x="84" y="93"/>
                </a:lnTo>
                <a:lnTo>
                  <a:pt x="84" y="76"/>
                </a:lnTo>
                <a:lnTo>
                  <a:pt x="87" y="58"/>
                </a:lnTo>
                <a:lnTo>
                  <a:pt x="93" y="40"/>
                </a:lnTo>
                <a:lnTo>
                  <a:pt x="104" y="27"/>
                </a:lnTo>
                <a:lnTo>
                  <a:pt x="121" y="20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8" name="Freeform 306"/>
          <p:cNvSpPr>
            <a:spLocks noChangeArrowheads="1"/>
          </p:cNvSpPr>
          <p:nvPr/>
        </p:nvSpPr>
        <p:spPr bwMode="auto">
          <a:xfrm>
            <a:off x="7334250" y="5554663"/>
            <a:ext cx="23813" cy="14287"/>
          </a:xfrm>
          <a:custGeom>
            <a:avLst/>
            <a:gdLst>
              <a:gd name="T0" fmla="*/ 45 w 146"/>
              <a:gd name="T1" fmla="*/ 0 h 107"/>
              <a:gd name="T2" fmla="*/ 42 w 146"/>
              <a:gd name="T3" fmla="*/ 0 h 107"/>
              <a:gd name="T4" fmla="*/ 35 w 146"/>
              <a:gd name="T5" fmla="*/ 2 h 107"/>
              <a:gd name="T6" fmla="*/ 25 w 146"/>
              <a:gd name="T7" fmla="*/ 6 h 107"/>
              <a:gd name="T8" fmla="*/ 15 w 146"/>
              <a:gd name="T9" fmla="*/ 12 h 107"/>
              <a:gd name="T10" fmla="*/ 6 w 146"/>
              <a:gd name="T11" fmla="*/ 23 h 107"/>
              <a:gd name="T12" fmla="*/ 0 w 146"/>
              <a:gd name="T13" fmla="*/ 38 h 107"/>
              <a:gd name="T14" fmla="*/ 0 w 146"/>
              <a:gd name="T15" fmla="*/ 58 h 107"/>
              <a:gd name="T16" fmla="*/ 6 w 146"/>
              <a:gd name="T17" fmla="*/ 85 h 107"/>
              <a:gd name="T18" fmla="*/ 84 w 146"/>
              <a:gd name="T19" fmla="*/ 107 h 107"/>
              <a:gd name="T20" fmla="*/ 83 w 146"/>
              <a:gd name="T21" fmla="*/ 103 h 107"/>
              <a:gd name="T22" fmla="*/ 83 w 146"/>
              <a:gd name="T23" fmla="*/ 91 h 107"/>
              <a:gd name="T24" fmla="*/ 83 w 146"/>
              <a:gd name="T25" fmla="*/ 75 h 107"/>
              <a:gd name="T26" fmla="*/ 86 w 146"/>
              <a:gd name="T27" fmla="*/ 56 h 107"/>
              <a:gd name="T28" fmla="*/ 92 w 146"/>
              <a:gd name="T29" fmla="*/ 40 h 107"/>
              <a:gd name="T30" fmla="*/ 103 w 146"/>
              <a:gd name="T31" fmla="*/ 27 h 107"/>
              <a:gd name="T32" fmla="*/ 121 w 146"/>
              <a:gd name="T33" fmla="*/ 19 h 107"/>
              <a:gd name="T34" fmla="*/ 146 w 146"/>
              <a:gd name="T35" fmla="*/ 23 h 107"/>
              <a:gd name="T36" fmla="*/ 45 w 146"/>
              <a:gd name="T37" fmla="*/ 0 h 1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7"/>
              <a:gd name="T59" fmla="*/ 146 w 146"/>
              <a:gd name="T60" fmla="*/ 107 h 1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7">
                <a:moveTo>
                  <a:pt x="45" y="0"/>
                </a:moveTo>
                <a:lnTo>
                  <a:pt x="42" y="0"/>
                </a:lnTo>
                <a:lnTo>
                  <a:pt x="35" y="2"/>
                </a:lnTo>
                <a:lnTo>
                  <a:pt x="25" y="6"/>
                </a:lnTo>
                <a:lnTo>
                  <a:pt x="15" y="12"/>
                </a:lnTo>
                <a:lnTo>
                  <a:pt x="6" y="23"/>
                </a:lnTo>
                <a:lnTo>
                  <a:pt x="0" y="38"/>
                </a:lnTo>
                <a:lnTo>
                  <a:pt x="0" y="58"/>
                </a:lnTo>
                <a:lnTo>
                  <a:pt x="6" y="85"/>
                </a:lnTo>
                <a:lnTo>
                  <a:pt x="84" y="107"/>
                </a:lnTo>
                <a:lnTo>
                  <a:pt x="83" y="103"/>
                </a:lnTo>
                <a:lnTo>
                  <a:pt x="83" y="91"/>
                </a:lnTo>
                <a:lnTo>
                  <a:pt x="83" y="75"/>
                </a:lnTo>
                <a:lnTo>
                  <a:pt x="86" y="56"/>
                </a:lnTo>
                <a:lnTo>
                  <a:pt x="92" y="40"/>
                </a:lnTo>
                <a:lnTo>
                  <a:pt x="103" y="27"/>
                </a:lnTo>
                <a:lnTo>
                  <a:pt x="121" y="19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9" name="Freeform 307"/>
          <p:cNvSpPr>
            <a:spLocks noChangeArrowheads="1"/>
          </p:cNvSpPr>
          <p:nvPr/>
        </p:nvSpPr>
        <p:spPr bwMode="auto">
          <a:xfrm>
            <a:off x="7227888" y="5532438"/>
            <a:ext cx="100012" cy="25400"/>
          </a:xfrm>
          <a:custGeom>
            <a:avLst/>
            <a:gdLst>
              <a:gd name="T0" fmla="*/ 0 w 629"/>
              <a:gd name="T1" fmla="*/ 40 h 182"/>
              <a:gd name="T2" fmla="*/ 601 w 629"/>
              <a:gd name="T3" fmla="*/ 182 h 182"/>
              <a:gd name="T4" fmla="*/ 629 w 629"/>
              <a:gd name="T5" fmla="*/ 142 h 182"/>
              <a:gd name="T6" fmla="*/ 29 w 629"/>
              <a:gd name="T7" fmla="*/ 0 h 182"/>
              <a:gd name="T8" fmla="*/ 0 w 629"/>
              <a:gd name="T9" fmla="*/ 40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9"/>
              <a:gd name="T16" fmla="*/ 0 h 182"/>
              <a:gd name="T17" fmla="*/ 629 w 629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9" h="182">
                <a:moveTo>
                  <a:pt x="0" y="40"/>
                </a:moveTo>
                <a:lnTo>
                  <a:pt x="601" y="182"/>
                </a:lnTo>
                <a:lnTo>
                  <a:pt x="629" y="142"/>
                </a:lnTo>
                <a:lnTo>
                  <a:pt x="29" y="0"/>
                </a:lnTo>
                <a:lnTo>
                  <a:pt x="0" y="40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60" name="Freeform 308"/>
          <p:cNvSpPr>
            <a:spLocks noChangeArrowheads="1"/>
          </p:cNvSpPr>
          <p:nvPr/>
        </p:nvSpPr>
        <p:spPr bwMode="auto">
          <a:xfrm>
            <a:off x="7227888" y="5543550"/>
            <a:ext cx="95250" cy="22225"/>
          </a:xfrm>
          <a:custGeom>
            <a:avLst/>
            <a:gdLst>
              <a:gd name="T0" fmla="*/ 0 w 606"/>
              <a:gd name="T1" fmla="*/ 28 h 170"/>
              <a:gd name="T2" fmla="*/ 600 w 606"/>
              <a:gd name="T3" fmla="*/ 170 h 170"/>
              <a:gd name="T4" fmla="*/ 606 w 606"/>
              <a:gd name="T5" fmla="*/ 142 h 170"/>
              <a:gd name="T6" fmla="*/ 5 w 606"/>
              <a:gd name="T7" fmla="*/ 0 h 170"/>
              <a:gd name="T8" fmla="*/ 0 w 606"/>
              <a:gd name="T9" fmla="*/ 28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61" name="Freeform 309"/>
          <p:cNvSpPr>
            <a:spLocks noChangeArrowheads="1"/>
          </p:cNvSpPr>
          <p:nvPr/>
        </p:nvSpPr>
        <p:spPr bwMode="auto">
          <a:xfrm>
            <a:off x="7227888" y="5527675"/>
            <a:ext cx="95250" cy="22225"/>
          </a:xfrm>
          <a:custGeom>
            <a:avLst/>
            <a:gdLst>
              <a:gd name="T0" fmla="*/ 0 w 606"/>
              <a:gd name="T1" fmla="*/ 28 h 170"/>
              <a:gd name="T2" fmla="*/ 600 w 606"/>
              <a:gd name="T3" fmla="*/ 170 h 170"/>
              <a:gd name="T4" fmla="*/ 606 w 606"/>
              <a:gd name="T5" fmla="*/ 142 h 170"/>
              <a:gd name="T6" fmla="*/ 5 w 606"/>
              <a:gd name="T7" fmla="*/ 0 h 170"/>
              <a:gd name="T8" fmla="*/ 0 w 606"/>
              <a:gd name="T9" fmla="*/ 28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62" name="AutoShape 310"/>
          <p:cNvSpPr>
            <a:spLocks noChangeArrowheads="1"/>
          </p:cNvSpPr>
          <p:nvPr/>
        </p:nvSpPr>
        <p:spPr bwMode="auto">
          <a:xfrm>
            <a:off x="6686550" y="5411788"/>
            <a:ext cx="233363" cy="252412"/>
          </a:xfrm>
          <a:prstGeom prst="roundRect">
            <a:avLst>
              <a:gd name="adj" fmla="val 68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763" name="Freeform 311"/>
          <p:cNvSpPr>
            <a:spLocks noChangeArrowheads="1"/>
          </p:cNvSpPr>
          <p:nvPr/>
        </p:nvSpPr>
        <p:spPr bwMode="auto">
          <a:xfrm>
            <a:off x="6688138" y="5411788"/>
            <a:ext cx="231775" cy="252412"/>
          </a:xfrm>
          <a:custGeom>
            <a:avLst/>
            <a:gdLst>
              <a:gd name="T0" fmla="*/ 653 w 1894"/>
              <a:gd name="T1" fmla="*/ 0 h 1904"/>
              <a:gd name="T2" fmla="*/ 668 w 1894"/>
              <a:gd name="T3" fmla="*/ 0 h 1904"/>
              <a:gd name="T4" fmla="*/ 699 w 1894"/>
              <a:gd name="T5" fmla="*/ 1 h 1904"/>
              <a:gd name="T6" fmla="*/ 742 w 1894"/>
              <a:gd name="T7" fmla="*/ 3 h 1904"/>
              <a:gd name="T8" fmla="*/ 799 w 1894"/>
              <a:gd name="T9" fmla="*/ 6 h 1904"/>
              <a:gd name="T10" fmla="*/ 865 w 1894"/>
              <a:gd name="T11" fmla="*/ 10 h 1904"/>
              <a:gd name="T12" fmla="*/ 941 w 1894"/>
              <a:gd name="T13" fmla="*/ 17 h 1904"/>
              <a:gd name="T14" fmla="*/ 1025 w 1894"/>
              <a:gd name="T15" fmla="*/ 26 h 1904"/>
              <a:gd name="T16" fmla="*/ 1116 w 1894"/>
              <a:gd name="T17" fmla="*/ 38 h 1904"/>
              <a:gd name="T18" fmla="*/ 1213 w 1894"/>
              <a:gd name="T19" fmla="*/ 55 h 1904"/>
              <a:gd name="T20" fmla="*/ 1315 w 1894"/>
              <a:gd name="T21" fmla="*/ 73 h 1904"/>
              <a:gd name="T22" fmla="*/ 1418 w 1894"/>
              <a:gd name="T23" fmla="*/ 97 h 1904"/>
              <a:gd name="T24" fmla="*/ 1525 w 1894"/>
              <a:gd name="T25" fmla="*/ 125 h 1904"/>
              <a:gd name="T26" fmla="*/ 1632 w 1894"/>
              <a:gd name="T27" fmla="*/ 159 h 1904"/>
              <a:gd name="T28" fmla="*/ 1739 w 1894"/>
              <a:gd name="T29" fmla="*/ 197 h 1904"/>
              <a:gd name="T30" fmla="*/ 1843 w 1894"/>
              <a:gd name="T31" fmla="*/ 241 h 1904"/>
              <a:gd name="T32" fmla="*/ 1729 w 1894"/>
              <a:gd name="T33" fmla="*/ 1139 h 1904"/>
              <a:gd name="T34" fmla="*/ 1742 w 1894"/>
              <a:gd name="T35" fmla="*/ 1146 h 1904"/>
              <a:gd name="T36" fmla="*/ 1768 w 1894"/>
              <a:gd name="T37" fmla="*/ 1173 h 1904"/>
              <a:gd name="T38" fmla="*/ 1781 w 1894"/>
              <a:gd name="T39" fmla="*/ 1234 h 1904"/>
              <a:gd name="T40" fmla="*/ 1760 w 1894"/>
              <a:gd name="T41" fmla="*/ 1341 h 1904"/>
              <a:gd name="T42" fmla="*/ 1432 w 1894"/>
              <a:gd name="T43" fmla="*/ 1765 h 1904"/>
              <a:gd name="T44" fmla="*/ 1322 w 1894"/>
              <a:gd name="T45" fmla="*/ 1904 h 1904"/>
              <a:gd name="T46" fmla="*/ 1304 w 1894"/>
              <a:gd name="T47" fmla="*/ 1902 h 1904"/>
              <a:gd name="T48" fmla="*/ 1270 w 1894"/>
              <a:gd name="T49" fmla="*/ 1897 h 1904"/>
              <a:gd name="T50" fmla="*/ 1223 w 1894"/>
              <a:gd name="T51" fmla="*/ 1891 h 1904"/>
              <a:gd name="T52" fmla="*/ 1162 w 1894"/>
              <a:gd name="T53" fmla="*/ 1881 h 1904"/>
              <a:gd name="T54" fmla="*/ 1091 w 1894"/>
              <a:gd name="T55" fmla="*/ 1869 h 1904"/>
              <a:gd name="T56" fmla="*/ 1008 w 1894"/>
              <a:gd name="T57" fmla="*/ 1854 h 1904"/>
              <a:gd name="T58" fmla="*/ 918 w 1894"/>
              <a:gd name="T59" fmla="*/ 1835 h 1904"/>
              <a:gd name="T60" fmla="*/ 820 w 1894"/>
              <a:gd name="T61" fmla="*/ 1813 h 1904"/>
              <a:gd name="T62" fmla="*/ 717 w 1894"/>
              <a:gd name="T63" fmla="*/ 1786 h 1904"/>
              <a:gd name="T64" fmla="*/ 610 w 1894"/>
              <a:gd name="T65" fmla="*/ 1755 h 1904"/>
              <a:gd name="T66" fmla="*/ 501 w 1894"/>
              <a:gd name="T67" fmla="*/ 1720 h 1904"/>
              <a:gd name="T68" fmla="*/ 390 w 1894"/>
              <a:gd name="T69" fmla="*/ 1681 h 1904"/>
              <a:gd name="T70" fmla="*/ 280 w 1894"/>
              <a:gd name="T71" fmla="*/ 1636 h 1904"/>
              <a:gd name="T72" fmla="*/ 172 w 1894"/>
              <a:gd name="T73" fmla="*/ 1585 h 1904"/>
              <a:gd name="T74" fmla="*/ 67 w 1894"/>
              <a:gd name="T75" fmla="*/ 1530 h 1904"/>
              <a:gd name="T76" fmla="*/ 16 w 1894"/>
              <a:gd name="T77" fmla="*/ 1495 h 1904"/>
              <a:gd name="T78" fmla="*/ 8 w 1894"/>
              <a:gd name="T79" fmla="*/ 1457 h 1904"/>
              <a:gd name="T80" fmla="*/ 0 w 1894"/>
              <a:gd name="T81" fmla="*/ 1401 h 1904"/>
              <a:gd name="T82" fmla="*/ 4 w 1894"/>
              <a:gd name="T83" fmla="*/ 1343 h 1904"/>
              <a:gd name="T84" fmla="*/ 388 w 1894"/>
              <a:gd name="T85" fmla="*/ 965 h 1904"/>
              <a:gd name="T86" fmla="*/ 386 w 1894"/>
              <a:gd name="T87" fmla="*/ 952 h 1904"/>
              <a:gd name="T88" fmla="*/ 390 w 1894"/>
              <a:gd name="T89" fmla="*/ 917 h 1904"/>
              <a:gd name="T90" fmla="*/ 412 w 1894"/>
              <a:gd name="T91" fmla="*/ 868 h 1904"/>
              <a:gd name="T92" fmla="*/ 468 w 1894"/>
              <a:gd name="T93" fmla="*/ 814 h 19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894"/>
              <a:gd name="T142" fmla="*/ 0 h 1904"/>
              <a:gd name="T143" fmla="*/ 1894 w 1894"/>
              <a:gd name="T144" fmla="*/ 1904 h 19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894" h="1904">
                <a:moveTo>
                  <a:pt x="651" y="0"/>
                </a:moveTo>
                <a:lnTo>
                  <a:pt x="653" y="0"/>
                </a:lnTo>
                <a:lnTo>
                  <a:pt x="659" y="0"/>
                </a:lnTo>
                <a:lnTo>
                  <a:pt x="668" y="0"/>
                </a:lnTo>
                <a:lnTo>
                  <a:pt x="682" y="0"/>
                </a:lnTo>
                <a:lnTo>
                  <a:pt x="699" y="1"/>
                </a:lnTo>
                <a:lnTo>
                  <a:pt x="720" y="1"/>
                </a:lnTo>
                <a:lnTo>
                  <a:pt x="742" y="3"/>
                </a:lnTo>
                <a:lnTo>
                  <a:pt x="769" y="4"/>
                </a:lnTo>
                <a:lnTo>
                  <a:pt x="799" y="6"/>
                </a:lnTo>
                <a:lnTo>
                  <a:pt x="831" y="8"/>
                </a:lnTo>
                <a:lnTo>
                  <a:pt x="865" y="10"/>
                </a:lnTo>
                <a:lnTo>
                  <a:pt x="902" y="13"/>
                </a:lnTo>
                <a:lnTo>
                  <a:pt x="941" y="17"/>
                </a:lnTo>
                <a:lnTo>
                  <a:pt x="982" y="21"/>
                </a:lnTo>
                <a:lnTo>
                  <a:pt x="1025" y="26"/>
                </a:lnTo>
                <a:lnTo>
                  <a:pt x="1070" y="32"/>
                </a:lnTo>
                <a:lnTo>
                  <a:pt x="1116" y="38"/>
                </a:lnTo>
                <a:lnTo>
                  <a:pt x="1164" y="46"/>
                </a:lnTo>
                <a:lnTo>
                  <a:pt x="1213" y="55"/>
                </a:lnTo>
                <a:lnTo>
                  <a:pt x="1263" y="63"/>
                </a:lnTo>
                <a:lnTo>
                  <a:pt x="1315" y="73"/>
                </a:lnTo>
                <a:lnTo>
                  <a:pt x="1366" y="85"/>
                </a:lnTo>
                <a:lnTo>
                  <a:pt x="1418" y="97"/>
                </a:lnTo>
                <a:lnTo>
                  <a:pt x="1472" y="111"/>
                </a:lnTo>
                <a:lnTo>
                  <a:pt x="1525" y="125"/>
                </a:lnTo>
                <a:lnTo>
                  <a:pt x="1579" y="141"/>
                </a:lnTo>
                <a:lnTo>
                  <a:pt x="1632" y="159"/>
                </a:lnTo>
                <a:lnTo>
                  <a:pt x="1685" y="177"/>
                </a:lnTo>
                <a:lnTo>
                  <a:pt x="1739" y="197"/>
                </a:lnTo>
                <a:lnTo>
                  <a:pt x="1791" y="218"/>
                </a:lnTo>
                <a:lnTo>
                  <a:pt x="1843" y="241"/>
                </a:lnTo>
                <a:lnTo>
                  <a:pt x="1894" y="266"/>
                </a:lnTo>
                <a:lnTo>
                  <a:pt x="1729" y="1139"/>
                </a:lnTo>
                <a:lnTo>
                  <a:pt x="1733" y="1140"/>
                </a:lnTo>
                <a:lnTo>
                  <a:pt x="1742" y="1146"/>
                </a:lnTo>
                <a:lnTo>
                  <a:pt x="1755" y="1156"/>
                </a:lnTo>
                <a:lnTo>
                  <a:pt x="1768" y="1173"/>
                </a:lnTo>
                <a:lnTo>
                  <a:pt x="1778" y="1199"/>
                </a:lnTo>
                <a:lnTo>
                  <a:pt x="1781" y="1234"/>
                </a:lnTo>
                <a:lnTo>
                  <a:pt x="1777" y="1281"/>
                </a:lnTo>
                <a:lnTo>
                  <a:pt x="1760" y="1341"/>
                </a:lnTo>
                <a:lnTo>
                  <a:pt x="1472" y="1765"/>
                </a:lnTo>
                <a:lnTo>
                  <a:pt x="1432" y="1765"/>
                </a:lnTo>
                <a:lnTo>
                  <a:pt x="1324" y="1904"/>
                </a:lnTo>
                <a:lnTo>
                  <a:pt x="1322" y="1904"/>
                </a:lnTo>
                <a:lnTo>
                  <a:pt x="1315" y="1903"/>
                </a:lnTo>
                <a:lnTo>
                  <a:pt x="1304" y="1902"/>
                </a:lnTo>
                <a:lnTo>
                  <a:pt x="1290" y="1900"/>
                </a:lnTo>
                <a:lnTo>
                  <a:pt x="1270" y="1897"/>
                </a:lnTo>
                <a:lnTo>
                  <a:pt x="1249" y="1894"/>
                </a:lnTo>
                <a:lnTo>
                  <a:pt x="1223" y="1891"/>
                </a:lnTo>
                <a:lnTo>
                  <a:pt x="1194" y="1887"/>
                </a:lnTo>
                <a:lnTo>
                  <a:pt x="1162" y="1881"/>
                </a:lnTo>
                <a:lnTo>
                  <a:pt x="1128" y="1876"/>
                </a:lnTo>
                <a:lnTo>
                  <a:pt x="1091" y="1869"/>
                </a:lnTo>
                <a:lnTo>
                  <a:pt x="1050" y="1862"/>
                </a:lnTo>
                <a:lnTo>
                  <a:pt x="1008" y="1854"/>
                </a:lnTo>
                <a:lnTo>
                  <a:pt x="964" y="1845"/>
                </a:lnTo>
                <a:lnTo>
                  <a:pt x="918" y="1835"/>
                </a:lnTo>
                <a:lnTo>
                  <a:pt x="870" y="1824"/>
                </a:lnTo>
                <a:lnTo>
                  <a:pt x="820" y="1813"/>
                </a:lnTo>
                <a:lnTo>
                  <a:pt x="769" y="1800"/>
                </a:lnTo>
                <a:lnTo>
                  <a:pt x="717" y="1786"/>
                </a:lnTo>
                <a:lnTo>
                  <a:pt x="664" y="1772"/>
                </a:lnTo>
                <a:lnTo>
                  <a:pt x="610" y="1755"/>
                </a:lnTo>
                <a:lnTo>
                  <a:pt x="555" y="1738"/>
                </a:lnTo>
                <a:lnTo>
                  <a:pt x="501" y="1720"/>
                </a:lnTo>
                <a:lnTo>
                  <a:pt x="445" y="1701"/>
                </a:lnTo>
                <a:lnTo>
                  <a:pt x="390" y="1681"/>
                </a:lnTo>
                <a:lnTo>
                  <a:pt x="334" y="1659"/>
                </a:lnTo>
                <a:lnTo>
                  <a:pt x="280" y="1636"/>
                </a:lnTo>
                <a:lnTo>
                  <a:pt x="225" y="1611"/>
                </a:lnTo>
                <a:lnTo>
                  <a:pt x="172" y="1585"/>
                </a:lnTo>
                <a:lnTo>
                  <a:pt x="119" y="1559"/>
                </a:lnTo>
                <a:lnTo>
                  <a:pt x="67" y="1530"/>
                </a:lnTo>
                <a:lnTo>
                  <a:pt x="17" y="1500"/>
                </a:lnTo>
                <a:lnTo>
                  <a:pt x="16" y="1495"/>
                </a:lnTo>
                <a:lnTo>
                  <a:pt x="12" y="1480"/>
                </a:lnTo>
                <a:lnTo>
                  <a:pt x="8" y="1457"/>
                </a:lnTo>
                <a:lnTo>
                  <a:pt x="4" y="1430"/>
                </a:lnTo>
                <a:lnTo>
                  <a:pt x="0" y="1401"/>
                </a:lnTo>
                <a:lnTo>
                  <a:pt x="0" y="1370"/>
                </a:lnTo>
                <a:lnTo>
                  <a:pt x="4" y="1343"/>
                </a:lnTo>
                <a:lnTo>
                  <a:pt x="12" y="1319"/>
                </a:lnTo>
                <a:lnTo>
                  <a:pt x="388" y="965"/>
                </a:lnTo>
                <a:lnTo>
                  <a:pt x="387" y="961"/>
                </a:lnTo>
                <a:lnTo>
                  <a:pt x="386" y="952"/>
                </a:lnTo>
                <a:lnTo>
                  <a:pt x="386" y="936"/>
                </a:lnTo>
                <a:lnTo>
                  <a:pt x="390" y="917"/>
                </a:lnTo>
                <a:lnTo>
                  <a:pt x="397" y="893"/>
                </a:lnTo>
                <a:lnTo>
                  <a:pt x="412" y="868"/>
                </a:lnTo>
                <a:lnTo>
                  <a:pt x="435" y="841"/>
                </a:lnTo>
                <a:lnTo>
                  <a:pt x="468" y="814"/>
                </a:lnTo>
                <a:lnTo>
                  <a:pt x="651" y="0"/>
                </a:lnTo>
                <a:close/>
              </a:path>
            </a:pathLst>
          </a:custGeom>
          <a:solidFill>
            <a:srgbClr val="B2B2B2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64" name="Freeform 312"/>
          <p:cNvSpPr>
            <a:spLocks noChangeArrowheads="1"/>
          </p:cNvSpPr>
          <p:nvPr/>
        </p:nvSpPr>
        <p:spPr bwMode="auto">
          <a:xfrm>
            <a:off x="6716713" y="5572125"/>
            <a:ext cx="134937" cy="42863"/>
          </a:xfrm>
          <a:custGeom>
            <a:avLst/>
            <a:gdLst>
              <a:gd name="T0" fmla="*/ 40 w 1106"/>
              <a:gd name="T1" fmla="*/ 0 h 331"/>
              <a:gd name="T2" fmla="*/ 1106 w 1106"/>
              <a:gd name="T3" fmla="*/ 277 h 331"/>
              <a:gd name="T4" fmla="*/ 1071 w 1106"/>
              <a:gd name="T5" fmla="*/ 331 h 331"/>
              <a:gd name="T6" fmla="*/ 0 w 1106"/>
              <a:gd name="T7" fmla="*/ 36 h 331"/>
              <a:gd name="T8" fmla="*/ 40 w 1106"/>
              <a:gd name="T9" fmla="*/ 0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6"/>
              <a:gd name="T16" fmla="*/ 0 h 331"/>
              <a:gd name="T17" fmla="*/ 1106 w 1106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6" h="331">
                <a:moveTo>
                  <a:pt x="40" y="0"/>
                </a:moveTo>
                <a:lnTo>
                  <a:pt x="1106" y="277"/>
                </a:lnTo>
                <a:lnTo>
                  <a:pt x="1071" y="331"/>
                </a:lnTo>
                <a:lnTo>
                  <a:pt x="0" y="36"/>
                </a:lnTo>
                <a:lnTo>
                  <a:pt x="40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65" name="Freeform 313"/>
          <p:cNvSpPr>
            <a:spLocks noChangeArrowheads="1"/>
          </p:cNvSpPr>
          <p:nvPr/>
        </p:nvSpPr>
        <p:spPr bwMode="auto">
          <a:xfrm>
            <a:off x="6694488" y="5591175"/>
            <a:ext cx="157162" cy="66675"/>
          </a:xfrm>
          <a:custGeom>
            <a:avLst/>
            <a:gdLst>
              <a:gd name="T0" fmla="*/ 1282 w 1285"/>
              <a:gd name="T1" fmla="*/ 391 h 505"/>
              <a:gd name="T2" fmla="*/ 1264 w 1285"/>
              <a:gd name="T3" fmla="*/ 389 h 505"/>
              <a:gd name="T4" fmla="*/ 1232 w 1285"/>
              <a:gd name="T5" fmla="*/ 385 h 505"/>
              <a:gd name="T6" fmla="*/ 1183 w 1285"/>
              <a:gd name="T7" fmla="*/ 378 h 505"/>
              <a:gd name="T8" fmla="*/ 1124 w 1285"/>
              <a:gd name="T9" fmla="*/ 369 h 505"/>
              <a:gd name="T10" fmla="*/ 1052 w 1285"/>
              <a:gd name="T11" fmla="*/ 355 h 505"/>
              <a:gd name="T12" fmla="*/ 971 w 1285"/>
              <a:gd name="T13" fmla="*/ 340 h 505"/>
              <a:gd name="T14" fmla="*/ 881 w 1285"/>
              <a:gd name="T15" fmla="*/ 322 h 505"/>
              <a:gd name="T16" fmla="*/ 785 w 1285"/>
              <a:gd name="T17" fmla="*/ 299 h 505"/>
              <a:gd name="T18" fmla="*/ 684 w 1285"/>
              <a:gd name="T19" fmla="*/ 273 h 505"/>
              <a:gd name="T20" fmla="*/ 579 w 1285"/>
              <a:gd name="T21" fmla="*/ 244 h 505"/>
              <a:gd name="T22" fmla="*/ 472 w 1285"/>
              <a:gd name="T23" fmla="*/ 209 h 505"/>
              <a:gd name="T24" fmla="*/ 364 w 1285"/>
              <a:gd name="T25" fmla="*/ 171 h 505"/>
              <a:gd name="T26" fmla="*/ 259 w 1285"/>
              <a:gd name="T27" fmla="*/ 128 h 505"/>
              <a:gd name="T28" fmla="*/ 155 w 1285"/>
              <a:gd name="T29" fmla="*/ 81 h 505"/>
              <a:gd name="T30" fmla="*/ 55 w 1285"/>
              <a:gd name="T31" fmla="*/ 28 h 505"/>
              <a:gd name="T32" fmla="*/ 6 w 1285"/>
              <a:gd name="T33" fmla="*/ 4 h 505"/>
              <a:gd name="T34" fmla="*/ 2 w 1285"/>
              <a:gd name="T35" fmla="*/ 32 h 505"/>
              <a:gd name="T36" fmla="*/ 0 w 1285"/>
              <a:gd name="T37" fmla="*/ 76 h 505"/>
              <a:gd name="T38" fmla="*/ 8 w 1285"/>
              <a:gd name="T39" fmla="*/ 120 h 505"/>
              <a:gd name="T40" fmla="*/ 19 w 1285"/>
              <a:gd name="T41" fmla="*/ 139 h 505"/>
              <a:gd name="T42" fmla="*/ 28 w 1285"/>
              <a:gd name="T43" fmla="*/ 144 h 505"/>
              <a:gd name="T44" fmla="*/ 47 w 1285"/>
              <a:gd name="T45" fmla="*/ 155 h 505"/>
              <a:gd name="T46" fmla="*/ 75 w 1285"/>
              <a:gd name="T47" fmla="*/ 170 h 505"/>
              <a:gd name="T48" fmla="*/ 112 w 1285"/>
              <a:gd name="T49" fmla="*/ 190 h 505"/>
              <a:gd name="T50" fmla="*/ 159 w 1285"/>
              <a:gd name="T51" fmla="*/ 212 h 505"/>
              <a:gd name="T52" fmla="*/ 215 w 1285"/>
              <a:gd name="T53" fmla="*/ 238 h 505"/>
              <a:gd name="T54" fmla="*/ 281 w 1285"/>
              <a:gd name="T55" fmla="*/ 267 h 505"/>
              <a:gd name="T56" fmla="*/ 358 w 1285"/>
              <a:gd name="T57" fmla="*/ 296 h 505"/>
              <a:gd name="T58" fmla="*/ 443 w 1285"/>
              <a:gd name="T59" fmla="*/ 326 h 505"/>
              <a:gd name="T60" fmla="*/ 540 w 1285"/>
              <a:gd name="T61" fmla="*/ 357 h 505"/>
              <a:gd name="T62" fmla="*/ 647 w 1285"/>
              <a:gd name="T63" fmla="*/ 387 h 505"/>
              <a:gd name="T64" fmla="*/ 764 w 1285"/>
              <a:gd name="T65" fmla="*/ 416 h 505"/>
              <a:gd name="T66" fmla="*/ 890 w 1285"/>
              <a:gd name="T67" fmla="*/ 444 h 505"/>
              <a:gd name="T68" fmla="*/ 1028 w 1285"/>
              <a:gd name="T69" fmla="*/ 472 h 505"/>
              <a:gd name="T70" fmla="*/ 1177 w 1285"/>
              <a:gd name="T71" fmla="*/ 494 h 505"/>
              <a:gd name="T72" fmla="*/ 1256 w 1285"/>
              <a:gd name="T73" fmla="*/ 503 h 505"/>
              <a:gd name="T74" fmla="*/ 1265 w 1285"/>
              <a:gd name="T75" fmla="*/ 487 h 505"/>
              <a:gd name="T76" fmla="*/ 1278 w 1285"/>
              <a:gd name="T77" fmla="*/ 456 h 505"/>
              <a:gd name="T78" fmla="*/ 1285 w 1285"/>
              <a:gd name="T79" fmla="*/ 415 h 5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85"/>
              <a:gd name="T121" fmla="*/ 0 h 505"/>
              <a:gd name="T122" fmla="*/ 1285 w 1285"/>
              <a:gd name="T123" fmla="*/ 505 h 5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85" h="505">
                <a:moveTo>
                  <a:pt x="1284" y="391"/>
                </a:moveTo>
                <a:lnTo>
                  <a:pt x="1282" y="391"/>
                </a:lnTo>
                <a:lnTo>
                  <a:pt x="1275" y="390"/>
                </a:lnTo>
                <a:lnTo>
                  <a:pt x="1264" y="389"/>
                </a:lnTo>
                <a:lnTo>
                  <a:pt x="1250" y="387"/>
                </a:lnTo>
                <a:lnTo>
                  <a:pt x="1232" y="385"/>
                </a:lnTo>
                <a:lnTo>
                  <a:pt x="1209" y="382"/>
                </a:lnTo>
                <a:lnTo>
                  <a:pt x="1183" y="378"/>
                </a:lnTo>
                <a:lnTo>
                  <a:pt x="1155" y="374"/>
                </a:lnTo>
                <a:lnTo>
                  <a:pt x="1124" y="369"/>
                </a:lnTo>
                <a:lnTo>
                  <a:pt x="1089" y="362"/>
                </a:lnTo>
                <a:lnTo>
                  <a:pt x="1052" y="355"/>
                </a:lnTo>
                <a:lnTo>
                  <a:pt x="1013" y="349"/>
                </a:lnTo>
                <a:lnTo>
                  <a:pt x="971" y="340"/>
                </a:lnTo>
                <a:lnTo>
                  <a:pt x="926" y="332"/>
                </a:lnTo>
                <a:lnTo>
                  <a:pt x="881" y="322"/>
                </a:lnTo>
                <a:lnTo>
                  <a:pt x="834" y="311"/>
                </a:lnTo>
                <a:lnTo>
                  <a:pt x="785" y="299"/>
                </a:lnTo>
                <a:lnTo>
                  <a:pt x="735" y="287"/>
                </a:lnTo>
                <a:lnTo>
                  <a:pt x="684" y="273"/>
                </a:lnTo>
                <a:lnTo>
                  <a:pt x="632" y="259"/>
                </a:lnTo>
                <a:lnTo>
                  <a:pt x="579" y="244"/>
                </a:lnTo>
                <a:lnTo>
                  <a:pt x="526" y="228"/>
                </a:lnTo>
                <a:lnTo>
                  <a:pt x="472" y="209"/>
                </a:lnTo>
                <a:lnTo>
                  <a:pt x="419" y="191"/>
                </a:lnTo>
                <a:lnTo>
                  <a:pt x="364" y="171"/>
                </a:lnTo>
                <a:lnTo>
                  <a:pt x="311" y="150"/>
                </a:lnTo>
                <a:lnTo>
                  <a:pt x="259" y="128"/>
                </a:lnTo>
                <a:lnTo>
                  <a:pt x="206" y="105"/>
                </a:lnTo>
                <a:lnTo>
                  <a:pt x="155" y="81"/>
                </a:lnTo>
                <a:lnTo>
                  <a:pt x="104" y="55"/>
                </a:lnTo>
                <a:lnTo>
                  <a:pt x="55" y="28"/>
                </a:lnTo>
                <a:lnTo>
                  <a:pt x="7" y="0"/>
                </a:lnTo>
                <a:lnTo>
                  <a:pt x="6" y="4"/>
                </a:lnTo>
                <a:lnTo>
                  <a:pt x="4" y="15"/>
                </a:lnTo>
                <a:lnTo>
                  <a:pt x="2" y="32"/>
                </a:lnTo>
                <a:lnTo>
                  <a:pt x="0" y="53"/>
                </a:lnTo>
                <a:lnTo>
                  <a:pt x="0" y="76"/>
                </a:lnTo>
                <a:lnTo>
                  <a:pt x="2" y="98"/>
                </a:lnTo>
                <a:lnTo>
                  <a:pt x="8" y="120"/>
                </a:lnTo>
                <a:lnTo>
                  <a:pt x="18" y="137"/>
                </a:lnTo>
                <a:lnTo>
                  <a:pt x="19" y="139"/>
                </a:lnTo>
                <a:lnTo>
                  <a:pt x="22" y="141"/>
                </a:lnTo>
                <a:lnTo>
                  <a:pt x="28" y="144"/>
                </a:lnTo>
                <a:lnTo>
                  <a:pt x="37" y="148"/>
                </a:lnTo>
                <a:lnTo>
                  <a:pt x="47" y="155"/>
                </a:lnTo>
                <a:lnTo>
                  <a:pt x="59" y="162"/>
                </a:lnTo>
                <a:lnTo>
                  <a:pt x="75" y="170"/>
                </a:lnTo>
                <a:lnTo>
                  <a:pt x="92" y="180"/>
                </a:lnTo>
                <a:lnTo>
                  <a:pt x="112" y="190"/>
                </a:lnTo>
                <a:lnTo>
                  <a:pt x="134" y="200"/>
                </a:lnTo>
                <a:lnTo>
                  <a:pt x="159" y="212"/>
                </a:lnTo>
                <a:lnTo>
                  <a:pt x="186" y="225"/>
                </a:lnTo>
                <a:lnTo>
                  <a:pt x="215" y="238"/>
                </a:lnTo>
                <a:lnTo>
                  <a:pt x="247" y="252"/>
                </a:lnTo>
                <a:lnTo>
                  <a:pt x="281" y="267"/>
                </a:lnTo>
                <a:lnTo>
                  <a:pt x="318" y="281"/>
                </a:lnTo>
                <a:lnTo>
                  <a:pt x="358" y="296"/>
                </a:lnTo>
                <a:lnTo>
                  <a:pt x="399" y="311"/>
                </a:lnTo>
                <a:lnTo>
                  <a:pt x="443" y="326"/>
                </a:lnTo>
                <a:lnTo>
                  <a:pt x="491" y="341"/>
                </a:lnTo>
                <a:lnTo>
                  <a:pt x="540" y="357"/>
                </a:lnTo>
                <a:lnTo>
                  <a:pt x="592" y="372"/>
                </a:lnTo>
                <a:lnTo>
                  <a:pt x="647" y="387"/>
                </a:lnTo>
                <a:lnTo>
                  <a:pt x="703" y="402"/>
                </a:lnTo>
                <a:lnTo>
                  <a:pt x="764" y="416"/>
                </a:lnTo>
                <a:lnTo>
                  <a:pt x="826" y="431"/>
                </a:lnTo>
                <a:lnTo>
                  <a:pt x="890" y="444"/>
                </a:lnTo>
                <a:lnTo>
                  <a:pt x="958" y="459"/>
                </a:lnTo>
                <a:lnTo>
                  <a:pt x="1028" y="472"/>
                </a:lnTo>
                <a:lnTo>
                  <a:pt x="1101" y="483"/>
                </a:lnTo>
                <a:lnTo>
                  <a:pt x="1177" y="494"/>
                </a:lnTo>
                <a:lnTo>
                  <a:pt x="1255" y="505"/>
                </a:lnTo>
                <a:lnTo>
                  <a:pt x="1256" y="503"/>
                </a:lnTo>
                <a:lnTo>
                  <a:pt x="1260" y="497"/>
                </a:lnTo>
                <a:lnTo>
                  <a:pt x="1265" y="487"/>
                </a:lnTo>
                <a:lnTo>
                  <a:pt x="1272" y="473"/>
                </a:lnTo>
                <a:lnTo>
                  <a:pt x="1278" y="456"/>
                </a:lnTo>
                <a:lnTo>
                  <a:pt x="1282" y="437"/>
                </a:lnTo>
                <a:lnTo>
                  <a:pt x="1285" y="415"/>
                </a:lnTo>
                <a:lnTo>
                  <a:pt x="1284" y="391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66" name="AutoShape 314"/>
          <p:cNvSpPr>
            <a:spLocks noChangeArrowheads="1"/>
          </p:cNvSpPr>
          <p:nvPr/>
        </p:nvSpPr>
        <p:spPr bwMode="auto">
          <a:xfrm>
            <a:off x="6646863" y="5322888"/>
            <a:ext cx="254000" cy="300037"/>
          </a:xfrm>
          <a:prstGeom prst="roundRect">
            <a:avLst>
              <a:gd name="adj" fmla="val 625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767" name="Freeform 315"/>
          <p:cNvSpPr>
            <a:spLocks noChangeArrowheads="1"/>
          </p:cNvSpPr>
          <p:nvPr/>
        </p:nvSpPr>
        <p:spPr bwMode="auto">
          <a:xfrm>
            <a:off x="6699250" y="5341938"/>
            <a:ext cx="36513" cy="49212"/>
          </a:xfrm>
          <a:custGeom>
            <a:avLst/>
            <a:gdLst>
              <a:gd name="T0" fmla="*/ 63 w 179"/>
              <a:gd name="T1" fmla="*/ 28 h 216"/>
              <a:gd name="T2" fmla="*/ 49 w 179"/>
              <a:gd name="T3" fmla="*/ 37 h 216"/>
              <a:gd name="T4" fmla="*/ 38 w 179"/>
              <a:gd name="T5" fmla="*/ 47 h 216"/>
              <a:gd name="T6" fmla="*/ 27 w 179"/>
              <a:gd name="T7" fmla="*/ 59 h 216"/>
              <a:gd name="T8" fmla="*/ 18 w 179"/>
              <a:gd name="T9" fmla="*/ 72 h 216"/>
              <a:gd name="T10" fmla="*/ 10 w 179"/>
              <a:gd name="T11" fmla="*/ 86 h 216"/>
              <a:gd name="T12" fmla="*/ 5 w 179"/>
              <a:gd name="T13" fmla="*/ 101 h 216"/>
              <a:gd name="T14" fmla="*/ 2 w 179"/>
              <a:gd name="T15" fmla="*/ 117 h 216"/>
              <a:gd name="T16" fmla="*/ 0 w 179"/>
              <a:gd name="T17" fmla="*/ 133 h 216"/>
              <a:gd name="T18" fmla="*/ 2 w 179"/>
              <a:gd name="T19" fmla="*/ 155 h 216"/>
              <a:gd name="T20" fmla="*/ 10 w 179"/>
              <a:gd name="T21" fmla="*/ 173 h 216"/>
              <a:gd name="T22" fmla="*/ 23 w 179"/>
              <a:gd name="T23" fmla="*/ 190 h 216"/>
              <a:gd name="T24" fmla="*/ 40 w 179"/>
              <a:gd name="T25" fmla="*/ 201 h 216"/>
              <a:gd name="T26" fmla="*/ 59 w 179"/>
              <a:gd name="T27" fmla="*/ 211 h 216"/>
              <a:gd name="T28" fmla="*/ 79 w 179"/>
              <a:gd name="T29" fmla="*/ 215 h 216"/>
              <a:gd name="T30" fmla="*/ 100 w 179"/>
              <a:gd name="T31" fmla="*/ 216 h 216"/>
              <a:gd name="T32" fmla="*/ 120 w 179"/>
              <a:gd name="T33" fmla="*/ 213 h 216"/>
              <a:gd name="T34" fmla="*/ 124 w 179"/>
              <a:gd name="T35" fmla="*/ 213 h 216"/>
              <a:gd name="T36" fmla="*/ 128 w 179"/>
              <a:gd name="T37" fmla="*/ 211 h 216"/>
              <a:gd name="T38" fmla="*/ 131 w 179"/>
              <a:gd name="T39" fmla="*/ 208 h 216"/>
              <a:gd name="T40" fmla="*/ 132 w 179"/>
              <a:gd name="T41" fmla="*/ 203 h 216"/>
              <a:gd name="T42" fmla="*/ 130 w 179"/>
              <a:gd name="T43" fmla="*/ 198 h 216"/>
              <a:gd name="T44" fmla="*/ 126 w 179"/>
              <a:gd name="T45" fmla="*/ 194 h 216"/>
              <a:gd name="T46" fmla="*/ 121 w 179"/>
              <a:gd name="T47" fmla="*/ 190 h 216"/>
              <a:gd name="T48" fmla="*/ 116 w 179"/>
              <a:gd name="T49" fmla="*/ 187 h 216"/>
              <a:gd name="T50" fmla="*/ 105 w 179"/>
              <a:gd name="T51" fmla="*/ 184 h 216"/>
              <a:gd name="T52" fmla="*/ 95 w 179"/>
              <a:gd name="T53" fmla="*/ 182 h 216"/>
              <a:gd name="T54" fmla="*/ 84 w 179"/>
              <a:gd name="T55" fmla="*/ 180 h 216"/>
              <a:gd name="T56" fmla="*/ 75 w 179"/>
              <a:gd name="T57" fmla="*/ 178 h 216"/>
              <a:gd name="T58" fmla="*/ 65 w 179"/>
              <a:gd name="T59" fmla="*/ 175 h 216"/>
              <a:gd name="T60" fmla="*/ 56 w 179"/>
              <a:gd name="T61" fmla="*/ 170 h 216"/>
              <a:gd name="T62" fmla="*/ 47 w 179"/>
              <a:gd name="T63" fmla="*/ 165 h 216"/>
              <a:gd name="T64" fmla="*/ 39 w 179"/>
              <a:gd name="T65" fmla="*/ 156 h 216"/>
              <a:gd name="T66" fmla="*/ 36 w 179"/>
              <a:gd name="T67" fmla="*/ 120 h 216"/>
              <a:gd name="T68" fmla="*/ 44 w 179"/>
              <a:gd name="T69" fmla="*/ 90 h 216"/>
              <a:gd name="T70" fmla="*/ 61 w 179"/>
              <a:gd name="T71" fmla="*/ 67 h 216"/>
              <a:gd name="T72" fmla="*/ 84 w 179"/>
              <a:gd name="T73" fmla="*/ 47 h 216"/>
              <a:gd name="T74" fmla="*/ 109 w 179"/>
              <a:gd name="T75" fmla="*/ 32 h 216"/>
              <a:gd name="T76" fmla="*/ 136 w 179"/>
              <a:gd name="T77" fmla="*/ 21 h 216"/>
              <a:gd name="T78" fmla="*/ 160 w 179"/>
              <a:gd name="T79" fmla="*/ 12 h 216"/>
              <a:gd name="T80" fmla="*/ 179 w 179"/>
              <a:gd name="T81" fmla="*/ 5 h 216"/>
              <a:gd name="T82" fmla="*/ 167 w 179"/>
              <a:gd name="T83" fmla="*/ 1 h 216"/>
              <a:gd name="T84" fmla="*/ 154 w 179"/>
              <a:gd name="T85" fmla="*/ 0 h 216"/>
              <a:gd name="T86" fmla="*/ 140 w 179"/>
              <a:gd name="T87" fmla="*/ 2 h 216"/>
              <a:gd name="T88" fmla="*/ 124 w 179"/>
              <a:gd name="T89" fmla="*/ 5 h 216"/>
              <a:gd name="T90" fmla="*/ 108 w 179"/>
              <a:gd name="T91" fmla="*/ 10 h 216"/>
              <a:gd name="T92" fmla="*/ 92 w 179"/>
              <a:gd name="T93" fmla="*/ 15 h 216"/>
              <a:gd name="T94" fmla="*/ 77 w 179"/>
              <a:gd name="T95" fmla="*/ 22 h 216"/>
              <a:gd name="T96" fmla="*/ 63 w 179"/>
              <a:gd name="T97" fmla="*/ 28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9"/>
              <a:gd name="T148" fmla="*/ 0 h 216"/>
              <a:gd name="T149" fmla="*/ 179 w 179"/>
              <a:gd name="T150" fmla="*/ 216 h 2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9" h="216">
                <a:moveTo>
                  <a:pt x="63" y="28"/>
                </a:moveTo>
                <a:lnTo>
                  <a:pt x="49" y="37"/>
                </a:lnTo>
                <a:lnTo>
                  <a:pt x="38" y="47"/>
                </a:lnTo>
                <a:lnTo>
                  <a:pt x="27" y="59"/>
                </a:lnTo>
                <a:lnTo>
                  <a:pt x="18" y="72"/>
                </a:lnTo>
                <a:lnTo>
                  <a:pt x="10" y="86"/>
                </a:lnTo>
                <a:lnTo>
                  <a:pt x="5" y="101"/>
                </a:lnTo>
                <a:lnTo>
                  <a:pt x="2" y="117"/>
                </a:lnTo>
                <a:lnTo>
                  <a:pt x="0" y="133"/>
                </a:lnTo>
                <a:lnTo>
                  <a:pt x="2" y="155"/>
                </a:lnTo>
                <a:lnTo>
                  <a:pt x="10" y="173"/>
                </a:lnTo>
                <a:lnTo>
                  <a:pt x="23" y="190"/>
                </a:lnTo>
                <a:lnTo>
                  <a:pt x="40" y="201"/>
                </a:lnTo>
                <a:lnTo>
                  <a:pt x="59" y="211"/>
                </a:lnTo>
                <a:lnTo>
                  <a:pt x="79" y="215"/>
                </a:lnTo>
                <a:lnTo>
                  <a:pt x="100" y="216"/>
                </a:lnTo>
                <a:lnTo>
                  <a:pt x="120" y="213"/>
                </a:lnTo>
                <a:lnTo>
                  <a:pt x="124" y="213"/>
                </a:lnTo>
                <a:lnTo>
                  <a:pt x="128" y="211"/>
                </a:lnTo>
                <a:lnTo>
                  <a:pt x="131" y="208"/>
                </a:lnTo>
                <a:lnTo>
                  <a:pt x="132" y="203"/>
                </a:lnTo>
                <a:lnTo>
                  <a:pt x="130" y="198"/>
                </a:lnTo>
                <a:lnTo>
                  <a:pt x="126" y="194"/>
                </a:lnTo>
                <a:lnTo>
                  <a:pt x="121" y="190"/>
                </a:lnTo>
                <a:lnTo>
                  <a:pt x="116" y="187"/>
                </a:lnTo>
                <a:lnTo>
                  <a:pt x="105" y="184"/>
                </a:lnTo>
                <a:lnTo>
                  <a:pt x="95" y="182"/>
                </a:lnTo>
                <a:lnTo>
                  <a:pt x="84" y="180"/>
                </a:lnTo>
                <a:lnTo>
                  <a:pt x="75" y="178"/>
                </a:lnTo>
                <a:lnTo>
                  <a:pt x="65" y="175"/>
                </a:lnTo>
                <a:lnTo>
                  <a:pt x="56" y="170"/>
                </a:lnTo>
                <a:lnTo>
                  <a:pt x="47" y="165"/>
                </a:lnTo>
                <a:lnTo>
                  <a:pt x="39" y="156"/>
                </a:lnTo>
                <a:lnTo>
                  <a:pt x="36" y="120"/>
                </a:lnTo>
                <a:lnTo>
                  <a:pt x="44" y="90"/>
                </a:lnTo>
                <a:lnTo>
                  <a:pt x="61" y="67"/>
                </a:lnTo>
                <a:lnTo>
                  <a:pt x="84" y="47"/>
                </a:lnTo>
                <a:lnTo>
                  <a:pt x="109" y="32"/>
                </a:lnTo>
                <a:lnTo>
                  <a:pt x="136" y="21"/>
                </a:lnTo>
                <a:lnTo>
                  <a:pt x="160" y="12"/>
                </a:lnTo>
                <a:lnTo>
                  <a:pt x="179" y="5"/>
                </a:lnTo>
                <a:lnTo>
                  <a:pt x="167" y="1"/>
                </a:lnTo>
                <a:lnTo>
                  <a:pt x="154" y="0"/>
                </a:lnTo>
                <a:lnTo>
                  <a:pt x="140" y="2"/>
                </a:lnTo>
                <a:lnTo>
                  <a:pt x="124" y="5"/>
                </a:lnTo>
                <a:lnTo>
                  <a:pt x="108" y="10"/>
                </a:lnTo>
                <a:lnTo>
                  <a:pt x="92" y="15"/>
                </a:lnTo>
                <a:lnTo>
                  <a:pt x="77" y="22"/>
                </a:lnTo>
                <a:lnTo>
                  <a:pt x="63" y="28"/>
                </a:lnTo>
                <a:close/>
              </a:path>
            </a:pathLst>
          </a:custGeom>
          <a:solidFill>
            <a:srgbClr val="C9E8FF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68" name="Freeform 316"/>
          <p:cNvSpPr>
            <a:spLocks noChangeArrowheads="1"/>
          </p:cNvSpPr>
          <p:nvPr/>
        </p:nvSpPr>
        <p:spPr bwMode="auto">
          <a:xfrm>
            <a:off x="6761163" y="5340350"/>
            <a:ext cx="22225" cy="38100"/>
          </a:xfrm>
          <a:custGeom>
            <a:avLst/>
            <a:gdLst>
              <a:gd name="T0" fmla="*/ 96 w 114"/>
              <a:gd name="T1" fmla="*/ 55 h 168"/>
              <a:gd name="T2" fmla="*/ 101 w 114"/>
              <a:gd name="T3" fmla="*/ 72 h 168"/>
              <a:gd name="T4" fmla="*/ 100 w 114"/>
              <a:gd name="T5" fmla="*/ 88 h 168"/>
              <a:gd name="T6" fmla="*/ 92 w 114"/>
              <a:gd name="T7" fmla="*/ 101 h 168"/>
              <a:gd name="T8" fmla="*/ 82 w 114"/>
              <a:gd name="T9" fmla="*/ 112 h 168"/>
              <a:gd name="T10" fmla="*/ 69 w 114"/>
              <a:gd name="T11" fmla="*/ 123 h 168"/>
              <a:gd name="T12" fmla="*/ 54 w 114"/>
              <a:gd name="T13" fmla="*/ 134 h 168"/>
              <a:gd name="T14" fmla="*/ 40 w 114"/>
              <a:gd name="T15" fmla="*/ 143 h 168"/>
              <a:gd name="T16" fmla="*/ 27 w 114"/>
              <a:gd name="T17" fmla="*/ 153 h 168"/>
              <a:gd name="T18" fmla="*/ 25 w 114"/>
              <a:gd name="T19" fmla="*/ 156 h 168"/>
              <a:gd name="T20" fmla="*/ 24 w 114"/>
              <a:gd name="T21" fmla="*/ 158 h 168"/>
              <a:gd name="T22" fmla="*/ 24 w 114"/>
              <a:gd name="T23" fmla="*/ 162 h 168"/>
              <a:gd name="T24" fmla="*/ 25 w 114"/>
              <a:gd name="T25" fmla="*/ 165 h 168"/>
              <a:gd name="T26" fmla="*/ 28 w 114"/>
              <a:gd name="T27" fmla="*/ 167 h 168"/>
              <a:gd name="T28" fmla="*/ 31 w 114"/>
              <a:gd name="T29" fmla="*/ 168 h 168"/>
              <a:gd name="T30" fmla="*/ 33 w 114"/>
              <a:gd name="T31" fmla="*/ 168 h 168"/>
              <a:gd name="T32" fmla="*/ 37 w 114"/>
              <a:gd name="T33" fmla="*/ 167 h 168"/>
              <a:gd name="T34" fmla="*/ 53 w 114"/>
              <a:gd name="T35" fmla="*/ 157 h 168"/>
              <a:gd name="T36" fmla="*/ 69 w 114"/>
              <a:gd name="T37" fmla="*/ 147 h 168"/>
              <a:gd name="T38" fmla="*/ 84 w 114"/>
              <a:gd name="T39" fmla="*/ 135 h 168"/>
              <a:gd name="T40" fmla="*/ 97 w 114"/>
              <a:gd name="T41" fmla="*/ 121 h 168"/>
              <a:gd name="T42" fmla="*/ 107 w 114"/>
              <a:gd name="T43" fmla="*/ 106 h 168"/>
              <a:gd name="T44" fmla="*/ 113 w 114"/>
              <a:gd name="T45" fmla="*/ 89 h 168"/>
              <a:gd name="T46" fmla="*/ 114 w 114"/>
              <a:gd name="T47" fmla="*/ 71 h 168"/>
              <a:gd name="T48" fmla="*/ 110 w 114"/>
              <a:gd name="T49" fmla="*/ 51 h 168"/>
              <a:gd name="T50" fmla="*/ 101 w 114"/>
              <a:gd name="T51" fmla="*/ 36 h 168"/>
              <a:gd name="T52" fmla="*/ 87 w 114"/>
              <a:gd name="T53" fmla="*/ 24 h 168"/>
              <a:gd name="T54" fmla="*/ 70 w 114"/>
              <a:gd name="T55" fmla="*/ 14 h 168"/>
              <a:gd name="T56" fmla="*/ 51 w 114"/>
              <a:gd name="T57" fmla="*/ 7 h 168"/>
              <a:gd name="T58" fmla="*/ 32 w 114"/>
              <a:gd name="T59" fmla="*/ 2 h 168"/>
              <a:gd name="T60" fmla="*/ 17 w 114"/>
              <a:gd name="T61" fmla="*/ 0 h 168"/>
              <a:gd name="T62" fmla="*/ 5 w 114"/>
              <a:gd name="T63" fmla="*/ 0 h 168"/>
              <a:gd name="T64" fmla="*/ 0 w 114"/>
              <a:gd name="T65" fmla="*/ 3 h 168"/>
              <a:gd name="T66" fmla="*/ 12 w 114"/>
              <a:gd name="T67" fmla="*/ 9 h 168"/>
              <a:gd name="T68" fmla="*/ 26 w 114"/>
              <a:gd name="T69" fmla="*/ 13 h 168"/>
              <a:gd name="T70" fmla="*/ 41 w 114"/>
              <a:gd name="T71" fmla="*/ 17 h 168"/>
              <a:gd name="T72" fmla="*/ 54 w 114"/>
              <a:gd name="T73" fmla="*/ 22 h 168"/>
              <a:gd name="T74" fmla="*/ 68 w 114"/>
              <a:gd name="T75" fmla="*/ 27 h 168"/>
              <a:gd name="T76" fmla="*/ 80 w 114"/>
              <a:gd name="T77" fmla="*/ 34 h 168"/>
              <a:gd name="T78" fmla="*/ 89 w 114"/>
              <a:gd name="T79" fmla="*/ 43 h 168"/>
              <a:gd name="T80" fmla="*/ 96 w 114"/>
              <a:gd name="T81" fmla="*/ 55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4"/>
              <a:gd name="T124" fmla="*/ 0 h 168"/>
              <a:gd name="T125" fmla="*/ 114 w 114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4" h="168">
                <a:moveTo>
                  <a:pt x="96" y="55"/>
                </a:moveTo>
                <a:lnTo>
                  <a:pt x="101" y="72"/>
                </a:lnTo>
                <a:lnTo>
                  <a:pt x="100" y="88"/>
                </a:lnTo>
                <a:lnTo>
                  <a:pt x="92" y="101"/>
                </a:lnTo>
                <a:lnTo>
                  <a:pt x="82" y="112"/>
                </a:lnTo>
                <a:lnTo>
                  <a:pt x="69" y="123"/>
                </a:lnTo>
                <a:lnTo>
                  <a:pt x="54" y="134"/>
                </a:lnTo>
                <a:lnTo>
                  <a:pt x="40" y="143"/>
                </a:lnTo>
                <a:lnTo>
                  <a:pt x="27" y="153"/>
                </a:lnTo>
                <a:lnTo>
                  <a:pt x="25" y="156"/>
                </a:lnTo>
                <a:lnTo>
                  <a:pt x="24" y="158"/>
                </a:lnTo>
                <a:lnTo>
                  <a:pt x="24" y="162"/>
                </a:lnTo>
                <a:lnTo>
                  <a:pt x="25" y="165"/>
                </a:lnTo>
                <a:lnTo>
                  <a:pt x="28" y="167"/>
                </a:lnTo>
                <a:lnTo>
                  <a:pt x="31" y="168"/>
                </a:lnTo>
                <a:lnTo>
                  <a:pt x="33" y="168"/>
                </a:lnTo>
                <a:lnTo>
                  <a:pt x="37" y="167"/>
                </a:lnTo>
                <a:lnTo>
                  <a:pt x="53" y="157"/>
                </a:lnTo>
                <a:lnTo>
                  <a:pt x="69" y="147"/>
                </a:lnTo>
                <a:lnTo>
                  <a:pt x="84" y="135"/>
                </a:lnTo>
                <a:lnTo>
                  <a:pt x="97" y="121"/>
                </a:lnTo>
                <a:lnTo>
                  <a:pt x="107" y="106"/>
                </a:lnTo>
                <a:lnTo>
                  <a:pt x="113" y="89"/>
                </a:lnTo>
                <a:lnTo>
                  <a:pt x="114" y="71"/>
                </a:lnTo>
                <a:lnTo>
                  <a:pt x="110" y="51"/>
                </a:lnTo>
                <a:lnTo>
                  <a:pt x="101" y="36"/>
                </a:lnTo>
                <a:lnTo>
                  <a:pt x="87" y="24"/>
                </a:lnTo>
                <a:lnTo>
                  <a:pt x="70" y="14"/>
                </a:lnTo>
                <a:lnTo>
                  <a:pt x="51" y="7"/>
                </a:lnTo>
                <a:lnTo>
                  <a:pt x="32" y="2"/>
                </a:lnTo>
                <a:lnTo>
                  <a:pt x="17" y="0"/>
                </a:lnTo>
                <a:lnTo>
                  <a:pt x="5" y="0"/>
                </a:lnTo>
                <a:lnTo>
                  <a:pt x="0" y="3"/>
                </a:lnTo>
                <a:lnTo>
                  <a:pt x="12" y="9"/>
                </a:lnTo>
                <a:lnTo>
                  <a:pt x="26" y="13"/>
                </a:lnTo>
                <a:lnTo>
                  <a:pt x="41" y="17"/>
                </a:lnTo>
                <a:lnTo>
                  <a:pt x="54" y="22"/>
                </a:lnTo>
                <a:lnTo>
                  <a:pt x="68" y="27"/>
                </a:lnTo>
                <a:lnTo>
                  <a:pt x="80" y="34"/>
                </a:lnTo>
                <a:lnTo>
                  <a:pt x="89" y="43"/>
                </a:lnTo>
                <a:lnTo>
                  <a:pt x="96" y="55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69" name="Freeform 317"/>
          <p:cNvSpPr>
            <a:spLocks noChangeArrowheads="1"/>
          </p:cNvSpPr>
          <p:nvPr/>
        </p:nvSpPr>
        <p:spPr bwMode="auto">
          <a:xfrm>
            <a:off x="6677025" y="5332413"/>
            <a:ext cx="58738" cy="79375"/>
          </a:xfrm>
          <a:custGeom>
            <a:avLst/>
            <a:gdLst>
              <a:gd name="T0" fmla="*/ 90 w 289"/>
              <a:gd name="T1" fmla="*/ 65 h 351"/>
              <a:gd name="T2" fmla="*/ 48 w 289"/>
              <a:gd name="T3" fmla="*/ 106 h 351"/>
              <a:gd name="T4" fmla="*/ 15 w 289"/>
              <a:gd name="T5" fmla="*/ 155 h 351"/>
              <a:gd name="T6" fmla="*/ 0 w 289"/>
              <a:gd name="T7" fmla="*/ 210 h 351"/>
              <a:gd name="T8" fmla="*/ 3 w 289"/>
              <a:gd name="T9" fmla="*/ 248 h 351"/>
              <a:gd name="T10" fmla="*/ 8 w 289"/>
              <a:gd name="T11" fmla="*/ 262 h 351"/>
              <a:gd name="T12" fmla="*/ 17 w 289"/>
              <a:gd name="T13" fmla="*/ 276 h 351"/>
              <a:gd name="T14" fmla="*/ 29 w 289"/>
              <a:gd name="T15" fmla="*/ 288 h 351"/>
              <a:gd name="T16" fmla="*/ 50 w 289"/>
              <a:gd name="T17" fmla="*/ 301 h 351"/>
              <a:gd name="T18" fmla="*/ 77 w 289"/>
              <a:gd name="T19" fmla="*/ 315 h 351"/>
              <a:gd name="T20" fmla="*/ 107 w 289"/>
              <a:gd name="T21" fmla="*/ 326 h 351"/>
              <a:gd name="T22" fmla="*/ 136 w 289"/>
              <a:gd name="T23" fmla="*/ 334 h 351"/>
              <a:gd name="T24" fmla="*/ 167 w 289"/>
              <a:gd name="T25" fmla="*/ 341 h 351"/>
              <a:gd name="T26" fmla="*/ 197 w 289"/>
              <a:gd name="T27" fmla="*/ 345 h 351"/>
              <a:gd name="T28" fmla="*/ 228 w 289"/>
              <a:gd name="T29" fmla="*/ 348 h 351"/>
              <a:gd name="T30" fmla="*/ 259 w 289"/>
              <a:gd name="T31" fmla="*/ 350 h 351"/>
              <a:gd name="T32" fmla="*/ 279 w 289"/>
              <a:gd name="T33" fmla="*/ 351 h 351"/>
              <a:gd name="T34" fmla="*/ 286 w 289"/>
              <a:gd name="T35" fmla="*/ 345 h 351"/>
              <a:gd name="T36" fmla="*/ 289 w 289"/>
              <a:gd name="T37" fmla="*/ 335 h 351"/>
              <a:gd name="T38" fmla="*/ 282 w 289"/>
              <a:gd name="T39" fmla="*/ 328 h 351"/>
              <a:gd name="T40" fmla="*/ 263 w 289"/>
              <a:gd name="T41" fmla="*/ 322 h 351"/>
              <a:gd name="T42" fmla="*/ 236 w 289"/>
              <a:gd name="T43" fmla="*/ 317 h 351"/>
              <a:gd name="T44" fmla="*/ 208 w 289"/>
              <a:gd name="T45" fmla="*/ 313 h 351"/>
              <a:gd name="T46" fmla="*/ 179 w 289"/>
              <a:gd name="T47" fmla="*/ 308 h 351"/>
              <a:gd name="T48" fmla="*/ 152 w 289"/>
              <a:gd name="T49" fmla="*/ 303 h 351"/>
              <a:gd name="T50" fmla="*/ 125 w 289"/>
              <a:gd name="T51" fmla="*/ 296 h 351"/>
              <a:gd name="T52" fmla="*/ 98 w 289"/>
              <a:gd name="T53" fmla="*/ 287 h 351"/>
              <a:gd name="T54" fmla="*/ 72 w 289"/>
              <a:gd name="T55" fmla="*/ 276 h 351"/>
              <a:gd name="T56" fmla="*/ 49 w 289"/>
              <a:gd name="T57" fmla="*/ 261 h 351"/>
              <a:gd name="T58" fmla="*/ 34 w 289"/>
              <a:gd name="T59" fmla="*/ 241 h 351"/>
              <a:gd name="T60" fmla="*/ 30 w 289"/>
              <a:gd name="T61" fmla="*/ 215 h 351"/>
              <a:gd name="T62" fmla="*/ 34 w 289"/>
              <a:gd name="T63" fmla="*/ 186 h 351"/>
              <a:gd name="T64" fmla="*/ 46 w 289"/>
              <a:gd name="T65" fmla="*/ 158 h 351"/>
              <a:gd name="T66" fmla="*/ 64 w 289"/>
              <a:gd name="T67" fmla="*/ 128 h 351"/>
              <a:gd name="T68" fmla="*/ 85 w 289"/>
              <a:gd name="T69" fmla="*/ 102 h 351"/>
              <a:gd name="T70" fmla="*/ 110 w 289"/>
              <a:gd name="T71" fmla="*/ 77 h 351"/>
              <a:gd name="T72" fmla="*/ 137 w 289"/>
              <a:gd name="T73" fmla="*/ 53 h 351"/>
              <a:gd name="T74" fmla="*/ 175 w 289"/>
              <a:gd name="T75" fmla="*/ 35 h 351"/>
              <a:gd name="T76" fmla="*/ 213 w 289"/>
              <a:gd name="T77" fmla="*/ 19 h 351"/>
              <a:gd name="T78" fmla="*/ 237 w 289"/>
              <a:gd name="T79" fmla="*/ 6 h 351"/>
              <a:gd name="T80" fmla="*/ 230 w 289"/>
              <a:gd name="T81" fmla="*/ 0 h 351"/>
              <a:gd name="T82" fmla="*/ 198 w 289"/>
              <a:gd name="T83" fmla="*/ 4 h 351"/>
              <a:gd name="T84" fmla="*/ 161 w 289"/>
              <a:gd name="T85" fmla="*/ 17 h 351"/>
              <a:gd name="T86" fmla="*/ 127 w 289"/>
              <a:gd name="T87" fmla="*/ 35 h 35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1"/>
              <a:gd name="T134" fmla="*/ 289 w 289"/>
              <a:gd name="T135" fmla="*/ 351 h 35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1">
                <a:moveTo>
                  <a:pt x="112" y="46"/>
                </a:moveTo>
                <a:lnTo>
                  <a:pt x="90" y="65"/>
                </a:lnTo>
                <a:lnTo>
                  <a:pt x="68" y="84"/>
                </a:lnTo>
                <a:lnTo>
                  <a:pt x="48" y="106"/>
                </a:lnTo>
                <a:lnTo>
                  <a:pt x="30" y="130"/>
                </a:lnTo>
                <a:lnTo>
                  <a:pt x="15" y="155"/>
                </a:lnTo>
                <a:lnTo>
                  <a:pt x="5" y="181"/>
                </a:lnTo>
                <a:lnTo>
                  <a:pt x="0" y="210"/>
                </a:lnTo>
                <a:lnTo>
                  <a:pt x="1" y="240"/>
                </a:lnTo>
                <a:lnTo>
                  <a:pt x="3" y="248"/>
                </a:lnTo>
                <a:lnTo>
                  <a:pt x="5" y="256"/>
                </a:lnTo>
                <a:lnTo>
                  <a:pt x="8" y="262"/>
                </a:lnTo>
                <a:lnTo>
                  <a:pt x="12" y="270"/>
                </a:lnTo>
                <a:lnTo>
                  <a:pt x="17" y="276"/>
                </a:lnTo>
                <a:lnTo>
                  <a:pt x="24" y="283"/>
                </a:lnTo>
                <a:lnTo>
                  <a:pt x="29" y="288"/>
                </a:lnTo>
                <a:lnTo>
                  <a:pt x="36" y="292"/>
                </a:lnTo>
                <a:lnTo>
                  <a:pt x="50" y="301"/>
                </a:lnTo>
                <a:lnTo>
                  <a:pt x="64" y="308"/>
                </a:lnTo>
                <a:lnTo>
                  <a:pt x="77" y="315"/>
                </a:lnTo>
                <a:lnTo>
                  <a:pt x="92" y="320"/>
                </a:lnTo>
                <a:lnTo>
                  <a:pt x="107" y="326"/>
                </a:lnTo>
                <a:lnTo>
                  <a:pt x="121" y="330"/>
                </a:lnTo>
                <a:lnTo>
                  <a:pt x="136" y="334"/>
                </a:lnTo>
                <a:lnTo>
                  <a:pt x="151" y="337"/>
                </a:lnTo>
                <a:lnTo>
                  <a:pt x="167" y="341"/>
                </a:lnTo>
                <a:lnTo>
                  <a:pt x="181" y="343"/>
                </a:lnTo>
                <a:lnTo>
                  <a:pt x="197" y="345"/>
                </a:lnTo>
                <a:lnTo>
                  <a:pt x="213" y="347"/>
                </a:lnTo>
                <a:lnTo>
                  <a:pt x="228" y="348"/>
                </a:lnTo>
                <a:lnTo>
                  <a:pt x="243" y="349"/>
                </a:lnTo>
                <a:lnTo>
                  <a:pt x="259" y="350"/>
                </a:lnTo>
                <a:lnTo>
                  <a:pt x="274" y="351"/>
                </a:lnTo>
                <a:lnTo>
                  <a:pt x="279" y="351"/>
                </a:lnTo>
                <a:lnTo>
                  <a:pt x="283" y="349"/>
                </a:lnTo>
                <a:lnTo>
                  <a:pt x="286" y="345"/>
                </a:lnTo>
                <a:lnTo>
                  <a:pt x="289" y="341"/>
                </a:lnTo>
                <a:lnTo>
                  <a:pt x="289" y="335"/>
                </a:lnTo>
                <a:lnTo>
                  <a:pt x="286" y="331"/>
                </a:lnTo>
                <a:lnTo>
                  <a:pt x="282" y="328"/>
                </a:lnTo>
                <a:lnTo>
                  <a:pt x="277" y="326"/>
                </a:lnTo>
                <a:lnTo>
                  <a:pt x="263" y="322"/>
                </a:lnTo>
                <a:lnTo>
                  <a:pt x="250" y="320"/>
                </a:lnTo>
                <a:lnTo>
                  <a:pt x="236" y="317"/>
                </a:lnTo>
                <a:lnTo>
                  <a:pt x="221" y="315"/>
                </a:lnTo>
                <a:lnTo>
                  <a:pt x="208" y="313"/>
                </a:lnTo>
                <a:lnTo>
                  <a:pt x="194" y="311"/>
                </a:lnTo>
                <a:lnTo>
                  <a:pt x="179" y="308"/>
                </a:lnTo>
                <a:lnTo>
                  <a:pt x="166" y="305"/>
                </a:lnTo>
                <a:lnTo>
                  <a:pt x="152" y="303"/>
                </a:lnTo>
                <a:lnTo>
                  <a:pt x="138" y="300"/>
                </a:lnTo>
                <a:lnTo>
                  <a:pt x="125" y="296"/>
                </a:lnTo>
                <a:lnTo>
                  <a:pt x="111" y="292"/>
                </a:lnTo>
                <a:lnTo>
                  <a:pt x="98" y="287"/>
                </a:lnTo>
                <a:lnTo>
                  <a:pt x="85" y="282"/>
                </a:lnTo>
                <a:lnTo>
                  <a:pt x="72" y="276"/>
                </a:lnTo>
                <a:lnTo>
                  <a:pt x="59" y="269"/>
                </a:lnTo>
                <a:lnTo>
                  <a:pt x="49" y="261"/>
                </a:lnTo>
                <a:lnTo>
                  <a:pt x="41" y="252"/>
                </a:lnTo>
                <a:lnTo>
                  <a:pt x="34" y="241"/>
                </a:lnTo>
                <a:lnTo>
                  <a:pt x="31" y="228"/>
                </a:lnTo>
                <a:lnTo>
                  <a:pt x="30" y="215"/>
                </a:lnTo>
                <a:lnTo>
                  <a:pt x="31" y="201"/>
                </a:lnTo>
                <a:lnTo>
                  <a:pt x="34" y="186"/>
                </a:lnTo>
                <a:lnTo>
                  <a:pt x="38" y="174"/>
                </a:lnTo>
                <a:lnTo>
                  <a:pt x="46" y="158"/>
                </a:lnTo>
                <a:lnTo>
                  <a:pt x="54" y="142"/>
                </a:lnTo>
                <a:lnTo>
                  <a:pt x="64" y="128"/>
                </a:lnTo>
                <a:lnTo>
                  <a:pt x="74" y="115"/>
                </a:lnTo>
                <a:lnTo>
                  <a:pt x="85" y="102"/>
                </a:lnTo>
                <a:lnTo>
                  <a:pt x="96" y="89"/>
                </a:lnTo>
                <a:lnTo>
                  <a:pt x="110" y="77"/>
                </a:lnTo>
                <a:lnTo>
                  <a:pt x="124" y="64"/>
                </a:lnTo>
                <a:lnTo>
                  <a:pt x="137" y="53"/>
                </a:lnTo>
                <a:lnTo>
                  <a:pt x="155" y="43"/>
                </a:lnTo>
                <a:lnTo>
                  <a:pt x="175" y="35"/>
                </a:lnTo>
                <a:lnTo>
                  <a:pt x="195" y="26"/>
                </a:lnTo>
                <a:lnTo>
                  <a:pt x="213" y="19"/>
                </a:lnTo>
                <a:lnTo>
                  <a:pt x="228" y="12"/>
                </a:lnTo>
                <a:lnTo>
                  <a:pt x="237" y="6"/>
                </a:lnTo>
                <a:lnTo>
                  <a:pt x="240" y="2"/>
                </a:lnTo>
                <a:lnTo>
                  <a:pt x="230" y="0"/>
                </a:lnTo>
                <a:lnTo>
                  <a:pt x="215" y="1"/>
                </a:lnTo>
                <a:lnTo>
                  <a:pt x="198" y="4"/>
                </a:lnTo>
                <a:lnTo>
                  <a:pt x="180" y="9"/>
                </a:lnTo>
                <a:lnTo>
                  <a:pt x="161" y="17"/>
                </a:lnTo>
                <a:lnTo>
                  <a:pt x="144" y="25"/>
                </a:lnTo>
                <a:lnTo>
                  <a:pt x="127" y="35"/>
                </a:lnTo>
                <a:lnTo>
                  <a:pt x="112" y="46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70" name="Freeform 318"/>
          <p:cNvSpPr>
            <a:spLocks noChangeArrowheads="1"/>
          </p:cNvSpPr>
          <p:nvPr/>
        </p:nvSpPr>
        <p:spPr bwMode="auto">
          <a:xfrm>
            <a:off x="6757988" y="5329238"/>
            <a:ext cx="50800" cy="53975"/>
          </a:xfrm>
          <a:custGeom>
            <a:avLst/>
            <a:gdLst>
              <a:gd name="T0" fmla="*/ 210 w 254"/>
              <a:gd name="T1" fmla="*/ 71 h 234"/>
              <a:gd name="T2" fmla="*/ 222 w 254"/>
              <a:gd name="T3" fmla="*/ 84 h 234"/>
              <a:gd name="T4" fmla="*/ 229 w 254"/>
              <a:gd name="T5" fmla="*/ 99 h 234"/>
              <a:gd name="T6" fmla="*/ 232 w 254"/>
              <a:gd name="T7" fmla="*/ 115 h 234"/>
              <a:gd name="T8" fmla="*/ 232 w 254"/>
              <a:gd name="T9" fmla="*/ 132 h 234"/>
              <a:gd name="T10" fmla="*/ 230 w 254"/>
              <a:gd name="T11" fmla="*/ 146 h 234"/>
              <a:gd name="T12" fmla="*/ 226 w 254"/>
              <a:gd name="T13" fmla="*/ 158 h 234"/>
              <a:gd name="T14" fmla="*/ 219 w 254"/>
              <a:gd name="T15" fmla="*/ 170 h 234"/>
              <a:gd name="T16" fmla="*/ 211 w 254"/>
              <a:gd name="T17" fmla="*/ 179 h 234"/>
              <a:gd name="T18" fmla="*/ 202 w 254"/>
              <a:gd name="T19" fmla="*/ 190 h 234"/>
              <a:gd name="T20" fmla="*/ 193 w 254"/>
              <a:gd name="T21" fmla="*/ 199 h 234"/>
              <a:gd name="T22" fmla="*/ 183 w 254"/>
              <a:gd name="T23" fmla="*/ 208 h 234"/>
              <a:gd name="T24" fmla="*/ 174 w 254"/>
              <a:gd name="T25" fmla="*/ 218 h 234"/>
              <a:gd name="T26" fmla="*/ 172 w 254"/>
              <a:gd name="T27" fmla="*/ 221 h 234"/>
              <a:gd name="T28" fmla="*/ 172 w 254"/>
              <a:gd name="T29" fmla="*/ 224 h 234"/>
              <a:gd name="T30" fmla="*/ 172 w 254"/>
              <a:gd name="T31" fmla="*/ 227 h 234"/>
              <a:gd name="T32" fmla="*/ 174 w 254"/>
              <a:gd name="T33" fmla="*/ 231 h 234"/>
              <a:gd name="T34" fmla="*/ 177 w 254"/>
              <a:gd name="T35" fmla="*/ 233 h 234"/>
              <a:gd name="T36" fmla="*/ 181 w 254"/>
              <a:gd name="T37" fmla="*/ 234 h 234"/>
              <a:gd name="T38" fmla="*/ 184 w 254"/>
              <a:gd name="T39" fmla="*/ 233 h 234"/>
              <a:gd name="T40" fmla="*/ 187 w 254"/>
              <a:gd name="T41" fmla="*/ 231 h 234"/>
              <a:gd name="T42" fmla="*/ 208 w 254"/>
              <a:gd name="T43" fmla="*/ 217 h 234"/>
              <a:gd name="T44" fmla="*/ 226 w 254"/>
              <a:gd name="T45" fmla="*/ 199 h 234"/>
              <a:gd name="T46" fmla="*/ 240 w 254"/>
              <a:gd name="T47" fmla="*/ 178 h 234"/>
              <a:gd name="T48" fmla="*/ 249 w 254"/>
              <a:gd name="T49" fmla="*/ 155 h 234"/>
              <a:gd name="T50" fmla="*/ 254 w 254"/>
              <a:gd name="T51" fmla="*/ 131 h 234"/>
              <a:gd name="T52" fmla="*/ 251 w 254"/>
              <a:gd name="T53" fmla="*/ 107 h 234"/>
              <a:gd name="T54" fmla="*/ 243 w 254"/>
              <a:gd name="T55" fmla="*/ 84 h 234"/>
              <a:gd name="T56" fmla="*/ 226 w 254"/>
              <a:gd name="T57" fmla="*/ 64 h 234"/>
              <a:gd name="T58" fmla="*/ 214 w 254"/>
              <a:gd name="T59" fmla="*/ 53 h 234"/>
              <a:gd name="T60" fmla="*/ 199 w 254"/>
              <a:gd name="T61" fmla="*/ 45 h 234"/>
              <a:gd name="T62" fmla="*/ 183 w 254"/>
              <a:gd name="T63" fmla="*/ 36 h 234"/>
              <a:gd name="T64" fmla="*/ 165 w 254"/>
              <a:gd name="T65" fmla="*/ 29 h 234"/>
              <a:gd name="T66" fmla="*/ 147 w 254"/>
              <a:gd name="T67" fmla="*/ 21 h 234"/>
              <a:gd name="T68" fmla="*/ 129 w 254"/>
              <a:gd name="T69" fmla="*/ 16 h 234"/>
              <a:gd name="T70" fmla="*/ 111 w 254"/>
              <a:gd name="T71" fmla="*/ 12 h 234"/>
              <a:gd name="T72" fmla="*/ 93 w 254"/>
              <a:gd name="T73" fmla="*/ 7 h 234"/>
              <a:gd name="T74" fmla="*/ 75 w 254"/>
              <a:gd name="T75" fmla="*/ 4 h 234"/>
              <a:gd name="T76" fmla="*/ 59 w 254"/>
              <a:gd name="T77" fmla="*/ 2 h 234"/>
              <a:gd name="T78" fmla="*/ 43 w 254"/>
              <a:gd name="T79" fmla="*/ 0 h 234"/>
              <a:gd name="T80" fmla="*/ 31 w 254"/>
              <a:gd name="T81" fmla="*/ 0 h 234"/>
              <a:gd name="T82" fmla="*/ 19 w 254"/>
              <a:gd name="T83" fmla="*/ 0 h 234"/>
              <a:gd name="T84" fmla="*/ 10 w 254"/>
              <a:gd name="T85" fmla="*/ 0 h 234"/>
              <a:gd name="T86" fmla="*/ 3 w 254"/>
              <a:gd name="T87" fmla="*/ 2 h 234"/>
              <a:gd name="T88" fmla="*/ 0 w 254"/>
              <a:gd name="T89" fmla="*/ 4 h 234"/>
              <a:gd name="T90" fmla="*/ 11 w 254"/>
              <a:gd name="T91" fmla="*/ 6 h 234"/>
              <a:gd name="T92" fmla="*/ 21 w 254"/>
              <a:gd name="T93" fmla="*/ 7 h 234"/>
              <a:gd name="T94" fmla="*/ 34 w 254"/>
              <a:gd name="T95" fmla="*/ 9 h 234"/>
              <a:gd name="T96" fmla="*/ 46 w 254"/>
              <a:gd name="T97" fmla="*/ 12 h 234"/>
              <a:gd name="T98" fmla="*/ 59 w 254"/>
              <a:gd name="T99" fmla="*/ 15 h 234"/>
              <a:gd name="T100" fmla="*/ 74 w 254"/>
              <a:gd name="T101" fmla="*/ 17 h 234"/>
              <a:gd name="T102" fmla="*/ 87 w 254"/>
              <a:gd name="T103" fmla="*/ 20 h 234"/>
              <a:gd name="T104" fmla="*/ 102 w 254"/>
              <a:gd name="T105" fmla="*/ 23 h 234"/>
              <a:gd name="T106" fmla="*/ 116 w 254"/>
              <a:gd name="T107" fmla="*/ 28 h 234"/>
              <a:gd name="T108" fmla="*/ 131 w 254"/>
              <a:gd name="T109" fmla="*/ 32 h 234"/>
              <a:gd name="T110" fmla="*/ 145 w 254"/>
              <a:gd name="T111" fmla="*/ 36 h 234"/>
              <a:gd name="T112" fmla="*/ 159 w 254"/>
              <a:gd name="T113" fmla="*/ 42 h 234"/>
              <a:gd name="T114" fmla="*/ 173 w 254"/>
              <a:gd name="T115" fmla="*/ 48 h 234"/>
              <a:gd name="T116" fmla="*/ 186 w 254"/>
              <a:gd name="T117" fmla="*/ 55 h 234"/>
              <a:gd name="T118" fmla="*/ 199 w 254"/>
              <a:gd name="T119" fmla="*/ 63 h 234"/>
              <a:gd name="T120" fmla="*/ 210 w 254"/>
              <a:gd name="T121" fmla="*/ 71 h 23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4"/>
              <a:gd name="T184" fmla="*/ 0 h 234"/>
              <a:gd name="T185" fmla="*/ 254 w 254"/>
              <a:gd name="T186" fmla="*/ 234 h 23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4" h="234">
                <a:moveTo>
                  <a:pt x="210" y="71"/>
                </a:moveTo>
                <a:lnTo>
                  <a:pt x="222" y="84"/>
                </a:lnTo>
                <a:lnTo>
                  <a:pt x="229" y="99"/>
                </a:lnTo>
                <a:lnTo>
                  <a:pt x="232" y="115"/>
                </a:lnTo>
                <a:lnTo>
                  <a:pt x="232" y="132"/>
                </a:lnTo>
                <a:lnTo>
                  <a:pt x="230" y="146"/>
                </a:lnTo>
                <a:lnTo>
                  <a:pt x="226" y="158"/>
                </a:lnTo>
                <a:lnTo>
                  <a:pt x="219" y="170"/>
                </a:lnTo>
                <a:lnTo>
                  <a:pt x="211" y="179"/>
                </a:lnTo>
                <a:lnTo>
                  <a:pt x="202" y="190"/>
                </a:lnTo>
                <a:lnTo>
                  <a:pt x="193" y="199"/>
                </a:lnTo>
                <a:lnTo>
                  <a:pt x="183" y="208"/>
                </a:lnTo>
                <a:lnTo>
                  <a:pt x="174" y="218"/>
                </a:lnTo>
                <a:lnTo>
                  <a:pt x="172" y="221"/>
                </a:lnTo>
                <a:lnTo>
                  <a:pt x="172" y="224"/>
                </a:lnTo>
                <a:lnTo>
                  <a:pt x="172" y="227"/>
                </a:lnTo>
                <a:lnTo>
                  <a:pt x="174" y="231"/>
                </a:lnTo>
                <a:lnTo>
                  <a:pt x="177" y="233"/>
                </a:lnTo>
                <a:lnTo>
                  <a:pt x="181" y="234"/>
                </a:lnTo>
                <a:lnTo>
                  <a:pt x="184" y="233"/>
                </a:lnTo>
                <a:lnTo>
                  <a:pt x="187" y="231"/>
                </a:lnTo>
                <a:lnTo>
                  <a:pt x="208" y="217"/>
                </a:lnTo>
                <a:lnTo>
                  <a:pt x="226" y="199"/>
                </a:lnTo>
                <a:lnTo>
                  <a:pt x="240" y="178"/>
                </a:lnTo>
                <a:lnTo>
                  <a:pt x="249" y="155"/>
                </a:lnTo>
                <a:lnTo>
                  <a:pt x="254" y="131"/>
                </a:lnTo>
                <a:lnTo>
                  <a:pt x="251" y="107"/>
                </a:lnTo>
                <a:lnTo>
                  <a:pt x="243" y="84"/>
                </a:lnTo>
                <a:lnTo>
                  <a:pt x="226" y="64"/>
                </a:lnTo>
                <a:lnTo>
                  <a:pt x="214" y="53"/>
                </a:lnTo>
                <a:lnTo>
                  <a:pt x="199" y="45"/>
                </a:lnTo>
                <a:lnTo>
                  <a:pt x="183" y="36"/>
                </a:lnTo>
                <a:lnTo>
                  <a:pt x="165" y="29"/>
                </a:lnTo>
                <a:lnTo>
                  <a:pt x="147" y="21"/>
                </a:lnTo>
                <a:lnTo>
                  <a:pt x="129" y="16"/>
                </a:lnTo>
                <a:lnTo>
                  <a:pt x="111" y="12"/>
                </a:lnTo>
                <a:lnTo>
                  <a:pt x="93" y="7"/>
                </a:lnTo>
                <a:lnTo>
                  <a:pt x="75" y="4"/>
                </a:lnTo>
                <a:lnTo>
                  <a:pt x="59" y="2"/>
                </a:lnTo>
                <a:lnTo>
                  <a:pt x="43" y="0"/>
                </a:lnTo>
                <a:lnTo>
                  <a:pt x="31" y="0"/>
                </a:lnTo>
                <a:lnTo>
                  <a:pt x="19" y="0"/>
                </a:lnTo>
                <a:lnTo>
                  <a:pt x="10" y="0"/>
                </a:lnTo>
                <a:lnTo>
                  <a:pt x="3" y="2"/>
                </a:lnTo>
                <a:lnTo>
                  <a:pt x="0" y="4"/>
                </a:lnTo>
                <a:lnTo>
                  <a:pt x="11" y="6"/>
                </a:lnTo>
                <a:lnTo>
                  <a:pt x="21" y="7"/>
                </a:lnTo>
                <a:lnTo>
                  <a:pt x="34" y="9"/>
                </a:lnTo>
                <a:lnTo>
                  <a:pt x="46" y="12"/>
                </a:lnTo>
                <a:lnTo>
                  <a:pt x="59" y="15"/>
                </a:lnTo>
                <a:lnTo>
                  <a:pt x="74" y="17"/>
                </a:lnTo>
                <a:lnTo>
                  <a:pt x="87" y="20"/>
                </a:lnTo>
                <a:lnTo>
                  <a:pt x="102" y="23"/>
                </a:lnTo>
                <a:lnTo>
                  <a:pt x="116" y="28"/>
                </a:lnTo>
                <a:lnTo>
                  <a:pt x="131" y="32"/>
                </a:lnTo>
                <a:lnTo>
                  <a:pt x="145" y="36"/>
                </a:lnTo>
                <a:lnTo>
                  <a:pt x="159" y="42"/>
                </a:lnTo>
                <a:lnTo>
                  <a:pt x="173" y="48"/>
                </a:lnTo>
                <a:lnTo>
                  <a:pt x="186" y="55"/>
                </a:lnTo>
                <a:lnTo>
                  <a:pt x="199" y="63"/>
                </a:lnTo>
                <a:lnTo>
                  <a:pt x="210" y="7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71" name="Freeform 319"/>
          <p:cNvSpPr>
            <a:spLocks noChangeArrowheads="1"/>
          </p:cNvSpPr>
          <p:nvPr/>
        </p:nvSpPr>
        <p:spPr bwMode="auto">
          <a:xfrm>
            <a:off x="6656388" y="5354638"/>
            <a:ext cx="20637" cy="49212"/>
          </a:xfrm>
          <a:custGeom>
            <a:avLst/>
            <a:gdLst>
              <a:gd name="T0" fmla="*/ 0 w 103"/>
              <a:gd name="T1" fmla="*/ 121 h 221"/>
              <a:gd name="T2" fmla="*/ 0 w 103"/>
              <a:gd name="T3" fmla="*/ 139 h 221"/>
              <a:gd name="T4" fmla="*/ 4 w 103"/>
              <a:gd name="T5" fmla="*/ 156 h 221"/>
              <a:gd name="T6" fmla="*/ 12 w 103"/>
              <a:gd name="T7" fmla="*/ 172 h 221"/>
              <a:gd name="T8" fmla="*/ 22 w 103"/>
              <a:gd name="T9" fmla="*/ 186 h 221"/>
              <a:gd name="T10" fmla="*/ 35 w 103"/>
              <a:gd name="T11" fmla="*/ 197 h 221"/>
              <a:gd name="T12" fmla="*/ 50 w 103"/>
              <a:gd name="T13" fmla="*/ 208 h 221"/>
              <a:gd name="T14" fmla="*/ 66 w 103"/>
              <a:gd name="T15" fmla="*/ 216 h 221"/>
              <a:gd name="T16" fmla="*/ 83 w 103"/>
              <a:gd name="T17" fmla="*/ 220 h 221"/>
              <a:gd name="T18" fmla="*/ 89 w 103"/>
              <a:gd name="T19" fmla="*/ 221 h 221"/>
              <a:gd name="T20" fmla="*/ 94 w 103"/>
              <a:gd name="T21" fmla="*/ 219 h 221"/>
              <a:gd name="T22" fmla="*/ 98 w 103"/>
              <a:gd name="T23" fmla="*/ 216 h 221"/>
              <a:gd name="T24" fmla="*/ 100 w 103"/>
              <a:gd name="T25" fmla="*/ 211 h 221"/>
              <a:gd name="T26" fmla="*/ 100 w 103"/>
              <a:gd name="T27" fmla="*/ 206 h 221"/>
              <a:gd name="T28" fmla="*/ 99 w 103"/>
              <a:gd name="T29" fmla="*/ 201 h 221"/>
              <a:gd name="T30" fmla="*/ 96 w 103"/>
              <a:gd name="T31" fmla="*/ 196 h 221"/>
              <a:gd name="T32" fmla="*/ 91 w 103"/>
              <a:gd name="T33" fmla="*/ 194 h 221"/>
              <a:gd name="T34" fmla="*/ 74 w 103"/>
              <a:gd name="T35" fmla="*/ 188 h 221"/>
              <a:gd name="T36" fmla="*/ 58 w 103"/>
              <a:gd name="T37" fmla="*/ 179 h 221"/>
              <a:gd name="T38" fmla="*/ 45 w 103"/>
              <a:gd name="T39" fmla="*/ 168 h 221"/>
              <a:gd name="T40" fmla="*/ 36 w 103"/>
              <a:gd name="T41" fmla="*/ 155 h 221"/>
              <a:gd name="T42" fmla="*/ 30 w 103"/>
              <a:gd name="T43" fmla="*/ 139 h 221"/>
              <a:gd name="T44" fmla="*/ 27 w 103"/>
              <a:gd name="T45" fmla="*/ 122 h 221"/>
              <a:gd name="T46" fmla="*/ 27 w 103"/>
              <a:gd name="T47" fmla="*/ 103 h 221"/>
              <a:gd name="T48" fmla="*/ 32 w 103"/>
              <a:gd name="T49" fmla="*/ 84 h 221"/>
              <a:gd name="T50" fmla="*/ 38 w 103"/>
              <a:gd name="T51" fmla="*/ 70 h 221"/>
              <a:gd name="T52" fmla="*/ 46 w 103"/>
              <a:gd name="T53" fmla="*/ 57 h 221"/>
              <a:gd name="T54" fmla="*/ 56 w 103"/>
              <a:gd name="T55" fmla="*/ 46 h 221"/>
              <a:gd name="T56" fmla="*/ 66 w 103"/>
              <a:gd name="T57" fmla="*/ 35 h 221"/>
              <a:gd name="T58" fmla="*/ 76 w 103"/>
              <a:gd name="T59" fmla="*/ 25 h 221"/>
              <a:gd name="T60" fmla="*/ 86 w 103"/>
              <a:gd name="T61" fmla="*/ 17 h 221"/>
              <a:gd name="T62" fmla="*/ 96 w 103"/>
              <a:gd name="T63" fmla="*/ 8 h 221"/>
              <a:gd name="T64" fmla="*/ 103 w 103"/>
              <a:gd name="T65" fmla="*/ 1 h 221"/>
              <a:gd name="T66" fmla="*/ 96 w 103"/>
              <a:gd name="T67" fmla="*/ 0 h 221"/>
              <a:gd name="T68" fmla="*/ 84 w 103"/>
              <a:gd name="T69" fmla="*/ 5 h 221"/>
              <a:gd name="T70" fmla="*/ 69 w 103"/>
              <a:gd name="T71" fmla="*/ 17 h 221"/>
              <a:gd name="T72" fmla="*/ 51 w 103"/>
              <a:gd name="T73" fmla="*/ 33 h 221"/>
              <a:gd name="T74" fmla="*/ 34 w 103"/>
              <a:gd name="T75" fmla="*/ 53 h 221"/>
              <a:gd name="T76" fmla="*/ 18 w 103"/>
              <a:gd name="T77" fmla="*/ 75 h 221"/>
              <a:gd name="T78" fmla="*/ 7 w 103"/>
              <a:gd name="T79" fmla="*/ 98 h 221"/>
              <a:gd name="T80" fmla="*/ 0 w 103"/>
              <a:gd name="T81" fmla="*/ 121 h 22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1"/>
              <a:gd name="T125" fmla="*/ 103 w 103"/>
              <a:gd name="T126" fmla="*/ 221 h 22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1">
                <a:moveTo>
                  <a:pt x="0" y="121"/>
                </a:moveTo>
                <a:lnTo>
                  <a:pt x="0" y="139"/>
                </a:lnTo>
                <a:lnTo>
                  <a:pt x="4" y="156"/>
                </a:lnTo>
                <a:lnTo>
                  <a:pt x="12" y="172"/>
                </a:lnTo>
                <a:lnTo>
                  <a:pt x="22" y="186"/>
                </a:lnTo>
                <a:lnTo>
                  <a:pt x="35" y="197"/>
                </a:lnTo>
                <a:lnTo>
                  <a:pt x="50" y="208"/>
                </a:lnTo>
                <a:lnTo>
                  <a:pt x="66" y="216"/>
                </a:lnTo>
                <a:lnTo>
                  <a:pt x="83" y="220"/>
                </a:lnTo>
                <a:lnTo>
                  <a:pt x="89" y="221"/>
                </a:lnTo>
                <a:lnTo>
                  <a:pt x="94" y="219"/>
                </a:lnTo>
                <a:lnTo>
                  <a:pt x="98" y="216"/>
                </a:lnTo>
                <a:lnTo>
                  <a:pt x="100" y="211"/>
                </a:lnTo>
                <a:lnTo>
                  <a:pt x="100" y="206"/>
                </a:lnTo>
                <a:lnTo>
                  <a:pt x="99" y="201"/>
                </a:lnTo>
                <a:lnTo>
                  <a:pt x="96" y="196"/>
                </a:lnTo>
                <a:lnTo>
                  <a:pt x="91" y="194"/>
                </a:lnTo>
                <a:lnTo>
                  <a:pt x="74" y="188"/>
                </a:lnTo>
                <a:lnTo>
                  <a:pt x="58" y="179"/>
                </a:lnTo>
                <a:lnTo>
                  <a:pt x="45" y="168"/>
                </a:lnTo>
                <a:lnTo>
                  <a:pt x="36" y="155"/>
                </a:lnTo>
                <a:lnTo>
                  <a:pt x="30" y="139"/>
                </a:lnTo>
                <a:lnTo>
                  <a:pt x="27" y="122"/>
                </a:lnTo>
                <a:lnTo>
                  <a:pt x="27" y="103"/>
                </a:lnTo>
                <a:lnTo>
                  <a:pt x="32" y="84"/>
                </a:lnTo>
                <a:lnTo>
                  <a:pt x="38" y="70"/>
                </a:lnTo>
                <a:lnTo>
                  <a:pt x="46" y="57"/>
                </a:lnTo>
                <a:lnTo>
                  <a:pt x="56" y="46"/>
                </a:lnTo>
                <a:lnTo>
                  <a:pt x="66" y="35"/>
                </a:lnTo>
                <a:lnTo>
                  <a:pt x="76" y="25"/>
                </a:lnTo>
                <a:lnTo>
                  <a:pt x="86" y="17"/>
                </a:lnTo>
                <a:lnTo>
                  <a:pt x="96" y="8"/>
                </a:lnTo>
                <a:lnTo>
                  <a:pt x="103" y="1"/>
                </a:lnTo>
                <a:lnTo>
                  <a:pt x="96" y="0"/>
                </a:lnTo>
                <a:lnTo>
                  <a:pt x="84" y="5"/>
                </a:lnTo>
                <a:lnTo>
                  <a:pt x="69" y="17"/>
                </a:lnTo>
                <a:lnTo>
                  <a:pt x="51" y="33"/>
                </a:lnTo>
                <a:lnTo>
                  <a:pt x="34" y="53"/>
                </a:lnTo>
                <a:lnTo>
                  <a:pt x="18" y="75"/>
                </a:lnTo>
                <a:lnTo>
                  <a:pt x="7" y="98"/>
                </a:lnTo>
                <a:lnTo>
                  <a:pt x="0" y="12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72" name="Freeform 320"/>
          <p:cNvSpPr>
            <a:spLocks noChangeArrowheads="1"/>
          </p:cNvSpPr>
          <p:nvPr/>
        </p:nvSpPr>
        <p:spPr bwMode="auto">
          <a:xfrm>
            <a:off x="6799263" y="5326063"/>
            <a:ext cx="44450" cy="65087"/>
          </a:xfrm>
          <a:custGeom>
            <a:avLst/>
            <a:gdLst>
              <a:gd name="T0" fmla="*/ 186 w 221"/>
              <a:gd name="T1" fmla="*/ 115 h 288"/>
              <a:gd name="T2" fmla="*/ 197 w 221"/>
              <a:gd name="T3" fmla="*/ 133 h 288"/>
              <a:gd name="T4" fmla="*/ 202 w 221"/>
              <a:gd name="T5" fmla="*/ 153 h 288"/>
              <a:gd name="T6" fmla="*/ 199 w 221"/>
              <a:gd name="T7" fmla="*/ 174 h 288"/>
              <a:gd name="T8" fmla="*/ 187 w 221"/>
              <a:gd name="T9" fmla="*/ 194 h 288"/>
              <a:gd name="T10" fmla="*/ 170 w 221"/>
              <a:gd name="T11" fmla="*/ 212 h 288"/>
              <a:gd name="T12" fmla="*/ 150 w 221"/>
              <a:gd name="T13" fmla="*/ 229 h 288"/>
              <a:gd name="T14" fmla="*/ 129 w 221"/>
              <a:gd name="T15" fmla="*/ 246 h 288"/>
              <a:gd name="T16" fmla="*/ 116 w 221"/>
              <a:gd name="T17" fmla="*/ 258 h 288"/>
              <a:gd name="T18" fmla="*/ 112 w 221"/>
              <a:gd name="T19" fmla="*/ 267 h 288"/>
              <a:gd name="T20" fmla="*/ 109 w 221"/>
              <a:gd name="T21" fmla="*/ 276 h 288"/>
              <a:gd name="T22" fmla="*/ 110 w 221"/>
              <a:gd name="T23" fmla="*/ 284 h 288"/>
              <a:gd name="T24" fmla="*/ 117 w 221"/>
              <a:gd name="T25" fmla="*/ 288 h 288"/>
              <a:gd name="T26" fmla="*/ 125 w 221"/>
              <a:gd name="T27" fmla="*/ 287 h 288"/>
              <a:gd name="T28" fmla="*/ 139 w 221"/>
              <a:gd name="T29" fmla="*/ 272 h 288"/>
              <a:gd name="T30" fmla="*/ 162 w 221"/>
              <a:gd name="T31" fmla="*/ 250 h 288"/>
              <a:gd name="T32" fmla="*/ 186 w 221"/>
              <a:gd name="T33" fmla="*/ 229 h 288"/>
              <a:gd name="T34" fmla="*/ 207 w 221"/>
              <a:gd name="T35" fmla="*/ 204 h 288"/>
              <a:gd name="T36" fmla="*/ 220 w 221"/>
              <a:gd name="T37" fmla="*/ 174 h 288"/>
              <a:gd name="T38" fmla="*/ 218 w 221"/>
              <a:gd name="T39" fmla="*/ 142 h 288"/>
              <a:gd name="T40" fmla="*/ 204 w 221"/>
              <a:gd name="T41" fmla="*/ 112 h 288"/>
              <a:gd name="T42" fmla="*/ 181 w 221"/>
              <a:gd name="T43" fmla="*/ 87 h 288"/>
              <a:gd name="T44" fmla="*/ 159 w 221"/>
              <a:gd name="T45" fmla="*/ 69 h 288"/>
              <a:gd name="T46" fmla="*/ 137 w 221"/>
              <a:gd name="T47" fmla="*/ 55 h 288"/>
              <a:gd name="T48" fmla="*/ 114 w 221"/>
              <a:gd name="T49" fmla="*/ 40 h 288"/>
              <a:gd name="T50" fmla="*/ 89 w 221"/>
              <a:gd name="T51" fmla="*/ 27 h 288"/>
              <a:gd name="T52" fmla="*/ 66 w 221"/>
              <a:gd name="T53" fmla="*/ 15 h 288"/>
              <a:gd name="T54" fmla="*/ 42 w 221"/>
              <a:gd name="T55" fmla="*/ 6 h 288"/>
              <a:gd name="T56" fmla="*/ 22 w 221"/>
              <a:gd name="T57" fmla="*/ 1 h 288"/>
              <a:gd name="T58" fmla="*/ 7 w 221"/>
              <a:gd name="T59" fmla="*/ 1 h 288"/>
              <a:gd name="T60" fmla="*/ 8 w 221"/>
              <a:gd name="T61" fmla="*/ 5 h 288"/>
              <a:gd name="T62" fmla="*/ 26 w 221"/>
              <a:gd name="T63" fmla="*/ 13 h 288"/>
              <a:gd name="T64" fmla="*/ 47 w 221"/>
              <a:gd name="T65" fmla="*/ 22 h 288"/>
              <a:gd name="T66" fmla="*/ 71 w 221"/>
              <a:gd name="T67" fmla="*/ 34 h 288"/>
              <a:gd name="T68" fmla="*/ 96 w 221"/>
              <a:gd name="T69" fmla="*/ 48 h 288"/>
              <a:gd name="T70" fmla="*/ 121 w 221"/>
              <a:gd name="T71" fmla="*/ 64 h 288"/>
              <a:gd name="T72" fmla="*/ 146 w 221"/>
              <a:gd name="T73" fmla="*/ 81 h 288"/>
              <a:gd name="T74" fmla="*/ 169 w 221"/>
              <a:gd name="T75" fmla="*/ 9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1"/>
              <a:gd name="T115" fmla="*/ 0 h 288"/>
              <a:gd name="T116" fmla="*/ 221 w 221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1" h="288">
                <a:moveTo>
                  <a:pt x="179" y="108"/>
                </a:moveTo>
                <a:lnTo>
                  <a:pt x="186" y="115"/>
                </a:lnTo>
                <a:lnTo>
                  <a:pt x="193" y="124"/>
                </a:lnTo>
                <a:lnTo>
                  <a:pt x="197" y="133"/>
                </a:lnTo>
                <a:lnTo>
                  <a:pt x="201" y="143"/>
                </a:lnTo>
                <a:lnTo>
                  <a:pt x="202" y="153"/>
                </a:lnTo>
                <a:lnTo>
                  <a:pt x="202" y="163"/>
                </a:lnTo>
                <a:lnTo>
                  <a:pt x="199" y="174"/>
                </a:lnTo>
                <a:lnTo>
                  <a:pt x="195" y="184"/>
                </a:lnTo>
                <a:lnTo>
                  <a:pt x="187" y="194"/>
                </a:lnTo>
                <a:lnTo>
                  <a:pt x="179" y="204"/>
                </a:lnTo>
                <a:lnTo>
                  <a:pt x="170" y="212"/>
                </a:lnTo>
                <a:lnTo>
                  <a:pt x="159" y="221"/>
                </a:lnTo>
                <a:lnTo>
                  <a:pt x="150" y="229"/>
                </a:lnTo>
                <a:lnTo>
                  <a:pt x="139" y="237"/>
                </a:lnTo>
                <a:lnTo>
                  <a:pt x="129" y="246"/>
                </a:lnTo>
                <a:lnTo>
                  <a:pt x="119" y="255"/>
                </a:lnTo>
                <a:lnTo>
                  <a:pt x="116" y="258"/>
                </a:lnTo>
                <a:lnTo>
                  <a:pt x="114" y="263"/>
                </a:lnTo>
                <a:lnTo>
                  <a:pt x="112" y="267"/>
                </a:lnTo>
                <a:lnTo>
                  <a:pt x="110" y="271"/>
                </a:lnTo>
                <a:lnTo>
                  <a:pt x="109" y="276"/>
                </a:lnTo>
                <a:lnTo>
                  <a:pt x="109" y="280"/>
                </a:lnTo>
                <a:lnTo>
                  <a:pt x="110" y="284"/>
                </a:lnTo>
                <a:lnTo>
                  <a:pt x="113" y="287"/>
                </a:lnTo>
                <a:lnTo>
                  <a:pt x="117" y="288"/>
                </a:lnTo>
                <a:lnTo>
                  <a:pt x="121" y="288"/>
                </a:lnTo>
                <a:lnTo>
                  <a:pt x="125" y="287"/>
                </a:lnTo>
                <a:lnTo>
                  <a:pt x="129" y="284"/>
                </a:lnTo>
                <a:lnTo>
                  <a:pt x="139" y="272"/>
                </a:lnTo>
                <a:lnTo>
                  <a:pt x="151" y="261"/>
                </a:lnTo>
                <a:lnTo>
                  <a:pt x="162" y="250"/>
                </a:lnTo>
                <a:lnTo>
                  <a:pt x="175" y="239"/>
                </a:lnTo>
                <a:lnTo>
                  <a:pt x="186" y="229"/>
                </a:lnTo>
                <a:lnTo>
                  <a:pt x="197" y="217"/>
                </a:lnTo>
                <a:lnTo>
                  <a:pt x="207" y="204"/>
                </a:lnTo>
                <a:lnTo>
                  <a:pt x="215" y="190"/>
                </a:lnTo>
                <a:lnTo>
                  <a:pt x="220" y="174"/>
                </a:lnTo>
                <a:lnTo>
                  <a:pt x="221" y="158"/>
                </a:lnTo>
                <a:lnTo>
                  <a:pt x="218" y="142"/>
                </a:lnTo>
                <a:lnTo>
                  <a:pt x="213" y="127"/>
                </a:lnTo>
                <a:lnTo>
                  <a:pt x="204" y="112"/>
                </a:lnTo>
                <a:lnTo>
                  <a:pt x="194" y="99"/>
                </a:lnTo>
                <a:lnTo>
                  <a:pt x="181" y="87"/>
                </a:lnTo>
                <a:lnTo>
                  <a:pt x="169" y="77"/>
                </a:lnTo>
                <a:lnTo>
                  <a:pt x="159" y="69"/>
                </a:lnTo>
                <a:lnTo>
                  <a:pt x="149" y="63"/>
                </a:lnTo>
                <a:lnTo>
                  <a:pt x="137" y="55"/>
                </a:lnTo>
                <a:lnTo>
                  <a:pt x="125" y="48"/>
                </a:lnTo>
                <a:lnTo>
                  <a:pt x="114" y="40"/>
                </a:lnTo>
                <a:lnTo>
                  <a:pt x="101" y="33"/>
                </a:lnTo>
                <a:lnTo>
                  <a:pt x="89" y="27"/>
                </a:lnTo>
                <a:lnTo>
                  <a:pt x="77" y="20"/>
                </a:lnTo>
                <a:lnTo>
                  <a:pt x="66" y="15"/>
                </a:lnTo>
                <a:lnTo>
                  <a:pt x="54" y="9"/>
                </a:lnTo>
                <a:lnTo>
                  <a:pt x="42" y="6"/>
                </a:lnTo>
                <a:lnTo>
                  <a:pt x="32" y="3"/>
                </a:lnTo>
                <a:lnTo>
                  <a:pt x="22" y="1"/>
                </a:lnTo>
                <a:lnTo>
                  <a:pt x="14" y="0"/>
                </a:lnTo>
                <a:lnTo>
                  <a:pt x="7" y="1"/>
                </a:lnTo>
                <a:lnTo>
                  <a:pt x="0" y="3"/>
                </a:lnTo>
                <a:lnTo>
                  <a:pt x="8" y="5"/>
                </a:lnTo>
                <a:lnTo>
                  <a:pt x="16" y="8"/>
                </a:lnTo>
                <a:lnTo>
                  <a:pt x="26" y="13"/>
                </a:lnTo>
                <a:lnTo>
                  <a:pt x="35" y="17"/>
                </a:lnTo>
                <a:lnTo>
                  <a:pt x="47" y="22"/>
                </a:lnTo>
                <a:lnTo>
                  <a:pt x="58" y="28"/>
                </a:lnTo>
                <a:lnTo>
                  <a:pt x="71" y="34"/>
                </a:lnTo>
                <a:lnTo>
                  <a:pt x="83" y="40"/>
                </a:lnTo>
                <a:lnTo>
                  <a:pt x="96" y="48"/>
                </a:lnTo>
                <a:lnTo>
                  <a:pt x="109" y="55"/>
                </a:lnTo>
                <a:lnTo>
                  <a:pt x="121" y="64"/>
                </a:lnTo>
                <a:lnTo>
                  <a:pt x="134" y="72"/>
                </a:lnTo>
                <a:lnTo>
                  <a:pt x="146" y="81"/>
                </a:lnTo>
                <a:lnTo>
                  <a:pt x="158" y="90"/>
                </a:lnTo>
                <a:lnTo>
                  <a:pt x="169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73" name="Freeform 321"/>
          <p:cNvSpPr>
            <a:spLocks noChangeArrowheads="1"/>
          </p:cNvSpPr>
          <p:nvPr/>
        </p:nvSpPr>
        <p:spPr bwMode="auto">
          <a:xfrm>
            <a:off x="6751638" y="5402263"/>
            <a:ext cx="14287" cy="39687"/>
          </a:xfrm>
          <a:custGeom>
            <a:avLst/>
            <a:gdLst>
              <a:gd name="T0" fmla="*/ 28 w 74"/>
              <a:gd name="T1" fmla="*/ 12 h 174"/>
              <a:gd name="T2" fmla="*/ 26 w 74"/>
              <a:gd name="T3" fmla="*/ 7 h 174"/>
              <a:gd name="T4" fmla="*/ 23 w 74"/>
              <a:gd name="T5" fmla="*/ 3 h 174"/>
              <a:gd name="T6" fmla="*/ 17 w 74"/>
              <a:gd name="T7" fmla="*/ 1 h 174"/>
              <a:gd name="T8" fmla="*/ 12 w 74"/>
              <a:gd name="T9" fmla="*/ 0 h 174"/>
              <a:gd name="T10" fmla="*/ 7 w 74"/>
              <a:gd name="T11" fmla="*/ 2 h 174"/>
              <a:gd name="T12" fmla="*/ 3 w 74"/>
              <a:gd name="T13" fmla="*/ 5 h 174"/>
              <a:gd name="T14" fmla="*/ 0 w 74"/>
              <a:gd name="T15" fmla="*/ 10 h 174"/>
              <a:gd name="T16" fmla="*/ 0 w 74"/>
              <a:gd name="T17" fmla="*/ 16 h 174"/>
              <a:gd name="T18" fmla="*/ 5 w 74"/>
              <a:gd name="T19" fmla="*/ 39 h 174"/>
              <a:gd name="T20" fmla="*/ 13 w 74"/>
              <a:gd name="T21" fmla="*/ 66 h 174"/>
              <a:gd name="T22" fmla="*/ 24 w 74"/>
              <a:gd name="T23" fmla="*/ 92 h 174"/>
              <a:gd name="T24" fmla="*/ 36 w 74"/>
              <a:gd name="T25" fmla="*/ 118 h 174"/>
              <a:gd name="T26" fmla="*/ 49 w 74"/>
              <a:gd name="T27" fmla="*/ 141 h 174"/>
              <a:gd name="T28" fmla="*/ 61 w 74"/>
              <a:gd name="T29" fmla="*/ 159 h 174"/>
              <a:gd name="T30" fmla="*/ 69 w 74"/>
              <a:gd name="T31" fmla="*/ 171 h 174"/>
              <a:gd name="T32" fmla="*/ 74 w 74"/>
              <a:gd name="T33" fmla="*/ 174 h 174"/>
              <a:gd name="T34" fmla="*/ 72 w 74"/>
              <a:gd name="T35" fmla="*/ 162 h 174"/>
              <a:gd name="T36" fmla="*/ 67 w 74"/>
              <a:gd name="T37" fmla="*/ 147 h 174"/>
              <a:gd name="T38" fmla="*/ 61 w 74"/>
              <a:gd name="T39" fmla="*/ 128 h 174"/>
              <a:gd name="T40" fmla="*/ 53 w 74"/>
              <a:gd name="T41" fmla="*/ 105 h 174"/>
              <a:gd name="T42" fmla="*/ 46 w 74"/>
              <a:gd name="T43" fmla="*/ 82 h 174"/>
              <a:gd name="T44" fmla="*/ 38 w 74"/>
              <a:gd name="T45" fmla="*/ 58 h 174"/>
              <a:gd name="T46" fmla="*/ 32 w 74"/>
              <a:gd name="T47" fmla="*/ 35 h 174"/>
              <a:gd name="T48" fmla="*/ 28 w 74"/>
              <a:gd name="T49" fmla="*/ 12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4"/>
              <a:gd name="T76" fmla="*/ 0 h 174"/>
              <a:gd name="T77" fmla="*/ 74 w 74"/>
              <a:gd name="T78" fmla="*/ 174 h 17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4" h="174">
                <a:moveTo>
                  <a:pt x="28" y="12"/>
                </a:moveTo>
                <a:lnTo>
                  <a:pt x="26" y="7"/>
                </a:lnTo>
                <a:lnTo>
                  <a:pt x="23" y="3"/>
                </a:lnTo>
                <a:lnTo>
                  <a:pt x="17" y="1"/>
                </a:lnTo>
                <a:lnTo>
                  <a:pt x="12" y="0"/>
                </a:lnTo>
                <a:lnTo>
                  <a:pt x="7" y="2"/>
                </a:lnTo>
                <a:lnTo>
                  <a:pt x="3" y="5"/>
                </a:lnTo>
                <a:lnTo>
                  <a:pt x="0" y="10"/>
                </a:lnTo>
                <a:lnTo>
                  <a:pt x="0" y="16"/>
                </a:lnTo>
                <a:lnTo>
                  <a:pt x="5" y="39"/>
                </a:lnTo>
                <a:lnTo>
                  <a:pt x="13" y="66"/>
                </a:lnTo>
                <a:lnTo>
                  <a:pt x="24" y="92"/>
                </a:lnTo>
                <a:lnTo>
                  <a:pt x="36" y="118"/>
                </a:lnTo>
                <a:lnTo>
                  <a:pt x="49" y="141"/>
                </a:lnTo>
                <a:lnTo>
                  <a:pt x="61" y="159"/>
                </a:lnTo>
                <a:lnTo>
                  <a:pt x="69" y="171"/>
                </a:lnTo>
                <a:lnTo>
                  <a:pt x="74" y="174"/>
                </a:lnTo>
                <a:lnTo>
                  <a:pt x="72" y="162"/>
                </a:lnTo>
                <a:lnTo>
                  <a:pt x="67" y="147"/>
                </a:lnTo>
                <a:lnTo>
                  <a:pt x="61" y="128"/>
                </a:lnTo>
                <a:lnTo>
                  <a:pt x="53" y="105"/>
                </a:lnTo>
                <a:lnTo>
                  <a:pt x="46" y="82"/>
                </a:lnTo>
                <a:lnTo>
                  <a:pt x="38" y="58"/>
                </a:lnTo>
                <a:lnTo>
                  <a:pt x="32" y="35"/>
                </a:lnTo>
                <a:lnTo>
                  <a:pt x="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74" name="Freeform 322"/>
          <p:cNvSpPr>
            <a:spLocks noChangeArrowheads="1"/>
          </p:cNvSpPr>
          <p:nvPr/>
        </p:nvSpPr>
        <p:spPr bwMode="auto">
          <a:xfrm>
            <a:off x="6745288" y="5381625"/>
            <a:ext cx="7937" cy="19050"/>
          </a:xfrm>
          <a:custGeom>
            <a:avLst/>
            <a:gdLst>
              <a:gd name="T0" fmla="*/ 20 w 39"/>
              <a:gd name="T1" fmla="*/ 9 h 87"/>
              <a:gd name="T2" fmla="*/ 19 w 39"/>
              <a:gd name="T3" fmla="*/ 5 h 87"/>
              <a:gd name="T4" fmla="*/ 16 w 39"/>
              <a:gd name="T5" fmla="*/ 2 h 87"/>
              <a:gd name="T6" fmla="*/ 13 w 39"/>
              <a:gd name="T7" fmla="*/ 0 h 87"/>
              <a:gd name="T8" fmla="*/ 8 w 39"/>
              <a:gd name="T9" fmla="*/ 0 h 87"/>
              <a:gd name="T10" fmla="*/ 5 w 39"/>
              <a:gd name="T11" fmla="*/ 1 h 87"/>
              <a:gd name="T12" fmla="*/ 2 w 39"/>
              <a:gd name="T13" fmla="*/ 3 h 87"/>
              <a:gd name="T14" fmla="*/ 0 w 39"/>
              <a:gd name="T15" fmla="*/ 6 h 87"/>
              <a:gd name="T16" fmla="*/ 0 w 39"/>
              <a:gd name="T17" fmla="*/ 10 h 87"/>
              <a:gd name="T18" fmla="*/ 0 w 39"/>
              <a:gd name="T19" fmla="*/ 22 h 87"/>
              <a:gd name="T20" fmla="*/ 3 w 39"/>
              <a:gd name="T21" fmla="*/ 35 h 87"/>
              <a:gd name="T22" fmla="*/ 7 w 39"/>
              <a:gd name="T23" fmla="*/ 48 h 87"/>
              <a:gd name="T24" fmla="*/ 13 w 39"/>
              <a:gd name="T25" fmla="*/ 60 h 87"/>
              <a:gd name="T26" fmla="*/ 19 w 39"/>
              <a:gd name="T27" fmla="*/ 72 h 87"/>
              <a:gd name="T28" fmla="*/ 25 w 39"/>
              <a:gd name="T29" fmla="*/ 81 h 87"/>
              <a:gd name="T30" fmla="*/ 33 w 39"/>
              <a:gd name="T31" fmla="*/ 86 h 87"/>
              <a:gd name="T32" fmla="*/ 38 w 39"/>
              <a:gd name="T33" fmla="*/ 87 h 87"/>
              <a:gd name="T34" fmla="*/ 39 w 39"/>
              <a:gd name="T35" fmla="*/ 70 h 87"/>
              <a:gd name="T36" fmla="*/ 34 w 39"/>
              <a:gd name="T37" fmla="*/ 50 h 87"/>
              <a:gd name="T38" fmla="*/ 27 w 39"/>
              <a:gd name="T39" fmla="*/ 29 h 87"/>
              <a:gd name="T40" fmla="*/ 20 w 39"/>
              <a:gd name="T41" fmla="*/ 9 h 8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9"/>
              <a:gd name="T64" fmla="*/ 0 h 87"/>
              <a:gd name="T65" fmla="*/ 39 w 39"/>
              <a:gd name="T66" fmla="*/ 87 h 8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9" h="87">
                <a:moveTo>
                  <a:pt x="20" y="9"/>
                </a:moveTo>
                <a:lnTo>
                  <a:pt x="19" y="5"/>
                </a:lnTo>
                <a:lnTo>
                  <a:pt x="16" y="2"/>
                </a:lnTo>
                <a:lnTo>
                  <a:pt x="13" y="0"/>
                </a:lnTo>
                <a:lnTo>
                  <a:pt x="8" y="0"/>
                </a:lnTo>
                <a:lnTo>
                  <a:pt x="5" y="1"/>
                </a:lnTo>
                <a:lnTo>
                  <a:pt x="2" y="3"/>
                </a:lnTo>
                <a:lnTo>
                  <a:pt x="0" y="6"/>
                </a:lnTo>
                <a:lnTo>
                  <a:pt x="0" y="10"/>
                </a:lnTo>
                <a:lnTo>
                  <a:pt x="0" y="22"/>
                </a:lnTo>
                <a:lnTo>
                  <a:pt x="3" y="35"/>
                </a:lnTo>
                <a:lnTo>
                  <a:pt x="7" y="48"/>
                </a:lnTo>
                <a:lnTo>
                  <a:pt x="13" y="60"/>
                </a:lnTo>
                <a:lnTo>
                  <a:pt x="19" y="72"/>
                </a:lnTo>
                <a:lnTo>
                  <a:pt x="25" y="81"/>
                </a:lnTo>
                <a:lnTo>
                  <a:pt x="33" y="86"/>
                </a:lnTo>
                <a:lnTo>
                  <a:pt x="38" y="87"/>
                </a:lnTo>
                <a:lnTo>
                  <a:pt x="39" y="70"/>
                </a:lnTo>
                <a:lnTo>
                  <a:pt x="34" y="50"/>
                </a:lnTo>
                <a:lnTo>
                  <a:pt x="27" y="29"/>
                </a:lnTo>
                <a:lnTo>
                  <a:pt x="20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75" name="Freeform 323"/>
          <p:cNvSpPr>
            <a:spLocks noChangeArrowheads="1"/>
          </p:cNvSpPr>
          <p:nvPr/>
        </p:nvSpPr>
        <p:spPr bwMode="auto">
          <a:xfrm>
            <a:off x="6738938" y="5367338"/>
            <a:ext cx="6350" cy="11112"/>
          </a:xfrm>
          <a:custGeom>
            <a:avLst/>
            <a:gdLst>
              <a:gd name="T0" fmla="*/ 18 w 34"/>
              <a:gd name="T1" fmla="*/ 7 h 51"/>
              <a:gd name="T2" fmla="*/ 18 w 34"/>
              <a:gd name="T3" fmla="*/ 8 h 51"/>
              <a:gd name="T4" fmla="*/ 18 w 34"/>
              <a:gd name="T5" fmla="*/ 8 h 51"/>
              <a:gd name="T6" fmla="*/ 18 w 34"/>
              <a:gd name="T7" fmla="*/ 8 h 51"/>
              <a:gd name="T8" fmla="*/ 18 w 34"/>
              <a:gd name="T9" fmla="*/ 8 h 51"/>
              <a:gd name="T10" fmla="*/ 17 w 34"/>
              <a:gd name="T11" fmla="*/ 5 h 51"/>
              <a:gd name="T12" fmla="*/ 14 w 34"/>
              <a:gd name="T13" fmla="*/ 1 h 51"/>
              <a:gd name="T14" fmla="*/ 11 w 34"/>
              <a:gd name="T15" fmla="*/ 0 h 51"/>
              <a:gd name="T16" fmla="*/ 7 w 34"/>
              <a:gd name="T17" fmla="*/ 0 h 51"/>
              <a:gd name="T18" fmla="*/ 4 w 34"/>
              <a:gd name="T19" fmla="*/ 1 h 51"/>
              <a:gd name="T20" fmla="*/ 1 w 34"/>
              <a:gd name="T21" fmla="*/ 5 h 51"/>
              <a:gd name="T22" fmla="*/ 0 w 34"/>
              <a:gd name="T23" fmla="*/ 8 h 51"/>
              <a:gd name="T24" fmla="*/ 0 w 34"/>
              <a:gd name="T25" fmla="*/ 11 h 51"/>
              <a:gd name="T26" fmla="*/ 1 w 34"/>
              <a:gd name="T27" fmla="*/ 16 h 51"/>
              <a:gd name="T28" fmla="*/ 4 w 34"/>
              <a:gd name="T29" fmla="*/ 23 h 51"/>
              <a:gd name="T30" fmla="*/ 8 w 34"/>
              <a:gd name="T31" fmla="*/ 30 h 51"/>
              <a:gd name="T32" fmla="*/ 13 w 34"/>
              <a:gd name="T33" fmla="*/ 37 h 51"/>
              <a:gd name="T34" fmla="*/ 18 w 34"/>
              <a:gd name="T35" fmla="*/ 43 h 51"/>
              <a:gd name="T36" fmla="*/ 25 w 34"/>
              <a:gd name="T37" fmla="*/ 47 h 51"/>
              <a:gd name="T38" fmla="*/ 30 w 34"/>
              <a:gd name="T39" fmla="*/ 51 h 51"/>
              <a:gd name="T40" fmla="*/ 34 w 34"/>
              <a:gd name="T41" fmla="*/ 51 h 51"/>
              <a:gd name="T42" fmla="*/ 33 w 34"/>
              <a:gd name="T43" fmla="*/ 40 h 51"/>
              <a:gd name="T44" fmla="*/ 29 w 34"/>
              <a:gd name="T45" fmla="*/ 27 h 51"/>
              <a:gd name="T46" fmla="*/ 23 w 34"/>
              <a:gd name="T47" fmla="*/ 15 h 51"/>
              <a:gd name="T48" fmla="*/ 18 w 34"/>
              <a:gd name="T49" fmla="*/ 7 h 5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"/>
              <a:gd name="T76" fmla="*/ 0 h 51"/>
              <a:gd name="T77" fmla="*/ 34 w 34"/>
              <a:gd name="T78" fmla="*/ 51 h 5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" h="51">
                <a:moveTo>
                  <a:pt x="18" y="7"/>
                </a:moveTo>
                <a:lnTo>
                  <a:pt x="18" y="8"/>
                </a:lnTo>
                <a:lnTo>
                  <a:pt x="17" y="5"/>
                </a:lnTo>
                <a:lnTo>
                  <a:pt x="14" y="1"/>
                </a:lnTo>
                <a:lnTo>
                  <a:pt x="11" y="0"/>
                </a:lnTo>
                <a:lnTo>
                  <a:pt x="7" y="0"/>
                </a:lnTo>
                <a:lnTo>
                  <a:pt x="4" y="1"/>
                </a:lnTo>
                <a:lnTo>
                  <a:pt x="1" y="5"/>
                </a:lnTo>
                <a:lnTo>
                  <a:pt x="0" y="8"/>
                </a:lnTo>
                <a:lnTo>
                  <a:pt x="0" y="11"/>
                </a:lnTo>
                <a:lnTo>
                  <a:pt x="1" y="16"/>
                </a:lnTo>
                <a:lnTo>
                  <a:pt x="4" y="23"/>
                </a:lnTo>
                <a:lnTo>
                  <a:pt x="8" y="30"/>
                </a:lnTo>
                <a:lnTo>
                  <a:pt x="13" y="37"/>
                </a:lnTo>
                <a:lnTo>
                  <a:pt x="18" y="43"/>
                </a:lnTo>
                <a:lnTo>
                  <a:pt x="25" y="47"/>
                </a:lnTo>
                <a:lnTo>
                  <a:pt x="30" y="51"/>
                </a:lnTo>
                <a:lnTo>
                  <a:pt x="34" y="51"/>
                </a:lnTo>
                <a:lnTo>
                  <a:pt x="33" y="40"/>
                </a:lnTo>
                <a:lnTo>
                  <a:pt x="29" y="27"/>
                </a:lnTo>
                <a:lnTo>
                  <a:pt x="23" y="15"/>
                </a:lnTo>
                <a:lnTo>
                  <a:pt x="18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76" name="Freeform 324"/>
          <p:cNvSpPr>
            <a:spLocks noChangeArrowheads="1"/>
          </p:cNvSpPr>
          <p:nvPr/>
        </p:nvSpPr>
        <p:spPr bwMode="auto">
          <a:xfrm>
            <a:off x="6732588" y="5357813"/>
            <a:ext cx="9525" cy="6350"/>
          </a:xfrm>
          <a:custGeom>
            <a:avLst/>
            <a:gdLst>
              <a:gd name="T0" fmla="*/ 37 w 46"/>
              <a:gd name="T1" fmla="*/ 24 h 33"/>
              <a:gd name="T2" fmla="*/ 41 w 46"/>
              <a:gd name="T3" fmla="*/ 22 h 33"/>
              <a:gd name="T4" fmla="*/ 45 w 46"/>
              <a:gd name="T5" fmla="*/ 19 h 33"/>
              <a:gd name="T6" fmla="*/ 46 w 46"/>
              <a:gd name="T7" fmla="*/ 15 h 33"/>
              <a:gd name="T8" fmla="*/ 46 w 46"/>
              <a:gd name="T9" fmla="*/ 10 h 33"/>
              <a:gd name="T10" fmla="*/ 44 w 46"/>
              <a:gd name="T11" fmla="*/ 5 h 33"/>
              <a:gd name="T12" fmla="*/ 41 w 46"/>
              <a:gd name="T13" fmla="*/ 2 h 33"/>
              <a:gd name="T14" fmla="*/ 37 w 46"/>
              <a:gd name="T15" fmla="*/ 0 h 33"/>
              <a:gd name="T16" fmla="*/ 32 w 46"/>
              <a:gd name="T17" fmla="*/ 0 h 33"/>
              <a:gd name="T18" fmla="*/ 29 w 46"/>
              <a:gd name="T19" fmla="*/ 0 h 33"/>
              <a:gd name="T20" fmla="*/ 25 w 46"/>
              <a:gd name="T21" fmla="*/ 1 h 33"/>
              <a:gd name="T22" fmla="*/ 19 w 46"/>
              <a:gd name="T23" fmla="*/ 3 h 33"/>
              <a:gd name="T24" fmla="*/ 12 w 46"/>
              <a:gd name="T25" fmla="*/ 7 h 33"/>
              <a:gd name="T26" fmla="*/ 5 w 46"/>
              <a:gd name="T27" fmla="*/ 14 h 33"/>
              <a:gd name="T28" fmla="*/ 2 w 46"/>
              <a:gd name="T29" fmla="*/ 20 h 33"/>
              <a:gd name="T30" fmla="*/ 0 w 46"/>
              <a:gd name="T31" fmla="*/ 26 h 33"/>
              <a:gd name="T32" fmla="*/ 0 w 46"/>
              <a:gd name="T33" fmla="*/ 29 h 33"/>
              <a:gd name="T34" fmla="*/ 3 w 46"/>
              <a:gd name="T35" fmla="*/ 31 h 33"/>
              <a:gd name="T36" fmla="*/ 7 w 46"/>
              <a:gd name="T37" fmla="*/ 33 h 33"/>
              <a:gd name="T38" fmla="*/ 12 w 46"/>
              <a:gd name="T39" fmla="*/ 33 h 33"/>
              <a:gd name="T40" fmla="*/ 16 w 46"/>
              <a:gd name="T41" fmla="*/ 33 h 33"/>
              <a:gd name="T42" fmla="*/ 21 w 46"/>
              <a:gd name="T43" fmla="*/ 31 h 33"/>
              <a:gd name="T44" fmla="*/ 26 w 46"/>
              <a:gd name="T45" fmla="*/ 30 h 33"/>
              <a:gd name="T46" fmla="*/ 32 w 46"/>
              <a:gd name="T47" fmla="*/ 28 h 33"/>
              <a:gd name="T48" fmla="*/ 37 w 46"/>
              <a:gd name="T49" fmla="*/ 24 h 3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6"/>
              <a:gd name="T76" fmla="*/ 0 h 33"/>
              <a:gd name="T77" fmla="*/ 46 w 46"/>
              <a:gd name="T78" fmla="*/ 33 h 3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6" h="33">
                <a:moveTo>
                  <a:pt x="37" y="24"/>
                </a:moveTo>
                <a:lnTo>
                  <a:pt x="41" y="22"/>
                </a:lnTo>
                <a:lnTo>
                  <a:pt x="45" y="19"/>
                </a:lnTo>
                <a:lnTo>
                  <a:pt x="46" y="15"/>
                </a:lnTo>
                <a:lnTo>
                  <a:pt x="46" y="10"/>
                </a:lnTo>
                <a:lnTo>
                  <a:pt x="44" y="5"/>
                </a:lnTo>
                <a:lnTo>
                  <a:pt x="41" y="2"/>
                </a:lnTo>
                <a:lnTo>
                  <a:pt x="37" y="0"/>
                </a:lnTo>
                <a:lnTo>
                  <a:pt x="32" y="0"/>
                </a:lnTo>
                <a:lnTo>
                  <a:pt x="29" y="0"/>
                </a:lnTo>
                <a:lnTo>
                  <a:pt x="25" y="1"/>
                </a:lnTo>
                <a:lnTo>
                  <a:pt x="19" y="3"/>
                </a:lnTo>
                <a:lnTo>
                  <a:pt x="12" y="7"/>
                </a:lnTo>
                <a:lnTo>
                  <a:pt x="5" y="14"/>
                </a:lnTo>
                <a:lnTo>
                  <a:pt x="2" y="20"/>
                </a:lnTo>
                <a:lnTo>
                  <a:pt x="0" y="26"/>
                </a:lnTo>
                <a:lnTo>
                  <a:pt x="0" y="29"/>
                </a:lnTo>
                <a:lnTo>
                  <a:pt x="3" y="31"/>
                </a:lnTo>
                <a:lnTo>
                  <a:pt x="7" y="33"/>
                </a:lnTo>
                <a:lnTo>
                  <a:pt x="12" y="33"/>
                </a:lnTo>
                <a:lnTo>
                  <a:pt x="16" y="33"/>
                </a:lnTo>
                <a:lnTo>
                  <a:pt x="21" y="31"/>
                </a:lnTo>
                <a:lnTo>
                  <a:pt x="26" y="30"/>
                </a:lnTo>
                <a:lnTo>
                  <a:pt x="32" y="28"/>
                </a:lnTo>
                <a:lnTo>
                  <a:pt x="37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77" name="Freeform 325"/>
          <p:cNvSpPr>
            <a:spLocks noChangeArrowheads="1"/>
          </p:cNvSpPr>
          <p:nvPr/>
        </p:nvSpPr>
        <p:spPr bwMode="auto">
          <a:xfrm>
            <a:off x="6689725" y="5345113"/>
            <a:ext cx="36513" cy="49212"/>
          </a:xfrm>
          <a:custGeom>
            <a:avLst/>
            <a:gdLst>
              <a:gd name="T0" fmla="*/ 65 w 177"/>
              <a:gd name="T1" fmla="*/ 33 h 219"/>
              <a:gd name="T2" fmla="*/ 52 w 177"/>
              <a:gd name="T3" fmla="*/ 43 h 219"/>
              <a:gd name="T4" fmla="*/ 41 w 177"/>
              <a:gd name="T5" fmla="*/ 54 h 219"/>
              <a:gd name="T6" fmla="*/ 29 w 177"/>
              <a:gd name="T7" fmla="*/ 66 h 219"/>
              <a:gd name="T8" fmla="*/ 20 w 177"/>
              <a:gd name="T9" fmla="*/ 79 h 219"/>
              <a:gd name="T10" fmla="*/ 12 w 177"/>
              <a:gd name="T11" fmla="*/ 93 h 219"/>
              <a:gd name="T12" fmla="*/ 6 w 177"/>
              <a:gd name="T13" fmla="*/ 107 h 219"/>
              <a:gd name="T14" fmla="*/ 2 w 177"/>
              <a:gd name="T15" fmla="*/ 121 h 219"/>
              <a:gd name="T16" fmla="*/ 0 w 177"/>
              <a:gd name="T17" fmla="*/ 136 h 219"/>
              <a:gd name="T18" fmla="*/ 2 w 177"/>
              <a:gd name="T19" fmla="*/ 158 h 219"/>
              <a:gd name="T20" fmla="*/ 10 w 177"/>
              <a:gd name="T21" fmla="*/ 177 h 219"/>
              <a:gd name="T22" fmla="*/ 23 w 177"/>
              <a:gd name="T23" fmla="*/ 193 h 219"/>
              <a:gd name="T24" fmla="*/ 38 w 177"/>
              <a:gd name="T25" fmla="*/ 204 h 219"/>
              <a:gd name="T26" fmla="*/ 57 w 177"/>
              <a:gd name="T27" fmla="*/ 213 h 219"/>
              <a:gd name="T28" fmla="*/ 78 w 177"/>
              <a:gd name="T29" fmla="*/ 218 h 219"/>
              <a:gd name="T30" fmla="*/ 98 w 177"/>
              <a:gd name="T31" fmla="*/ 219 h 219"/>
              <a:gd name="T32" fmla="*/ 118 w 177"/>
              <a:gd name="T33" fmla="*/ 216 h 219"/>
              <a:gd name="T34" fmla="*/ 123 w 177"/>
              <a:gd name="T35" fmla="*/ 216 h 219"/>
              <a:gd name="T36" fmla="*/ 127 w 177"/>
              <a:gd name="T37" fmla="*/ 214 h 219"/>
              <a:gd name="T38" fmla="*/ 130 w 177"/>
              <a:gd name="T39" fmla="*/ 210 h 219"/>
              <a:gd name="T40" fmla="*/ 131 w 177"/>
              <a:gd name="T41" fmla="*/ 205 h 219"/>
              <a:gd name="T42" fmla="*/ 130 w 177"/>
              <a:gd name="T43" fmla="*/ 203 h 219"/>
              <a:gd name="T44" fmla="*/ 127 w 177"/>
              <a:gd name="T45" fmla="*/ 203 h 219"/>
              <a:gd name="T46" fmla="*/ 123 w 177"/>
              <a:gd name="T47" fmla="*/ 202 h 219"/>
              <a:gd name="T48" fmla="*/ 117 w 177"/>
              <a:gd name="T49" fmla="*/ 202 h 219"/>
              <a:gd name="T50" fmla="*/ 111 w 177"/>
              <a:gd name="T51" fmla="*/ 202 h 219"/>
              <a:gd name="T52" fmla="*/ 106 w 177"/>
              <a:gd name="T53" fmla="*/ 202 h 219"/>
              <a:gd name="T54" fmla="*/ 100 w 177"/>
              <a:gd name="T55" fmla="*/ 202 h 219"/>
              <a:gd name="T56" fmla="*/ 97 w 177"/>
              <a:gd name="T57" fmla="*/ 202 h 219"/>
              <a:gd name="T58" fmla="*/ 87 w 177"/>
              <a:gd name="T59" fmla="*/ 201 h 219"/>
              <a:gd name="T60" fmla="*/ 77 w 177"/>
              <a:gd name="T61" fmla="*/ 200 h 219"/>
              <a:gd name="T62" fmla="*/ 67 w 177"/>
              <a:gd name="T63" fmla="*/ 199 h 219"/>
              <a:gd name="T64" fmla="*/ 56 w 177"/>
              <a:gd name="T65" fmla="*/ 196 h 219"/>
              <a:gd name="T66" fmla="*/ 46 w 177"/>
              <a:gd name="T67" fmla="*/ 193 h 219"/>
              <a:gd name="T68" fmla="*/ 35 w 177"/>
              <a:gd name="T69" fmla="*/ 185 h 219"/>
              <a:gd name="T70" fmla="*/ 26 w 177"/>
              <a:gd name="T71" fmla="*/ 175 h 219"/>
              <a:gd name="T72" fmla="*/ 15 w 177"/>
              <a:gd name="T73" fmla="*/ 162 h 219"/>
              <a:gd name="T74" fmla="*/ 13 w 177"/>
              <a:gd name="T75" fmla="*/ 146 h 219"/>
              <a:gd name="T76" fmla="*/ 14 w 177"/>
              <a:gd name="T77" fmla="*/ 131 h 219"/>
              <a:gd name="T78" fmla="*/ 19 w 177"/>
              <a:gd name="T79" fmla="*/ 116 h 219"/>
              <a:gd name="T80" fmla="*/ 25 w 177"/>
              <a:gd name="T81" fmla="*/ 102 h 219"/>
              <a:gd name="T82" fmla="*/ 34 w 177"/>
              <a:gd name="T83" fmla="*/ 89 h 219"/>
              <a:gd name="T84" fmla="*/ 45 w 177"/>
              <a:gd name="T85" fmla="*/ 76 h 219"/>
              <a:gd name="T86" fmla="*/ 56 w 177"/>
              <a:gd name="T87" fmla="*/ 65 h 219"/>
              <a:gd name="T88" fmla="*/ 70 w 177"/>
              <a:gd name="T89" fmla="*/ 55 h 219"/>
              <a:gd name="T90" fmla="*/ 84 w 177"/>
              <a:gd name="T91" fmla="*/ 45 h 219"/>
              <a:gd name="T92" fmla="*/ 98 w 177"/>
              <a:gd name="T93" fmla="*/ 37 h 219"/>
              <a:gd name="T94" fmla="*/ 113 w 177"/>
              <a:gd name="T95" fmla="*/ 29 h 219"/>
              <a:gd name="T96" fmla="*/ 127 w 177"/>
              <a:gd name="T97" fmla="*/ 23 h 219"/>
              <a:gd name="T98" fmla="*/ 141 w 177"/>
              <a:gd name="T99" fmla="*/ 17 h 219"/>
              <a:gd name="T100" fmla="*/ 154 w 177"/>
              <a:gd name="T101" fmla="*/ 12 h 219"/>
              <a:gd name="T102" fmla="*/ 167 w 177"/>
              <a:gd name="T103" fmla="*/ 9 h 219"/>
              <a:gd name="T104" fmla="*/ 177 w 177"/>
              <a:gd name="T105" fmla="*/ 7 h 219"/>
              <a:gd name="T106" fmla="*/ 170 w 177"/>
              <a:gd name="T107" fmla="*/ 2 h 219"/>
              <a:gd name="T108" fmla="*/ 158 w 177"/>
              <a:gd name="T109" fmla="*/ 0 h 219"/>
              <a:gd name="T110" fmla="*/ 145 w 177"/>
              <a:gd name="T111" fmla="*/ 2 h 219"/>
              <a:gd name="T112" fmla="*/ 129 w 177"/>
              <a:gd name="T113" fmla="*/ 6 h 219"/>
              <a:gd name="T114" fmla="*/ 111 w 177"/>
              <a:gd name="T115" fmla="*/ 11 h 219"/>
              <a:gd name="T116" fmla="*/ 94 w 177"/>
              <a:gd name="T117" fmla="*/ 17 h 219"/>
              <a:gd name="T118" fmla="*/ 78 w 177"/>
              <a:gd name="T119" fmla="*/ 26 h 219"/>
              <a:gd name="T120" fmla="*/ 65 w 177"/>
              <a:gd name="T121" fmla="*/ 33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"/>
              <a:gd name="T184" fmla="*/ 0 h 219"/>
              <a:gd name="T185" fmla="*/ 177 w 177"/>
              <a:gd name="T186" fmla="*/ 219 h 21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" h="219">
                <a:moveTo>
                  <a:pt x="65" y="33"/>
                </a:moveTo>
                <a:lnTo>
                  <a:pt x="52" y="43"/>
                </a:lnTo>
                <a:lnTo>
                  <a:pt x="41" y="54"/>
                </a:lnTo>
                <a:lnTo>
                  <a:pt x="29" y="66"/>
                </a:lnTo>
                <a:lnTo>
                  <a:pt x="20" y="79"/>
                </a:lnTo>
                <a:lnTo>
                  <a:pt x="12" y="93"/>
                </a:lnTo>
                <a:lnTo>
                  <a:pt x="6" y="107"/>
                </a:lnTo>
                <a:lnTo>
                  <a:pt x="2" y="121"/>
                </a:lnTo>
                <a:lnTo>
                  <a:pt x="0" y="136"/>
                </a:lnTo>
                <a:lnTo>
                  <a:pt x="2" y="158"/>
                </a:lnTo>
                <a:lnTo>
                  <a:pt x="10" y="177"/>
                </a:lnTo>
                <a:lnTo>
                  <a:pt x="23" y="193"/>
                </a:lnTo>
                <a:lnTo>
                  <a:pt x="38" y="204"/>
                </a:lnTo>
                <a:lnTo>
                  <a:pt x="57" y="213"/>
                </a:lnTo>
                <a:lnTo>
                  <a:pt x="78" y="218"/>
                </a:lnTo>
                <a:lnTo>
                  <a:pt x="98" y="219"/>
                </a:lnTo>
                <a:lnTo>
                  <a:pt x="118" y="216"/>
                </a:lnTo>
                <a:lnTo>
                  <a:pt x="123" y="216"/>
                </a:lnTo>
                <a:lnTo>
                  <a:pt x="127" y="214"/>
                </a:lnTo>
                <a:lnTo>
                  <a:pt x="130" y="210"/>
                </a:lnTo>
                <a:lnTo>
                  <a:pt x="131" y="205"/>
                </a:lnTo>
                <a:lnTo>
                  <a:pt x="130" y="203"/>
                </a:lnTo>
                <a:lnTo>
                  <a:pt x="127" y="203"/>
                </a:lnTo>
                <a:lnTo>
                  <a:pt x="123" y="202"/>
                </a:lnTo>
                <a:lnTo>
                  <a:pt x="117" y="202"/>
                </a:lnTo>
                <a:lnTo>
                  <a:pt x="111" y="202"/>
                </a:lnTo>
                <a:lnTo>
                  <a:pt x="106" y="202"/>
                </a:lnTo>
                <a:lnTo>
                  <a:pt x="100" y="202"/>
                </a:lnTo>
                <a:lnTo>
                  <a:pt x="97" y="202"/>
                </a:lnTo>
                <a:lnTo>
                  <a:pt x="87" y="201"/>
                </a:lnTo>
                <a:lnTo>
                  <a:pt x="77" y="200"/>
                </a:lnTo>
                <a:lnTo>
                  <a:pt x="67" y="199"/>
                </a:lnTo>
                <a:lnTo>
                  <a:pt x="56" y="196"/>
                </a:lnTo>
                <a:lnTo>
                  <a:pt x="46" y="193"/>
                </a:lnTo>
                <a:lnTo>
                  <a:pt x="35" y="185"/>
                </a:lnTo>
                <a:lnTo>
                  <a:pt x="26" y="175"/>
                </a:lnTo>
                <a:lnTo>
                  <a:pt x="15" y="162"/>
                </a:lnTo>
                <a:lnTo>
                  <a:pt x="13" y="146"/>
                </a:lnTo>
                <a:lnTo>
                  <a:pt x="14" y="131"/>
                </a:lnTo>
                <a:lnTo>
                  <a:pt x="19" y="116"/>
                </a:lnTo>
                <a:lnTo>
                  <a:pt x="25" y="102"/>
                </a:lnTo>
                <a:lnTo>
                  <a:pt x="34" y="89"/>
                </a:lnTo>
                <a:lnTo>
                  <a:pt x="45" y="76"/>
                </a:lnTo>
                <a:lnTo>
                  <a:pt x="56" y="65"/>
                </a:lnTo>
                <a:lnTo>
                  <a:pt x="70" y="55"/>
                </a:lnTo>
                <a:lnTo>
                  <a:pt x="84" y="45"/>
                </a:lnTo>
                <a:lnTo>
                  <a:pt x="98" y="37"/>
                </a:lnTo>
                <a:lnTo>
                  <a:pt x="113" y="29"/>
                </a:lnTo>
                <a:lnTo>
                  <a:pt x="127" y="23"/>
                </a:lnTo>
                <a:lnTo>
                  <a:pt x="141" y="17"/>
                </a:lnTo>
                <a:lnTo>
                  <a:pt x="154" y="12"/>
                </a:lnTo>
                <a:lnTo>
                  <a:pt x="167" y="9"/>
                </a:lnTo>
                <a:lnTo>
                  <a:pt x="177" y="7"/>
                </a:lnTo>
                <a:lnTo>
                  <a:pt x="170" y="2"/>
                </a:lnTo>
                <a:lnTo>
                  <a:pt x="158" y="0"/>
                </a:lnTo>
                <a:lnTo>
                  <a:pt x="145" y="2"/>
                </a:lnTo>
                <a:lnTo>
                  <a:pt x="129" y="6"/>
                </a:lnTo>
                <a:lnTo>
                  <a:pt x="111" y="11"/>
                </a:lnTo>
                <a:lnTo>
                  <a:pt x="94" y="17"/>
                </a:lnTo>
                <a:lnTo>
                  <a:pt x="78" y="26"/>
                </a:lnTo>
                <a:lnTo>
                  <a:pt x="65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78" name="Freeform 326"/>
          <p:cNvSpPr>
            <a:spLocks noChangeArrowheads="1"/>
          </p:cNvSpPr>
          <p:nvPr/>
        </p:nvSpPr>
        <p:spPr bwMode="auto">
          <a:xfrm>
            <a:off x="6750050" y="5343525"/>
            <a:ext cx="23813" cy="39688"/>
          </a:xfrm>
          <a:custGeom>
            <a:avLst/>
            <a:gdLst>
              <a:gd name="T0" fmla="*/ 97 w 115"/>
              <a:gd name="T1" fmla="*/ 57 h 170"/>
              <a:gd name="T2" fmla="*/ 100 w 115"/>
              <a:gd name="T3" fmla="*/ 75 h 170"/>
              <a:gd name="T4" fmla="*/ 98 w 115"/>
              <a:gd name="T5" fmla="*/ 90 h 170"/>
              <a:gd name="T6" fmla="*/ 91 w 115"/>
              <a:gd name="T7" fmla="*/ 103 h 170"/>
              <a:gd name="T8" fmla="*/ 80 w 115"/>
              <a:gd name="T9" fmla="*/ 114 h 170"/>
              <a:gd name="T10" fmla="*/ 68 w 115"/>
              <a:gd name="T11" fmla="*/ 125 h 170"/>
              <a:gd name="T12" fmla="*/ 54 w 115"/>
              <a:gd name="T13" fmla="*/ 135 h 170"/>
              <a:gd name="T14" fmla="*/ 39 w 115"/>
              <a:gd name="T15" fmla="*/ 145 h 170"/>
              <a:gd name="T16" fmla="*/ 27 w 115"/>
              <a:gd name="T17" fmla="*/ 155 h 170"/>
              <a:gd name="T18" fmla="*/ 25 w 115"/>
              <a:gd name="T19" fmla="*/ 158 h 170"/>
              <a:gd name="T20" fmla="*/ 23 w 115"/>
              <a:gd name="T21" fmla="*/ 160 h 170"/>
              <a:gd name="T22" fmla="*/ 23 w 115"/>
              <a:gd name="T23" fmla="*/ 164 h 170"/>
              <a:gd name="T24" fmla="*/ 26 w 115"/>
              <a:gd name="T25" fmla="*/ 167 h 170"/>
              <a:gd name="T26" fmla="*/ 28 w 115"/>
              <a:gd name="T27" fmla="*/ 169 h 170"/>
              <a:gd name="T28" fmla="*/ 31 w 115"/>
              <a:gd name="T29" fmla="*/ 170 h 170"/>
              <a:gd name="T30" fmla="*/ 34 w 115"/>
              <a:gd name="T31" fmla="*/ 170 h 170"/>
              <a:gd name="T32" fmla="*/ 37 w 115"/>
              <a:gd name="T33" fmla="*/ 169 h 170"/>
              <a:gd name="T34" fmla="*/ 53 w 115"/>
              <a:gd name="T35" fmla="*/ 159 h 170"/>
              <a:gd name="T36" fmla="*/ 69 w 115"/>
              <a:gd name="T37" fmla="*/ 149 h 170"/>
              <a:gd name="T38" fmla="*/ 83 w 115"/>
              <a:gd name="T39" fmla="*/ 137 h 170"/>
              <a:gd name="T40" fmla="*/ 97 w 115"/>
              <a:gd name="T41" fmla="*/ 123 h 170"/>
              <a:gd name="T42" fmla="*/ 106 w 115"/>
              <a:gd name="T43" fmla="*/ 108 h 170"/>
              <a:gd name="T44" fmla="*/ 113 w 115"/>
              <a:gd name="T45" fmla="*/ 91 h 170"/>
              <a:gd name="T46" fmla="*/ 115 w 115"/>
              <a:gd name="T47" fmla="*/ 73 h 170"/>
              <a:gd name="T48" fmla="*/ 111 w 115"/>
              <a:gd name="T49" fmla="*/ 53 h 170"/>
              <a:gd name="T50" fmla="*/ 101 w 115"/>
              <a:gd name="T51" fmla="*/ 39 h 170"/>
              <a:gd name="T52" fmla="*/ 89 w 115"/>
              <a:gd name="T53" fmla="*/ 26 h 170"/>
              <a:gd name="T54" fmla="*/ 72 w 115"/>
              <a:gd name="T55" fmla="*/ 15 h 170"/>
              <a:gd name="T56" fmla="*/ 55 w 115"/>
              <a:gd name="T57" fmla="*/ 8 h 170"/>
              <a:gd name="T58" fmla="*/ 37 w 115"/>
              <a:gd name="T59" fmla="*/ 2 h 170"/>
              <a:gd name="T60" fmla="*/ 21 w 115"/>
              <a:gd name="T61" fmla="*/ 0 h 170"/>
              <a:gd name="T62" fmla="*/ 9 w 115"/>
              <a:gd name="T63" fmla="*/ 1 h 170"/>
              <a:gd name="T64" fmla="*/ 0 w 115"/>
              <a:gd name="T65" fmla="*/ 5 h 170"/>
              <a:gd name="T66" fmla="*/ 15 w 115"/>
              <a:gd name="T67" fmla="*/ 10 h 170"/>
              <a:gd name="T68" fmla="*/ 30 w 115"/>
              <a:gd name="T69" fmla="*/ 13 h 170"/>
              <a:gd name="T70" fmla="*/ 43 w 115"/>
              <a:gd name="T71" fmla="*/ 16 h 170"/>
              <a:gd name="T72" fmla="*/ 57 w 115"/>
              <a:gd name="T73" fmla="*/ 20 h 170"/>
              <a:gd name="T74" fmla="*/ 70 w 115"/>
              <a:gd name="T75" fmla="*/ 26 h 170"/>
              <a:gd name="T76" fmla="*/ 81 w 115"/>
              <a:gd name="T77" fmla="*/ 33 h 170"/>
              <a:gd name="T78" fmla="*/ 91 w 115"/>
              <a:gd name="T79" fmla="*/ 43 h 170"/>
              <a:gd name="T80" fmla="*/ 97 w 115"/>
              <a:gd name="T81" fmla="*/ 57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5"/>
              <a:gd name="T124" fmla="*/ 0 h 170"/>
              <a:gd name="T125" fmla="*/ 115 w 11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5" h="170">
                <a:moveTo>
                  <a:pt x="97" y="57"/>
                </a:moveTo>
                <a:lnTo>
                  <a:pt x="100" y="75"/>
                </a:lnTo>
                <a:lnTo>
                  <a:pt x="98" y="90"/>
                </a:lnTo>
                <a:lnTo>
                  <a:pt x="91" y="103"/>
                </a:lnTo>
                <a:lnTo>
                  <a:pt x="80" y="114"/>
                </a:lnTo>
                <a:lnTo>
                  <a:pt x="68" y="125"/>
                </a:lnTo>
                <a:lnTo>
                  <a:pt x="54" y="135"/>
                </a:lnTo>
                <a:lnTo>
                  <a:pt x="39" y="145"/>
                </a:lnTo>
                <a:lnTo>
                  <a:pt x="27" y="155"/>
                </a:lnTo>
                <a:lnTo>
                  <a:pt x="25" y="158"/>
                </a:lnTo>
                <a:lnTo>
                  <a:pt x="23" y="160"/>
                </a:lnTo>
                <a:lnTo>
                  <a:pt x="23" y="164"/>
                </a:lnTo>
                <a:lnTo>
                  <a:pt x="26" y="167"/>
                </a:lnTo>
                <a:lnTo>
                  <a:pt x="28" y="169"/>
                </a:lnTo>
                <a:lnTo>
                  <a:pt x="31" y="170"/>
                </a:lnTo>
                <a:lnTo>
                  <a:pt x="34" y="170"/>
                </a:lnTo>
                <a:lnTo>
                  <a:pt x="37" y="169"/>
                </a:lnTo>
                <a:lnTo>
                  <a:pt x="53" y="159"/>
                </a:lnTo>
                <a:lnTo>
                  <a:pt x="69" y="149"/>
                </a:lnTo>
                <a:lnTo>
                  <a:pt x="83" y="137"/>
                </a:lnTo>
                <a:lnTo>
                  <a:pt x="97" y="123"/>
                </a:lnTo>
                <a:lnTo>
                  <a:pt x="106" y="108"/>
                </a:lnTo>
                <a:lnTo>
                  <a:pt x="113" y="91"/>
                </a:lnTo>
                <a:lnTo>
                  <a:pt x="115" y="73"/>
                </a:lnTo>
                <a:lnTo>
                  <a:pt x="111" y="53"/>
                </a:lnTo>
                <a:lnTo>
                  <a:pt x="101" y="39"/>
                </a:lnTo>
                <a:lnTo>
                  <a:pt x="89" y="26"/>
                </a:lnTo>
                <a:lnTo>
                  <a:pt x="72" y="15"/>
                </a:lnTo>
                <a:lnTo>
                  <a:pt x="55" y="8"/>
                </a:lnTo>
                <a:lnTo>
                  <a:pt x="37" y="2"/>
                </a:lnTo>
                <a:lnTo>
                  <a:pt x="21" y="0"/>
                </a:lnTo>
                <a:lnTo>
                  <a:pt x="9" y="1"/>
                </a:lnTo>
                <a:lnTo>
                  <a:pt x="0" y="5"/>
                </a:lnTo>
                <a:lnTo>
                  <a:pt x="15" y="10"/>
                </a:lnTo>
                <a:lnTo>
                  <a:pt x="30" y="13"/>
                </a:lnTo>
                <a:lnTo>
                  <a:pt x="43" y="16"/>
                </a:lnTo>
                <a:lnTo>
                  <a:pt x="57" y="20"/>
                </a:lnTo>
                <a:lnTo>
                  <a:pt x="70" y="26"/>
                </a:lnTo>
                <a:lnTo>
                  <a:pt x="81" y="33"/>
                </a:lnTo>
                <a:lnTo>
                  <a:pt x="91" y="43"/>
                </a:lnTo>
                <a:lnTo>
                  <a:pt x="97" y="57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79" name="Freeform 327"/>
          <p:cNvSpPr>
            <a:spLocks noChangeArrowheads="1"/>
          </p:cNvSpPr>
          <p:nvPr/>
        </p:nvSpPr>
        <p:spPr bwMode="auto">
          <a:xfrm>
            <a:off x="6667500" y="5335588"/>
            <a:ext cx="57150" cy="79375"/>
          </a:xfrm>
          <a:custGeom>
            <a:avLst/>
            <a:gdLst>
              <a:gd name="T0" fmla="*/ 90 w 289"/>
              <a:gd name="T1" fmla="*/ 65 h 352"/>
              <a:gd name="T2" fmla="*/ 48 w 289"/>
              <a:gd name="T3" fmla="*/ 106 h 352"/>
              <a:gd name="T4" fmla="*/ 16 w 289"/>
              <a:gd name="T5" fmla="*/ 156 h 352"/>
              <a:gd name="T6" fmla="*/ 0 w 289"/>
              <a:gd name="T7" fmla="*/ 211 h 352"/>
              <a:gd name="T8" fmla="*/ 3 w 289"/>
              <a:gd name="T9" fmla="*/ 249 h 352"/>
              <a:gd name="T10" fmla="*/ 10 w 289"/>
              <a:gd name="T11" fmla="*/ 264 h 352"/>
              <a:gd name="T12" fmla="*/ 19 w 289"/>
              <a:gd name="T13" fmla="*/ 277 h 352"/>
              <a:gd name="T14" fmla="*/ 31 w 289"/>
              <a:gd name="T15" fmla="*/ 289 h 352"/>
              <a:gd name="T16" fmla="*/ 51 w 289"/>
              <a:gd name="T17" fmla="*/ 302 h 352"/>
              <a:gd name="T18" fmla="*/ 78 w 289"/>
              <a:gd name="T19" fmla="*/ 316 h 352"/>
              <a:gd name="T20" fmla="*/ 107 w 289"/>
              <a:gd name="T21" fmla="*/ 327 h 352"/>
              <a:gd name="T22" fmla="*/ 137 w 289"/>
              <a:gd name="T23" fmla="*/ 335 h 352"/>
              <a:gd name="T24" fmla="*/ 167 w 289"/>
              <a:gd name="T25" fmla="*/ 342 h 352"/>
              <a:gd name="T26" fmla="*/ 198 w 289"/>
              <a:gd name="T27" fmla="*/ 346 h 352"/>
              <a:gd name="T28" fmla="*/ 229 w 289"/>
              <a:gd name="T29" fmla="*/ 349 h 352"/>
              <a:gd name="T30" fmla="*/ 260 w 289"/>
              <a:gd name="T31" fmla="*/ 351 h 352"/>
              <a:gd name="T32" fmla="*/ 280 w 289"/>
              <a:gd name="T33" fmla="*/ 352 h 352"/>
              <a:gd name="T34" fmla="*/ 287 w 289"/>
              <a:gd name="T35" fmla="*/ 346 h 352"/>
              <a:gd name="T36" fmla="*/ 289 w 289"/>
              <a:gd name="T37" fmla="*/ 335 h 352"/>
              <a:gd name="T38" fmla="*/ 283 w 289"/>
              <a:gd name="T39" fmla="*/ 328 h 352"/>
              <a:gd name="T40" fmla="*/ 264 w 289"/>
              <a:gd name="T41" fmla="*/ 327 h 352"/>
              <a:gd name="T42" fmla="*/ 235 w 289"/>
              <a:gd name="T43" fmla="*/ 326 h 352"/>
              <a:gd name="T44" fmla="*/ 207 w 289"/>
              <a:gd name="T45" fmla="*/ 323 h 352"/>
              <a:gd name="T46" fmla="*/ 179 w 289"/>
              <a:gd name="T47" fmla="*/ 319 h 352"/>
              <a:gd name="T48" fmla="*/ 150 w 289"/>
              <a:gd name="T49" fmla="*/ 314 h 352"/>
              <a:gd name="T50" fmla="*/ 122 w 289"/>
              <a:gd name="T51" fmla="*/ 306 h 352"/>
              <a:gd name="T52" fmla="*/ 95 w 289"/>
              <a:gd name="T53" fmla="*/ 298 h 352"/>
              <a:gd name="T54" fmla="*/ 68 w 289"/>
              <a:gd name="T55" fmla="*/ 285 h 352"/>
              <a:gd name="T56" fmla="*/ 45 w 289"/>
              <a:gd name="T57" fmla="*/ 271 h 352"/>
              <a:gd name="T58" fmla="*/ 32 w 289"/>
              <a:gd name="T59" fmla="*/ 250 h 352"/>
              <a:gd name="T60" fmla="*/ 27 w 289"/>
              <a:gd name="T61" fmla="*/ 222 h 352"/>
              <a:gd name="T62" fmla="*/ 34 w 289"/>
              <a:gd name="T63" fmla="*/ 183 h 352"/>
              <a:gd name="T64" fmla="*/ 45 w 289"/>
              <a:gd name="T65" fmla="*/ 153 h 352"/>
              <a:gd name="T66" fmla="*/ 61 w 289"/>
              <a:gd name="T67" fmla="*/ 127 h 352"/>
              <a:gd name="T68" fmla="*/ 80 w 289"/>
              <a:gd name="T69" fmla="*/ 103 h 352"/>
              <a:gd name="T70" fmla="*/ 102 w 289"/>
              <a:gd name="T71" fmla="*/ 82 h 352"/>
              <a:gd name="T72" fmla="*/ 129 w 289"/>
              <a:gd name="T73" fmla="*/ 59 h 352"/>
              <a:gd name="T74" fmla="*/ 162 w 289"/>
              <a:gd name="T75" fmla="*/ 38 h 352"/>
              <a:gd name="T76" fmla="*/ 197 w 289"/>
              <a:gd name="T77" fmla="*/ 20 h 352"/>
              <a:gd name="T78" fmla="*/ 227 w 289"/>
              <a:gd name="T79" fmla="*/ 6 h 352"/>
              <a:gd name="T80" fmla="*/ 228 w 289"/>
              <a:gd name="T81" fmla="*/ 0 h 352"/>
              <a:gd name="T82" fmla="*/ 198 w 289"/>
              <a:gd name="T83" fmla="*/ 5 h 352"/>
              <a:gd name="T84" fmla="*/ 162 w 289"/>
              <a:gd name="T85" fmla="*/ 18 h 352"/>
              <a:gd name="T86" fmla="*/ 127 w 289"/>
              <a:gd name="T87" fmla="*/ 36 h 3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2"/>
              <a:gd name="T134" fmla="*/ 289 w 289"/>
              <a:gd name="T135" fmla="*/ 352 h 3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2">
                <a:moveTo>
                  <a:pt x="113" y="47"/>
                </a:moveTo>
                <a:lnTo>
                  <a:pt x="90" y="65"/>
                </a:lnTo>
                <a:lnTo>
                  <a:pt x="68" y="85"/>
                </a:lnTo>
                <a:lnTo>
                  <a:pt x="48" y="106"/>
                </a:lnTo>
                <a:lnTo>
                  <a:pt x="31" y="130"/>
                </a:lnTo>
                <a:lnTo>
                  <a:pt x="16" y="156"/>
                </a:lnTo>
                <a:lnTo>
                  <a:pt x="5" y="182"/>
                </a:lnTo>
                <a:lnTo>
                  <a:pt x="0" y="211"/>
                </a:lnTo>
                <a:lnTo>
                  <a:pt x="1" y="241"/>
                </a:lnTo>
                <a:lnTo>
                  <a:pt x="3" y="249"/>
                </a:lnTo>
                <a:lnTo>
                  <a:pt x="6" y="257"/>
                </a:lnTo>
                <a:lnTo>
                  <a:pt x="10" y="264"/>
                </a:lnTo>
                <a:lnTo>
                  <a:pt x="14" y="271"/>
                </a:lnTo>
                <a:lnTo>
                  <a:pt x="19" y="277"/>
                </a:lnTo>
                <a:lnTo>
                  <a:pt x="24" y="284"/>
                </a:lnTo>
                <a:lnTo>
                  <a:pt x="31" y="289"/>
                </a:lnTo>
                <a:lnTo>
                  <a:pt x="37" y="293"/>
                </a:lnTo>
                <a:lnTo>
                  <a:pt x="51" y="302"/>
                </a:lnTo>
                <a:lnTo>
                  <a:pt x="64" y="309"/>
                </a:lnTo>
                <a:lnTo>
                  <a:pt x="78" y="316"/>
                </a:lnTo>
                <a:lnTo>
                  <a:pt x="93" y="321"/>
                </a:lnTo>
                <a:lnTo>
                  <a:pt x="107" y="327"/>
                </a:lnTo>
                <a:lnTo>
                  <a:pt x="122" y="331"/>
                </a:lnTo>
                <a:lnTo>
                  <a:pt x="137" y="335"/>
                </a:lnTo>
                <a:lnTo>
                  <a:pt x="151" y="338"/>
                </a:lnTo>
                <a:lnTo>
                  <a:pt x="167" y="342"/>
                </a:lnTo>
                <a:lnTo>
                  <a:pt x="183" y="344"/>
                </a:lnTo>
                <a:lnTo>
                  <a:pt x="198" y="346"/>
                </a:lnTo>
                <a:lnTo>
                  <a:pt x="213" y="348"/>
                </a:lnTo>
                <a:lnTo>
                  <a:pt x="229" y="349"/>
                </a:lnTo>
                <a:lnTo>
                  <a:pt x="245" y="350"/>
                </a:lnTo>
                <a:lnTo>
                  <a:pt x="260" y="351"/>
                </a:lnTo>
                <a:lnTo>
                  <a:pt x="275" y="352"/>
                </a:lnTo>
                <a:lnTo>
                  <a:pt x="280" y="352"/>
                </a:lnTo>
                <a:lnTo>
                  <a:pt x="284" y="349"/>
                </a:lnTo>
                <a:lnTo>
                  <a:pt x="287" y="346"/>
                </a:lnTo>
                <a:lnTo>
                  <a:pt x="289" y="340"/>
                </a:lnTo>
                <a:lnTo>
                  <a:pt x="289" y="335"/>
                </a:lnTo>
                <a:lnTo>
                  <a:pt x="287" y="331"/>
                </a:lnTo>
                <a:lnTo>
                  <a:pt x="283" y="328"/>
                </a:lnTo>
                <a:lnTo>
                  <a:pt x="279" y="327"/>
                </a:lnTo>
                <a:lnTo>
                  <a:pt x="264" y="327"/>
                </a:lnTo>
                <a:lnTo>
                  <a:pt x="250" y="327"/>
                </a:lnTo>
                <a:lnTo>
                  <a:pt x="235" y="326"/>
                </a:lnTo>
                <a:lnTo>
                  <a:pt x="222" y="324"/>
                </a:lnTo>
                <a:lnTo>
                  <a:pt x="207" y="323"/>
                </a:lnTo>
                <a:lnTo>
                  <a:pt x="192" y="321"/>
                </a:lnTo>
                <a:lnTo>
                  <a:pt x="179" y="319"/>
                </a:lnTo>
                <a:lnTo>
                  <a:pt x="164" y="317"/>
                </a:lnTo>
                <a:lnTo>
                  <a:pt x="150" y="314"/>
                </a:lnTo>
                <a:lnTo>
                  <a:pt x="136" y="311"/>
                </a:lnTo>
                <a:lnTo>
                  <a:pt x="122" y="306"/>
                </a:lnTo>
                <a:lnTo>
                  <a:pt x="108" y="302"/>
                </a:lnTo>
                <a:lnTo>
                  <a:pt x="95" y="298"/>
                </a:lnTo>
                <a:lnTo>
                  <a:pt x="82" y="291"/>
                </a:lnTo>
                <a:lnTo>
                  <a:pt x="68" y="285"/>
                </a:lnTo>
                <a:lnTo>
                  <a:pt x="56" y="278"/>
                </a:lnTo>
                <a:lnTo>
                  <a:pt x="45" y="271"/>
                </a:lnTo>
                <a:lnTo>
                  <a:pt x="37" y="260"/>
                </a:lnTo>
                <a:lnTo>
                  <a:pt x="32" y="250"/>
                </a:lnTo>
                <a:lnTo>
                  <a:pt x="27" y="237"/>
                </a:lnTo>
                <a:lnTo>
                  <a:pt x="27" y="222"/>
                </a:lnTo>
                <a:lnTo>
                  <a:pt x="30" y="203"/>
                </a:lnTo>
                <a:lnTo>
                  <a:pt x="34" y="183"/>
                </a:lnTo>
                <a:lnTo>
                  <a:pt x="38" y="169"/>
                </a:lnTo>
                <a:lnTo>
                  <a:pt x="45" y="153"/>
                </a:lnTo>
                <a:lnTo>
                  <a:pt x="54" y="140"/>
                </a:lnTo>
                <a:lnTo>
                  <a:pt x="61" y="127"/>
                </a:lnTo>
                <a:lnTo>
                  <a:pt x="71" y="115"/>
                </a:lnTo>
                <a:lnTo>
                  <a:pt x="80" y="103"/>
                </a:lnTo>
                <a:lnTo>
                  <a:pt x="90" y="93"/>
                </a:lnTo>
                <a:lnTo>
                  <a:pt x="102" y="82"/>
                </a:lnTo>
                <a:lnTo>
                  <a:pt x="116" y="70"/>
                </a:lnTo>
                <a:lnTo>
                  <a:pt x="129" y="59"/>
                </a:lnTo>
                <a:lnTo>
                  <a:pt x="145" y="49"/>
                </a:lnTo>
                <a:lnTo>
                  <a:pt x="162" y="38"/>
                </a:lnTo>
                <a:lnTo>
                  <a:pt x="180" y="28"/>
                </a:lnTo>
                <a:lnTo>
                  <a:pt x="197" y="20"/>
                </a:lnTo>
                <a:lnTo>
                  <a:pt x="212" y="12"/>
                </a:lnTo>
                <a:lnTo>
                  <a:pt x="227" y="6"/>
                </a:lnTo>
                <a:lnTo>
                  <a:pt x="240" y="1"/>
                </a:lnTo>
                <a:lnTo>
                  <a:pt x="228" y="0"/>
                </a:lnTo>
                <a:lnTo>
                  <a:pt x="213" y="1"/>
                </a:lnTo>
                <a:lnTo>
                  <a:pt x="198" y="5"/>
                </a:lnTo>
                <a:lnTo>
                  <a:pt x="180" y="10"/>
                </a:lnTo>
                <a:lnTo>
                  <a:pt x="162" y="18"/>
                </a:lnTo>
                <a:lnTo>
                  <a:pt x="144" y="26"/>
                </a:lnTo>
                <a:lnTo>
                  <a:pt x="127" y="36"/>
                </a:lnTo>
                <a:lnTo>
                  <a:pt x="113" y="47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80" name="Freeform 328"/>
          <p:cNvSpPr>
            <a:spLocks noChangeArrowheads="1"/>
          </p:cNvSpPr>
          <p:nvPr/>
        </p:nvSpPr>
        <p:spPr bwMode="auto">
          <a:xfrm>
            <a:off x="6748463" y="5332413"/>
            <a:ext cx="50800" cy="53975"/>
          </a:xfrm>
          <a:custGeom>
            <a:avLst/>
            <a:gdLst>
              <a:gd name="T0" fmla="*/ 210 w 252"/>
              <a:gd name="T1" fmla="*/ 72 h 235"/>
              <a:gd name="T2" fmla="*/ 222 w 252"/>
              <a:gd name="T3" fmla="*/ 85 h 235"/>
              <a:gd name="T4" fmla="*/ 228 w 252"/>
              <a:gd name="T5" fmla="*/ 100 h 235"/>
              <a:gd name="T6" fmla="*/ 232 w 252"/>
              <a:gd name="T7" fmla="*/ 116 h 235"/>
              <a:gd name="T8" fmla="*/ 232 w 252"/>
              <a:gd name="T9" fmla="*/ 133 h 235"/>
              <a:gd name="T10" fmla="*/ 230 w 252"/>
              <a:gd name="T11" fmla="*/ 147 h 235"/>
              <a:gd name="T12" fmla="*/ 226 w 252"/>
              <a:gd name="T13" fmla="*/ 159 h 235"/>
              <a:gd name="T14" fmla="*/ 218 w 252"/>
              <a:gd name="T15" fmla="*/ 171 h 235"/>
              <a:gd name="T16" fmla="*/ 211 w 252"/>
              <a:gd name="T17" fmla="*/ 180 h 235"/>
              <a:gd name="T18" fmla="*/ 202 w 252"/>
              <a:gd name="T19" fmla="*/ 191 h 235"/>
              <a:gd name="T20" fmla="*/ 192 w 252"/>
              <a:gd name="T21" fmla="*/ 200 h 235"/>
              <a:gd name="T22" fmla="*/ 183 w 252"/>
              <a:gd name="T23" fmla="*/ 209 h 235"/>
              <a:gd name="T24" fmla="*/ 173 w 252"/>
              <a:gd name="T25" fmla="*/ 219 h 235"/>
              <a:gd name="T26" fmla="*/ 171 w 252"/>
              <a:gd name="T27" fmla="*/ 222 h 235"/>
              <a:gd name="T28" fmla="*/ 170 w 252"/>
              <a:gd name="T29" fmla="*/ 225 h 235"/>
              <a:gd name="T30" fmla="*/ 171 w 252"/>
              <a:gd name="T31" fmla="*/ 229 h 235"/>
              <a:gd name="T32" fmla="*/ 173 w 252"/>
              <a:gd name="T33" fmla="*/ 232 h 235"/>
              <a:gd name="T34" fmla="*/ 176 w 252"/>
              <a:gd name="T35" fmla="*/ 234 h 235"/>
              <a:gd name="T36" fmla="*/ 180 w 252"/>
              <a:gd name="T37" fmla="*/ 235 h 235"/>
              <a:gd name="T38" fmla="*/ 184 w 252"/>
              <a:gd name="T39" fmla="*/ 234 h 235"/>
              <a:gd name="T40" fmla="*/ 187 w 252"/>
              <a:gd name="T41" fmla="*/ 232 h 235"/>
              <a:gd name="T42" fmla="*/ 208 w 252"/>
              <a:gd name="T43" fmla="*/ 218 h 235"/>
              <a:gd name="T44" fmla="*/ 225 w 252"/>
              <a:gd name="T45" fmla="*/ 200 h 235"/>
              <a:gd name="T46" fmla="*/ 239 w 252"/>
              <a:gd name="T47" fmla="*/ 178 h 235"/>
              <a:gd name="T48" fmla="*/ 249 w 252"/>
              <a:gd name="T49" fmla="*/ 156 h 235"/>
              <a:gd name="T50" fmla="*/ 252 w 252"/>
              <a:gd name="T51" fmla="*/ 131 h 235"/>
              <a:gd name="T52" fmla="*/ 250 w 252"/>
              <a:gd name="T53" fmla="*/ 108 h 235"/>
              <a:gd name="T54" fmla="*/ 242 w 252"/>
              <a:gd name="T55" fmla="*/ 85 h 235"/>
              <a:gd name="T56" fmla="*/ 225 w 252"/>
              <a:gd name="T57" fmla="*/ 65 h 235"/>
              <a:gd name="T58" fmla="*/ 212 w 252"/>
              <a:gd name="T59" fmla="*/ 54 h 235"/>
              <a:gd name="T60" fmla="*/ 197 w 252"/>
              <a:gd name="T61" fmla="*/ 45 h 235"/>
              <a:gd name="T62" fmla="*/ 181 w 252"/>
              <a:gd name="T63" fmla="*/ 36 h 235"/>
              <a:gd name="T64" fmla="*/ 164 w 252"/>
              <a:gd name="T65" fmla="*/ 29 h 235"/>
              <a:gd name="T66" fmla="*/ 146 w 252"/>
              <a:gd name="T67" fmla="*/ 22 h 235"/>
              <a:gd name="T68" fmla="*/ 127 w 252"/>
              <a:gd name="T69" fmla="*/ 17 h 235"/>
              <a:gd name="T70" fmla="*/ 109 w 252"/>
              <a:gd name="T71" fmla="*/ 12 h 235"/>
              <a:gd name="T72" fmla="*/ 90 w 252"/>
              <a:gd name="T73" fmla="*/ 7 h 235"/>
              <a:gd name="T74" fmla="*/ 73 w 252"/>
              <a:gd name="T75" fmla="*/ 4 h 235"/>
              <a:gd name="T76" fmla="*/ 57 w 252"/>
              <a:gd name="T77" fmla="*/ 2 h 235"/>
              <a:gd name="T78" fmla="*/ 42 w 252"/>
              <a:gd name="T79" fmla="*/ 0 h 235"/>
              <a:gd name="T80" fmla="*/ 28 w 252"/>
              <a:gd name="T81" fmla="*/ 0 h 235"/>
              <a:gd name="T82" fmla="*/ 17 w 252"/>
              <a:gd name="T83" fmla="*/ 0 h 235"/>
              <a:gd name="T84" fmla="*/ 8 w 252"/>
              <a:gd name="T85" fmla="*/ 1 h 235"/>
              <a:gd name="T86" fmla="*/ 3 w 252"/>
              <a:gd name="T87" fmla="*/ 3 h 235"/>
              <a:gd name="T88" fmla="*/ 0 w 252"/>
              <a:gd name="T89" fmla="*/ 5 h 235"/>
              <a:gd name="T90" fmla="*/ 10 w 252"/>
              <a:gd name="T91" fmla="*/ 7 h 235"/>
              <a:gd name="T92" fmla="*/ 22 w 252"/>
              <a:gd name="T93" fmla="*/ 8 h 235"/>
              <a:gd name="T94" fmla="*/ 33 w 252"/>
              <a:gd name="T95" fmla="*/ 11 h 235"/>
              <a:gd name="T96" fmla="*/ 46 w 252"/>
              <a:gd name="T97" fmla="*/ 13 h 235"/>
              <a:gd name="T98" fmla="*/ 60 w 252"/>
              <a:gd name="T99" fmla="*/ 15 h 235"/>
              <a:gd name="T100" fmla="*/ 73 w 252"/>
              <a:gd name="T101" fmla="*/ 17 h 235"/>
              <a:gd name="T102" fmla="*/ 87 w 252"/>
              <a:gd name="T103" fmla="*/ 20 h 235"/>
              <a:gd name="T104" fmla="*/ 102 w 252"/>
              <a:gd name="T105" fmla="*/ 23 h 235"/>
              <a:gd name="T106" fmla="*/ 115 w 252"/>
              <a:gd name="T107" fmla="*/ 28 h 235"/>
              <a:gd name="T108" fmla="*/ 130 w 252"/>
              <a:gd name="T109" fmla="*/ 32 h 235"/>
              <a:gd name="T110" fmla="*/ 145 w 252"/>
              <a:gd name="T111" fmla="*/ 37 h 235"/>
              <a:gd name="T112" fmla="*/ 159 w 252"/>
              <a:gd name="T113" fmla="*/ 43 h 235"/>
              <a:gd name="T114" fmla="*/ 172 w 252"/>
              <a:gd name="T115" fmla="*/ 49 h 235"/>
              <a:gd name="T116" fmla="*/ 186 w 252"/>
              <a:gd name="T117" fmla="*/ 55 h 235"/>
              <a:gd name="T118" fmla="*/ 198 w 252"/>
              <a:gd name="T119" fmla="*/ 64 h 235"/>
              <a:gd name="T120" fmla="*/ 210 w 252"/>
              <a:gd name="T121" fmla="*/ 72 h 23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"/>
              <a:gd name="T184" fmla="*/ 0 h 235"/>
              <a:gd name="T185" fmla="*/ 252 w 252"/>
              <a:gd name="T186" fmla="*/ 235 h 23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" h="235">
                <a:moveTo>
                  <a:pt x="210" y="72"/>
                </a:moveTo>
                <a:lnTo>
                  <a:pt x="222" y="85"/>
                </a:lnTo>
                <a:lnTo>
                  <a:pt x="228" y="100"/>
                </a:lnTo>
                <a:lnTo>
                  <a:pt x="232" y="116"/>
                </a:lnTo>
                <a:lnTo>
                  <a:pt x="232" y="133"/>
                </a:lnTo>
                <a:lnTo>
                  <a:pt x="230" y="147"/>
                </a:lnTo>
                <a:lnTo>
                  <a:pt x="226" y="159"/>
                </a:lnTo>
                <a:lnTo>
                  <a:pt x="218" y="171"/>
                </a:lnTo>
                <a:lnTo>
                  <a:pt x="211" y="180"/>
                </a:lnTo>
                <a:lnTo>
                  <a:pt x="202" y="191"/>
                </a:lnTo>
                <a:lnTo>
                  <a:pt x="192" y="200"/>
                </a:lnTo>
                <a:lnTo>
                  <a:pt x="183" y="209"/>
                </a:lnTo>
                <a:lnTo>
                  <a:pt x="173" y="219"/>
                </a:lnTo>
                <a:lnTo>
                  <a:pt x="171" y="222"/>
                </a:lnTo>
                <a:lnTo>
                  <a:pt x="170" y="225"/>
                </a:lnTo>
                <a:lnTo>
                  <a:pt x="171" y="229"/>
                </a:lnTo>
                <a:lnTo>
                  <a:pt x="173" y="232"/>
                </a:lnTo>
                <a:lnTo>
                  <a:pt x="176" y="234"/>
                </a:lnTo>
                <a:lnTo>
                  <a:pt x="180" y="235"/>
                </a:lnTo>
                <a:lnTo>
                  <a:pt x="184" y="234"/>
                </a:lnTo>
                <a:lnTo>
                  <a:pt x="187" y="232"/>
                </a:lnTo>
                <a:lnTo>
                  <a:pt x="208" y="218"/>
                </a:lnTo>
                <a:lnTo>
                  <a:pt x="225" y="200"/>
                </a:lnTo>
                <a:lnTo>
                  <a:pt x="239" y="178"/>
                </a:lnTo>
                <a:lnTo>
                  <a:pt x="249" y="156"/>
                </a:lnTo>
                <a:lnTo>
                  <a:pt x="252" y="131"/>
                </a:lnTo>
                <a:lnTo>
                  <a:pt x="250" y="108"/>
                </a:lnTo>
                <a:lnTo>
                  <a:pt x="242" y="85"/>
                </a:lnTo>
                <a:lnTo>
                  <a:pt x="225" y="65"/>
                </a:lnTo>
                <a:lnTo>
                  <a:pt x="212" y="54"/>
                </a:lnTo>
                <a:lnTo>
                  <a:pt x="197" y="45"/>
                </a:lnTo>
                <a:lnTo>
                  <a:pt x="181" y="36"/>
                </a:lnTo>
                <a:lnTo>
                  <a:pt x="164" y="29"/>
                </a:lnTo>
                <a:lnTo>
                  <a:pt x="146" y="22"/>
                </a:lnTo>
                <a:lnTo>
                  <a:pt x="127" y="17"/>
                </a:lnTo>
                <a:lnTo>
                  <a:pt x="109" y="12"/>
                </a:lnTo>
                <a:lnTo>
                  <a:pt x="90" y="7"/>
                </a:lnTo>
                <a:lnTo>
                  <a:pt x="73" y="4"/>
                </a:lnTo>
                <a:lnTo>
                  <a:pt x="57" y="2"/>
                </a:lnTo>
                <a:lnTo>
                  <a:pt x="42" y="0"/>
                </a:lnTo>
                <a:lnTo>
                  <a:pt x="28" y="0"/>
                </a:lnTo>
                <a:lnTo>
                  <a:pt x="17" y="0"/>
                </a:lnTo>
                <a:lnTo>
                  <a:pt x="8" y="1"/>
                </a:lnTo>
                <a:lnTo>
                  <a:pt x="3" y="3"/>
                </a:lnTo>
                <a:lnTo>
                  <a:pt x="0" y="5"/>
                </a:lnTo>
                <a:lnTo>
                  <a:pt x="10" y="7"/>
                </a:lnTo>
                <a:lnTo>
                  <a:pt x="22" y="8"/>
                </a:lnTo>
                <a:lnTo>
                  <a:pt x="33" y="11"/>
                </a:lnTo>
                <a:lnTo>
                  <a:pt x="46" y="13"/>
                </a:lnTo>
                <a:lnTo>
                  <a:pt x="60" y="15"/>
                </a:lnTo>
                <a:lnTo>
                  <a:pt x="73" y="17"/>
                </a:lnTo>
                <a:lnTo>
                  <a:pt x="87" y="20"/>
                </a:lnTo>
                <a:lnTo>
                  <a:pt x="102" y="23"/>
                </a:lnTo>
                <a:lnTo>
                  <a:pt x="115" y="28"/>
                </a:lnTo>
                <a:lnTo>
                  <a:pt x="130" y="32"/>
                </a:lnTo>
                <a:lnTo>
                  <a:pt x="145" y="37"/>
                </a:lnTo>
                <a:lnTo>
                  <a:pt x="159" y="43"/>
                </a:lnTo>
                <a:lnTo>
                  <a:pt x="172" y="49"/>
                </a:lnTo>
                <a:lnTo>
                  <a:pt x="186" y="55"/>
                </a:lnTo>
                <a:lnTo>
                  <a:pt x="198" y="64"/>
                </a:lnTo>
                <a:lnTo>
                  <a:pt x="210" y="72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81" name="Freeform 329"/>
          <p:cNvSpPr>
            <a:spLocks noChangeArrowheads="1"/>
          </p:cNvSpPr>
          <p:nvPr/>
        </p:nvSpPr>
        <p:spPr bwMode="auto">
          <a:xfrm>
            <a:off x="6648450" y="5360988"/>
            <a:ext cx="20638" cy="50800"/>
          </a:xfrm>
          <a:custGeom>
            <a:avLst/>
            <a:gdLst>
              <a:gd name="T0" fmla="*/ 0 w 103"/>
              <a:gd name="T1" fmla="*/ 120 h 220"/>
              <a:gd name="T2" fmla="*/ 0 w 103"/>
              <a:gd name="T3" fmla="*/ 138 h 220"/>
              <a:gd name="T4" fmla="*/ 4 w 103"/>
              <a:gd name="T5" fmla="*/ 155 h 220"/>
              <a:gd name="T6" fmla="*/ 12 w 103"/>
              <a:gd name="T7" fmla="*/ 171 h 220"/>
              <a:gd name="T8" fmla="*/ 22 w 103"/>
              <a:gd name="T9" fmla="*/ 185 h 220"/>
              <a:gd name="T10" fmla="*/ 35 w 103"/>
              <a:gd name="T11" fmla="*/ 197 h 220"/>
              <a:gd name="T12" fmla="*/ 50 w 103"/>
              <a:gd name="T13" fmla="*/ 207 h 220"/>
              <a:gd name="T14" fmla="*/ 66 w 103"/>
              <a:gd name="T15" fmla="*/ 215 h 220"/>
              <a:gd name="T16" fmla="*/ 83 w 103"/>
              <a:gd name="T17" fmla="*/ 219 h 220"/>
              <a:gd name="T18" fmla="*/ 89 w 103"/>
              <a:gd name="T19" fmla="*/ 220 h 220"/>
              <a:gd name="T20" fmla="*/ 94 w 103"/>
              <a:gd name="T21" fmla="*/ 218 h 220"/>
              <a:gd name="T22" fmla="*/ 98 w 103"/>
              <a:gd name="T23" fmla="*/ 215 h 220"/>
              <a:gd name="T24" fmla="*/ 100 w 103"/>
              <a:gd name="T25" fmla="*/ 211 h 220"/>
              <a:gd name="T26" fmla="*/ 100 w 103"/>
              <a:gd name="T27" fmla="*/ 205 h 220"/>
              <a:gd name="T28" fmla="*/ 99 w 103"/>
              <a:gd name="T29" fmla="*/ 200 h 220"/>
              <a:gd name="T30" fmla="*/ 96 w 103"/>
              <a:gd name="T31" fmla="*/ 196 h 220"/>
              <a:gd name="T32" fmla="*/ 91 w 103"/>
              <a:gd name="T33" fmla="*/ 193 h 220"/>
              <a:gd name="T34" fmla="*/ 74 w 103"/>
              <a:gd name="T35" fmla="*/ 187 h 220"/>
              <a:gd name="T36" fmla="*/ 58 w 103"/>
              <a:gd name="T37" fmla="*/ 178 h 220"/>
              <a:gd name="T38" fmla="*/ 45 w 103"/>
              <a:gd name="T39" fmla="*/ 167 h 220"/>
              <a:gd name="T40" fmla="*/ 36 w 103"/>
              <a:gd name="T41" fmla="*/ 154 h 220"/>
              <a:gd name="T42" fmla="*/ 30 w 103"/>
              <a:gd name="T43" fmla="*/ 138 h 220"/>
              <a:gd name="T44" fmla="*/ 27 w 103"/>
              <a:gd name="T45" fmla="*/ 121 h 220"/>
              <a:gd name="T46" fmla="*/ 27 w 103"/>
              <a:gd name="T47" fmla="*/ 103 h 220"/>
              <a:gd name="T48" fmla="*/ 32 w 103"/>
              <a:gd name="T49" fmla="*/ 83 h 220"/>
              <a:gd name="T50" fmla="*/ 39 w 103"/>
              <a:gd name="T51" fmla="*/ 69 h 220"/>
              <a:gd name="T52" fmla="*/ 51 w 103"/>
              <a:gd name="T53" fmla="*/ 56 h 220"/>
              <a:gd name="T54" fmla="*/ 63 w 103"/>
              <a:gd name="T55" fmla="*/ 43 h 220"/>
              <a:gd name="T56" fmla="*/ 77 w 103"/>
              <a:gd name="T57" fmla="*/ 31 h 220"/>
              <a:gd name="T58" fmla="*/ 89 w 103"/>
              <a:gd name="T59" fmla="*/ 21 h 220"/>
              <a:gd name="T60" fmla="*/ 98 w 103"/>
              <a:gd name="T61" fmla="*/ 12 h 220"/>
              <a:gd name="T62" fmla="*/ 103 w 103"/>
              <a:gd name="T63" fmla="*/ 5 h 220"/>
              <a:gd name="T64" fmla="*/ 103 w 103"/>
              <a:gd name="T65" fmla="*/ 0 h 220"/>
              <a:gd name="T66" fmla="*/ 92 w 103"/>
              <a:gd name="T67" fmla="*/ 4 h 220"/>
              <a:gd name="T68" fmla="*/ 77 w 103"/>
              <a:gd name="T69" fmla="*/ 12 h 220"/>
              <a:gd name="T70" fmla="*/ 61 w 103"/>
              <a:gd name="T71" fmla="*/ 25 h 220"/>
              <a:gd name="T72" fmla="*/ 44 w 103"/>
              <a:gd name="T73" fmla="*/ 40 h 220"/>
              <a:gd name="T74" fmla="*/ 29 w 103"/>
              <a:gd name="T75" fmla="*/ 57 h 220"/>
              <a:gd name="T76" fmla="*/ 16 w 103"/>
              <a:gd name="T77" fmla="*/ 77 h 220"/>
              <a:gd name="T78" fmla="*/ 6 w 103"/>
              <a:gd name="T79" fmla="*/ 98 h 220"/>
              <a:gd name="T80" fmla="*/ 0 w 103"/>
              <a:gd name="T81" fmla="*/ 120 h 2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0"/>
              <a:gd name="T125" fmla="*/ 103 w 103"/>
              <a:gd name="T126" fmla="*/ 220 h 22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0">
                <a:moveTo>
                  <a:pt x="0" y="120"/>
                </a:moveTo>
                <a:lnTo>
                  <a:pt x="0" y="138"/>
                </a:lnTo>
                <a:lnTo>
                  <a:pt x="4" y="155"/>
                </a:lnTo>
                <a:lnTo>
                  <a:pt x="12" y="171"/>
                </a:lnTo>
                <a:lnTo>
                  <a:pt x="22" y="185"/>
                </a:lnTo>
                <a:lnTo>
                  <a:pt x="35" y="197"/>
                </a:lnTo>
                <a:lnTo>
                  <a:pt x="50" y="207"/>
                </a:lnTo>
                <a:lnTo>
                  <a:pt x="66" y="215"/>
                </a:lnTo>
                <a:lnTo>
                  <a:pt x="83" y="219"/>
                </a:lnTo>
                <a:lnTo>
                  <a:pt x="89" y="220"/>
                </a:lnTo>
                <a:lnTo>
                  <a:pt x="94" y="218"/>
                </a:lnTo>
                <a:lnTo>
                  <a:pt x="98" y="215"/>
                </a:lnTo>
                <a:lnTo>
                  <a:pt x="100" y="211"/>
                </a:lnTo>
                <a:lnTo>
                  <a:pt x="100" y="205"/>
                </a:lnTo>
                <a:lnTo>
                  <a:pt x="99" y="200"/>
                </a:lnTo>
                <a:lnTo>
                  <a:pt x="96" y="196"/>
                </a:lnTo>
                <a:lnTo>
                  <a:pt x="91" y="193"/>
                </a:lnTo>
                <a:lnTo>
                  <a:pt x="74" y="187"/>
                </a:lnTo>
                <a:lnTo>
                  <a:pt x="58" y="178"/>
                </a:lnTo>
                <a:lnTo>
                  <a:pt x="45" y="167"/>
                </a:lnTo>
                <a:lnTo>
                  <a:pt x="36" y="154"/>
                </a:lnTo>
                <a:lnTo>
                  <a:pt x="30" y="138"/>
                </a:lnTo>
                <a:lnTo>
                  <a:pt x="27" y="121"/>
                </a:lnTo>
                <a:lnTo>
                  <a:pt x="27" y="103"/>
                </a:lnTo>
                <a:lnTo>
                  <a:pt x="32" y="83"/>
                </a:lnTo>
                <a:lnTo>
                  <a:pt x="39" y="69"/>
                </a:lnTo>
                <a:lnTo>
                  <a:pt x="51" y="56"/>
                </a:lnTo>
                <a:lnTo>
                  <a:pt x="63" y="43"/>
                </a:lnTo>
                <a:lnTo>
                  <a:pt x="77" y="31"/>
                </a:lnTo>
                <a:lnTo>
                  <a:pt x="89" y="21"/>
                </a:lnTo>
                <a:lnTo>
                  <a:pt x="98" y="12"/>
                </a:lnTo>
                <a:lnTo>
                  <a:pt x="103" y="5"/>
                </a:lnTo>
                <a:lnTo>
                  <a:pt x="103" y="0"/>
                </a:lnTo>
                <a:lnTo>
                  <a:pt x="92" y="4"/>
                </a:lnTo>
                <a:lnTo>
                  <a:pt x="77" y="12"/>
                </a:lnTo>
                <a:lnTo>
                  <a:pt x="61" y="25"/>
                </a:lnTo>
                <a:lnTo>
                  <a:pt x="44" y="40"/>
                </a:lnTo>
                <a:lnTo>
                  <a:pt x="29" y="57"/>
                </a:lnTo>
                <a:lnTo>
                  <a:pt x="16" y="77"/>
                </a:lnTo>
                <a:lnTo>
                  <a:pt x="6" y="98"/>
                </a:lnTo>
                <a:lnTo>
                  <a:pt x="0" y="120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82" name="Freeform 330"/>
          <p:cNvSpPr>
            <a:spLocks noChangeArrowheads="1"/>
          </p:cNvSpPr>
          <p:nvPr/>
        </p:nvSpPr>
        <p:spPr bwMode="auto">
          <a:xfrm>
            <a:off x="6789738" y="5329238"/>
            <a:ext cx="44450" cy="65087"/>
          </a:xfrm>
          <a:custGeom>
            <a:avLst/>
            <a:gdLst>
              <a:gd name="T0" fmla="*/ 186 w 220"/>
              <a:gd name="T1" fmla="*/ 115 h 288"/>
              <a:gd name="T2" fmla="*/ 196 w 220"/>
              <a:gd name="T3" fmla="*/ 133 h 288"/>
              <a:gd name="T4" fmla="*/ 202 w 220"/>
              <a:gd name="T5" fmla="*/ 153 h 288"/>
              <a:gd name="T6" fmla="*/ 199 w 220"/>
              <a:gd name="T7" fmla="*/ 174 h 288"/>
              <a:gd name="T8" fmla="*/ 186 w 220"/>
              <a:gd name="T9" fmla="*/ 194 h 288"/>
              <a:gd name="T10" fmla="*/ 168 w 220"/>
              <a:gd name="T11" fmla="*/ 213 h 288"/>
              <a:gd name="T12" fmla="*/ 148 w 220"/>
              <a:gd name="T13" fmla="*/ 229 h 288"/>
              <a:gd name="T14" fmla="*/ 127 w 220"/>
              <a:gd name="T15" fmla="*/ 246 h 288"/>
              <a:gd name="T16" fmla="*/ 115 w 220"/>
              <a:gd name="T17" fmla="*/ 258 h 288"/>
              <a:gd name="T18" fmla="*/ 110 w 220"/>
              <a:gd name="T19" fmla="*/ 267 h 288"/>
              <a:gd name="T20" fmla="*/ 107 w 220"/>
              <a:gd name="T21" fmla="*/ 276 h 288"/>
              <a:gd name="T22" fmla="*/ 109 w 220"/>
              <a:gd name="T23" fmla="*/ 284 h 288"/>
              <a:gd name="T24" fmla="*/ 117 w 220"/>
              <a:gd name="T25" fmla="*/ 288 h 288"/>
              <a:gd name="T26" fmla="*/ 124 w 220"/>
              <a:gd name="T27" fmla="*/ 287 h 288"/>
              <a:gd name="T28" fmla="*/ 138 w 220"/>
              <a:gd name="T29" fmla="*/ 271 h 288"/>
              <a:gd name="T30" fmla="*/ 161 w 220"/>
              <a:gd name="T31" fmla="*/ 250 h 288"/>
              <a:gd name="T32" fmla="*/ 185 w 220"/>
              <a:gd name="T33" fmla="*/ 229 h 288"/>
              <a:gd name="T34" fmla="*/ 206 w 220"/>
              <a:gd name="T35" fmla="*/ 204 h 288"/>
              <a:gd name="T36" fmla="*/ 219 w 220"/>
              <a:gd name="T37" fmla="*/ 173 h 288"/>
              <a:gd name="T38" fmla="*/ 218 w 220"/>
              <a:gd name="T39" fmla="*/ 141 h 288"/>
              <a:gd name="T40" fmla="*/ 204 w 220"/>
              <a:gd name="T41" fmla="*/ 111 h 288"/>
              <a:gd name="T42" fmla="*/ 182 w 220"/>
              <a:gd name="T43" fmla="*/ 86 h 288"/>
              <a:gd name="T44" fmla="*/ 158 w 220"/>
              <a:gd name="T45" fmla="*/ 70 h 288"/>
              <a:gd name="T46" fmla="*/ 134 w 220"/>
              <a:gd name="T47" fmla="*/ 56 h 288"/>
              <a:gd name="T48" fmla="*/ 109 w 220"/>
              <a:gd name="T49" fmla="*/ 43 h 288"/>
              <a:gd name="T50" fmla="*/ 83 w 220"/>
              <a:gd name="T51" fmla="*/ 29 h 288"/>
              <a:gd name="T52" fmla="*/ 59 w 220"/>
              <a:gd name="T53" fmla="*/ 17 h 288"/>
              <a:gd name="T54" fmla="*/ 36 w 220"/>
              <a:gd name="T55" fmla="*/ 7 h 288"/>
              <a:gd name="T56" fmla="*/ 18 w 220"/>
              <a:gd name="T57" fmla="*/ 1 h 288"/>
              <a:gd name="T58" fmla="*/ 4 w 220"/>
              <a:gd name="T59" fmla="*/ 0 h 288"/>
              <a:gd name="T60" fmla="*/ 9 w 220"/>
              <a:gd name="T61" fmla="*/ 7 h 288"/>
              <a:gd name="T62" fmla="*/ 31 w 220"/>
              <a:gd name="T63" fmla="*/ 18 h 288"/>
              <a:gd name="T64" fmla="*/ 54 w 220"/>
              <a:gd name="T65" fmla="*/ 29 h 288"/>
              <a:gd name="T66" fmla="*/ 77 w 220"/>
              <a:gd name="T67" fmla="*/ 40 h 288"/>
              <a:gd name="T68" fmla="*/ 101 w 220"/>
              <a:gd name="T69" fmla="*/ 53 h 288"/>
              <a:gd name="T70" fmla="*/ 124 w 220"/>
              <a:gd name="T71" fmla="*/ 66 h 288"/>
              <a:gd name="T72" fmla="*/ 147 w 220"/>
              <a:gd name="T73" fmla="*/ 82 h 288"/>
              <a:gd name="T74" fmla="*/ 168 w 220"/>
              <a:gd name="T75" fmla="*/ 9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0"/>
              <a:gd name="T115" fmla="*/ 0 h 288"/>
              <a:gd name="T116" fmla="*/ 220 w 220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0" h="288">
                <a:moveTo>
                  <a:pt x="179" y="108"/>
                </a:moveTo>
                <a:lnTo>
                  <a:pt x="186" y="115"/>
                </a:lnTo>
                <a:lnTo>
                  <a:pt x="191" y="124"/>
                </a:lnTo>
                <a:lnTo>
                  <a:pt x="196" y="133"/>
                </a:lnTo>
                <a:lnTo>
                  <a:pt x="200" y="143"/>
                </a:lnTo>
                <a:lnTo>
                  <a:pt x="202" y="153"/>
                </a:lnTo>
                <a:lnTo>
                  <a:pt x="201" y="163"/>
                </a:lnTo>
                <a:lnTo>
                  <a:pt x="199" y="174"/>
                </a:lnTo>
                <a:lnTo>
                  <a:pt x="193" y="184"/>
                </a:lnTo>
                <a:lnTo>
                  <a:pt x="186" y="194"/>
                </a:lnTo>
                <a:lnTo>
                  <a:pt x="178" y="204"/>
                </a:lnTo>
                <a:lnTo>
                  <a:pt x="168" y="213"/>
                </a:lnTo>
                <a:lnTo>
                  <a:pt x="159" y="221"/>
                </a:lnTo>
                <a:lnTo>
                  <a:pt x="148" y="229"/>
                </a:lnTo>
                <a:lnTo>
                  <a:pt x="138" y="237"/>
                </a:lnTo>
                <a:lnTo>
                  <a:pt x="127" y="246"/>
                </a:lnTo>
                <a:lnTo>
                  <a:pt x="118" y="255"/>
                </a:lnTo>
                <a:lnTo>
                  <a:pt x="115" y="258"/>
                </a:lnTo>
                <a:lnTo>
                  <a:pt x="112" y="263"/>
                </a:lnTo>
                <a:lnTo>
                  <a:pt x="110" y="267"/>
                </a:lnTo>
                <a:lnTo>
                  <a:pt x="108" y="271"/>
                </a:lnTo>
                <a:lnTo>
                  <a:pt x="107" y="276"/>
                </a:lnTo>
                <a:lnTo>
                  <a:pt x="107" y="280"/>
                </a:lnTo>
                <a:lnTo>
                  <a:pt x="109" y="284"/>
                </a:lnTo>
                <a:lnTo>
                  <a:pt x="112" y="287"/>
                </a:lnTo>
                <a:lnTo>
                  <a:pt x="117" y="288"/>
                </a:lnTo>
                <a:lnTo>
                  <a:pt x="121" y="288"/>
                </a:lnTo>
                <a:lnTo>
                  <a:pt x="124" y="287"/>
                </a:lnTo>
                <a:lnTo>
                  <a:pt x="127" y="284"/>
                </a:lnTo>
                <a:lnTo>
                  <a:pt x="138" y="271"/>
                </a:lnTo>
                <a:lnTo>
                  <a:pt x="149" y="261"/>
                </a:lnTo>
                <a:lnTo>
                  <a:pt x="161" y="250"/>
                </a:lnTo>
                <a:lnTo>
                  <a:pt x="173" y="239"/>
                </a:lnTo>
                <a:lnTo>
                  <a:pt x="185" y="229"/>
                </a:lnTo>
                <a:lnTo>
                  <a:pt x="196" y="217"/>
                </a:lnTo>
                <a:lnTo>
                  <a:pt x="206" y="204"/>
                </a:lnTo>
                <a:lnTo>
                  <a:pt x="213" y="190"/>
                </a:lnTo>
                <a:lnTo>
                  <a:pt x="219" y="173"/>
                </a:lnTo>
                <a:lnTo>
                  <a:pt x="220" y="157"/>
                </a:lnTo>
                <a:lnTo>
                  <a:pt x="218" y="141"/>
                </a:lnTo>
                <a:lnTo>
                  <a:pt x="212" y="125"/>
                </a:lnTo>
                <a:lnTo>
                  <a:pt x="204" y="111"/>
                </a:lnTo>
                <a:lnTo>
                  <a:pt x="194" y="97"/>
                </a:lnTo>
                <a:lnTo>
                  <a:pt x="182" y="86"/>
                </a:lnTo>
                <a:lnTo>
                  <a:pt x="168" y="77"/>
                </a:lnTo>
                <a:lnTo>
                  <a:pt x="158" y="70"/>
                </a:lnTo>
                <a:lnTo>
                  <a:pt x="146" y="64"/>
                </a:lnTo>
                <a:lnTo>
                  <a:pt x="134" y="56"/>
                </a:lnTo>
                <a:lnTo>
                  <a:pt x="122" y="50"/>
                </a:lnTo>
                <a:lnTo>
                  <a:pt x="109" y="43"/>
                </a:lnTo>
                <a:lnTo>
                  <a:pt x="96" y="36"/>
                </a:lnTo>
                <a:lnTo>
                  <a:pt x="83" y="29"/>
                </a:lnTo>
                <a:lnTo>
                  <a:pt x="70" y="22"/>
                </a:lnTo>
                <a:lnTo>
                  <a:pt x="59" y="17"/>
                </a:lnTo>
                <a:lnTo>
                  <a:pt x="47" y="12"/>
                </a:lnTo>
                <a:lnTo>
                  <a:pt x="36" y="7"/>
                </a:lnTo>
                <a:lnTo>
                  <a:pt x="26" y="4"/>
                </a:lnTo>
                <a:lnTo>
                  <a:pt x="18" y="1"/>
                </a:lnTo>
                <a:lnTo>
                  <a:pt x="10" y="0"/>
                </a:lnTo>
                <a:lnTo>
                  <a:pt x="4" y="0"/>
                </a:lnTo>
                <a:lnTo>
                  <a:pt x="0" y="2"/>
                </a:lnTo>
                <a:lnTo>
                  <a:pt x="9" y="7"/>
                </a:lnTo>
                <a:lnTo>
                  <a:pt x="20" y="13"/>
                </a:lnTo>
                <a:lnTo>
                  <a:pt x="31" y="18"/>
                </a:lnTo>
                <a:lnTo>
                  <a:pt x="42" y="23"/>
                </a:lnTo>
                <a:lnTo>
                  <a:pt x="54" y="29"/>
                </a:lnTo>
                <a:lnTo>
                  <a:pt x="65" y="34"/>
                </a:lnTo>
                <a:lnTo>
                  <a:pt x="77" y="40"/>
                </a:lnTo>
                <a:lnTo>
                  <a:pt x="88" y="47"/>
                </a:lnTo>
                <a:lnTo>
                  <a:pt x="101" y="53"/>
                </a:lnTo>
                <a:lnTo>
                  <a:pt x="112" y="60"/>
                </a:lnTo>
                <a:lnTo>
                  <a:pt x="124" y="66"/>
                </a:lnTo>
                <a:lnTo>
                  <a:pt x="136" y="74"/>
                </a:lnTo>
                <a:lnTo>
                  <a:pt x="147" y="82"/>
                </a:lnTo>
                <a:lnTo>
                  <a:pt x="158" y="90"/>
                </a:lnTo>
                <a:lnTo>
                  <a:pt x="168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83" name="Freeform 331"/>
          <p:cNvSpPr>
            <a:spLocks noChangeArrowheads="1"/>
          </p:cNvSpPr>
          <p:nvPr/>
        </p:nvSpPr>
        <p:spPr bwMode="auto">
          <a:xfrm>
            <a:off x="6746875" y="5429250"/>
            <a:ext cx="169863" cy="112713"/>
          </a:xfrm>
          <a:custGeom>
            <a:avLst/>
            <a:gdLst>
              <a:gd name="T0" fmla="*/ 141 w 1070"/>
              <a:gd name="T1" fmla="*/ 0 h 844"/>
              <a:gd name="T2" fmla="*/ 1070 w 1070"/>
              <a:gd name="T3" fmla="*/ 194 h 844"/>
              <a:gd name="T4" fmla="*/ 919 w 1070"/>
              <a:gd name="T5" fmla="*/ 844 h 844"/>
              <a:gd name="T6" fmla="*/ 0 w 1070"/>
              <a:gd name="T7" fmla="*/ 624 h 844"/>
              <a:gd name="T8" fmla="*/ 141 w 1070"/>
              <a:gd name="T9" fmla="*/ 0 h 8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0"/>
              <a:gd name="T16" fmla="*/ 0 h 844"/>
              <a:gd name="T17" fmla="*/ 1070 w 1070"/>
              <a:gd name="T18" fmla="*/ 844 h 8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0" h="844">
                <a:moveTo>
                  <a:pt x="141" y="0"/>
                </a:moveTo>
                <a:lnTo>
                  <a:pt x="1070" y="194"/>
                </a:lnTo>
                <a:lnTo>
                  <a:pt x="919" y="844"/>
                </a:lnTo>
                <a:lnTo>
                  <a:pt x="0" y="624"/>
                </a:lnTo>
                <a:lnTo>
                  <a:pt x="141" y="0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84" name="Freeform 332"/>
          <p:cNvSpPr>
            <a:spLocks noChangeArrowheads="1"/>
          </p:cNvSpPr>
          <p:nvPr/>
        </p:nvSpPr>
        <p:spPr bwMode="auto">
          <a:xfrm>
            <a:off x="6761163" y="5432425"/>
            <a:ext cx="130175" cy="44450"/>
          </a:xfrm>
          <a:custGeom>
            <a:avLst/>
            <a:gdLst>
              <a:gd name="T0" fmla="*/ 97 w 819"/>
              <a:gd name="T1" fmla="*/ 0 h 333"/>
              <a:gd name="T2" fmla="*/ 819 w 819"/>
              <a:gd name="T3" fmla="*/ 139 h 333"/>
              <a:gd name="T4" fmla="*/ 172 w 819"/>
              <a:gd name="T5" fmla="*/ 98 h 333"/>
              <a:gd name="T6" fmla="*/ 0 w 819"/>
              <a:gd name="T7" fmla="*/ 333 h 333"/>
              <a:gd name="T8" fmla="*/ 97 w 819"/>
              <a:gd name="T9" fmla="*/ 0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9"/>
              <a:gd name="T16" fmla="*/ 0 h 333"/>
              <a:gd name="T17" fmla="*/ 819 w 819"/>
              <a:gd name="T18" fmla="*/ 333 h 3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9" h="333">
                <a:moveTo>
                  <a:pt x="97" y="0"/>
                </a:moveTo>
                <a:lnTo>
                  <a:pt x="819" y="139"/>
                </a:lnTo>
                <a:lnTo>
                  <a:pt x="172" y="98"/>
                </a:lnTo>
                <a:lnTo>
                  <a:pt x="0" y="333"/>
                </a:lnTo>
                <a:lnTo>
                  <a:pt x="9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85" name="Freeform 333"/>
          <p:cNvSpPr>
            <a:spLocks noChangeArrowheads="1"/>
          </p:cNvSpPr>
          <p:nvPr/>
        </p:nvSpPr>
        <p:spPr bwMode="auto">
          <a:xfrm>
            <a:off x="6729413" y="5564188"/>
            <a:ext cx="171450" cy="41275"/>
          </a:xfrm>
          <a:custGeom>
            <a:avLst/>
            <a:gdLst>
              <a:gd name="T0" fmla="*/ 34 w 1083"/>
              <a:gd name="T1" fmla="*/ 0 h 306"/>
              <a:gd name="T2" fmla="*/ 1083 w 1083"/>
              <a:gd name="T3" fmla="*/ 261 h 306"/>
              <a:gd name="T4" fmla="*/ 1055 w 1083"/>
              <a:gd name="T5" fmla="*/ 306 h 306"/>
              <a:gd name="T6" fmla="*/ 0 w 1083"/>
              <a:gd name="T7" fmla="*/ 28 h 306"/>
              <a:gd name="T8" fmla="*/ 34 w 1083"/>
              <a:gd name="T9" fmla="*/ 0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3"/>
              <a:gd name="T16" fmla="*/ 0 h 306"/>
              <a:gd name="T17" fmla="*/ 1083 w 1083"/>
              <a:gd name="T18" fmla="*/ 306 h 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3" h="306">
                <a:moveTo>
                  <a:pt x="34" y="0"/>
                </a:moveTo>
                <a:lnTo>
                  <a:pt x="1083" y="261"/>
                </a:lnTo>
                <a:lnTo>
                  <a:pt x="1055" y="306"/>
                </a:lnTo>
                <a:lnTo>
                  <a:pt x="0" y="28"/>
                </a:lnTo>
                <a:lnTo>
                  <a:pt x="34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86" name="Freeform 334"/>
          <p:cNvSpPr>
            <a:spLocks noChangeArrowheads="1"/>
          </p:cNvSpPr>
          <p:nvPr/>
        </p:nvSpPr>
        <p:spPr bwMode="auto">
          <a:xfrm>
            <a:off x="6713538" y="5576888"/>
            <a:ext cx="173037" cy="41275"/>
          </a:xfrm>
          <a:custGeom>
            <a:avLst/>
            <a:gdLst>
              <a:gd name="T0" fmla="*/ 39 w 1088"/>
              <a:gd name="T1" fmla="*/ 0 h 311"/>
              <a:gd name="T2" fmla="*/ 1088 w 1088"/>
              <a:gd name="T3" fmla="*/ 260 h 311"/>
              <a:gd name="T4" fmla="*/ 1055 w 1088"/>
              <a:gd name="T5" fmla="*/ 311 h 311"/>
              <a:gd name="T6" fmla="*/ 0 w 1088"/>
              <a:gd name="T7" fmla="*/ 34 h 311"/>
              <a:gd name="T8" fmla="*/ 39 w 1088"/>
              <a:gd name="T9" fmla="*/ 0 h 3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8"/>
              <a:gd name="T16" fmla="*/ 0 h 311"/>
              <a:gd name="T17" fmla="*/ 1088 w 1088"/>
              <a:gd name="T18" fmla="*/ 311 h 3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8" h="311">
                <a:moveTo>
                  <a:pt x="39" y="0"/>
                </a:moveTo>
                <a:lnTo>
                  <a:pt x="1088" y="260"/>
                </a:lnTo>
                <a:lnTo>
                  <a:pt x="1055" y="311"/>
                </a:lnTo>
                <a:lnTo>
                  <a:pt x="0" y="34"/>
                </a:lnTo>
                <a:lnTo>
                  <a:pt x="39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87" name="Freeform 335"/>
          <p:cNvSpPr>
            <a:spLocks noChangeArrowheads="1"/>
          </p:cNvSpPr>
          <p:nvPr/>
        </p:nvSpPr>
        <p:spPr bwMode="auto">
          <a:xfrm>
            <a:off x="6740525" y="5614988"/>
            <a:ext cx="25400" cy="9525"/>
          </a:xfrm>
          <a:custGeom>
            <a:avLst/>
            <a:gdLst>
              <a:gd name="T0" fmla="*/ 16 w 164"/>
              <a:gd name="T1" fmla="*/ 1 h 72"/>
              <a:gd name="T2" fmla="*/ 21 w 164"/>
              <a:gd name="T3" fmla="*/ 1 h 72"/>
              <a:gd name="T4" fmla="*/ 35 w 164"/>
              <a:gd name="T5" fmla="*/ 0 h 72"/>
              <a:gd name="T6" fmla="*/ 54 w 164"/>
              <a:gd name="T7" fmla="*/ 0 h 72"/>
              <a:gd name="T8" fmla="*/ 78 w 164"/>
              <a:gd name="T9" fmla="*/ 2 h 72"/>
              <a:gd name="T10" fmla="*/ 104 w 164"/>
              <a:gd name="T11" fmla="*/ 7 h 72"/>
              <a:gd name="T12" fmla="*/ 128 w 164"/>
              <a:gd name="T13" fmla="*/ 17 h 72"/>
              <a:gd name="T14" fmla="*/ 149 w 164"/>
              <a:gd name="T15" fmla="*/ 31 h 72"/>
              <a:gd name="T16" fmla="*/ 164 w 164"/>
              <a:gd name="T17" fmla="*/ 51 h 72"/>
              <a:gd name="T18" fmla="*/ 164 w 164"/>
              <a:gd name="T19" fmla="*/ 52 h 72"/>
              <a:gd name="T20" fmla="*/ 164 w 164"/>
              <a:gd name="T21" fmla="*/ 57 h 72"/>
              <a:gd name="T22" fmla="*/ 163 w 164"/>
              <a:gd name="T23" fmla="*/ 62 h 72"/>
              <a:gd name="T24" fmla="*/ 161 w 164"/>
              <a:gd name="T25" fmla="*/ 67 h 72"/>
              <a:gd name="T26" fmla="*/ 156 w 164"/>
              <a:gd name="T27" fmla="*/ 71 h 72"/>
              <a:gd name="T28" fmla="*/ 149 w 164"/>
              <a:gd name="T29" fmla="*/ 72 h 72"/>
              <a:gd name="T30" fmla="*/ 138 w 164"/>
              <a:gd name="T31" fmla="*/ 71 h 72"/>
              <a:gd name="T32" fmla="*/ 124 w 164"/>
              <a:gd name="T33" fmla="*/ 65 h 72"/>
              <a:gd name="T34" fmla="*/ 124 w 164"/>
              <a:gd name="T35" fmla="*/ 63 h 72"/>
              <a:gd name="T36" fmla="*/ 123 w 164"/>
              <a:gd name="T37" fmla="*/ 59 h 72"/>
              <a:gd name="T38" fmla="*/ 120 w 164"/>
              <a:gd name="T39" fmla="*/ 52 h 72"/>
              <a:gd name="T40" fmla="*/ 113 w 164"/>
              <a:gd name="T41" fmla="*/ 45 h 72"/>
              <a:gd name="T42" fmla="*/ 100 w 164"/>
              <a:gd name="T43" fmla="*/ 38 h 72"/>
              <a:gd name="T44" fmla="*/ 81 w 164"/>
              <a:gd name="T45" fmla="*/ 32 h 72"/>
              <a:gd name="T46" fmla="*/ 55 w 164"/>
              <a:gd name="T47" fmla="*/ 29 h 72"/>
              <a:gd name="T48" fmla="*/ 20 w 164"/>
              <a:gd name="T49" fmla="*/ 29 h 72"/>
              <a:gd name="T50" fmla="*/ 18 w 164"/>
              <a:gd name="T51" fmla="*/ 29 h 72"/>
              <a:gd name="T52" fmla="*/ 14 w 164"/>
              <a:gd name="T53" fmla="*/ 27 h 72"/>
              <a:gd name="T54" fmla="*/ 9 w 164"/>
              <a:gd name="T55" fmla="*/ 25 h 72"/>
              <a:gd name="T56" fmla="*/ 4 w 164"/>
              <a:gd name="T57" fmla="*/ 22 h 72"/>
              <a:gd name="T58" fmla="*/ 0 w 164"/>
              <a:gd name="T59" fmla="*/ 18 h 72"/>
              <a:gd name="T60" fmla="*/ 0 w 164"/>
              <a:gd name="T61" fmla="*/ 14 h 72"/>
              <a:gd name="T62" fmla="*/ 5 w 164"/>
              <a:gd name="T63" fmla="*/ 7 h 72"/>
              <a:gd name="T64" fmla="*/ 16 w 164"/>
              <a:gd name="T65" fmla="*/ 1 h 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64"/>
              <a:gd name="T100" fmla="*/ 0 h 72"/>
              <a:gd name="T101" fmla="*/ 164 w 164"/>
              <a:gd name="T102" fmla="*/ 72 h 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64" h="72">
                <a:moveTo>
                  <a:pt x="16" y="1"/>
                </a:moveTo>
                <a:lnTo>
                  <a:pt x="21" y="1"/>
                </a:lnTo>
                <a:lnTo>
                  <a:pt x="35" y="0"/>
                </a:lnTo>
                <a:lnTo>
                  <a:pt x="54" y="0"/>
                </a:lnTo>
                <a:lnTo>
                  <a:pt x="78" y="2"/>
                </a:lnTo>
                <a:lnTo>
                  <a:pt x="104" y="7"/>
                </a:lnTo>
                <a:lnTo>
                  <a:pt x="128" y="17"/>
                </a:lnTo>
                <a:lnTo>
                  <a:pt x="149" y="31"/>
                </a:lnTo>
                <a:lnTo>
                  <a:pt x="164" y="51"/>
                </a:lnTo>
                <a:lnTo>
                  <a:pt x="164" y="52"/>
                </a:lnTo>
                <a:lnTo>
                  <a:pt x="164" y="57"/>
                </a:lnTo>
                <a:lnTo>
                  <a:pt x="163" y="62"/>
                </a:lnTo>
                <a:lnTo>
                  <a:pt x="161" y="67"/>
                </a:lnTo>
                <a:lnTo>
                  <a:pt x="156" y="71"/>
                </a:lnTo>
                <a:lnTo>
                  <a:pt x="149" y="72"/>
                </a:lnTo>
                <a:lnTo>
                  <a:pt x="138" y="71"/>
                </a:lnTo>
                <a:lnTo>
                  <a:pt x="124" y="65"/>
                </a:lnTo>
                <a:lnTo>
                  <a:pt x="124" y="63"/>
                </a:lnTo>
                <a:lnTo>
                  <a:pt x="123" y="59"/>
                </a:lnTo>
                <a:lnTo>
                  <a:pt x="120" y="52"/>
                </a:lnTo>
                <a:lnTo>
                  <a:pt x="113" y="45"/>
                </a:lnTo>
                <a:lnTo>
                  <a:pt x="100" y="38"/>
                </a:lnTo>
                <a:lnTo>
                  <a:pt x="81" y="32"/>
                </a:lnTo>
                <a:lnTo>
                  <a:pt x="55" y="29"/>
                </a:lnTo>
                <a:lnTo>
                  <a:pt x="20" y="29"/>
                </a:lnTo>
                <a:lnTo>
                  <a:pt x="18" y="29"/>
                </a:lnTo>
                <a:lnTo>
                  <a:pt x="14" y="27"/>
                </a:lnTo>
                <a:lnTo>
                  <a:pt x="9" y="25"/>
                </a:lnTo>
                <a:lnTo>
                  <a:pt x="4" y="22"/>
                </a:lnTo>
                <a:lnTo>
                  <a:pt x="0" y="18"/>
                </a:lnTo>
                <a:lnTo>
                  <a:pt x="0" y="14"/>
                </a:lnTo>
                <a:lnTo>
                  <a:pt x="5" y="7"/>
                </a:lnTo>
                <a:lnTo>
                  <a:pt x="16" y="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88" name="Freeform 336"/>
          <p:cNvSpPr>
            <a:spLocks noChangeArrowheads="1"/>
          </p:cNvSpPr>
          <p:nvPr/>
        </p:nvSpPr>
        <p:spPr bwMode="auto">
          <a:xfrm>
            <a:off x="6745288" y="5546725"/>
            <a:ext cx="23812" cy="14288"/>
          </a:xfrm>
          <a:custGeom>
            <a:avLst/>
            <a:gdLst>
              <a:gd name="T0" fmla="*/ 45 w 146"/>
              <a:gd name="T1" fmla="*/ 0 h 109"/>
              <a:gd name="T2" fmla="*/ 42 w 146"/>
              <a:gd name="T3" fmla="*/ 0 h 109"/>
              <a:gd name="T4" fmla="*/ 35 w 146"/>
              <a:gd name="T5" fmla="*/ 3 h 109"/>
              <a:gd name="T6" fmla="*/ 26 w 146"/>
              <a:gd name="T7" fmla="*/ 7 h 109"/>
              <a:gd name="T8" fmla="*/ 15 w 146"/>
              <a:gd name="T9" fmla="*/ 14 h 109"/>
              <a:gd name="T10" fmla="*/ 6 w 146"/>
              <a:gd name="T11" fmla="*/ 24 h 109"/>
              <a:gd name="T12" fmla="*/ 1 w 146"/>
              <a:gd name="T13" fmla="*/ 39 h 109"/>
              <a:gd name="T14" fmla="*/ 0 w 146"/>
              <a:gd name="T15" fmla="*/ 59 h 109"/>
              <a:gd name="T16" fmla="*/ 6 w 146"/>
              <a:gd name="T17" fmla="*/ 85 h 109"/>
              <a:gd name="T18" fmla="*/ 85 w 146"/>
              <a:gd name="T19" fmla="*/ 109 h 109"/>
              <a:gd name="T20" fmla="*/ 84 w 146"/>
              <a:gd name="T21" fmla="*/ 104 h 109"/>
              <a:gd name="T22" fmla="*/ 84 w 146"/>
              <a:gd name="T23" fmla="*/ 93 h 109"/>
              <a:gd name="T24" fmla="*/ 84 w 146"/>
              <a:gd name="T25" fmla="*/ 76 h 109"/>
              <a:gd name="T26" fmla="*/ 87 w 146"/>
              <a:gd name="T27" fmla="*/ 58 h 109"/>
              <a:gd name="T28" fmla="*/ 93 w 146"/>
              <a:gd name="T29" fmla="*/ 40 h 109"/>
              <a:gd name="T30" fmla="*/ 104 w 146"/>
              <a:gd name="T31" fmla="*/ 27 h 109"/>
              <a:gd name="T32" fmla="*/ 121 w 146"/>
              <a:gd name="T33" fmla="*/ 20 h 109"/>
              <a:gd name="T34" fmla="*/ 146 w 146"/>
              <a:gd name="T35" fmla="*/ 23 h 109"/>
              <a:gd name="T36" fmla="*/ 45 w 146"/>
              <a:gd name="T37" fmla="*/ 0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9"/>
              <a:gd name="T59" fmla="*/ 146 w 146"/>
              <a:gd name="T60" fmla="*/ 109 h 10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9">
                <a:moveTo>
                  <a:pt x="45" y="0"/>
                </a:moveTo>
                <a:lnTo>
                  <a:pt x="42" y="0"/>
                </a:lnTo>
                <a:lnTo>
                  <a:pt x="35" y="3"/>
                </a:lnTo>
                <a:lnTo>
                  <a:pt x="26" y="7"/>
                </a:lnTo>
                <a:lnTo>
                  <a:pt x="15" y="14"/>
                </a:lnTo>
                <a:lnTo>
                  <a:pt x="6" y="24"/>
                </a:lnTo>
                <a:lnTo>
                  <a:pt x="1" y="39"/>
                </a:lnTo>
                <a:lnTo>
                  <a:pt x="0" y="59"/>
                </a:lnTo>
                <a:lnTo>
                  <a:pt x="6" y="85"/>
                </a:lnTo>
                <a:lnTo>
                  <a:pt x="85" y="109"/>
                </a:lnTo>
                <a:lnTo>
                  <a:pt x="84" y="104"/>
                </a:lnTo>
                <a:lnTo>
                  <a:pt x="84" y="93"/>
                </a:lnTo>
                <a:lnTo>
                  <a:pt x="84" y="76"/>
                </a:lnTo>
                <a:lnTo>
                  <a:pt x="87" y="58"/>
                </a:lnTo>
                <a:lnTo>
                  <a:pt x="93" y="40"/>
                </a:lnTo>
                <a:lnTo>
                  <a:pt x="104" y="27"/>
                </a:lnTo>
                <a:lnTo>
                  <a:pt x="121" y="20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89" name="Freeform 337"/>
          <p:cNvSpPr>
            <a:spLocks noChangeArrowheads="1"/>
          </p:cNvSpPr>
          <p:nvPr/>
        </p:nvSpPr>
        <p:spPr bwMode="auto">
          <a:xfrm>
            <a:off x="6877050" y="5572125"/>
            <a:ext cx="23813" cy="14288"/>
          </a:xfrm>
          <a:custGeom>
            <a:avLst/>
            <a:gdLst>
              <a:gd name="T0" fmla="*/ 45 w 146"/>
              <a:gd name="T1" fmla="*/ 0 h 107"/>
              <a:gd name="T2" fmla="*/ 42 w 146"/>
              <a:gd name="T3" fmla="*/ 0 h 107"/>
              <a:gd name="T4" fmla="*/ 35 w 146"/>
              <a:gd name="T5" fmla="*/ 2 h 107"/>
              <a:gd name="T6" fmla="*/ 25 w 146"/>
              <a:gd name="T7" fmla="*/ 6 h 107"/>
              <a:gd name="T8" fmla="*/ 15 w 146"/>
              <a:gd name="T9" fmla="*/ 12 h 107"/>
              <a:gd name="T10" fmla="*/ 6 w 146"/>
              <a:gd name="T11" fmla="*/ 23 h 107"/>
              <a:gd name="T12" fmla="*/ 0 w 146"/>
              <a:gd name="T13" fmla="*/ 38 h 107"/>
              <a:gd name="T14" fmla="*/ 0 w 146"/>
              <a:gd name="T15" fmla="*/ 58 h 107"/>
              <a:gd name="T16" fmla="*/ 6 w 146"/>
              <a:gd name="T17" fmla="*/ 85 h 107"/>
              <a:gd name="T18" fmla="*/ 84 w 146"/>
              <a:gd name="T19" fmla="*/ 107 h 107"/>
              <a:gd name="T20" fmla="*/ 83 w 146"/>
              <a:gd name="T21" fmla="*/ 103 h 107"/>
              <a:gd name="T22" fmla="*/ 83 w 146"/>
              <a:gd name="T23" fmla="*/ 91 h 107"/>
              <a:gd name="T24" fmla="*/ 83 w 146"/>
              <a:gd name="T25" fmla="*/ 75 h 107"/>
              <a:gd name="T26" fmla="*/ 86 w 146"/>
              <a:gd name="T27" fmla="*/ 56 h 107"/>
              <a:gd name="T28" fmla="*/ 92 w 146"/>
              <a:gd name="T29" fmla="*/ 40 h 107"/>
              <a:gd name="T30" fmla="*/ 103 w 146"/>
              <a:gd name="T31" fmla="*/ 27 h 107"/>
              <a:gd name="T32" fmla="*/ 121 w 146"/>
              <a:gd name="T33" fmla="*/ 19 h 107"/>
              <a:gd name="T34" fmla="*/ 146 w 146"/>
              <a:gd name="T35" fmla="*/ 23 h 107"/>
              <a:gd name="T36" fmla="*/ 45 w 146"/>
              <a:gd name="T37" fmla="*/ 0 h 1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7"/>
              <a:gd name="T59" fmla="*/ 146 w 146"/>
              <a:gd name="T60" fmla="*/ 107 h 1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7">
                <a:moveTo>
                  <a:pt x="45" y="0"/>
                </a:moveTo>
                <a:lnTo>
                  <a:pt x="42" y="0"/>
                </a:lnTo>
                <a:lnTo>
                  <a:pt x="35" y="2"/>
                </a:lnTo>
                <a:lnTo>
                  <a:pt x="25" y="6"/>
                </a:lnTo>
                <a:lnTo>
                  <a:pt x="15" y="12"/>
                </a:lnTo>
                <a:lnTo>
                  <a:pt x="6" y="23"/>
                </a:lnTo>
                <a:lnTo>
                  <a:pt x="0" y="38"/>
                </a:lnTo>
                <a:lnTo>
                  <a:pt x="0" y="58"/>
                </a:lnTo>
                <a:lnTo>
                  <a:pt x="6" y="85"/>
                </a:lnTo>
                <a:lnTo>
                  <a:pt x="84" y="107"/>
                </a:lnTo>
                <a:lnTo>
                  <a:pt x="83" y="103"/>
                </a:lnTo>
                <a:lnTo>
                  <a:pt x="83" y="91"/>
                </a:lnTo>
                <a:lnTo>
                  <a:pt x="83" y="75"/>
                </a:lnTo>
                <a:lnTo>
                  <a:pt x="86" y="56"/>
                </a:lnTo>
                <a:lnTo>
                  <a:pt x="92" y="40"/>
                </a:lnTo>
                <a:lnTo>
                  <a:pt x="103" y="27"/>
                </a:lnTo>
                <a:lnTo>
                  <a:pt x="121" y="19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90" name="Freeform 338"/>
          <p:cNvSpPr>
            <a:spLocks noChangeArrowheads="1"/>
          </p:cNvSpPr>
          <p:nvPr/>
        </p:nvSpPr>
        <p:spPr bwMode="auto">
          <a:xfrm>
            <a:off x="6770688" y="5549900"/>
            <a:ext cx="100012" cy="25400"/>
          </a:xfrm>
          <a:custGeom>
            <a:avLst/>
            <a:gdLst>
              <a:gd name="T0" fmla="*/ 0 w 629"/>
              <a:gd name="T1" fmla="*/ 40 h 182"/>
              <a:gd name="T2" fmla="*/ 601 w 629"/>
              <a:gd name="T3" fmla="*/ 182 h 182"/>
              <a:gd name="T4" fmla="*/ 629 w 629"/>
              <a:gd name="T5" fmla="*/ 142 h 182"/>
              <a:gd name="T6" fmla="*/ 29 w 629"/>
              <a:gd name="T7" fmla="*/ 0 h 182"/>
              <a:gd name="T8" fmla="*/ 0 w 629"/>
              <a:gd name="T9" fmla="*/ 40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9"/>
              <a:gd name="T16" fmla="*/ 0 h 182"/>
              <a:gd name="T17" fmla="*/ 629 w 629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9" h="182">
                <a:moveTo>
                  <a:pt x="0" y="40"/>
                </a:moveTo>
                <a:lnTo>
                  <a:pt x="601" y="182"/>
                </a:lnTo>
                <a:lnTo>
                  <a:pt x="629" y="142"/>
                </a:lnTo>
                <a:lnTo>
                  <a:pt x="29" y="0"/>
                </a:lnTo>
                <a:lnTo>
                  <a:pt x="0" y="40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91" name="Freeform 339"/>
          <p:cNvSpPr>
            <a:spLocks noChangeArrowheads="1"/>
          </p:cNvSpPr>
          <p:nvPr/>
        </p:nvSpPr>
        <p:spPr bwMode="auto">
          <a:xfrm>
            <a:off x="6770688" y="5561013"/>
            <a:ext cx="95250" cy="22225"/>
          </a:xfrm>
          <a:custGeom>
            <a:avLst/>
            <a:gdLst>
              <a:gd name="T0" fmla="*/ 0 w 606"/>
              <a:gd name="T1" fmla="*/ 28 h 170"/>
              <a:gd name="T2" fmla="*/ 600 w 606"/>
              <a:gd name="T3" fmla="*/ 170 h 170"/>
              <a:gd name="T4" fmla="*/ 606 w 606"/>
              <a:gd name="T5" fmla="*/ 142 h 170"/>
              <a:gd name="T6" fmla="*/ 5 w 606"/>
              <a:gd name="T7" fmla="*/ 0 h 170"/>
              <a:gd name="T8" fmla="*/ 0 w 606"/>
              <a:gd name="T9" fmla="*/ 28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92" name="Freeform 340"/>
          <p:cNvSpPr>
            <a:spLocks noChangeArrowheads="1"/>
          </p:cNvSpPr>
          <p:nvPr/>
        </p:nvSpPr>
        <p:spPr bwMode="auto">
          <a:xfrm>
            <a:off x="6770688" y="5545138"/>
            <a:ext cx="95250" cy="22225"/>
          </a:xfrm>
          <a:custGeom>
            <a:avLst/>
            <a:gdLst>
              <a:gd name="T0" fmla="*/ 0 w 606"/>
              <a:gd name="T1" fmla="*/ 28 h 170"/>
              <a:gd name="T2" fmla="*/ 600 w 606"/>
              <a:gd name="T3" fmla="*/ 170 h 170"/>
              <a:gd name="T4" fmla="*/ 606 w 606"/>
              <a:gd name="T5" fmla="*/ 142 h 170"/>
              <a:gd name="T6" fmla="*/ 5 w 606"/>
              <a:gd name="T7" fmla="*/ 0 h 170"/>
              <a:gd name="T8" fmla="*/ 0 w 606"/>
              <a:gd name="T9" fmla="*/ 28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793" name="Group 341"/>
          <p:cNvGrpSpPr>
            <a:grpSpLocks/>
          </p:cNvGrpSpPr>
          <p:nvPr/>
        </p:nvGrpSpPr>
        <p:grpSpPr bwMode="auto">
          <a:xfrm>
            <a:off x="6189663" y="5181600"/>
            <a:ext cx="336550" cy="280988"/>
            <a:chOff x="3899" y="3264"/>
            <a:chExt cx="212" cy="177"/>
          </a:xfrm>
        </p:grpSpPr>
        <p:sp>
          <p:nvSpPr>
            <p:cNvPr id="26073" name="Freeform 342"/>
            <p:cNvSpPr>
              <a:spLocks noChangeArrowheads="1"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539 w 1913"/>
                <a:gd name="T1" fmla="*/ 115 h 1606"/>
                <a:gd name="T2" fmla="*/ 544 w 1913"/>
                <a:gd name="T3" fmla="*/ 114 h 1606"/>
                <a:gd name="T4" fmla="*/ 555 w 1913"/>
                <a:gd name="T5" fmla="*/ 110 h 1606"/>
                <a:gd name="T6" fmla="*/ 574 w 1913"/>
                <a:gd name="T7" fmla="*/ 103 h 1606"/>
                <a:gd name="T8" fmla="*/ 602 w 1913"/>
                <a:gd name="T9" fmla="*/ 95 h 1606"/>
                <a:gd name="T10" fmla="*/ 636 w 1913"/>
                <a:gd name="T11" fmla="*/ 85 h 1606"/>
                <a:gd name="T12" fmla="*/ 679 w 1913"/>
                <a:gd name="T13" fmla="*/ 75 h 1606"/>
                <a:gd name="T14" fmla="*/ 730 w 1913"/>
                <a:gd name="T15" fmla="*/ 64 h 1606"/>
                <a:gd name="T16" fmla="*/ 789 w 1913"/>
                <a:gd name="T17" fmla="*/ 52 h 1606"/>
                <a:gd name="T18" fmla="*/ 855 w 1913"/>
                <a:gd name="T19" fmla="*/ 41 h 1606"/>
                <a:gd name="T20" fmla="*/ 929 w 1913"/>
                <a:gd name="T21" fmla="*/ 31 h 1606"/>
                <a:gd name="T22" fmla="*/ 1013 w 1913"/>
                <a:gd name="T23" fmla="*/ 21 h 1606"/>
                <a:gd name="T24" fmla="*/ 1103 w 1913"/>
                <a:gd name="T25" fmla="*/ 13 h 1606"/>
                <a:gd name="T26" fmla="*/ 1202 w 1913"/>
                <a:gd name="T27" fmla="*/ 6 h 1606"/>
                <a:gd name="T28" fmla="*/ 1309 w 1913"/>
                <a:gd name="T29" fmla="*/ 1 h 1606"/>
                <a:gd name="T30" fmla="*/ 1425 w 1913"/>
                <a:gd name="T31" fmla="*/ 0 h 1606"/>
                <a:gd name="T32" fmla="*/ 1548 w 1913"/>
                <a:gd name="T33" fmla="*/ 1 h 1606"/>
                <a:gd name="T34" fmla="*/ 1601 w 1913"/>
                <a:gd name="T35" fmla="*/ 221 h 1606"/>
                <a:gd name="T36" fmla="*/ 1620 w 1913"/>
                <a:gd name="T37" fmla="*/ 230 h 1606"/>
                <a:gd name="T38" fmla="*/ 1663 w 1913"/>
                <a:gd name="T39" fmla="*/ 260 h 1606"/>
                <a:gd name="T40" fmla="*/ 1709 w 1913"/>
                <a:gd name="T41" fmla="*/ 312 h 1606"/>
                <a:gd name="T42" fmla="*/ 1736 w 1913"/>
                <a:gd name="T43" fmla="*/ 388 h 1606"/>
                <a:gd name="T44" fmla="*/ 1849 w 1913"/>
                <a:gd name="T45" fmla="*/ 898 h 1606"/>
                <a:gd name="T46" fmla="*/ 1895 w 1913"/>
                <a:gd name="T47" fmla="*/ 1110 h 1606"/>
                <a:gd name="T48" fmla="*/ 1902 w 1913"/>
                <a:gd name="T49" fmla="*/ 1125 h 1606"/>
                <a:gd name="T50" fmla="*/ 1912 w 1913"/>
                <a:gd name="T51" fmla="*/ 1166 h 1606"/>
                <a:gd name="T52" fmla="*/ 1911 w 1913"/>
                <a:gd name="T53" fmla="*/ 1229 h 1606"/>
                <a:gd name="T54" fmla="*/ 1884 w 1913"/>
                <a:gd name="T55" fmla="*/ 1307 h 1606"/>
                <a:gd name="T56" fmla="*/ 0 w 1913"/>
                <a:gd name="T57" fmla="*/ 1258 h 1606"/>
                <a:gd name="T58" fmla="*/ 188 w 1913"/>
                <a:gd name="T59" fmla="*/ 1159 h 1606"/>
                <a:gd name="T60" fmla="*/ 189 w 1913"/>
                <a:gd name="T61" fmla="*/ 220 h 1606"/>
                <a:gd name="T62" fmla="*/ 198 w 1913"/>
                <a:gd name="T63" fmla="*/ 214 h 1606"/>
                <a:gd name="T64" fmla="*/ 218 w 1913"/>
                <a:gd name="T65" fmla="*/ 203 h 1606"/>
                <a:gd name="T66" fmla="*/ 245 w 1913"/>
                <a:gd name="T67" fmla="*/ 191 h 1606"/>
                <a:gd name="T68" fmla="*/ 281 w 1913"/>
                <a:gd name="T69" fmla="*/ 179 h 1606"/>
                <a:gd name="T70" fmla="*/ 326 w 1913"/>
                <a:gd name="T71" fmla="*/ 173 h 1606"/>
                <a:gd name="T72" fmla="*/ 378 w 1913"/>
                <a:gd name="T73" fmla="*/ 172 h 1606"/>
                <a:gd name="T74" fmla="*/ 439 w 1913"/>
                <a:gd name="T75" fmla="*/ 181 h 1606"/>
                <a:gd name="T76" fmla="*/ 518 w 1913"/>
                <a:gd name="T77" fmla="*/ 213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74" name="Freeform 343"/>
            <p:cNvSpPr>
              <a:spLocks noChangeArrowheads="1"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09 w 614"/>
                <a:gd name="T1" fmla="*/ 26 h 697"/>
                <a:gd name="T2" fmla="*/ 606 w 614"/>
                <a:gd name="T3" fmla="*/ 25 h 697"/>
                <a:gd name="T4" fmla="*/ 596 w 614"/>
                <a:gd name="T5" fmla="*/ 23 h 697"/>
                <a:gd name="T6" fmla="*/ 581 w 614"/>
                <a:gd name="T7" fmla="*/ 18 h 697"/>
                <a:gd name="T8" fmla="*/ 559 w 614"/>
                <a:gd name="T9" fmla="*/ 14 h 697"/>
                <a:gd name="T10" fmla="*/ 534 w 614"/>
                <a:gd name="T11" fmla="*/ 10 h 697"/>
                <a:gd name="T12" fmla="*/ 503 w 614"/>
                <a:gd name="T13" fmla="*/ 6 h 697"/>
                <a:gd name="T14" fmla="*/ 469 w 614"/>
                <a:gd name="T15" fmla="*/ 3 h 697"/>
                <a:gd name="T16" fmla="*/ 430 w 614"/>
                <a:gd name="T17" fmla="*/ 1 h 697"/>
                <a:gd name="T18" fmla="*/ 388 w 614"/>
                <a:gd name="T19" fmla="*/ 0 h 697"/>
                <a:gd name="T20" fmla="*/ 344 w 614"/>
                <a:gd name="T21" fmla="*/ 2 h 697"/>
                <a:gd name="T22" fmla="*/ 297 w 614"/>
                <a:gd name="T23" fmla="*/ 6 h 697"/>
                <a:gd name="T24" fmla="*/ 247 w 614"/>
                <a:gd name="T25" fmla="*/ 14 h 697"/>
                <a:gd name="T26" fmla="*/ 197 w 614"/>
                <a:gd name="T27" fmla="*/ 25 h 697"/>
                <a:gd name="T28" fmla="*/ 145 w 614"/>
                <a:gd name="T29" fmla="*/ 40 h 697"/>
                <a:gd name="T30" fmla="*/ 92 w 614"/>
                <a:gd name="T31" fmla="*/ 58 h 697"/>
                <a:gd name="T32" fmla="*/ 39 w 614"/>
                <a:gd name="T33" fmla="*/ 83 h 697"/>
                <a:gd name="T34" fmla="*/ 35 w 614"/>
                <a:gd name="T35" fmla="*/ 96 h 697"/>
                <a:gd name="T36" fmla="*/ 26 w 614"/>
                <a:gd name="T37" fmla="*/ 134 h 697"/>
                <a:gd name="T38" fmla="*/ 15 w 614"/>
                <a:gd name="T39" fmla="*/ 192 h 697"/>
                <a:gd name="T40" fmla="*/ 5 w 614"/>
                <a:gd name="T41" fmla="*/ 268 h 697"/>
                <a:gd name="T42" fmla="*/ 0 w 614"/>
                <a:gd name="T43" fmla="*/ 358 h 697"/>
                <a:gd name="T44" fmla="*/ 4 w 614"/>
                <a:gd name="T45" fmla="*/ 459 h 697"/>
                <a:gd name="T46" fmla="*/ 19 w 614"/>
                <a:gd name="T47" fmla="*/ 568 h 697"/>
                <a:gd name="T48" fmla="*/ 50 w 614"/>
                <a:gd name="T49" fmla="*/ 679 h 697"/>
                <a:gd name="T50" fmla="*/ 54 w 614"/>
                <a:gd name="T51" fmla="*/ 679 h 697"/>
                <a:gd name="T52" fmla="*/ 62 w 614"/>
                <a:gd name="T53" fmla="*/ 678 h 697"/>
                <a:gd name="T54" fmla="*/ 75 w 614"/>
                <a:gd name="T55" fmla="*/ 676 h 697"/>
                <a:gd name="T56" fmla="*/ 93 w 614"/>
                <a:gd name="T57" fmla="*/ 675 h 697"/>
                <a:gd name="T58" fmla="*/ 117 w 614"/>
                <a:gd name="T59" fmla="*/ 673 h 697"/>
                <a:gd name="T60" fmla="*/ 144 w 614"/>
                <a:gd name="T61" fmla="*/ 671 h 697"/>
                <a:gd name="T62" fmla="*/ 177 w 614"/>
                <a:gd name="T63" fmla="*/ 670 h 697"/>
                <a:gd name="T64" fmla="*/ 212 w 614"/>
                <a:gd name="T65" fmla="*/ 669 h 697"/>
                <a:gd name="T66" fmla="*/ 252 w 614"/>
                <a:gd name="T67" fmla="*/ 668 h 697"/>
                <a:gd name="T68" fmla="*/ 295 w 614"/>
                <a:gd name="T69" fmla="*/ 669 h 697"/>
                <a:gd name="T70" fmla="*/ 342 w 614"/>
                <a:gd name="T71" fmla="*/ 670 h 697"/>
                <a:gd name="T72" fmla="*/ 391 w 614"/>
                <a:gd name="T73" fmla="*/ 672 h 697"/>
                <a:gd name="T74" fmla="*/ 443 w 614"/>
                <a:gd name="T75" fmla="*/ 676 h 697"/>
                <a:gd name="T76" fmla="*/ 498 w 614"/>
                <a:gd name="T77" fmla="*/ 681 h 697"/>
                <a:gd name="T78" fmla="*/ 555 w 614"/>
                <a:gd name="T79" fmla="*/ 688 h 697"/>
                <a:gd name="T80" fmla="*/ 614 w 614"/>
                <a:gd name="T81" fmla="*/ 697 h 697"/>
                <a:gd name="T82" fmla="*/ 611 w 614"/>
                <a:gd name="T83" fmla="*/ 676 h 697"/>
                <a:gd name="T84" fmla="*/ 605 w 614"/>
                <a:gd name="T85" fmla="*/ 621 h 697"/>
                <a:gd name="T86" fmla="*/ 596 w 614"/>
                <a:gd name="T87" fmla="*/ 538 h 697"/>
                <a:gd name="T88" fmla="*/ 589 w 614"/>
                <a:gd name="T89" fmla="*/ 438 h 697"/>
                <a:gd name="T90" fmla="*/ 584 w 614"/>
                <a:gd name="T91" fmla="*/ 327 h 697"/>
                <a:gd name="T92" fmla="*/ 584 w 614"/>
                <a:gd name="T93" fmla="*/ 217 h 697"/>
                <a:gd name="T94" fmla="*/ 592 w 614"/>
                <a:gd name="T95" fmla="*/ 114 h 697"/>
                <a:gd name="T96" fmla="*/ 609 w 614"/>
                <a:gd name="T97" fmla="*/ 26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75" name="Freeform 344"/>
            <p:cNvSpPr>
              <a:spLocks noChangeArrowheads="1"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6 w 1014"/>
                <a:gd name="T1" fmla="*/ 523 h 693"/>
                <a:gd name="T2" fmla="*/ 0 w 1014"/>
                <a:gd name="T3" fmla="*/ 608 h 693"/>
                <a:gd name="T4" fmla="*/ 660 w 1014"/>
                <a:gd name="T5" fmla="*/ 693 h 693"/>
                <a:gd name="T6" fmla="*/ 665 w 1014"/>
                <a:gd name="T7" fmla="*/ 691 h 693"/>
                <a:gd name="T8" fmla="*/ 679 w 1014"/>
                <a:gd name="T9" fmla="*/ 683 h 693"/>
                <a:gd name="T10" fmla="*/ 700 w 1014"/>
                <a:gd name="T11" fmla="*/ 672 h 693"/>
                <a:gd name="T12" fmla="*/ 726 w 1014"/>
                <a:gd name="T13" fmla="*/ 657 h 693"/>
                <a:gd name="T14" fmla="*/ 758 w 1014"/>
                <a:gd name="T15" fmla="*/ 636 h 693"/>
                <a:gd name="T16" fmla="*/ 793 w 1014"/>
                <a:gd name="T17" fmla="*/ 611 h 693"/>
                <a:gd name="T18" fmla="*/ 829 w 1014"/>
                <a:gd name="T19" fmla="*/ 581 h 693"/>
                <a:gd name="T20" fmla="*/ 866 w 1014"/>
                <a:gd name="T21" fmla="*/ 546 h 693"/>
                <a:gd name="T22" fmla="*/ 902 w 1014"/>
                <a:gd name="T23" fmla="*/ 508 h 693"/>
                <a:gd name="T24" fmla="*/ 935 w 1014"/>
                <a:gd name="T25" fmla="*/ 465 h 693"/>
                <a:gd name="T26" fmla="*/ 964 w 1014"/>
                <a:gd name="T27" fmla="*/ 416 h 693"/>
                <a:gd name="T28" fmla="*/ 987 w 1014"/>
                <a:gd name="T29" fmla="*/ 362 h 693"/>
                <a:gd name="T30" fmla="*/ 1004 w 1014"/>
                <a:gd name="T31" fmla="*/ 305 h 693"/>
                <a:gd name="T32" fmla="*/ 1014 w 1014"/>
                <a:gd name="T33" fmla="*/ 242 h 693"/>
                <a:gd name="T34" fmla="*/ 1012 w 1014"/>
                <a:gd name="T35" fmla="*/ 175 h 693"/>
                <a:gd name="T36" fmla="*/ 1000 w 1014"/>
                <a:gd name="T37" fmla="*/ 103 h 693"/>
                <a:gd name="T38" fmla="*/ 998 w 1014"/>
                <a:gd name="T39" fmla="*/ 98 h 693"/>
                <a:gd name="T40" fmla="*/ 992 w 1014"/>
                <a:gd name="T41" fmla="*/ 87 h 693"/>
                <a:gd name="T42" fmla="*/ 981 w 1014"/>
                <a:gd name="T43" fmla="*/ 72 h 693"/>
                <a:gd name="T44" fmla="*/ 967 w 1014"/>
                <a:gd name="T45" fmla="*/ 53 h 693"/>
                <a:gd name="T46" fmla="*/ 948 w 1014"/>
                <a:gd name="T47" fmla="*/ 35 h 693"/>
                <a:gd name="T48" fmla="*/ 926 w 1014"/>
                <a:gd name="T49" fmla="*/ 19 h 693"/>
                <a:gd name="T50" fmla="*/ 900 w 1014"/>
                <a:gd name="T51" fmla="*/ 6 h 693"/>
                <a:gd name="T52" fmla="*/ 870 w 1014"/>
                <a:gd name="T53" fmla="*/ 0 h 693"/>
                <a:gd name="T54" fmla="*/ 874 w 1014"/>
                <a:gd name="T55" fmla="*/ 12 h 693"/>
                <a:gd name="T56" fmla="*/ 884 w 1014"/>
                <a:gd name="T57" fmla="*/ 41 h 693"/>
                <a:gd name="T58" fmla="*/ 896 w 1014"/>
                <a:gd name="T59" fmla="*/ 89 h 693"/>
                <a:gd name="T60" fmla="*/ 907 w 1014"/>
                <a:gd name="T61" fmla="*/ 151 h 693"/>
                <a:gd name="T62" fmla="*/ 910 w 1014"/>
                <a:gd name="T63" fmla="*/ 225 h 693"/>
                <a:gd name="T64" fmla="*/ 902 w 1014"/>
                <a:gd name="T65" fmla="*/ 307 h 693"/>
                <a:gd name="T66" fmla="*/ 878 w 1014"/>
                <a:gd name="T67" fmla="*/ 396 h 693"/>
                <a:gd name="T68" fmla="*/ 836 w 1014"/>
                <a:gd name="T69" fmla="*/ 489 h 693"/>
                <a:gd name="T70" fmla="*/ 835 w 1014"/>
                <a:gd name="T71" fmla="*/ 490 h 693"/>
                <a:gd name="T72" fmla="*/ 831 w 1014"/>
                <a:gd name="T73" fmla="*/ 493 h 693"/>
                <a:gd name="T74" fmla="*/ 825 w 1014"/>
                <a:gd name="T75" fmla="*/ 498 h 693"/>
                <a:gd name="T76" fmla="*/ 816 w 1014"/>
                <a:gd name="T77" fmla="*/ 506 h 693"/>
                <a:gd name="T78" fmla="*/ 805 w 1014"/>
                <a:gd name="T79" fmla="*/ 513 h 693"/>
                <a:gd name="T80" fmla="*/ 792 w 1014"/>
                <a:gd name="T81" fmla="*/ 521 h 693"/>
                <a:gd name="T82" fmla="*/ 775 w 1014"/>
                <a:gd name="T83" fmla="*/ 529 h 693"/>
                <a:gd name="T84" fmla="*/ 757 w 1014"/>
                <a:gd name="T85" fmla="*/ 537 h 693"/>
                <a:gd name="T86" fmla="*/ 737 w 1014"/>
                <a:gd name="T87" fmla="*/ 544 h 693"/>
                <a:gd name="T88" fmla="*/ 713 w 1014"/>
                <a:gd name="T89" fmla="*/ 552 h 693"/>
                <a:gd name="T90" fmla="*/ 688 w 1014"/>
                <a:gd name="T91" fmla="*/ 557 h 693"/>
                <a:gd name="T92" fmla="*/ 659 w 1014"/>
                <a:gd name="T93" fmla="*/ 561 h 693"/>
                <a:gd name="T94" fmla="*/ 630 w 1014"/>
                <a:gd name="T95" fmla="*/ 562 h 693"/>
                <a:gd name="T96" fmla="*/ 597 w 1014"/>
                <a:gd name="T97" fmla="*/ 561 h 693"/>
                <a:gd name="T98" fmla="*/ 562 w 1014"/>
                <a:gd name="T99" fmla="*/ 558 h 693"/>
                <a:gd name="T100" fmla="*/ 525 w 1014"/>
                <a:gd name="T101" fmla="*/ 551 h 693"/>
                <a:gd name="T102" fmla="*/ 525 w 1014"/>
                <a:gd name="T103" fmla="*/ 642 h 693"/>
                <a:gd name="T104" fmla="*/ 23 w 1014"/>
                <a:gd name="T105" fmla="*/ 590 h 693"/>
                <a:gd name="T106" fmla="*/ 6 w 1014"/>
                <a:gd name="T107" fmla="*/ 523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76" name="Freeform 345"/>
            <p:cNvSpPr>
              <a:spLocks noChangeArrowheads="1"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745 w 745"/>
                <a:gd name="T1" fmla="*/ 86 h 240"/>
                <a:gd name="T2" fmla="*/ 11 w 745"/>
                <a:gd name="T3" fmla="*/ 0 h 240"/>
                <a:gd name="T4" fmla="*/ 0 w 745"/>
                <a:gd name="T5" fmla="*/ 86 h 240"/>
                <a:gd name="T6" fmla="*/ 722 w 745"/>
                <a:gd name="T7" fmla="*/ 240 h 240"/>
                <a:gd name="T8" fmla="*/ 745 w 745"/>
                <a:gd name="T9" fmla="*/ 86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77" name="Freeform 346"/>
            <p:cNvSpPr>
              <a:spLocks noChangeArrowheads="1"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19 w 319"/>
                <a:gd name="T1" fmla="*/ 47 h 109"/>
                <a:gd name="T2" fmla="*/ 4 w 319"/>
                <a:gd name="T3" fmla="*/ 0 h 109"/>
                <a:gd name="T4" fmla="*/ 0 w 319"/>
                <a:gd name="T5" fmla="*/ 45 h 109"/>
                <a:gd name="T6" fmla="*/ 309 w 319"/>
                <a:gd name="T7" fmla="*/ 109 h 109"/>
                <a:gd name="T8" fmla="*/ 319 w 319"/>
                <a:gd name="T9" fmla="*/ 47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78" name="Freeform 347"/>
            <p:cNvSpPr>
              <a:spLocks noChangeArrowheads="1"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13 w 213"/>
                <a:gd name="T1" fmla="*/ 37 h 81"/>
                <a:gd name="T2" fmla="*/ 0 w 213"/>
                <a:gd name="T3" fmla="*/ 0 h 81"/>
                <a:gd name="T4" fmla="*/ 2 w 213"/>
                <a:gd name="T5" fmla="*/ 39 h 81"/>
                <a:gd name="T6" fmla="*/ 206 w 213"/>
                <a:gd name="T7" fmla="*/ 81 h 81"/>
                <a:gd name="T8" fmla="*/ 213 w 213"/>
                <a:gd name="T9" fmla="*/ 37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79" name="Freeform 348"/>
            <p:cNvSpPr>
              <a:spLocks noChangeArrowheads="1"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24 h 415"/>
                <a:gd name="T2" fmla="*/ 3 w 1254"/>
                <a:gd name="T3" fmla="*/ 124 h 415"/>
                <a:gd name="T4" fmla="*/ 10 w 1254"/>
                <a:gd name="T5" fmla="*/ 122 h 415"/>
                <a:gd name="T6" fmla="*/ 23 w 1254"/>
                <a:gd name="T7" fmla="*/ 120 h 415"/>
                <a:gd name="T8" fmla="*/ 40 w 1254"/>
                <a:gd name="T9" fmla="*/ 117 h 415"/>
                <a:gd name="T10" fmla="*/ 59 w 1254"/>
                <a:gd name="T11" fmla="*/ 114 h 415"/>
                <a:gd name="T12" fmla="*/ 81 w 1254"/>
                <a:gd name="T13" fmla="*/ 109 h 415"/>
                <a:gd name="T14" fmla="*/ 107 w 1254"/>
                <a:gd name="T15" fmla="*/ 103 h 415"/>
                <a:gd name="T16" fmla="*/ 133 w 1254"/>
                <a:gd name="T17" fmla="*/ 96 h 415"/>
                <a:gd name="T18" fmla="*/ 161 w 1254"/>
                <a:gd name="T19" fmla="*/ 89 h 415"/>
                <a:gd name="T20" fmla="*/ 188 w 1254"/>
                <a:gd name="T21" fmla="*/ 79 h 415"/>
                <a:gd name="T22" fmla="*/ 216 w 1254"/>
                <a:gd name="T23" fmla="*/ 69 h 415"/>
                <a:gd name="T24" fmla="*/ 243 w 1254"/>
                <a:gd name="T25" fmla="*/ 58 h 415"/>
                <a:gd name="T26" fmla="*/ 270 w 1254"/>
                <a:gd name="T27" fmla="*/ 45 h 415"/>
                <a:gd name="T28" fmla="*/ 293 w 1254"/>
                <a:gd name="T29" fmla="*/ 31 h 415"/>
                <a:gd name="T30" fmla="*/ 316 w 1254"/>
                <a:gd name="T31" fmla="*/ 16 h 415"/>
                <a:gd name="T32" fmla="*/ 334 w 1254"/>
                <a:gd name="T33" fmla="*/ 0 h 415"/>
                <a:gd name="T34" fmla="*/ 1254 w 1254"/>
                <a:gd name="T35" fmla="*/ 210 h 415"/>
                <a:gd name="T36" fmla="*/ 1252 w 1254"/>
                <a:gd name="T37" fmla="*/ 212 h 415"/>
                <a:gd name="T38" fmla="*/ 1247 w 1254"/>
                <a:gd name="T39" fmla="*/ 218 h 415"/>
                <a:gd name="T40" fmla="*/ 1239 w 1254"/>
                <a:gd name="T41" fmla="*/ 226 h 415"/>
                <a:gd name="T42" fmla="*/ 1227 w 1254"/>
                <a:gd name="T43" fmla="*/ 236 h 415"/>
                <a:gd name="T44" fmla="*/ 1213 w 1254"/>
                <a:gd name="T45" fmla="*/ 248 h 415"/>
                <a:gd name="T46" fmla="*/ 1197 w 1254"/>
                <a:gd name="T47" fmla="*/ 263 h 415"/>
                <a:gd name="T48" fmla="*/ 1180 w 1254"/>
                <a:gd name="T49" fmla="*/ 279 h 415"/>
                <a:gd name="T50" fmla="*/ 1159 w 1254"/>
                <a:gd name="T51" fmla="*/ 295 h 415"/>
                <a:gd name="T52" fmla="*/ 1138 w 1254"/>
                <a:gd name="T53" fmla="*/ 313 h 415"/>
                <a:gd name="T54" fmla="*/ 1116 w 1254"/>
                <a:gd name="T55" fmla="*/ 330 h 415"/>
                <a:gd name="T56" fmla="*/ 1092 w 1254"/>
                <a:gd name="T57" fmla="*/ 347 h 415"/>
                <a:gd name="T58" fmla="*/ 1068 w 1254"/>
                <a:gd name="T59" fmla="*/ 364 h 415"/>
                <a:gd name="T60" fmla="*/ 1043 w 1254"/>
                <a:gd name="T61" fmla="*/ 379 h 415"/>
                <a:gd name="T62" fmla="*/ 1019 w 1254"/>
                <a:gd name="T63" fmla="*/ 392 h 415"/>
                <a:gd name="T64" fmla="*/ 994 w 1254"/>
                <a:gd name="T65" fmla="*/ 405 h 415"/>
                <a:gd name="T66" fmla="*/ 971 w 1254"/>
                <a:gd name="T67" fmla="*/ 415 h 415"/>
                <a:gd name="T68" fmla="*/ 0 w 1254"/>
                <a:gd name="T69" fmla="*/ 12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0" name="Freeform 349"/>
            <p:cNvSpPr>
              <a:spLocks noChangeArrowheads="1"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45 w 447"/>
                <a:gd name="T1" fmla="*/ 198 h 198"/>
                <a:gd name="T2" fmla="*/ 447 w 447"/>
                <a:gd name="T3" fmla="*/ 79 h 198"/>
                <a:gd name="T4" fmla="*/ 203 w 447"/>
                <a:gd name="T5" fmla="*/ 0 h 198"/>
                <a:gd name="T6" fmla="*/ 5 w 447"/>
                <a:gd name="T7" fmla="*/ 22 h 198"/>
                <a:gd name="T8" fmla="*/ 0 w 447"/>
                <a:gd name="T9" fmla="*/ 187 h 198"/>
                <a:gd name="T10" fmla="*/ 45 w 447"/>
                <a:gd name="T11" fmla="*/ 198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1" name="Freeform 350"/>
            <p:cNvSpPr>
              <a:spLocks noChangeArrowheads="1"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38 w 238"/>
                <a:gd name="T1" fmla="*/ 22 h 947"/>
                <a:gd name="T2" fmla="*/ 237 w 238"/>
                <a:gd name="T3" fmla="*/ 21 h 947"/>
                <a:gd name="T4" fmla="*/ 233 w 238"/>
                <a:gd name="T5" fmla="*/ 19 h 947"/>
                <a:gd name="T6" fmla="*/ 226 w 238"/>
                <a:gd name="T7" fmla="*/ 17 h 947"/>
                <a:gd name="T8" fmla="*/ 217 w 238"/>
                <a:gd name="T9" fmla="*/ 14 h 947"/>
                <a:gd name="T10" fmla="*/ 206 w 238"/>
                <a:gd name="T11" fmla="*/ 10 h 947"/>
                <a:gd name="T12" fmla="*/ 194 w 238"/>
                <a:gd name="T13" fmla="*/ 7 h 947"/>
                <a:gd name="T14" fmla="*/ 180 w 238"/>
                <a:gd name="T15" fmla="*/ 4 h 947"/>
                <a:gd name="T16" fmla="*/ 164 w 238"/>
                <a:gd name="T17" fmla="*/ 1 h 947"/>
                <a:gd name="T18" fmla="*/ 146 w 238"/>
                <a:gd name="T19" fmla="*/ 0 h 947"/>
                <a:gd name="T20" fmla="*/ 127 w 238"/>
                <a:gd name="T21" fmla="*/ 0 h 947"/>
                <a:gd name="T22" fmla="*/ 108 w 238"/>
                <a:gd name="T23" fmla="*/ 2 h 947"/>
                <a:gd name="T24" fmla="*/ 87 w 238"/>
                <a:gd name="T25" fmla="*/ 5 h 947"/>
                <a:gd name="T26" fmla="*/ 66 w 238"/>
                <a:gd name="T27" fmla="*/ 11 h 947"/>
                <a:gd name="T28" fmla="*/ 44 w 238"/>
                <a:gd name="T29" fmla="*/ 19 h 947"/>
                <a:gd name="T30" fmla="*/ 22 w 238"/>
                <a:gd name="T31" fmla="*/ 30 h 947"/>
                <a:gd name="T32" fmla="*/ 0 w 238"/>
                <a:gd name="T33" fmla="*/ 45 h 947"/>
                <a:gd name="T34" fmla="*/ 0 w 238"/>
                <a:gd name="T35" fmla="*/ 947 h 947"/>
                <a:gd name="T36" fmla="*/ 1 w 238"/>
                <a:gd name="T37" fmla="*/ 947 h 947"/>
                <a:gd name="T38" fmla="*/ 6 w 238"/>
                <a:gd name="T39" fmla="*/ 947 h 947"/>
                <a:gd name="T40" fmla="*/ 13 w 238"/>
                <a:gd name="T41" fmla="*/ 946 h 947"/>
                <a:gd name="T42" fmla="*/ 22 w 238"/>
                <a:gd name="T43" fmla="*/ 945 h 947"/>
                <a:gd name="T44" fmla="*/ 33 w 238"/>
                <a:gd name="T45" fmla="*/ 943 h 947"/>
                <a:gd name="T46" fmla="*/ 47 w 238"/>
                <a:gd name="T47" fmla="*/ 941 h 947"/>
                <a:gd name="T48" fmla="*/ 62 w 238"/>
                <a:gd name="T49" fmla="*/ 938 h 947"/>
                <a:gd name="T50" fmla="*/ 78 w 238"/>
                <a:gd name="T51" fmla="*/ 934 h 947"/>
                <a:gd name="T52" fmla="*/ 96 w 238"/>
                <a:gd name="T53" fmla="*/ 928 h 947"/>
                <a:gd name="T54" fmla="*/ 115 w 238"/>
                <a:gd name="T55" fmla="*/ 922 h 947"/>
                <a:gd name="T56" fmla="*/ 135 w 238"/>
                <a:gd name="T57" fmla="*/ 915 h 947"/>
                <a:gd name="T58" fmla="*/ 155 w 238"/>
                <a:gd name="T59" fmla="*/ 906 h 947"/>
                <a:gd name="T60" fmla="*/ 176 w 238"/>
                <a:gd name="T61" fmla="*/ 896 h 947"/>
                <a:gd name="T62" fmla="*/ 197 w 238"/>
                <a:gd name="T63" fmla="*/ 884 h 947"/>
                <a:gd name="T64" fmla="*/ 217 w 238"/>
                <a:gd name="T65" fmla="*/ 871 h 947"/>
                <a:gd name="T66" fmla="*/ 238 w 238"/>
                <a:gd name="T67" fmla="*/ 856 h 947"/>
                <a:gd name="T68" fmla="*/ 238 w 238"/>
                <a:gd name="T69" fmla="*/ 2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2" name="Freeform 351"/>
            <p:cNvSpPr>
              <a:spLocks noChangeArrowheads="1"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03 w 203"/>
                <a:gd name="T1" fmla="*/ 18 h 799"/>
                <a:gd name="T2" fmla="*/ 202 w 203"/>
                <a:gd name="T3" fmla="*/ 17 h 799"/>
                <a:gd name="T4" fmla="*/ 199 w 203"/>
                <a:gd name="T5" fmla="*/ 16 h 799"/>
                <a:gd name="T6" fmla="*/ 193 w 203"/>
                <a:gd name="T7" fmla="*/ 14 h 799"/>
                <a:gd name="T8" fmla="*/ 186 w 203"/>
                <a:gd name="T9" fmla="*/ 11 h 799"/>
                <a:gd name="T10" fmla="*/ 177 w 203"/>
                <a:gd name="T11" fmla="*/ 8 h 799"/>
                <a:gd name="T12" fmla="*/ 166 w 203"/>
                <a:gd name="T13" fmla="*/ 5 h 799"/>
                <a:gd name="T14" fmla="*/ 153 w 203"/>
                <a:gd name="T15" fmla="*/ 3 h 799"/>
                <a:gd name="T16" fmla="*/ 140 w 203"/>
                <a:gd name="T17" fmla="*/ 1 h 799"/>
                <a:gd name="T18" fmla="*/ 125 w 203"/>
                <a:gd name="T19" fmla="*/ 0 h 799"/>
                <a:gd name="T20" fmla="*/ 109 w 203"/>
                <a:gd name="T21" fmla="*/ 0 h 799"/>
                <a:gd name="T22" fmla="*/ 92 w 203"/>
                <a:gd name="T23" fmla="*/ 1 h 799"/>
                <a:gd name="T24" fmla="*/ 74 w 203"/>
                <a:gd name="T25" fmla="*/ 4 h 799"/>
                <a:gd name="T26" fmla="*/ 57 w 203"/>
                <a:gd name="T27" fmla="*/ 9 h 799"/>
                <a:gd name="T28" fmla="*/ 37 w 203"/>
                <a:gd name="T29" fmla="*/ 16 h 799"/>
                <a:gd name="T30" fmla="*/ 19 w 203"/>
                <a:gd name="T31" fmla="*/ 26 h 799"/>
                <a:gd name="T32" fmla="*/ 0 w 203"/>
                <a:gd name="T33" fmla="*/ 38 h 799"/>
                <a:gd name="T34" fmla="*/ 0 w 203"/>
                <a:gd name="T35" fmla="*/ 799 h 799"/>
                <a:gd name="T36" fmla="*/ 1 w 203"/>
                <a:gd name="T37" fmla="*/ 799 h 799"/>
                <a:gd name="T38" fmla="*/ 5 w 203"/>
                <a:gd name="T39" fmla="*/ 799 h 799"/>
                <a:gd name="T40" fmla="*/ 11 w 203"/>
                <a:gd name="T41" fmla="*/ 798 h 799"/>
                <a:gd name="T42" fmla="*/ 19 w 203"/>
                <a:gd name="T43" fmla="*/ 797 h 799"/>
                <a:gd name="T44" fmla="*/ 28 w 203"/>
                <a:gd name="T45" fmla="*/ 796 h 799"/>
                <a:gd name="T46" fmla="*/ 41 w 203"/>
                <a:gd name="T47" fmla="*/ 794 h 799"/>
                <a:gd name="T48" fmla="*/ 53 w 203"/>
                <a:gd name="T49" fmla="*/ 791 h 799"/>
                <a:gd name="T50" fmla="*/ 67 w 203"/>
                <a:gd name="T51" fmla="*/ 786 h 799"/>
                <a:gd name="T52" fmla="*/ 82 w 203"/>
                <a:gd name="T53" fmla="*/ 782 h 799"/>
                <a:gd name="T54" fmla="*/ 99 w 203"/>
                <a:gd name="T55" fmla="*/ 777 h 799"/>
                <a:gd name="T56" fmla="*/ 116 w 203"/>
                <a:gd name="T57" fmla="*/ 771 h 799"/>
                <a:gd name="T58" fmla="*/ 133 w 203"/>
                <a:gd name="T59" fmla="*/ 763 h 799"/>
                <a:gd name="T60" fmla="*/ 150 w 203"/>
                <a:gd name="T61" fmla="*/ 755 h 799"/>
                <a:gd name="T62" fmla="*/ 169 w 203"/>
                <a:gd name="T63" fmla="*/ 745 h 799"/>
                <a:gd name="T64" fmla="*/ 186 w 203"/>
                <a:gd name="T65" fmla="*/ 733 h 799"/>
                <a:gd name="T66" fmla="*/ 203 w 203"/>
                <a:gd name="T67" fmla="*/ 720 h 799"/>
                <a:gd name="T68" fmla="*/ 203 w 203"/>
                <a:gd name="T69" fmla="*/ 18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3" name="Freeform 352"/>
            <p:cNvSpPr>
              <a:spLocks noChangeArrowheads="1"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71 w 171"/>
                <a:gd name="T1" fmla="*/ 15 h 650"/>
                <a:gd name="T2" fmla="*/ 170 w 171"/>
                <a:gd name="T3" fmla="*/ 15 h 650"/>
                <a:gd name="T4" fmla="*/ 167 w 171"/>
                <a:gd name="T5" fmla="*/ 13 h 650"/>
                <a:gd name="T6" fmla="*/ 163 w 171"/>
                <a:gd name="T7" fmla="*/ 11 h 650"/>
                <a:gd name="T8" fmla="*/ 157 w 171"/>
                <a:gd name="T9" fmla="*/ 9 h 650"/>
                <a:gd name="T10" fmla="*/ 149 w 171"/>
                <a:gd name="T11" fmla="*/ 7 h 650"/>
                <a:gd name="T12" fmla="*/ 139 w 171"/>
                <a:gd name="T13" fmla="*/ 4 h 650"/>
                <a:gd name="T14" fmla="*/ 129 w 171"/>
                <a:gd name="T15" fmla="*/ 2 h 650"/>
                <a:gd name="T16" fmla="*/ 118 w 171"/>
                <a:gd name="T17" fmla="*/ 0 h 650"/>
                <a:gd name="T18" fmla="*/ 105 w 171"/>
                <a:gd name="T19" fmla="*/ 0 h 650"/>
                <a:gd name="T20" fmla="*/ 92 w 171"/>
                <a:gd name="T21" fmla="*/ 0 h 650"/>
                <a:gd name="T22" fmla="*/ 77 w 171"/>
                <a:gd name="T23" fmla="*/ 1 h 650"/>
                <a:gd name="T24" fmla="*/ 63 w 171"/>
                <a:gd name="T25" fmla="*/ 3 h 650"/>
                <a:gd name="T26" fmla="*/ 48 w 171"/>
                <a:gd name="T27" fmla="*/ 7 h 650"/>
                <a:gd name="T28" fmla="*/ 31 w 171"/>
                <a:gd name="T29" fmla="*/ 13 h 650"/>
                <a:gd name="T30" fmla="*/ 16 w 171"/>
                <a:gd name="T31" fmla="*/ 22 h 650"/>
                <a:gd name="T32" fmla="*/ 0 w 171"/>
                <a:gd name="T33" fmla="*/ 32 h 650"/>
                <a:gd name="T34" fmla="*/ 0 w 171"/>
                <a:gd name="T35" fmla="*/ 650 h 650"/>
                <a:gd name="T36" fmla="*/ 1 w 171"/>
                <a:gd name="T37" fmla="*/ 650 h 650"/>
                <a:gd name="T38" fmla="*/ 4 w 171"/>
                <a:gd name="T39" fmla="*/ 650 h 650"/>
                <a:gd name="T40" fmla="*/ 9 w 171"/>
                <a:gd name="T41" fmla="*/ 649 h 650"/>
                <a:gd name="T42" fmla="*/ 16 w 171"/>
                <a:gd name="T43" fmla="*/ 648 h 650"/>
                <a:gd name="T44" fmla="*/ 24 w 171"/>
                <a:gd name="T45" fmla="*/ 647 h 650"/>
                <a:gd name="T46" fmla="*/ 34 w 171"/>
                <a:gd name="T47" fmla="*/ 645 h 650"/>
                <a:gd name="T48" fmla="*/ 45 w 171"/>
                <a:gd name="T49" fmla="*/ 642 h 650"/>
                <a:gd name="T50" fmla="*/ 57 w 171"/>
                <a:gd name="T51" fmla="*/ 640 h 650"/>
                <a:gd name="T52" fmla="*/ 69 w 171"/>
                <a:gd name="T53" fmla="*/ 636 h 650"/>
                <a:gd name="T54" fmla="*/ 82 w 171"/>
                <a:gd name="T55" fmla="*/ 632 h 650"/>
                <a:gd name="T56" fmla="*/ 97 w 171"/>
                <a:gd name="T57" fmla="*/ 627 h 650"/>
                <a:gd name="T58" fmla="*/ 112 w 171"/>
                <a:gd name="T59" fmla="*/ 621 h 650"/>
                <a:gd name="T60" fmla="*/ 126 w 171"/>
                <a:gd name="T61" fmla="*/ 614 h 650"/>
                <a:gd name="T62" fmla="*/ 141 w 171"/>
                <a:gd name="T63" fmla="*/ 606 h 650"/>
                <a:gd name="T64" fmla="*/ 157 w 171"/>
                <a:gd name="T65" fmla="*/ 595 h 650"/>
                <a:gd name="T66" fmla="*/ 171 w 171"/>
                <a:gd name="T67" fmla="*/ 585 h 650"/>
                <a:gd name="T68" fmla="*/ 171 w 171"/>
                <a:gd name="T69" fmla="*/ 1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4" name="Freeform 353"/>
            <p:cNvSpPr>
              <a:spLocks noChangeArrowheads="1"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38 w 138"/>
                <a:gd name="T1" fmla="*/ 14 h 502"/>
                <a:gd name="T2" fmla="*/ 135 w 138"/>
                <a:gd name="T3" fmla="*/ 13 h 502"/>
                <a:gd name="T4" fmla="*/ 126 w 138"/>
                <a:gd name="T5" fmla="*/ 8 h 502"/>
                <a:gd name="T6" fmla="*/ 113 w 138"/>
                <a:gd name="T7" fmla="*/ 4 h 502"/>
                <a:gd name="T8" fmla="*/ 96 w 138"/>
                <a:gd name="T9" fmla="*/ 1 h 502"/>
                <a:gd name="T10" fmla="*/ 74 w 138"/>
                <a:gd name="T11" fmla="*/ 0 h 502"/>
                <a:gd name="T12" fmla="*/ 51 w 138"/>
                <a:gd name="T13" fmla="*/ 3 h 502"/>
                <a:gd name="T14" fmla="*/ 25 w 138"/>
                <a:gd name="T15" fmla="*/ 12 h 502"/>
                <a:gd name="T16" fmla="*/ 0 w 138"/>
                <a:gd name="T17" fmla="*/ 26 h 502"/>
                <a:gd name="T18" fmla="*/ 0 w 138"/>
                <a:gd name="T19" fmla="*/ 502 h 502"/>
                <a:gd name="T20" fmla="*/ 3 w 138"/>
                <a:gd name="T21" fmla="*/ 502 h 502"/>
                <a:gd name="T22" fmla="*/ 13 w 138"/>
                <a:gd name="T23" fmla="*/ 501 h 502"/>
                <a:gd name="T24" fmla="*/ 28 w 138"/>
                <a:gd name="T25" fmla="*/ 499 h 502"/>
                <a:gd name="T26" fmla="*/ 46 w 138"/>
                <a:gd name="T27" fmla="*/ 494 h 502"/>
                <a:gd name="T28" fmla="*/ 67 w 138"/>
                <a:gd name="T29" fmla="*/ 488 h 502"/>
                <a:gd name="T30" fmla="*/ 91 w 138"/>
                <a:gd name="T31" fmla="*/ 479 h 502"/>
                <a:gd name="T32" fmla="*/ 114 w 138"/>
                <a:gd name="T33" fmla="*/ 467 h 502"/>
                <a:gd name="T34" fmla="*/ 138 w 138"/>
                <a:gd name="T35" fmla="*/ 450 h 502"/>
                <a:gd name="T36" fmla="*/ 138 w 138"/>
                <a:gd name="T37" fmla="*/ 14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5" name="Freeform 354"/>
            <p:cNvSpPr>
              <a:spLocks noChangeArrowheads="1"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04 w 104"/>
                <a:gd name="T1" fmla="*/ 10 h 353"/>
                <a:gd name="T2" fmla="*/ 102 w 104"/>
                <a:gd name="T3" fmla="*/ 9 h 353"/>
                <a:gd name="T4" fmla="*/ 95 w 104"/>
                <a:gd name="T5" fmla="*/ 6 h 353"/>
                <a:gd name="T6" fmla="*/ 85 w 104"/>
                <a:gd name="T7" fmla="*/ 3 h 353"/>
                <a:gd name="T8" fmla="*/ 71 w 104"/>
                <a:gd name="T9" fmla="*/ 0 h 353"/>
                <a:gd name="T10" fmla="*/ 56 w 104"/>
                <a:gd name="T11" fmla="*/ 0 h 353"/>
                <a:gd name="T12" fmla="*/ 38 w 104"/>
                <a:gd name="T13" fmla="*/ 3 h 353"/>
                <a:gd name="T14" fmla="*/ 19 w 104"/>
                <a:gd name="T15" fmla="*/ 9 h 353"/>
                <a:gd name="T16" fmla="*/ 0 w 104"/>
                <a:gd name="T17" fmla="*/ 20 h 353"/>
                <a:gd name="T18" fmla="*/ 0 w 104"/>
                <a:gd name="T19" fmla="*/ 353 h 353"/>
                <a:gd name="T20" fmla="*/ 2 w 104"/>
                <a:gd name="T21" fmla="*/ 353 h 353"/>
                <a:gd name="T22" fmla="*/ 9 w 104"/>
                <a:gd name="T23" fmla="*/ 352 h 353"/>
                <a:gd name="T24" fmla="*/ 21 w 104"/>
                <a:gd name="T25" fmla="*/ 350 h 353"/>
                <a:gd name="T26" fmla="*/ 35 w 104"/>
                <a:gd name="T27" fmla="*/ 347 h 353"/>
                <a:gd name="T28" fmla="*/ 51 w 104"/>
                <a:gd name="T29" fmla="*/ 343 h 353"/>
                <a:gd name="T30" fmla="*/ 68 w 104"/>
                <a:gd name="T31" fmla="*/ 336 h 353"/>
                <a:gd name="T32" fmla="*/ 86 w 104"/>
                <a:gd name="T33" fmla="*/ 326 h 353"/>
                <a:gd name="T34" fmla="*/ 104 w 104"/>
                <a:gd name="T35" fmla="*/ 313 h 353"/>
                <a:gd name="T36" fmla="*/ 104 w 104"/>
                <a:gd name="T37" fmla="*/ 10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6" name="Freeform 355"/>
            <p:cNvSpPr>
              <a:spLocks noChangeArrowheads="1"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72 w 72"/>
                <a:gd name="T1" fmla="*/ 6 h 204"/>
                <a:gd name="T2" fmla="*/ 69 w 72"/>
                <a:gd name="T3" fmla="*/ 5 h 204"/>
                <a:gd name="T4" fmla="*/ 65 w 72"/>
                <a:gd name="T5" fmla="*/ 4 h 204"/>
                <a:gd name="T6" fmla="*/ 58 w 72"/>
                <a:gd name="T7" fmla="*/ 2 h 204"/>
                <a:gd name="T8" fmla="*/ 49 w 72"/>
                <a:gd name="T9" fmla="*/ 0 h 204"/>
                <a:gd name="T10" fmla="*/ 39 w 72"/>
                <a:gd name="T11" fmla="*/ 0 h 204"/>
                <a:gd name="T12" fmla="*/ 27 w 72"/>
                <a:gd name="T13" fmla="*/ 1 h 204"/>
                <a:gd name="T14" fmla="*/ 13 w 72"/>
                <a:gd name="T15" fmla="*/ 6 h 204"/>
                <a:gd name="T16" fmla="*/ 0 w 72"/>
                <a:gd name="T17" fmla="*/ 13 h 204"/>
                <a:gd name="T18" fmla="*/ 0 w 72"/>
                <a:gd name="T19" fmla="*/ 204 h 204"/>
                <a:gd name="T20" fmla="*/ 2 w 72"/>
                <a:gd name="T21" fmla="*/ 204 h 204"/>
                <a:gd name="T22" fmla="*/ 6 w 72"/>
                <a:gd name="T23" fmla="*/ 203 h 204"/>
                <a:gd name="T24" fmla="*/ 15 w 72"/>
                <a:gd name="T25" fmla="*/ 202 h 204"/>
                <a:gd name="T26" fmla="*/ 24 w 72"/>
                <a:gd name="T27" fmla="*/ 200 h 204"/>
                <a:gd name="T28" fmla="*/ 35 w 72"/>
                <a:gd name="T29" fmla="*/ 197 h 204"/>
                <a:gd name="T30" fmla="*/ 47 w 72"/>
                <a:gd name="T31" fmla="*/ 192 h 204"/>
                <a:gd name="T32" fmla="*/ 59 w 72"/>
                <a:gd name="T33" fmla="*/ 185 h 204"/>
                <a:gd name="T34" fmla="*/ 72 w 72"/>
                <a:gd name="T35" fmla="*/ 177 h 204"/>
                <a:gd name="T36" fmla="*/ 72 w 72"/>
                <a:gd name="T37" fmla="*/ 6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7" name="Freeform 356"/>
            <p:cNvSpPr>
              <a:spLocks noChangeArrowheads="1"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52 w 104"/>
                <a:gd name="T1" fmla="*/ 104 h 104"/>
                <a:gd name="T2" fmla="*/ 62 w 104"/>
                <a:gd name="T3" fmla="*/ 103 h 104"/>
                <a:gd name="T4" fmla="*/ 73 w 104"/>
                <a:gd name="T5" fmla="*/ 100 h 104"/>
                <a:gd name="T6" fmla="*/ 81 w 104"/>
                <a:gd name="T7" fmla="*/ 95 h 104"/>
                <a:gd name="T8" fmla="*/ 89 w 104"/>
                <a:gd name="T9" fmla="*/ 89 h 104"/>
                <a:gd name="T10" fmla="*/ 95 w 104"/>
                <a:gd name="T11" fmla="*/ 81 h 104"/>
                <a:gd name="T12" fmla="*/ 100 w 104"/>
                <a:gd name="T13" fmla="*/ 72 h 104"/>
                <a:gd name="T14" fmla="*/ 103 w 104"/>
                <a:gd name="T15" fmla="*/ 62 h 104"/>
                <a:gd name="T16" fmla="*/ 104 w 104"/>
                <a:gd name="T17" fmla="*/ 52 h 104"/>
                <a:gd name="T18" fmla="*/ 103 w 104"/>
                <a:gd name="T19" fmla="*/ 41 h 104"/>
                <a:gd name="T20" fmla="*/ 100 w 104"/>
                <a:gd name="T21" fmla="*/ 31 h 104"/>
                <a:gd name="T22" fmla="*/ 95 w 104"/>
                <a:gd name="T23" fmla="*/ 22 h 104"/>
                <a:gd name="T24" fmla="*/ 89 w 104"/>
                <a:gd name="T25" fmla="*/ 15 h 104"/>
                <a:gd name="T26" fmla="*/ 81 w 104"/>
                <a:gd name="T27" fmla="*/ 8 h 104"/>
                <a:gd name="T28" fmla="*/ 73 w 104"/>
                <a:gd name="T29" fmla="*/ 4 h 104"/>
                <a:gd name="T30" fmla="*/ 62 w 104"/>
                <a:gd name="T31" fmla="*/ 1 h 104"/>
                <a:gd name="T32" fmla="*/ 52 w 104"/>
                <a:gd name="T33" fmla="*/ 0 h 104"/>
                <a:gd name="T34" fmla="*/ 42 w 104"/>
                <a:gd name="T35" fmla="*/ 1 h 104"/>
                <a:gd name="T36" fmla="*/ 32 w 104"/>
                <a:gd name="T37" fmla="*/ 4 h 104"/>
                <a:gd name="T38" fmla="*/ 24 w 104"/>
                <a:gd name="T39" fmla="*/ 8 h 104"/>
                <a:gd name="T40" fmla="*/ 16 w 104"/>
                <a:gd name="T41" fmla="*/ 15 h 104"/>
                <a:gd name="T42" fmla="*/ 9 w 104"/>
                <a:gd name="T43" fmla="*/ 22 h 104"/>
                <a:gd name="T44" fmla="*/ 4 w 104"/>
                <a:gd name="T45" fmla="*/ 31 h 104"/>
                <a:gd name="T46" fmla="*/ 1 w 104"/>
                <a:gd name="T47" fmla="*/ 41 h 104"/>
                <a:gd name="T48" fmla="*/ 0 w 104"/>
                <a:gd name="T49" fmla="*/ 52 h 104"/>
                <a:gd name="T50" fmla="*/ 1 w 104"/>
                <a:gd name="T51" fmla="*/ 62 h 104"/>
                <a:gd name="T52" fmla="*/ 4 w 104"/>
                <a:gd name="T53" fmla="*/ 72 h 104"/>
                <a:gd name="T54" fmla="*/ 9 w 104"/>
                <a:gd name="T55" fmla="*/ 81 h 104"/>
                <a:gd name="T56" fmla="*/ 16 w 104"/>
                <a:gd name="T57" fmla="*/ 89 h 104"/>
                <a:gd name="T58" fmla="*/ 24 w 104"/>
                <a:gd name="T59" fmla="*/ 95 h 104"/>
                <a:gd name="T60" fmla="*/ 32 w 104"/>
                <a:gd name="T61" fmla="*/ 100 h 104"/>
                <a:gd name="T62" fmla="*/ 42 w 104"/>
                <a:gd name="T63" fmla="*/ 103 h 104"/>
                <a:gd name="T64" fmla="*/ 52 w 104"/>
                <a:gd name="T65" fmla="*/ 104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8" name="Freeform 357"/>
            <p:cNvSpPr>
              <a:spLocks noChangeArrowheads="1"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25 w 52"/>
                <a:gd name="T1" fmla="*/ 52 h 52"/>
                <a:gd name="T2" fmla="*/ 35 w 52"/>
                <a:gd name="T3" fmla="*/ 50 h 52"/>
                <a:gd name="T4" fmla="*/ 44 w 52"/>
                <a:gd name="T5" fmla="*/ 44 h 52"/>
                <a:gd name="T6" fmla="*/ 50 w 52"/>
                <a:gd name="T7" fmla="*/ 36 h 52"/>
                <a:gd name="T8" fmla="*/ 52 w 52"/>
                <a:gd name="T9" fmla="*/ 25 h 52"/>
                <a:gd name="T10" fmla="*/ 50 w 52"/>
                <a:gd name="T11" fmla="*/ 15 h 52"/>
                <a:gd name="T12" fmla="*/ 44 w 52"/>
                <a:gd name="T13" fmla="*/ 7 h 52"/>
                <a:gd name="T14" fmla="*/ 35 w 52"/>
                <a:gd name="T15" fmla="*/ 2 h 52"/>
                <a:gd name="T16" fmla="*/ 25 w 52"/>
                <a:gd name="T17" fmla="*/ 0 h 52"/>
                <a:gd name="T18" fmla="*/ 15 w 52"/>
                <a:gd name="T19" fmla="*/ 2 h 52"/>
                <a:gd name="T20" fmla="*/ 7 w 52"/>
                <a:gd name="T21" fmla="*/ 7 h 52"/>
                <a:gd name="T22" fmla="*/ 2 w 52"/>
                <a:gd name="T23" fmla="*/ 15 h 52"/>
                <a:gd name="T24" fmla="*/ 0 w 52"/>
                <a:gd name="T25" fmla="*/ 25 h 52"/>
                <a:gd name="T26" fmla="*/ 2 w 52"/>
                <a:gd name="T27" fmla="*/ 36 h 52"/>
                <a:gd name="T28" fmla="*/ 7 w 52"/>
                <a:gd name="T29" fmla="*/ 44 h 52"/>
                <a:gd name="T30" fmla="*/ 15 w 52"/>
                <a:gd name="T31" fmla="*/ 50 h 52"/>
                <a:gd name="T32" fmla="*/ 25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89" name="Freeform 358"/>
            <p:cNvSpPr>
              <a:spLocks noChangeArrowheads="1"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27 w 52"/>
                <a:gd name="T1" fmla="*/ 52 h 52"/>
                <a:gd name="T2" fmla="*/ 37 w 52"/>
                <a:gd name="T3" fmla="*/ 50 h 52"/>
                <a:gd name="T4" fmla="*/ 45 w 52"/>
                <a:gd name="T5" fmla="*/ 45 h 52"/>
                <a:gd name="T6" fmla="*/ 50 w 52"/>
                <a:gd name="T7" fmla="*/ 37 h 52"/>
                <a:gd name="T8" fmla="*/ 52 w 52"/>
                <a:gd name="T9" fmla="*/ 26 h 52"/>
                <a:gd name="T10" fmla="*/ 50 w 52"/>
                <a:gd name="T11" fmla="*/ 16 h 52"/>
                <a:gd name="T12" fmla="*/ 45 w 52"/>
                <a:gd name="T13" fmla="*/ 8 h 52"/>
                <a:gd name="T14" fmla="*/ 37 w 52"/>
                <a:gd name="T15" fmla="*/ 2 h 52"/>
                <a:gd name="T16" fmla="*/ 27 w 52"/>
                <a:gd name="T17" fmla="*/ 0 h 52"/>
                <a:gd name="T18" fmla="*/ 17 w 52"/>
                <a:gd name="T19" fmla="*/ 2 h 52"/>
                <a:gd name="T20" fmla="*/ 8 w 52"/>
                <a:gd name="T21" fmla="*/ 8 h 52"/>
                <a:gd name="T22" fmla="*/ 2 w 52"/>
                <a:gd name="T23" fmla="*/ 16 h 52"/>
                <a:gd name="T24" fmla="*/ 0 w 52"/>
                <a:gd name="T25" fmla="*/ 26 h 52"/>
                <a:gd name="T26" fmla="*/ 2 w 52"/>
                <a:gd name="T27" fmla="*/ 37 h 52"/>
                <a:gd name="T28" fmla="*/ 8 w 52"/>
                <a:gd name="T29" fmla="*/ 45 h 52"/>
                <a:gd name="T30" fmla="*/ 17 w 52"/>
                <a:gd name="T31" fmla="*/ 50 h 52"/>
                <a:gd name="T32" fmla="*/ 27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0" name="Freeform 359"/>
            <p:cNvSpPr>
              <a:spLocks noChangeArrowheads="1"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46 w 148"/>
                <a:gd name="T1" fmla="*/ 14 h 712"/>
                <a:gd name="T2" fmla="*/ 42 w 148"/>
                <a:gd name="T3" fmla="*/ 29 h 712"/>
                <a:gd name="T4" fmla="*/ 32 w 148"/>
                <a:gd name="T5" fmla="*/ 68 h 712"/>
                <a:gd name="T6" fmla="*/ 18 w 148"/>
                <a:gd name="T7" fmla="*/ 132 h 712"/>
                <a:gd name="T8" fmla="*/ 7 w 148"/>
                <a:gd name="T9" fmla="*/ 217 h 712"/>
                <a:gd name="T10" fmla="*/ 0 w 148"/>
                <a:gd name="T11" fmla="*/ 319 h 712"/>
                <a:gd name="T12" fmla="*/ 1 w 148"/>
                <a:gd name="T13" fmla="*/ 438 h 712"/>
                <a:gd name="T14" fmla="*/ 13 w 148"/>
                <a:gd name="T15" fmla="*/ 570 h 712"/>
                <a:gd name="T16" fmla="*/ 41 w 148"/>
                <a:gd name="T17" fmla="*/ 712 h 712"/>
                <a:gd name="T18" fmla="*/ 143 w 148"/>
                <a:gd name="T19" fmla="*/ 707 h 712"/>
                <a:gd name="T20" fmla="*/ 139 w 148"/>
                <a:gd name="T21" fmla="*/ 685 h 712"/>
                <a:gd name="T22" fmla="*/ 128 w 148"/>
                <a:gd name="T23" fmla="*/ 628 h 712"/>
                <a:gd name="T24" fmla="*/ 116 w 148"/>
                <a:gd name="T25" fmla="*/ 543 h 712"/>
                <a:gd name="T26" fmla="*/ 105 w 148"/>
                <a:gd name="T27" fmla="*/ 439 h 712"/>
                <a:gd name="T28" fmla="*/ 99 w 148"/>
                <a:gd name="T29" fmla="*/ 324 h 712"/>
                <a:gd name="T30" fmla="*/ 102 w 148"/>
                <a:gd name="T31" fmla="*/ 209 h 712"/>
                <a:gd name="T32" fmla="*/ 117 w 148"/>
                <a:gd name="T33" fmla="*/ 100 h 712"/>
                <a:gd name="T34" fmla="*/ 148 w 148"/>
                <a:gd name="T35" fmla="*/ 8 h 712"/>
                <a:gd name="T36" fmla="*/ 148 w 148"/>
                <a:gd name="T37" fmla="*/ 7 h 712"/>
                <a:gd name="T38" fmla="*/ 148 w 148"/>
                <a:gd name="T39" fmla="*/ 5 h 712"/>
                <a:gd name="T40" fmla="*/ 146 w 148"/>
                <a:gd name="T41" fmla="*/ 3 h 712"/>
                <a:gd name="T42" fmla="*/ 140 w 148"/>
                <a:gd name="T43" fmla="*/ 0 h 712"/>
                <a:gd name="T44" fmla="*/ 127 w 148"/>
                <a:gd name="T45" fmla="*/ 0 h 712"/>
                <a:gd name="T46" fmla="*/ 109 w 148"/>
                <a:gd name="T47" fmla="*/ 1 h 712"/>
                <a:gd name="T48" fmla="*/ 83 w 148"/>
                <a:gd name="T49" fmla="*/ 6 h 712"/>
                <a:gd name="T50" fmla="*/ 46 w 148"/>
                <a:gd name="T51" fmla="*/ 14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1" name="Freeform 360"/>
            <p:cNvSpPr>
              <a:spLocks noChangeArrowheads="1"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01 w 201"/>
                <a:gd name="T1" fmla="*/ 5 h 795"/>
                <a:gd name="T2" fmla="*/ 196 w 201"/>
                <a:gd name="T3" fmla="*/ 10 h 795"/>
                <a:gd name="T4" fmla="*/ 183 w 201"/>
                <a:gd name="T5" fmla="*/ 31 h 795"/>
                <a:gd name="T6" fmla="*/ 165 w 201"/>
                <a:gd name="T7" fmla="*/ 73 h 795"/>
                <a:gd name="T8" fmla="*/ 148 w 201"/>
                <a:gd name="T9" fmla="*/ 140 h 795"/>
                <a:gd name="T10" fmla="*/ 134 w 201"/>
                <a:gd name="T11" fmla="*/ 240 h 795"/>
                <a:gd name="T12" fmla="*/ 127 w 201"/>
                <a:gd name="T13" fmla="*/ 379 h 795"/>
                <a:gd name="T14" fmla="*/ 131 w 201"/>
                <a:gd name="T15" fmla="*/ 561 h 795"/>
                <a:gd name="T16" fmla="*/ 150 w 201"/>
                <a:gd name="T17" fmla="*/ 795 h 795"/>
                <a:gd name="T18" fmla="*/ 37 w 201"/>
                <a:gd name="T19" fmla="*/ 795 h 795"/>
                <a:gd name="T20" fmla="*/ 33 w 201"/>
                <a:gd name="T21" fmla="*/ 771 h 795"/>
                <a:gd name="T22" fmla="*/ 24 w 201"/>
                <a:gd name="T23" fmla="*/ 707 h 795"/>
                <a:gd name="T24" fmla="*/ 13 w 201"/>
                <a:gd name="T25" fmla="*/ 611 h 795"/>
                <a:gd name="T26" fmla="*/ 3 w 201"/>
                <a:gd name="T27" fmla="*/ 493 h 795"/>
                <a:gd name="T28" fmla="*/ 0 w 201"/>
                <a:gd name="T29" fmla="*/ 363 h 795"/>
                <a:gd name="T30" fmla="*/ 7 w 201"/>
                <a:gd name="T31" fmla="*/ 231 h 795"/>
                <a:gd name="T32" fmla="*/ 28 w 201"/>
                <a:gd name="T33" fmla="*/ 107 h 795"/>
                <a:gd name="T34" fmla="*/ 66 w 201"/>
                <a:gd name="T35" fmla="*/ 0 h 795"/>
                <a:gd name="T36" fmla="*/ 201 w 201"/>
                <a:gd name="T37" fmla="*/ 5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2" name="Freeform 361"/>
            <p:cNvSpPr>
              <a:spLocks noChangeArrowheads="1"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41 w 129"/>
                <a:gd name="T1" fmla="*/ 12 h 622"/>
                <a:gd name="T2" fmla="*/ 37 w 129"/>
                <a:gd name="T3" fmla="*/ 24 h 622"/>
                <a:gd name="T4" fmla="*/ 29 w 129"/>
                <a:gd name="T5" fmla="*/ 59 h 622"/>
                <a:gd name="T6" fmla="*/ 18 w 129"/>
                <a:gd name="T7" fmla="*/ 115 h 622"/>
                <a:gd name="T8" fmla="*/ 6 w 129"/>
                <a:gd name="T9" fmla="*/ 189 h 622"/>
                <a:gd name="T10" fmla="*/ 0 w 129"/>
                <a:gd name="T11" fmla="*/ 279 h 622"/>
                <a:gd name="T12" fmla="*/ 1 w 129"/>
                <a:gd name="T13" fmla="*/ 382 h 622"/>
                <a:gd name="T14" fmla="*/ 11 w 129"/>
                <a:gd name="T15" fmla="*/ 497 h 622"/>
                <a:gd name="T16" fmla="*/ 36 w 129"/>
                <a:gd name="T17" fmla="*/ 622 h 622"/>
                <a:gd name="T18" fmla="*/ 124 w 129"/>
                <a:gd name="T19" fmla="*/ 617 h 622"/>
                <a:gd name="T20" fmla="*/ 120 w 129"/>
                <a:gd name="T21" fmla="*/ 598 h 622"/>
                <a:gd name="T22" fmla="*/ 112 w 129"/>
                <a:gd name="T23" fmla="*/ 548 h 622"/>
                <a:gd name="T24" fmla="*/ 101 w 129"/>
                <a:gd name="T25" fmla="*/ 473 h 622"/>
                <a:gd name="T26" fmla="*/ 92 w 129"/>
                <a:gd name="T27" fmla="*/ 382 h 622"/>
                <a:gd name="T28" fmla="*/ 87 w 129"/>
                <a:gd name="T29" fmla="*/ 282 h 622"/>
                <a:gd name="T30" fmla="*/ 89 w 129"/>
                <a:gd name="T31" fmla="*/ 182 h 622"/>
                <a:gd name="T32" fmla="*/ 102 w 129"/>
                <a:gd name="T33" fmla="*/ 87 h 622"/>
                <a:gd name="T34" fmla="*/ 129 w 129"/>
                <a:gd name="T35" fmla="*/ 7 h 622"/>
                <a:gd name="T36" fmla="*/ 129 w 129"/>
                <a:gd name="T37" fmla="*/ 6 h 622"/>
                <a:gd name="T38" fmla="*/ 129 w 129"/>
                <a:gd name="T39" fmla="*/ 4 h 622"/>
                <a:gd name="T40" fmla="*/ 127 w 129"/>
                <a:gd name="T41" fmla="*/ 2 h 622"/>
                <a:gd name="T42" fmla="*/ 122 w 129"/>
                <a:gd name="T43" fmla="*/ 0 h 622"/>
                <a:gd name="T44" fmla="*/ 112 w 129"/>
                <a:gd name="T45" fmla="*/ 0 h 622"/>
                <a:gd name="T46" fmla="*/ 96 w 129"/>
                <a:gd name="T47" fmla="*/ 1 h 622"/>
                <a:gd name="T48" fmla="*/ 72 w 129"/>
                <a:gd name="T49" fmla="*/ 5 h 622"/>
                <a:gd name="T50" fmla="*/ 41 w 129"/>
                <a:gd name="T51" fmla="*/ 12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3" name="Freeform 362"/>
            <p:cNvSpPr>
              <a:spLocks noChangeArrowheads="1"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35 w 110"/>
                <a:gd name="T1" fmla="*/ 10 h 531"/>
                <a:gd name="T2" fmla="*/ 32 w 110"/>
                <a:gd name="T3" fmla="*/ 20 h 531"/>
                <a:gd name="T4" fmla="*/ 24 w 110"/>
                <a:gd name="T5" fmla="*/ 50 h 531"/>
                <a:gd name="T6" fmla="*/ 15 w 110"/>
                <a:gd name="T7" fmla="*/ 98 h 531"/>
                <a:gd name="T8" fmla="*/ 5 w 110"/>
                <a:gd name="T9" fmla="*/ 160 h 531"/>
                <a:gd name="T10" fmla="*/ 0 w 110"/>
                <a:gd name="T11" fmla="*/ 237 h 531"/>
                <a:gd name="T12" fmla="*/ 1 w 110"/>
                <a:gd name="T13" fmla="*/ 326 h 531"/>
                <a:gd name="T14" fmla="*/ 10 w 110"/>
                <a:gd name="T15" fmla="*/ 424 h 531"/>
                <a:gd name="T16" fmla="*/ 31 w 110"/>
                <a:gd name="T17" fmla="*/ 531 h 531"/>
                <a:gd name="T18" fmla="*/ 106 w 110"/>
                <a:gd name="T19" fmla="*/ 525 h 531"/>
                <a:gd name="T20" fmla="*/ 103 w 110"/>
                <a:gd name="T21" fmla="*/ 510 h 531"/>
                <a:gd name="T22" fmla="*/ 96 w 110"/>
                <a:gd name="T23" fmla="*/ 467 h 531"/>
                <a:gd name="T24" fmla="*/ 87 w 110"/>
                <a:gd name="T25" fmla="*/ 404 h 531"/>
                <a:gd name="T26" fmla="*/ 79 w 110"/>
                <a:gd name="T27" fmla="*/ 326 h 531"/>
                <a:gd name="T28" fmla="*/ 74 w 110"/>
                <a:gd name="T29" fmla="*/ 241 h 531"/>
                <a:gd name="T30" fmla="*/ 76 w 110"/>
                <a:gd name="T31" fmla="*/ 155 h 531"/>
                <a:gd name="T32" fmla="*/ 87 w 110"/>
                <a:gd name="T33" fmla="*/ 74 h 531"/>
                <a:gd name="T34" fmla="*/ 110 w 110"/>
                <a:gd name="T35" fmla="*/ 6 h 531"/>
                <a:gd name="T36" fmla="*/ 110 w 110"/>
                <a:gd name="T37" fmla="*/ 5 h 531"/>
                <a:gd name="T38" fmla="*/ 110 w 110"/>
                <a:gd name="T39" fmla="*/ 4 h 531"/>
                <a:gd name="T40" fmla="*/ 108 w 110"/>
                <a:gd name="T41" fmla="*/ 2 h 531"/>
                <a:gd name="T42" fmla="*/ 104 w 110"/>
                <a:gd name="T43" fmla="*/ 0 h 531"/>
                <a:gd name="T44" fmla="*/ 95 w 110"/>
                <a:gd name="T45" fmla="*/ 0 h 531"/>
                <a:gd name="T46" fmla="*/ 82 w 110"/>
                <a:gd name="T47" fmla="*/ 1 h 531"/>
                <a:gd name="T48" fmla="*/ 62 w 110"/>
                <a:gd name="T49" fmla="*/ 4 h 531"/>
                <a:gd name="T50" fmla="*/ 35 w 110"/>
                <a:gd name="T51" fmla="*/ 10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4" name="Freeform 363"/>
            <p:cNvSpPr>
              <a:spLocks noChangeArrowheads="1"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29 w 92"/>
                <a:gd name="T1" fmla="*/ 8 h 438"/>
                <a:gd name="T2" fmla="*/ 26 w 92"/>
                <a:gd name="T3" fmla="*/ 16 h 438"/>
                <a:gd name="T4" fmla="*/ 20 w 92"/>
                <a:gd name="T5" fmla="*/ 42 h 438"/>
                <a:gd name="T6" fmla="*/ 12 w 92"/>
                <a:gd name="T7" fmla="*/ 81 h 438"/>
                <a:gd name="T8" fmla="*/ 4 w 92"/>
                <a:gd name="T9" fmla="*/ 133 h 438"/>
                <a:gd name="T10" fmla="*/ 0 w 92"/>
                <a:gd name="T11" fmla="*/ 196 h 438"/>
                <a:gd name="T12" fmla="*/ 0 w 92"/>
                <a:gd name="T13" fmla="*/ 270 h 438"/>
                <a:gd name="T14" fmla="*/ 9 w 92"/>
                <a:gd name="T15" fmla="*/ 351 h 438"/>
                <a:gd name="T16" fmla="*/ 25 w 92"/>
                <a:gd name="T17" fmla="*/ 438 h 438"/>
                <a:gd name="T18" fmla="*/ 88 w 92"/>
                <a:gd name="T19" fmla="*/ 435 h 438"/>
                <a:gd name="T20" fmla="*/ 85 w 92"/>
                <a:gd name="T21" fmla="*/ 422 h 438"/>
                <a:gd name="T22" fmla="*/ 79 w 92"/>
                <a:gd name="T23" fmla="*/ 386 h 438"/>
                <a:gd name="T24" fmla="*/ 72 w 92"/>
                <a:gd name="T25" fmla="*/ 334 h 438"/>
                <a:gd name="T26" fmla="*/ 65 w 92"/>
                <a:gd name="T27" fmla="*/ 270 h 438"/>
                <a:gd name="T28" fmla="*/ 61 w 92"/>
                <a:gd name="T29" fmla="*/ 199 h 438"/>
                <a:gd name="T30" fmla="*/ 63 w 92"/>
                <a:gd name="T31" fmla="*/ 129 h 438"/>
                <a:gd name="T32" fmla="*/ 73 w 92"/>
                <a:gd name="T33" fmla="*/ 61 h 438"/>
                <a:gd name="T34" fmla="*/ 92 w 92"/>
                <a:gd name="T35" fmla="*/ 5 h 438"/>
                <a:gd name="T36" fmla="*/ 92 w 92"/>
                <a:gd name="T37" fmla="*/ 4 h 438"/>
                <a:gd name="T38" fmla="*/ 92 w 92"/>
                <a:gd name="T39" fmla="*/ 3 h 438"/>
                <a:gd name="T40" fmla="*/ 90 w 92"/>
                <a:gd name="T41" fmla="*/ 1 h 438"/>
                <a:gd name="T42" fmla="*/ 87 w 92"/>
                <a:gd name="T43" fmla="*/ 0 h 438"/>
                <a:gd name="T44" fmla="*/ 80 w 92"/>
                <a:gd name="T45" fmla="*/ 0 h 438"/>
                <a:gd name="T46" fmla="*/ 68 w 92"/>
                <a:gd name="T47" fmla="*/ 0 h 438"/>
                <a:gd name="T48" fmla="*/ 51 w 92"/>
                <a:gd name="T49" fmla="*/ 3 h 438"/>
                <a:gd name="T50" fmla="*/ 29 w 92"/>
                <a:gd name="T51" fmla="*/ 8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5" name="Freeform 364"/>
            <p:cNvSpPr>
              <a:spLocks noChangeArrowheads="1"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23 w 73"/>
                <a:gd name="T1" fmla="*/ 7 h 347"/>
                <a:gd name="T2" fmla="*/ 21 w 73"/>
                <a:gd name="T3" fmla="*/ 14 h 347"/>
                <a:gd name="T4" fmla="*/ 16 w 73"/>
                <a:gd name="T5" fmla="*/ 33 h 347"/>
                <a:gd name="T6" fmla="*/ 10 w 73"/>
                <a:gd name="T7" fmla="*/ 64 h 347"/>
                <a:gd name="T8" fmla="*/ 4 w 73"/>
                <a:gd name="T9" fmla="*/ 105 h 347"/>
                <a:gd name="T10" fmla="*/ 0 w 73"/>
                <a:gd name="T11" fmla="*/ 155 h 347"/>
                <a:gd name="T12" fmla="*/ 0 w 73"/>
                <a:gd name="T13" fmla="*/ 213 h 347"/>
                <a:gd name="T14" fmla="*/ 7 w 73"/>
                <a:gd name="T15" fmla="*/ 278 h 347"/>
                <a:gd name="T16" fmla="*/ 20 w 73"/>
                <a:gd name="T17" fmla="*/ 347 h 347"/>
                <a:gd name="T18" fmla="*/ 70 w 73"/>
                <a:gd name="T19" fmla="*/ 344 h 347"/>
                <a:gd name="T20" fmla="*/ 68 w 73"/>
                <a:gd name="T21" fmla="*/ 334 h 347"/>
                <a:gd name="T22" fmla="*/ 63 w 73"/>
                <a:gd name="T23" fmla="*/ 305 h 347"/>
                <a:gd name="T24" fmla="*/ 56 w 73"/>
                <a:gd name="T25" fmla="*/ 265 h 347"/>
                <a:gd name="T26" fmla="*/ 51 w 73"/>
                <a:gd name="T27" fmla="*/ 213 h 347"/>
                <a:gd name="T28" fmla="*/ 48 w 73"/>
                <a:gd name="T29" fmla="*/ 158 h 347"/>
                <a:gd name="T30" fmla="*/ 50 w 73"/>
                <a:gd name="T31" fmla="*/ 101 h 347"/>
                <a:gd name="T32" fmla="*/ 57 w 73"/>
                <a:gd name="T33" fmla="*/ 49 h 347"/>
                <a:gd name="T34" fmla="*/ 73 w 73"/>
                <a:gd name="T35" fmla="*/ 4 h 347"/>
                <a:gd name="T36" fmla="*/ 73 w 73"/>
                <a:gd name="T37" fmla="*/ 4 h 347"/>
                <a:gd name="T38" fmla="*/ 73 w 73"/>
                <a:gd name="T39" fmla="*/ 2 h 347"/>
                <a:gd name="T40" fmla="*/ 72 w 73"/>
                <a:gd name="T41" fmla="*/ 1 h 347"/>
                <a:gd name="T42" fmla="*/ 69 w 73"/>
                <a:gd name="T43" fmla="*/ 0 h 347"/>
                <a:gd name="T44" fmla="*/ 63 w 73"/>
                <a:gd name="T45" fmla="*/ 0 h 347"/>
                <a:gd name="T46" fmla="*/ 53 w 73"/>
                <a:gd name="T47" fmla="*/ 1 h 347"/>
                <a:gd name="T48" fmla="*/ 41 w 73"/>
                <a:gd name="T49" fmla="*/ 3 h 347"/>
                <a:gd name="T50" fmla="*/ 23 w 73"/>
                <a:gd name="T51" fmla="*/ 7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6" name="Freeform 365"/>
            <p:cNvSpPr>
              <a:spLocks noChangeArrowheads="1"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16 w 52"/>
                <a:gd name="T1" fmla="*/ 5 h 256"/>
                <a:gd name="T2" fmla="*/ 15 w 52"/>
                <a:gd name="T3" fmla="*/ 10 h 256"/>
                <a:gd name="T4" fmla="*/ 11 w 52"/>
                <a:gd name="T5" fmla="*/ 24 h 256"/>
                <a:gd name="T6" fmla="*/ 6 w 52"/>
                <a:gd name="T7" fmla="*/ 47 h 256"/>
                <a:gd name="T8" fmla="*/ 2 w 52"/>
                <a:gd name="T9" fmla="*/ 77 h 256"/>
                <a:gd name="T10" fmla="*/ 0 w 52"/>
                <a:gd name="T11" fmla="*/ 115 h 256"/>
                <a:gd name="T12" fmla="*/ 0 w 52"/>
                <a:gd name="T13" fmla="*/ 157 h 256"/>
                <a:gd name="T14" fmla="*/ 4 w 52"/>
                <a:gd name="T15" fmla="*/ 205 h 256"/>
                <a:gd name="T16" fmla="*/ 14 w 52"/>
                <a:gd name="T17" fmla="*/ 256 h 256"/>
                <a:gd name="T18" fmla="*/ 50 w 52"/>
                <a:gd name="T19" fmla="*/ 254 h 256"/>
                <a:gd name="T20" fmla="*/ 49 w 52"/>
                <a:gd name="T21" fmla="*/ 247 h 256"/>
                <a:gd name="T22" fmla="*/ 45 w 52"/>
                <a:gd name="T23" fmla="*/ 226 h 256"/>
                <a:gd name="T24" fmla="*/ 41 w 52"/>
                <a:gd name="T25" fmla="*/ 195 h 256"/>
                <a:gd name="T26" fmla="*/ 37 w 52"/>
                <a:gd name="T27" fmla="*/ 157 h 256"/>
                <a:gd name="T28" fmla="*/ 35 w 52"/>
                <a:gd name="T29" fmla="*/ 116 h 256"/>
                <a:gd name="T30" fmla="*/ 36 w 52"/>
                <a:gd name="T31" fmla="*/ 74 h 256"/>
                <a:gd name="T32" fmla="*/ 41 w 52"/>
                <a:gd name="T33" fmla="*/ 35 h 256"/>
                <a:gd name="T34" fmla="*/ 52 w 52"/>
                <a:gd name="T35" fmla="*/ 3 h 256"/>
                <a:gd name="T36" fmla="*/ 52 w 52"/>
                <a:gd name="T37" fmla="*/ 3 h 256"/>
                <a:gd name="T38" fmla="*/ 52 w 52"/>
                <a:gd name="T39" fmla="*/ 2 h 256"/>
                <a:gd name="T40" fmla="*/ 51 w 52"/>
                <a:gd name="T41" fmla="*/ 1 h 256"/>
                <a:gd name="T42" fmla="*/ 49 w 52"/>
                <a:gd name="T43" fmla="*/ 0 h 256"/>
                <a:gd name="T44" fmla="*/ 45 w 52"/>
                <a:gd name="T45" fmla="*/ 0 h 256"/>
                <a:gd name="T46" fmla="*/ 39 w 52"/>
                <a:gd name="T47" fmla="*/ 0 h 256"/>
                <a:gd name="T48" fmla="*/ 29 w 52"/>
                <a:gd name="T49" fmla="*/ 2 h 256"/>
                <a:gd name="T50" fmla="*/ 16 w 52"/>
                <a:gd name="T51" fmla="*/ 5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7" name="Freeform 366"/>
            <p:cNvSpPr>
              <a:spLocks noChangeArrowheads="1"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176 w 176"/>
                <a:gd name="T1" fmla="*/ 5 h 693"/>
                <a:gd name="T2" fmla="*/ 172 w 176"/>
                <a:gd name="T3" fmla="*/ 10 h 693"/>
                <a:gd name="T4" fmla="*/ 159 w 176"/>
                <a:gd name="T5" fmla="*/ 28 h 693"/>
                <a:gd name="T6" fmla="*/ 144 w 176"/>
                <a:gd name="T7" fmla="*/ 63 h 693"/>
                <a:gd name="T8" fmla="*/ 129 w 176"/>
                <a:gd name="T9" fmla="*/ 123 h 693"/>
                <a:gd name="T10" fmla="*/ 117 w 176"/>
                <a:gd name="T11" fmla="*/ 210 h 693"/>
                <a:gd name="T12" fmla="*/ 110 w 176"/>
                <a:gd name="T13" fmla="*/ 331 h 693"/>
                <a:gd name="T14" fmla="*/ 115 w 176"/>
                <a:gd name="T15" fmla="*/ 490 h 693"/>
                <a:gd name="T16" fmla="*/ 131 w 176"/>
                <a:gd name="T17" fmla="*/ 693 h 693"/>
                <a:gd name="T18" fmla="*/ 32 w 176"/>
                <a:gd name="T19" fmla="*/ 693 h 693"/>
                <a:gd name="T20" fmla="*/ 29 w 176"/>
                <a:gd name="T21" fmla="*/ 673 h 693"/>
                <a:gd name="T22" fmla="*/ 20 w 176"/>
                <a:gd name="T23" fmla="*/ 617 h 693"/>
                <a:gd name="T24" fmla="*/ 11 w 176"/>
                <a:gd name="T25" fmla="*/ 533 h 693"/>
                <a:gd name="T26" fmla="*/ 3 w 176"/>
                <a:gd name="T27" fmla="*/ 430 h 693"/>
                <a:gd name="T28" fmla="*/ 0 w 176"/>
                <a:gd name="T29" fmla="*/ 317 h 693"/>
                <a:gd name="T30" fmla="*/ 6 w 176"/>
                <a:gd name="T31" fmla="*/ 202 h 693"/>
                <a:gd name="T32" fmla="*/ 23 w 176"/>
                <a:gd name="T33" fmla="*/ 93 h 693"/>
                <a:gd name="T34" fmla="*/ 57 w 176"/>
                <a:gd name="T35" fmla="*/ 0 h 693"/>
                <a:gd name="T36" fmla="*/ 176 w 176"/>
                <a:gd name="T37" fmla="*/ 5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8" name="Freeform 367"/>
            <p:cNvSpPr>
              <a:spLocks noChangeArrowheads="1"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49 w 149"/>
                <a:gd name="T1" fmla="*/ 4 h 592"/>
                <a:gd name="T2" fmla="*/ 145 w 149"/>
                <a:gd name="T3" fmla="*/ 8 h 592"/>
                <a:gd name="T4" fmla="*/ 136 w 149"/>
                <a:gd name="T5" fmla="*/ 24 h 592"/>
                <a:gd name="T6" fmla="*/ 123 w 149"/>
                <a:gd name="T7" fmla="*/ 54 h 592"/>
                <a:gd name="T8" fmla="*/ 110 w 149"/>
                <a:gd name="T9" fmla="*/ 104 h 592"/>
                <a:gd name="T10" fmla="*/ 99 w 149"/>
                <a:gd name="T11" fmla="*/ 179 h 592"/>
                <a:gd name="T12" fmla="*/ 94 w 149"/>
                <a:gd name="T13" fmla="*/ 282 h 592"/>
                <a:gd name="T14" fmla="*/ 97 w 149"/>
                <a:gd name="T15" fmla="*/ 418 h 592"/>
                <a:gd name="T16" fmla="*/ 112 w 149"/>
                <a:gd name="T17" fmla="*/ 592 h 592"/>
                <a:gd name="T18" fmla="*/ 27 w 149"/>
                <a:gd name="T19" fmla="*/ 592 h 592"/>
                <a:gd name="T20" fmla="*/ 24 w 149"/>
                <a:gd name="T21" fmla="*/ 575 h 592"/>
                <a:gd name="T22" fmla="*/ 17 w 149"/>
                <a:gd name="T23" fmla="*/ 527 h 592"/>
                <a:gd name="T24" fmla="*/ 9 w 149"/>
                <a:gd name="T25" fmla="*/ 455 h 592"/>
                <a:gd name="T26" fmla="*/ 2 w 149"/>
                <a:gd name="T27" fmla="*/ 367 h 592"/>
                <a:gd name="T28" fmla="*/ 0 w 149"/>
                <a:gd name="T29" fmla="*/ 271 h 592"/>
                <a:gd name="T30" fmla="*/ 5 w 149"/>
                <a:gd name="T31" fmla="*/ 173 h 592"/>
                <a:gd name="T32" fmla="*/ 20 w 149"/>
                <a:gd name="T33" fmla="*/ 80 h 592"/>
                <a:gd name="T34" fmla="*/ 48 w 149"/>
                <a:gd name="T35" fmla="*/ 0 h 592"/>
                <a:gd name="T36" fmla="*/ 149 w 149"/>
                <a:gd name="T37" fmla="*/ 4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99" name="Freeform 368"/>
            <p:cNvSpPr>
              <a:spLocks noChangeArrowheads="1"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24 w 124"/>
                <a:gd name="T1" fmla="*/ 4 h 490"/>
                <a:gd name="T2" fmla="*/ 121 w 124"/>
                <a:gd name="T3" fmla="*/ 7 h 490"/>
                <a:gd name="T4" fmla="*/ 113 w 124"/>
                <a:gd name="T5" fmla="*/ 21 h 490"/>
                <a:gd name="T6" fmla="*/ 103 w 124"/>
                <a:gd name="T7" fmla="*/ 45 h 490"/>
                <a:gd name="T8" fmla="*/ 91 w 124"/>
                <a:gd name="T9" fmla="*/ 87 h 490"/>
                <a:gd name="T10" fmla="*/ 83 w 124"/>
                <a:gd name="T11" fmla="*/ 148 h 490"/>
                <a:gd name="T12" fmla="*/ 79 w 124"/>
                <a:gd name="T13" fmla="*/ 234 h 490"/>
                <a:gd name="T14" fmla="*/ 81 w 124"/>
                <a:gd name="T15" fmla="*/ 347 h 490"/>
                <a:gd name="T16" fmla="*/ 93 w 124"/>
                <a:gd name="T17" fmla="*/ 490 h 490"/>
                <a:gd name="T18" fmla="*/ 23 w 124"/>
                <a:gd name="T19" fmla="*/ 490 h 490"/>
                <a:gd name="T20" fmla="*/ 21 w 124"/>
                <a:gd name="T21" fmla="*/ 476 h 490"/>
                <a:gd name="T22" fmla="*/ 15 w 124"/>
                <a:gd name="T23" fmla="*/ 436 h 490"/>
                <a:gd name="T24" fmla="*/ 8 w 124"/>
                <a:gd name="T25" fmla="*/ 377 h 490"/>
                <a:gd name="T26" fmla="*/ 2 w 124"/>
                <a:gd name="T27" fmla="*/ 304 h 490"/>
                <a:gd name="T28" fmla="*/ 0 w 124"/>
                <a:gd name="T29" fmla="*/ 224 h 490"/>
                <a:gd name="T30" fmla="*/ 4 w 124"/>
                <a:gd name="T31" fmla="*/ 143 h 490"/>
                <a:gd name="T32" fmla="*/ 17 w 124"/>
                <a:gd name="T33" fmla="*/ 67 h 490"/>
                <a:gd name="T34" fmla="*/ 40 w 124"/>
                <a:gd name="T35" fmla="*/ 0 h 490"/>
                <a:gd name="T36" fmla="*/ 124 w 124"/>
                <a:gd name="T37" fmla="*/ 4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00" name="Freeform 369"/>
            <p:cNvSpPr>
              <a:spLocks noChangeArrowheads="1"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99 w 99"/>
                <a:gd name="T1" fmla="*/ 3 h 389"/>
                <a:gd name="T2" fmla="*/ 96 w 99"/>
                <a:gd name="T3" fmla="*/ 6 h 389"/>
                <a:gd name="T4" fmla="*/ 89 w 99"/>
                <a:gd name="T5" fmla="*/ 16 h 389"/>
                <a:gd name="T6" fmla="*/ 81 w 99"/>
                <a:gd name="T7" fmla="*/ 36 h 389"/>
                <a:gd name="T8" fmla="*/ 72 w 99"/>
                <a:gd name="T9" fmla="*/ 69 h 389"/>
                <a:gd name="T10" fmla="*/ 66 w 99"/>
                <a:gd name="T11" fmla="*/ 118 h 389"/>
                <a:gd name="T12" fmla="*/ 62 w 99"/>
                <a:gd name="T13" fmla="*/ 185 h 389"/>
                <a:gd name="T14" fmla="*/ 64 w 99"/>
                <a:gd name="T15" fmla="*/ 275 h 389"/>
                <a:gd name="T16" fmla="*/ 73 w 99"/>
                <a:gd name="T17" fmla="*/ 389 h 389"/>
                <a:gd name="T18" fmla="*/ 18 w 99"/>
                <a:gd name="T19" fmla="*/ 389 h 389"/>
                <a:gd name="T20" fmla="*/ 16 w 99"/>
                <a:gd name="T21" fmla="*/ 378 h 389"/>
                <a:gd name="T22" fmla="*/ 11 w 99"/>
                <a:gd name="T23" fmla="*/ 346 h 389"/>
                <a:gd name="T24" fmla="*/ 6 w 99"/>
                <a:gd name="T25" fmla="*/ 299 h 389"/>
                <a:gd name="T26" fmla="*/ 2 w 99"/>
                <a:gd name="T27" fmla="*/ 242 h 389"/>
                <a:gd name="T28" fmla="*/ 0 w 99"/>
                <a:gd name="T29" fmla="*/ 178 h 389"/>
                <a:gd name="T30" fmla="*/ 4 w 99"/>
                <a:gd name="T31" fmla="*/ 114 h 389"/>
                <a:gd name="T32" fmla="*/ 14 w 99"/>
                <a:gd name="T33" fmla="*/ 52 h 389"/>
                <a:gd name="T34" fmla="*/ 32 w 99"/>
                <a:gd name="T35" fmla="*/ 0 h 389"/>
                <a:gd name="T36" fmla="*/ 99 w 99"/>
                <a:gd name="T37" fmla="*/ 3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01" name="Freeform 370"/>
            <p:cNvSpPr>
              <a:spLocks noChangeArrowheads="1"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72 w 72"/>
                <a:gd name="T1" fmla="*/ 2 h 287"/>
                <a:gd name="T2" fmla="*/ 70 w 72"/>
                <a:gd name="T3" fmla="*/ 4 h 287"/>
                <a:gd name="T4" fmla="*/ 66 w 72"/>
                <a:gd name="T5" fmla="*/ 12 h 287"/>
                <a:gd name="T6" fmla="*/ 59 w 72"/>
                <a:gd name="T7" fmla="*/ 27 h 287"/>
                <a:gd name="T8" fmla="*/ 53 w 72"/>
                <a:gd name="T9" fmla="*/ 50 h 287"/>
                <a:gd name="T10" fmla="*/ 48 w 72"/>
                <a:gd name="T11" fmla="*/ 87 h 287"/>
                <a:gd name="T12" fmla="*/ 46 w 72"/>
                <a:gd name="T13" fmla="*/ 137 h 287"/>
                <a:gd name="T14" fmla="*/ 47 w 72"/>
                <a:gd name="T15" fmla="*/ 203 h 287"/>
                <a:gd name="T16" fmla="*/ 54 w 72"/>
                <a:gd name="T17" fmla="*/ 287 h 287"/>
                <a:gd name="T18" fmla="*/ 13 w 72"/>
                <a:gd name="T19" fmla="*/ 287 h 287"/>
                <a:gd name="T20" fmla="*/ 12 w 72"/>
                <a:gd name="T21" fmla="*/ 279 h 287"/>
                <a:gd name="T22" fmla="*/ 8 w 72"/>
                <a:gd name="T23" fmla="*/ 255 h 287"/>
                <a:gd name="T24" fmla="*/ 4 w 72"/>
                <a:gd name="T25" fmla="*/ 220 h 287"/>
                <a:gd name="T26" fmla="*/ 1 w 72"/>
                <a:gd name="T27" fmla="*/ 178 h 287"/>
                <a:gd name="T28" fmla="*/ 0 w 72"/>
                <a:gd name="T29" fmla="*/ 131 h 287"/>
                <a:gd name="T30" fmla="*/ 2 w 72"/>
                <a:gd name="T31" fmla="*/ 84 h 287"/>
                <a:gd name="T32" fmla="*/ 9 w 72"/>
                <a:gd name="T33" fmla="*/ 39 h 287"/>
                <a:gd name="T34" fmla="*/ 23 w 72"/>
                <a:gd name="T35" fmla="*/ 0 h 287"/>
                <a:gd name="T36" fmla="*/ 72 w 72"/>
                <a:gd name="T37" fmla="*/ 2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02" name="Rectangle 371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103" name="Freeform 372"/>
            <p:cNvSpPr>
              <a:spLocks noChangeArrowheads="1"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33 w 354"/>
                <a:gd name="T1" fmla="*/ 39 h 418"/>
                <a:gd name="T2" fmla="*/ 30 w 354"/>
                <a:gd name="T3" fmla="*/ 48 h 418"/>
                <a:gd name="T4" fmla="*/ 23 w 354"/>
                <a:gd name="T5" fmla="*/ 71 h 418"/>
                <a:gd name="T6" fmla="*/ 15 w 354"/>
                <a:gd name="T7" fmla="*/ 107 h 418"/>
                <a:gd name="T8" fmla="*/ 7 w 354"/>
                <a:gd name="T9" fmla="*/ 155 h 418"/>
                <a:gd name="T10" fmla="*/ 1 w 354"/>
                <a:gd name="T11" fmla="*/ 212 h 418"/>
                <a:gd name="T12" fmla="*/ 0 w 354"/>
                <a:gd name="T13" fmla="*/ 276 h 418"/>
                <a:gd name="T14" fmla="*/ 6 w 354"/>
                <a:gd name="T15" fmla="*/ 345 h 418"/>
                <a:gd name="T16" fmla="*/ 21 w 354"/>
                <a:gd name="T17" fmla="*/ 418 h 418"/>
                <a:gd name="T18" fmla="*/ 21 w 354"/>
                <a:gd name="T19" fmla="*/ 415 h 418"/>
                <a:gd name="T20" fmla="*/ 21 w 354"/>
                <a:gd name="T21" fmla="*/ 405 h 418"/>
                <a:gd name="T22" fmla="*/ 21 w 354"/>
                <a:gd name="T23" fmla="*/ 390 h 418"/>
                <a:gd name="T24" fmla="*/ 21 w 354"/>
                <a:gd name="T25" fmla="*/ 372 h 418"/>
                <a:gd name="T26" fmla="*/ 23 w 354"/>
                <a:gd name="T27" fmla="*/ 348 h 418"/>
                <a:gd name="T28" fmla="*/ 27 w 354"/>
                <a:gd name="T29" fmla="*/ 324 h 418"/>
                <a:gd name="T30" fmla="*/ 31 w 354"/>
                <a:gd name="T31" fmla="*/ 296 h 418"/>
                <a:gd name="T32" fmla="*/ 37 w 354"/>
                <a:gd name="T33" fmla="*/ 267 h 418"/>
                <a:gd name="T34" fmla="*/ 46 w 354"/>
                <a:gd name="T35" fmla="*/ 239 h 418"/>
                <a:gd name="T36" fmla="*/ 57 w 354"/>
                <a:gd name="T37" fmla="*/ 211 h 418"/>
                <a:gd name="T38" fmla="*/ 70 w 354"/>
                <a:gd name="T39" fmla="*/ 185 h 418"/>
                <a:gd name="T40" fmla="*/ 88 w 354"/>
                <a:gd name="T41" fmla="*/ 160 h 418"/>
                <a:gd name="T42" fmla="*/ 109 w 354"/>
                <a:gd name="T43" fmla="*/ 139 h 418"/>
                <a:gd name="T44" fmla="*/ 133 w 354"/>
                <a:gd name="T45" fmla="*/ 121 h 418"/>
                <a:gd name="T46" fmla="*/ 163 w 354"/>
                <a:gd name="T47" fmla="*/ 109 h 418"/>
                <a:gd name="T48" fmla="*/ 197 w 354"/>
                <a:gd name="T49" fmla="*/ 102 h 418"/>
                <a:gd name="T50" fmla="*/ 199 w 354"/>
                <a:gd name="T51" fmla="*/ 100 h 418"/>
                <a:gd name="T52" fmla="*/ 205 w 354"/>
                <a:gd name="T53" fmla="*/ 96 h 418"/>
                <a:gd name="T54" fmla="*/ 215 w 354"/>
                <a:gd name="T55" fmla="*/ 88 h 418"/>
                <a:gd name="T56" fmla="*/ 231 w 354"/>
                <a:gd name="T57" fmla="*/ 78 h 418"/>
                <a:gd name="T58" fmla="*/ 252 w 354"/>
                <a:gd name="T59" fmla="*/ 66 h 418"/>
                <a:gd name="T60" fmla="*/ 280 w 354"/>
                <a:gd name="T61" fmla="*/ 52 h 418"/>
                <a:gd name="T62" fmla="*/ 314 w 354"/>
                <a:gd name="T63" fmla="*/ 35 h 418"/>
                <a:gd name="T64" fmla="*/ 354 w 354"/>
                <a:gd name="T65" fmla="*/ 17 h 418"/>
                <a:gd name="T66" fmla="*/ 352 w 354"/>
                <a:gd name="T67" fmla="*/ 16 h 418"/>
                <a:gd name="T68" fmla="*/ 346 w 354"/>
                <a:gd name="T69" fmla="*/ 15 h 418"/>
                <a:gd name="T70" fmla="*/ 337 w 354"/>
                <a:gd name="T71" fmla="*/ 13 h 418"/>
                <a:gd name="T72" fmla="*/ 324 w 354"/>
                <a:gd name="T73" fmla="*/ 11 h 418"/>
                <a:gd name="T74" fmla="*/ 308 w 354"/>
                <a:gd name="T75" fmla="*/ 8 h 418"/>
                <a:gd name="T76" fmla="*/ 290 w 354"/>
                <a:gd name="T77" fmla="*/ 6 h 418"/>
                <a:gd name="T78" fmla="*/ 269 w 354"/>
                <a:gd name="T79" fmla="*/ 4 h 418"/>
                <a:gd name="T80" fmla="*/ 246 w 354"/>
                <a:gd name="T81" fmla="*/ 1 h 418"/>
                <a:gd name="T82" fmla="*/ 222 w 354"/>
                <a:gd name="T83" fmla="*/ 0 h 418"/>
                <a:gd name="T84" fmla="*/ 197 w 354"/>
                <a:gd name="T85" fmla="*/ 1 h 418"/>
                <a:gd name="T86" fmla="*/ 170 w 354"/>
                <a:gd name="T87" fmla="*/ 3 h 418"/>
                <a:gd name="T88" fmla="*/ 143 w 354"/>
                <a:gd name="T89" fmla="*/ 6 h 418"/>
                <a:gd name="T90" fmla="*/ 115 w 354"/>
                <a:gd name="T91" fmla="*/ 11 h 418"/>
                <a:gd name="T92" fmla="*/ 87 w 354"/>
                <a:gd name="T93" fmla="*/ 18 h 418"/>
                <a:gd name="T94" fmla="*/ 59 w 354"/>
                <a:gd name="T95" fmla="*/ 27 h 418"/>
                <a:gd name="T96" fmla="*/ 33 w 354"/>
                <a:gd name="T97" fmla="*/ 39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04" name="Freeform 373"/>
            <p:cNvSpPr>
              <a:spLocks noChangeArrowheads="1"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8 h 79"/>
                <a:gd name="T16" fmla="*/ 51 w 290"/>
                <a:gd name="T17" fmla="*/ 12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8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5 h 79"/>
                <a:gd name="T36" fmla="*/ 281 w 290"/>
                <a:gd name="T37" fmla="*/ 44 h 79"/>
                <a:gd name="T38" fmla="*/ 274 w 290"/>
                <a:gd name="T39" fmla="*/ 42 h 79"/>
                <a:gd name="T40" fmla="*/ 263 w 290"/>
                <a:gd name="T41" fmla="*/ 39 h 79"/>
                <a:gd name="T42" fmla="*/ 249 w 290"/>
                <a:gd name="T43" fmla="*/ 35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2 h 79"/>
                <a:gd name="T52" fmla="*/ 144 w 290"/>
                <a:gd name="T53" fmla="*/ 21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05" name="Freeform 374"/>
            <p:cNvSpPr>
              <a:spLocks noChangeArrowheads="1"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7 h 79"/>
                <a:gd name="T16" fmla="*/ 51 w 290"/>
                <a:gd name="T17" fmla="*/ 11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7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4 h 79"/>
                <a:gd name="T36" fmla="*/ 281 w 290"/>
                <a:gd name="T37" fmla="*/ 43 h 79"/>
                <a:gd name="T38" fmla="*/ 274 w 290"/>
                <a:gd name="T39" fmla="*/ 41 h 79"/>
                <a:gd name="T40" fmla="*/ 263 w 290"/>
                <a:gd name="T41" fmla="*/ 38 h 79"/>
                <a:gd name="T42" fmla="*/ 249 w 290"/>
                <a:gd name="T43" fmla="*/ 34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1 h 79"/>
                <a:gd name="T52" fmla="*/ 144 w 290"/>
                <a:gd name="T53" fmla="*/ 20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06" name="Freeform 375"/>
            <p:cNvSpPr>
              <a:spLocks noChangeArrowheads="1"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840 h 868"/>
                <a:gd name="T4" fmla="*/ 142 w 469"/>
                <a:gd name="T5" fmla="*/ 868 h 868"/>
                <a:gd name="T6" fmla="*/ 136 w 469"/>
                <a:gd name="T7" fmla="*/ 755 h 868"/>
                <a:gd name="T8" fmla="*/ 469 w 469"/>
                <a:gd name="T9" fmla="*/ 806 h 868"/>
                <a:gd name="T10" fmla="*/ 463 w 469"/>
                <a:gd name="T11" fmla="*/ 761 h 868"/>
                <a:gd name="T12" fmla="*/ 232 w 469"/>
                <a:gd name="T13" fmla="*/ 732 h 868"/>
                <a:gd name="T14" fmla="*/ 226 w 469"/>
                <a:gd name="T15" fmla="*/ 635 h 868"/>
                <a:gd name="T16" fmla="*/ 68 w 469"/>
                <a:gd name="T17" fmla="*/ 635 h 868"/>
                <a:gd name="T18" fmla="*/ 64 w 469"/>
                <a:gd name="T19" fmla="*/ 623 h 868"/>
                <a:gd name="T20" fmla="*/ 53 w 469"/>
                <a:gd name="T21" fmla="*/ 587 h 868"/>
                <a:gd name="T22" fmla="*/ 39 w 469"/>
                <a:gd name="T23" fmla="*/ 530 h 868"/>
                <a:gd name="T24" fmla="*/ 25 w 469"/>
                <a:gd name="T25" fmla="*/ 455 h 868"/>
                <a:gd name="T26" fmla="*/ 14 w 469"/>
                <a:gd name="T27" fmla="*/ 365 h 868"/>
                <a:gd name="T28" fmla="*/ 10 w 469"/>
                <a:gd name="T29" fmla="*/ 262 h 868"/>
                <a:gd name="T30" fmla="*/ 19 w 469"/>
                <a:gd name="T31" fmla="*/ 149 h 868"/>
                <a:gd name="T32" fmla="*/ 40 w 469"/>
                <a:gd name="T33" fmla="*/ 29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07" name="Freeform 376"/>
            <p:cNvSpPr>
              <a:spLocks noChangeArrowheads="1"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18 h 118"/>
                <a:gd name="T2" fmla="*/ 3 w 604"/>
                <a:gd name="T3" fmla="*/ 117 h 118"/>
                <a:gd name="T4" fmla="*/ 14 w 604"/>
                <a:gd name="T5" fmla="*/ 113 h 118"/>
                <a:gd name="T6" fmla="*/ 29 w 604"/>
                <a:gd name="T7" fmla="*/ 108 h 118"/>
                <a:gd name="T8" fmla="*/ 50 w 604"/>
                <a:gd name="T9" fmla="*/ 101 h 118"/>
                <a:gd name="T10" fmla="*/ 77 w 604"/>
                <a:gd name="T11" fmla="*/ 93 h 118"/>
                <a:gd name="T12" fmla="*/ 107 w 604"/>
                <a:gd name="T13" fmla="*/ 85 h 118"/>
                <a:gd name="T14" fmla="*/ 143 w 604"/>
                <a:gd name="T15" fmla="*/ 76 h 118"/>
                <a:gd name="T16" fmla="*/ 181 w 604"/>
                <a:gd name="T17" fmla="*/ 69 h 118"/>
                <a:gd name="T18" fmla="*/ 224 w 604"/>
                <a:gd name="T19" fmla="*/ 62 h 118"/>
                <a:gd name="T20" fmla="*/ 270 w 604"/>
                <a:gd name="T21" fmla="*/ 57 h 118"/>
                <a:gd name="T22" fmla="*/ 319 w 604"/>
                <a:gd name="T23" fmla="*/ 53 h 118"/>
                <a:gd name="T24" fmla="*/ 369 w 604"/>
                <a:gd name="T25" fmla="*/ 52 h 118"/>
                <a:gd name="T26" fmla="*/ 422 w 604"/>
                <a:gd name="T27" fmla="*/ 53 h 118"/>
                <a:gd name="T28" fmla="*/ 476 w 604"/>
                <a:gd name="T29" fmla="*/ 58 h 118"/>
                <a:gd name="T30" fmla="*/ 531 w 604"/>
                <a:gd name="T31" fmla="*/ 66 h 118"/>
                <a:gd name="T32" fmla="*/ 587 w 604"/>
                <a:gd name="T33" fmla="*/ 78 h 118"/>
                <a:gd name="T34" fmla="*/ 604 w 604"/>
                <a:gd name="T35" fmla="*/ 0 h 118"/>
                <a:gd name="T36" fmla="*/ 600 w 604"/>
                <a:gd name="T37" fmla="*/ 0 h 118"/>
                <a:gd name="T38" fmla="*/ 587 w 604"/>
                <a:gd name="T39" fmla="*/ 0 h 118"/>
                <a:gd name="T40" fmla="*/ 566 w 604"/>
                <a:gd name="T41" fmla="*/ 0 h 118"/>
                <a:gd name="T42" fmla="*/ 540 w 604"/>
                <a:gd name="T43" fmla="*/ 1 h 118"/>
                <a:gd name="T44" fmla="*/ 507 w 604"/>
                <a:gd name="T45" fmla="*/ 2 h 118"/>
                <a:gd name="T46" fmla="*/ 470 w 604"/>
                <a:gd name="T47" fmla="*/ 3 h 118"/>
                <a:gd name="T48" fmla="*/ 428 w 604"/>
                <a:gd name="T49" fmla="*/ 6 h 118"/>
                <a:gd name="T50" fmla="*/ 383 w 604"/>
                <a:gd name="T51" fmla="*/ 8 h 118"/>
                <a:gd name="T52" fmla="*/ 335 w 604"/>
                <a:gd name="T53" fmla="*/ 12 h 118"/>
                <a:gd name="T54" fmla="*/ 285 w 604"/>
                <a:gd name="T55" fmla="*/ 16 h 118"/>
                <a:gd name="T56" fmla="*/ 235 w 604"/>
                <a:gd name="T57" fmla="*/ 21 h 118"/>
                <a:gd name="T58" fmla="*/ 186 w 604"/>
                <a:gd name="T59" fmla="*/ 28 h 118"/>
                <a:gd name="T60" fmla="*/ 136 w 604"/>
                <a:gd name="T61" fmla="*/ 36 h 118"/>
                <a:gd name="T62" fmla="*/ 88 w 604"/>
                <a:gd name="T63" fmla="*/ 45 h 118"/>
                <a:gd name="T64" fmla="*/ 42 w 604"/>
                <a:gd name="T65" fmla="*/ 55 h 118"/>
                <a:gd name="T66" fmla="*/ 0 w 604"/>
                <a:gd name="T67" fmla="*/ 67 h 118"/>
                <a:gd name="T68" fmla="*/ 0 w 604"/>
                <a:gd name="T69" fmla="*/ 118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08" name="Freeform 377"/>
            <p:cNvSpPr>
              <a:spLocks noChangeArrowheads="1"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30 w 1017"/>
                <a:gd name="T1" fmla="*/ 326 h 337"/>
                <a:gd name="T2" fmla="*/ 432 w 1017"/>
                <a:gd name="T3" fmla="*/ 325 h 337"/>
                <a:gd name="T4" fmla="*/ 438 w 1017"/>
                <a:gd name="T5" fmla="*/ 323 h 337"/>
                <a:gd name="T6" fmla="*/ 447 w 1017"/>
                <a:gd name="T7" fmla="*/ 319 h 337"/>
                <a:gd name="T8" fmla="*/ 459 w 1017"/>
                <a:gd name="T9" fmla="*/ 314 h 337"/>
                <a:gd name="T10" fmla="*/ 474 w 1017"/>
                <a:gd name="T11" fmla="*/ 308 h 337"/>
                <a:gd name="T12" fmla="*/ 491 w 1017"/>
                <a:gd name="T13" fmla="*/ 301 h 337"/>
                <a:gd name="T14" fmla="*/ 509 w 1017"/>
                <a:gd name="T15" fmla="*/ 291 h 337"/>
                <a:gd name="T16" fmla="*/ 528 w 1017"/>
                <a:gd name="T17" fmla="*/ 282 h 337"/>
                <a:gd name="T18" fmla="*/ 549 w 1017"/>
                <a:gd name="T19" fmla="*/ 272 h 337"/>
                <a:gd name="T20" fmla="*/ 568 w 1017"/>
                <a:gd name="T21" fmla="*/ 260 h 337"/>
                <a:gd name="T22" fmla="*/ 587 w 1017"/>
                <a:gd name="T23" fmla="*/ 248 h 337"/>
                <a:gd name="T24" fmla="*/ 606 w 1017"/>
                <a:gd name="T25" fmla="*/ 235 h 337"/>
                <a:gd name="T26" fmla="*/ 623 w 1017"/>
                <a:gd name="T27" fmla="*/ 222 h 337"/>
                <a:gd name="T28" fmla="*/ 638 w 1017"/>
                <a:gd name="T29" fmla="*/ 208 h 337"/>
                <a:gd name="T30" fmla="*/ 651 w 1017"/>
                <a:gd name="T31" fmla="*/ 193 h 337"/>
                <a:gd name="T32" fmla="*/ 662 w 1017"/>
                <a:gd name="T33" fmla="*/ 179 h 337"/>
                <a:gd name="T34" fmla="*/ 0 w 1017"/>
                <a:gd name="T35" fmla="*/ 17 h 337"/>
                <a:gd name="T36" fmla="*/ 51 w 1017"/>
                <a:gd name="T37" fmla="*/ 0 h 337"/>
                <a:gd name="T38" fmla="*/ 1017 w 1017"/>
                <a:gd name="T39" fmla="*/ 237 h 337"/>
                <a:gd name="T40" fmla="*/ 977 w 1017"/>
                <a:gd name="T41" fmla="*/ 260 h 337"/>
                <a:gd name="T42" fmla="*/ 698 w 1017"/>
                <a:gd name="T43" fmla="*/ 188 h 337"/>
                <a:gd name="T44" fmla="*/ 697 w 1017"/>
                <a:gd name="T45" fmla="*/ 189 h 337"/>
                <a:gd name="T46" fmla="*/ 695 w 1017"/>
                <a:gd name="T47" fmla="*/ 192 h 337"/>
                <a:gd name="T48" fmla="*/ 691 w 1017"/>
                <a:gd name="T49" fmla="*/ 196 h 337"/>
                <a:gd name="T50" fmla="*/ 685 w 1017"/>
                <a:gd name="T51" fmla="*/ 202 h 337"/>
                <a:gd name="T52" fmla="*/ 678 w 1017"/>
                <a:gd name="T53" fmla="*/ 211 h 337"/>
                <a:gd name="T54" fmla="*/ 668 w 1017"/>
                <a:gd name="T55" fmla="*/ 219 h 337"/>
                <a:gd name="T56" fmla="*/ 657 w 1017"/>
                <a:gd name="T57" fmla="*/ 229 h 337"/>
                <a:gd name="T58" fmla="*/ 642 w 1017"/>
                <a:gd name="T59" fmla="*/ 239 h 337"/>
                <a:gd name="T60" fmla="*/ 626 w 1017"/>
                <a:gd name="T61" fmla="*/ 250 h 337"/>
                <a:gd name="T62" fmla="*/ 609 w 1017"/>
                <a:gd name="T63" fmla="*/ 263 h 337"/>
                <a:gd name="T64" fmla="*/ 587 w 1017"/>
                <a:gd name="T65" fmla="*/ 275 h 337"/>
                <a:gd name="T66" fmla="*/ 565 w 1017"/>
                <a:gd name="T67" fmla="*/ 287 h 337"/>
                <a:gd name="T68" fmla="*/ 540 w 1017"/>
                <a:gd name="T69" fmla="*/ 301 h 337"/>
                <a:gd name="T70" fmla="*/ 511 w 1017"/>
                <a:gd name="T71" fmla="*/ 313 h 337"/>
                <a:gd name="T72" fmla="*/ 480 w 1017"/>
                <a:gd name="T73" fmla="*/ 325 h 337"/>
                <a:gd name="T74" fmla="*/ 447 w 1017"/>
                <a:gd name="T75" fmla="*/ 337 h 337"/>
                <a:gd name="T76" fmla="*/ 430 w 1017"/>
                <a:gd name="T77" fmla="*/ 326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09" name="Freeform 378"/>
            <p:cNvSpPr>
              <a:spLocks noChangeArrowheads="1"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013 w 1036"/>
                <a:gd name="T3" fmla="*/ 303 h 303"/>
                <a:gd name="T4" fmla="*/ 1036 w 1036"/>
                <a:gd name="T5" fmla="*/ 303 h 303"/>
                <a:gd name="T6" fmla="*/ 31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10" name="Freeform 379"/>
            <p:cNvSpPr>
              <a:spLocks noChangeArrowheads="1"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1 h 270"/>
                <a:gd name="T2" fmla="*/ 1001 w 1023"/>
                <a:gd name="T3" fmla="*/ 270 h 270"/>
                <a:gd name="T4" fmla="*/ 1023 w 1023"/>
                <a:gd name="T5" fmla="*/ 269 h 270"/>
                <a:gd name="T6" fmla="*/ 31 w 1023"/>
                <a:gd name="T7" fmla="*/ 0 h 270"/>
                <a:gd name="T8" fmla="*/ 0 w 1023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11" name="Freeform 380"/>
            <p:cNvSpPr>
              <a:spLocks noChangeArrowheads="1"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009 w 1028"/>
                <a:gd name="T3" fmla="*/ 299 h 299"/>
                <a:gd name="T4" fmla="*/ 1028 w 1028"/>
                <a:gd name="T5" fmla="*/ 292 h 299"/>
                <a:gd name="T6" fmla="*/ 30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794" name="Group 381"/>
          <p:cNvGrpSpPr>
            <a:grpSpLocks/>
          </p:cNvGrpSpPr>
          <p:nvPr/>
        </p:nvGrpSpPr>
        <p:grpSpPr bwMode="auto">
          <a:xfrm>
            <a:off x="5843588" y="5184775"/>
            <a:ext cx="336550" cy="280988"/>
            <a:chOff x="3681" y="3266"/>
            <a:chExt cx="212" cy="177"/>
          </a:xfrm>
        </p:grpSpPr>
        <p:sp>
          <p:nvSpPr>
            <p:cNvPr id="26034" name="Freeform 382"/>
            <p:cNvSpPr>
              <a:spLocks noChangeArrowheads="1"/>
            </p:cNvSpPr>
            <p:nvPr/>
          </p:nvSpPr>
          <p:spPr bwMode="auto">
            <a:xfrm>
              <a:off x="3681" y="3266"/>
              <a:ext cx="213" cy="178"/>
            </a:xfrm>
            <a:custGeom>
              <a:avLst/>
              <a:gdLst>
                <a:gd name="T0" fmla="*/ 539 w 1913"/>
                <a:gd name="T1" fmla="*/ 115 h 1606"/>
                <a:gd name="T2" fmla="*/ 544 w 1913"/>
                <a:gd name="T3" fmla="*/ 114 h 1606"/>
                <a:gd name="T4" fmla="*/ 555 w 1913"/>
                <a:gd name="T5" fmla="*/ 110 h 1606"/>
                <a:gd name="T6" fmla="*/ 574 w 1913"/>
                <a:gd name="T7" fmla="*/ 103 h 1606"/>
                <a:gd name="T8" fmla="*/ 602 w 1913"/>
                <a:gd name="T9" fmla="*/ 95 h 1606"/>
                <a:gd name="T10" fmla="*/ 636 w 1913"/>
                <a:gd name="T11" fmla="*/ 85 h 1606"/>
                <a:gd name="T12" fmla="*/ 679 w 1913"/>
                <a:gd name="T13" fmla="*/ 75 h 1606"/>
                <a:gd name="T14" fmla="*/ 730 w 1913"/>
                <a:gd name="T15" fmla="*/ 64 h 1606"/>
                <a:gd name="T16" fmla="*/ 789 w 1913"/>
                <a:gd name="T17" fmla="*/ 52 h 1606"/>
                <a:gd name="T18" fmla="*/ 855 w 1913"/>
                <a:gd name="T19" fmla="*/ 41 h 1606"/>
                <a:gd name="T20" fmla="*/ 929 w 1913"/>
                <a:gd name="T21" fmla="*/ 31 h 1606"/>
                <a:gd name="T22" fmla="*/ 1013 w 1913"/>
                <a:gd name="T23" fmla="*/ 21 h 1606"/>
                <a:gd name="T24" fmla="*/ 1103 w 1913"/>
                <a:gd name="T25" fmla="*/ 13 h 1606"/>
                <a:gd name="T26" fmla="*/ 1202 w 1913"/>
                <a:gd name="T27" fmla="*/ 6 h 1606"/>
                <a:gd name="T28" fmla="*/ 1309 w 1913"/>
                <a:gd name="T29" fmla="*/ 1 h 1606"/>
                <a:gd name="T30" fmla="*/ 1425 w 1913"/>
                <a:gd name="T31" fmla="*/ 0 h 1606"/>
                <a:gd name="T32" fmla="*/ 1548 w 1913"/>
                <a:gd name="T33" fmla="*/ 1 h 1606"/>
                <a:gd name="T34" fmla="*/ 1601 w 1913"/>
                <a:gd name="T35" fmla="*/ 221 h 1606"/>
                <a:gd name="T36" fmla="*/ 1620 w 1913"/>
                <a:gd name="T37" fmla="*/ 230 h 1606"/>
                <a:gd name="T38" fmla="*/ 1663 w 1913"/>
                <a:gd name="T39" fmla="*/ 260 h 1606"/>
                <a:gd name="T40" fmla="*/ 1709 w 1913"/>
                <a:gd name="T41" fmla="*/ 312 h 1606"/>
                <a:gd name="T42" fmla="*/ 1736 w 1913"/>
                <a:gd name="T43" fmla="*/ 388 h 1606"/>
                <a:gd name="T44" fmla="*/ 1849 w 1913"/>
                <a:gd name="T45" fmla="*/ 898 h 1606"/>
                <a:gd name="T46" fmla="*/ 1895 w 1913"/>
                <a:gd name="T47" fmla="*/ 1110 h 1606"/>
                <a:gd name="T48" fmla="*/ 1902 w 1913"/>
                <a:gd name="T49" fmla="*/ 1125 h 1606"/>
                <a:gd name="T50" fmla="*/ 1912 w 1913"/>
                <a:gd name="T51" fmla="*/ 1166 h 1606"/>
                <a:gd name="T52" fmla="*/ 1911 w 1913"/>
                <a:gd name="T53" fmla="*/ 1229 h 1606"/>
                <a:gd name="T54" fmla="*/ 1884 w 1913"/>
                <a:gd name="T55" fmla="*/ 1307 h 1606"/>
                <a:gd name="T56" fmla="*/ 0 w 1913"/>
                <a:gd name="T57" fmla="*/ 1258 h 1606"/>
                <a:gd name="T58" fmla="*/ 188 w 1913"/>
                <a:gd name="T59" fmla="*/ 1159 h 1606"/>
                <a:gd name="T60" fmla="*/ 189 w 1913"/>
                <a:gd name="T61" fmla="*/ 220 h 1606"/>
                <a:gd name="T62" fmla="*/ 198 w 1913"/>
                <a:gd name="T63" fmla="*/ 214 h 1606"/>
                <a:gd name="T64" fmla="*/ 218 w 1913"/>
                <a:gd name="T65" fmla="*/ 203 h 1606"/>
                <a:gd name="T66" fmla="*/ 245 w 1913"/>
                <a:gd name="T67" fmla="*/ 191 h 1606"/>
                <a:gd name="T68" fmla="*/ 281 w 1913"/>
                <a:gd name="T69" fmla="*/ 179 h 1606"/>
                <a:gd name="T70" fmla="*/ 326 w 1913"/>
                <a:gd name="T71" fmla="*/ 173 h 1606"/>
                <a:gd name="T72" fmla="*/ 378 w 1913"/>
                <a:gd name="T73" fmla="*/ 172 h 1606"/>
                <a:gd name="T74" fmla="*/ 439 w 1913"/>
                <a:gd name="T75" fmla="*/ 181 h 1606"/>
                <a:gd name="T76" fmla="*/ 518 w 1913"/>
                <a:gd name="T77" fmla="*/ 213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35" name="Freeform 383"/>
            <p:cNvSpPr>
              <a:spLocks noChangeArrowheads="1"/>
            </p:cNvSpPr>
            <p:nvPr/>
          </p:nvSpPr>
          <p:spPr bwMode="auto">
            <a:xfrm>
              <a:off x="3759" y="3280"/>
              <a:ext cx="68" cy="78"/>
            </a:xfrm>
            <a:custGeom>
              <a:avLst/>
              <a:gdLst>
                <a:gd name="T0" fmla="*/ 609 w 614"/>
                <a:gd name="T1" fmla="*/ 26 h 697"/>
                <a:gd name="T2" fmla="*/ 606 w 614"/>
                <a:gd name="T3" fmla="*/ 25 h 697"/>
                <a:gd name="T4" fmla="*/ 596 w 614"/>
                <a:gd name="T5" fmla="*/ 23 h 697"/>
                <a:gd name="T6" fmla="*/ 581 w 614"/>
                <a:gd name="T7" fmla="*/ 18 h 697"/>
                <a:gd name="T8" fmla="*/ 559 w 614"/>
                <a:gd name="T9" fmla="*/ 14 h 697"/>
                <a:gd name="T10" fmla="*/ 534 w 614"/>
                <a:gd name="T11" fmla="*/ 10 h 697"/>
                <a:gd name="T12" fmla="*/ 503 w 614"/>
                <a:gd name="T13" fmla="*/ 6 h 697"/>
                <a:gd name="T14" fmla="*/ 469 w 614"/>
                <a:gd name="T15" fmla="*/ 3 h 697"/>
                <a:gd name="T16" fmla="*/ 430 w 614"/>
                <a:gd name="T17" fmla="*/ 1 h 697"/>
                <a:gd name="T18" fmla="*/ 388 w 614"/>
                <a:gd name="T19" fmla="*/ 0 h 697"/>
                <a:gd name="T20" fmla="*/ 344 w 614"/>
                <a:gd name="T21" fmla="*/ 2 h 697"/>
                <a:gd name="T22" fmla="*/ 297 w 614"/>
                <a:gd name="T23" fmla="*/ 6 h 697"/>
                <a:gd name="T24" fmla="*/ 247 w 614"/>
                <a:gd name="T25" fmla="*/ 14 h 697"/>
                <a:gd name="T26" fmla="*/ 197 w 614"/>
                <a:gd name="T27" fmla="*/ 25 h 697"/>
                <a:gd name="T28" fmla="*/ 145 w 614"/>
                <a:gd name="T29" fmla="*/ 40 h 697"/>
                <a:gd name="T30" fmla="*/ 92 w 614"/>
                <a:gd name="T31" fmla="*/ 58 h 697"/>
                <a:gd name="T32" fmla="*/ 39 w 614"/>
                <a:gd name="T33" fmla="*/ 83 h 697"/>
                <a:gd name="T34" fmla="*/ 35 w 614"/>
                <a:gd name="T35" fmla="*/ 96 h 697"/>
                <a:gd name="T36" fmla="*/ 26 w 614"/>
                <a:gd name="T37" fmla="*/ 134 h 697"/>
                <a:gd name="T38" fmla="*/ 15 w 614"/>
                <a:gd name="T39" fmla="*/ 192 h 697"/>
                <a:gd name="T40" fmla="*/ 5 w 614"/>
                <a:gd name="T41" fmla="*/ 268 h 697"/>
                <a:gd name="T42" fmla="*/ 0 w 614"/>
                <a:gd name="T43" fmla="*/ 358 h 697"/>
                <a:gd name="T44" fmla="*/ 4 w 614"/>
                <a:gd name="T45" fmla="*/ 459 h 697"/>
                <a:gd name="T46" fmla="*/ 19 w 614"/>
                <a:gd name="T47" fmla="*/ 568 h 697"/>
                <a:gd name="T48" fmla="*/ 50 w 614"/>
                <a:gd name="T49" fmla="*/ 679 h 697"/>
                <a:gd name="T50" fmla="*/ 54 w 614"/>
                <a:gd name="T51" fmla="*/ 679 h 697"/>
                <a:gd name="T52" fmla="*/ 62 w 614"/>
                <a:gd name="T53" fmla="*/ 678 h 697"/>
                <a:gd name="T54" fmla="*/ 75 w 614"/>
                <a:gd name="T55" fmla="*/ 676 h 697"/>
                <a:gd name="T56" fmla="*/ 93 w 614"/>
                <a:gd name="T57" fmla="*/ 675 h 697"/>
                <a:gd name="T58" fmla="*/ 117 w 614"/>
                <a:gd name="T59" fmla="*/ 673 h 697"/>
                <a:gd name="T60" fmla="*/ 144 w 614"/>
                <a:gd name="T61" fmla="*/ 671 h 697"/>
                <a:gd name="T62" fmla="*/ 177 w 614"/>
                <a:gd name="T63" fmla="*/ 670 h 697"/>
                <a:gd name="T64" fmla="*/ 212 w 614"/>
                <a:gd name="T65" fmla="*/ 669 h 697"/>
                <a:gd name="T66" fmla="*/ 252 w 614"/>
                <a:gd name="T67" fmla="*/ 668 h 697"/>
                <a:gd name="T68" fmla="*/ 295 w 614"/>
                <a:gd name="T69" fmla="*/ 669 h 697"/>
                <a:gd name="T70" fmla="*/ 342 w 614"/>
                <a:gd name="T71" fmla="*/ 670 h 697"/>
                <a:gd name="T72" fmla="*/ 391 w 614"/>
                <a:gd name="T73" fmla="*/ 672 h 697"/>
                <a:gd name="T74" fmla="*/ 443 w 614"/>
                <a:gd name="T75" fmla="*/ 676 h 697"/>
                <a:gd name="T76" fmla="*/ 498 w 614"/>
                <a:gd name="T77" fmla="*/ 681 h 697"/>
                <a:gd name="T78" fmla="*/ 555 w 614"/>
                <a:gd name="T79" fmla="*/ 688 h 697"/>
                <a:gd name="T80" fmla="*/ 614 w 614"/>
                <a:gd name="T81" fmla="*/ 697 h 697"/>
                <a:gd name="T82" fmla="*/ 611 w 614"/>
                <a:gd name="T83" fmla="*/ 676 h 697"/>
                <a:gd name="T84" fmla="*/ 605 w 614"/>
                <a:gd name="T85" fmla="*/ 621 h 697"/>
                <a:gd name="T86" fmla="*/ 596 w 614"/>
                <a:gd name="T87" fmla="*/ 538 h 697"/>
                <a:gd name="T88" fmla="*/ 589 w 614"/>
                <a:gd name="T89" fmla="*/ 438 h 697"/>
                <a:gd name="T90" fmla="*/ 584 w 614"/>
                <a:gd name="T91" fmla="*/ 327 h 697"/>
                <a:gd name="T92" fmla="*/ 584 w 614"/>
                <a:gd name="T93" fmla="*/ 217 h 697"/>
                <a:gd name="T94" fmla="*/ 592 w 614"/>
                <a:gd name="T95" fmla="*/ 114 h 697"/>
                <a:gd name="T96" fmla="*/ 609 w 614"/>
                <a:gd name="T97" fmla="*/ 26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36" name="Freeform 384"/>
            <p:cNvSpPr>
              <a:spLocks noChangeArrowheads="1"/>
            </p:cNvSpPr>
            <p:nvPr/>
          </p:nvSpPr>
          <p:spPr bwMode="auto">
            <a:xfrm>
              <a:off x="3766" y="3301"/>
              <a:ext cx="113" cy="77"/>
            </a:xfrm>
            <a:custGeom>
              <a:avLst/>
              <a:gdLst>
                <a:gd name="T0" fmla="*/ 6 w 1014"/>
                <a:gd name="T1" fmla="*/ 523 h 693"/>
                <a:gd name="T2" fmla="*/ 0 w 1014"/>
                <a:gd name="T3" fmla="*/ 608 h 693"/>
                <a:gd name="T4" fmla="*/ 660 w 1014"/>
                <a:gd name="T5" fmla="*/ 693 h 693"/>
                <a:gd name="T6" fmla="*/ 665 w 1014"/>
                <a:gd name="T7" fmla="*/ 691 h 693"/>
                <a:gd name="T8" fmla="*/ 679 w 1014"/>
                <a:gd name="T9" fmla="*/ 683 h 693"/>
                <a:gd name="T10" fmla="*/ 700 w 1014"/>
                <a:gd name="T11" fmla="*/ 672 h 693"/>
                <a:gd name="T12" fmla="*/ 726 w 1014"/>
                <a:gd name="T13" fmla="*/ 657 h 693"/>
                <a:gd name="T14" fmla="*/ 758 w 1014"/>
                <a:gd name="T15" fmla="*/ 636 h 693"/>
                <a:gd name="T16" fmla="*/ 793 w 1014"/>
                <a:gd name="T17" fmla="*/ 611 h 693"/>
                <a:gd name="T18" fmla="*/ 829 w 1014"/>
                <a:gd name="T19" fmla="*/ 581 h 693"/>
                <a:gd name="T20" fmla="*/ 866 w 1014"/>
                <a:gd name="T21" fmla="*/ 546 h 693"/>
                <a:gd name="T22" fmla="*/ 902 w 1014"/>
                <a:gd name="T23" fmla="*/ 508 h 693"/>
                <a:gd name="T24" fmla="*/ 935 w 1014"/>
                <a:gd name="T25" fmla="*/ 465 h 693"/>
                <a:gd name="T26" fmla="*/ 964 w 1014"/>
                <a:gd name="T27" fmla="*/ 416 h 693"/>
                <a:gd name="T28" fmla="*/ 987 w 1014"/>
                <a:gd name="T29" fmla="*/ 362 h 693"/>
                <a:gd name="T30" fmla="*/ 1004 w 1014"/>
                <a:gd name="T31" fmla="*/ 305 h 693"/>
                <a:gd name="T32" fmla="*/ 1014 w 1014"/>
                <a:gd name="T33" fmla="*/ 242 h 693"/>
                <a:gd name="T34" fmla="*/ 1012 w 1014"/>
                <a:gd name="T35" fmla="*/ 175 h 693"/>
                <a:gd name="T36" fmla="*/ 1000 w 1014"/>
                <a:gd name="T37" fmla="*/ 103 h 693"/>
                <a:gd name="T38" fmla="*/ 998 w 1014"/>
                <a:gd name="T39" fmla="*/ 98 h 693"/>
                <a:gd name="T40" fmla="*/ 992 w 1014"/>
                <a:gd name="T41" fmla="*/ 87 h 693"/>
                <a:gd name="T42" fmla="*/ 981 w 1014"/>
                <a:gd name="T43" fmla="*/ 72 h 693"/>
                <a:gd name="T44" fmla="*/ 967 w 1014"/>
                <a:gd name="T45" fmla="*/ 53 h 693"/>
                <a:gd name="T46" fmla="*/ 948 w 1014"/>
                <a:gd name="T47" fmla="*/ 35 h 693"/>
                <a:gd name="T48" fmla="*/ 926 w 1014"/>
                <a:gd name="T49" fmla="*/ 19 h 693"/>
                <a:gd name="T50" fmla="*/ 900 w 1014"/>
                <a:gd name="T51" fmla="*/ 6 h 693"/>
                <a:gd name="T52" fmla="*/ 870 w 1014"/>
                <a:gd name="T53" fmla="*/ 0 h 693"/>
                <a:gd name="T54" fmla="*/ 874 w 1014"/>
                <a:gd name="T55" fmla="*/ 12 h 693"/>
                <a:gd name="T56" fmla="*/ 884 w 1014"/>
                <a:gd name="T57" fmla="*/ 41 h 693"/>
                <a:gd name="T58" fmla="*/ 896 w 1014"/>
                <a:gd name="T59" fmla="*/ 89 h 693"/>
                <a:gd name="T60" fmla="*/ 907 w 1014"/>
                <a:gd name="T61" fmla="*/ 151 h 693"/>
                <a:gd name="T62" fmla="*/ 910 w 1014"/>
                <a:gd name="T63" fmla="*/ 225 h 693"/>
                <a:gd name="T64" fmla="*/ 902 w 1014"/>
                <a:gd name="T65" fmla="*/ 307 h 693"/>
                <a:gd name="T66" fmla="*/ 878 w 1014"/>
                <a:gd name="T67" fmla="*/ 396 h 693"/>
                <a:gd name="T68" fmla="*/ 836 w 1014"/>
                <a:gd name="T69" fmla="*/ 489 h 693"/>
                <a:gd name="T70" fmla="*/ 835 w 1014"/>
                <a:gd name="T71" fmla="*/ 490 h 693"/>
                <a:gd name="T72" fmla="*/ 831 w 1014"/>
                <a:gd name="T73" fmla="*/ 493 h 693"/>
                <a:gd name="T74" fmla="*/ 825 w 1014"/>
                <a:gd name="T75" fmla="*/ 498 h 693"/>
                <a:gd name="T76" fmla="*/ 816 w 1014"/>
                <a:gd name="T77" fmla="*/ 506 h 693"/>
                <a:gd name="T78" fmla="*/ 805 w 1014"/>
                <a:gd name="T79" fmla="*/ 513 h 693"/>
                <a:gd name="T80" fmla="*/ 792 w 1014"/>
                <a:gd name="T81" fmla="*/ 521 h 693"/>
                <a:gd name="T82" fmla="*/ 775 w 1014"/>
                <a:gd name="T83" fmla="*/ 529 h 693"/>
                <a:gd name="T84" fmla="*/ 757 w 1014"/>
                <a:gd name="T85" fmla="*/ 537 h 693"/>
                <a:gd name="T86" fmla="*/ 737 w 1014"/>
                <a:gd name="T87" fmla="*/ 544 h 693"/>
                <a:gd name="T88" fmla="*/ 713 w 1014"/>
                <a:gd name="T89" fmla="*/ 552 h 693"/>
                <a:gd name="T90" fmla="*/ 688 w 1014"/>
                <a:gd name="T91" fmla="*/ 557 h 693"/>
                <a:gd name="T92" fmla="*/ 659 w 1014"/>
                <a:gd name="T93" fmla="*/ 561 h 693"/>
                <a:gd name="T94" fmla="*/ 630 w 1014"/>
                <a:gd name="T95" fmla="*/ 562 h 693"/>
                <a:gd name="T96" fmla="*/ 597 w 1014"/>
                <a:gd name="T97" fmla="*/ 561 h 693"/>
                <a:gd name="T98" fmla="*/ 562 w 1014"/>
                <a:gd name="T99" fmla="*/ 558 h 693"/>
                <a:gd name="T100" fmla="*/ 525 w 1014"/>
                <a:gd name="T101" fmla="*/ 551 h 693"/>
                <a:gd name="T102" fmla="*/ 525 w 1014"/>
                <a:gd name="T103" fmla="*/ 642 h 693"/>
                <a:gd name="T104" fmla="*/ 23 w 1014"/>
                <a:gd name="T105" fmla="*/ 590 h 693"/>
                <a:gd name="T106" fmla="*/ 6 w 1014"/>
                <a:gd name="T107" fmla="*/ 523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37" name="Freeform 385"/>
            <p:cNvSpPr>
              <a:spLocks noChangeArrowheads="1"/>
            </p:cNvSpPr>
            <p:nvPr/>
          </p:nvSpPr>
          <p:spPr bwMode="auto">
            <a:xfrm>
              <a:off x="3752" y="3377"/>
              <a:ext cx="83" cy="27"/>
            </a:xfrm>
            <a:custGeom>
              <a:avLst/>
              <a:gdLst>
                <a:gd name="T0" fmla="*/ 745 w 745"/>
                <a:gd name="T1" fmla="*/ 86 h 240"/>
                <a:gd name="T2" fmla="*/ 11 w 745"/>
                <a:gd name="T3" fmla="*/ 0 h 240"/>
                <a:gd name="T4" fmla="*/ 0 w 745"/>
                <a:gd name="T5" fmla="*/ 86 h 240"/>
                <a:gd name="T6" fmla="*/ 722 w 745"/>
                <a:gd name="T7" fmla="*/ 240 h 240"/>
                <a:gd name="T8" fmla="*/ 745 w 745"/>
                <a:gd name="T9" fmla="*/ 86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38" name="Freeform 386"/>
            <p:cNvSpPr>
              <a:spLocks noChangeArrowheads="1"/>
            </p:cNvSpPr>
            <p:nvPr/>
          </p:nvSpPr>
          <p:spPr bwMode="auto">
            <a:xfrm>
              <a:off x="3793" y="3386"/>
              <a:ext cx="36" cy="12"/>
            </a:xfrm>
            <a:custGeom>
              <a:avLst/>
              <a:gdLst>
                <a:gd name="T0" fmla="*/ 319 w 319"/>
                <a:gd name="T1" fmla="*/ 47 h 109"/>
                <a:gd name="T2" fmla="*/ 4 w 319"/>
                <a:gd name="T3" fmla="*/ 0 h 109"/>
                <a:gd name="T4" fmla="*/ 0 w 319"/>
                <a:gd name="T5" fmla="*/ 45 h 109"/>
                <a:gd name="T6" fmla="*/ 309 w 319"/>
                <a:gd name="T7" fmla="*/ 109 h 109"/>
                <a:gd name="T8" fmla="*/ 319 w 319"/>
                <a:gd name="T9" fmla="*/ 47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39" name="Freeform 387"/>
            <p:cNvSpPr>
              <a:spLocks noChangeArrowheads="1"/>
            </p:cNvSpPr>
            <p:nvPr/>
          </p:nvSpPr>
          <p:spPr bwMode="auto">
            <a:xfrm>
              <a:off x="3757" y="3380"/>
              <a:ext cx="24" cy="9"/>
            </a:xfrm>
            <a:custGeom>
              <a:avLst/>
              <a:gdLst>
                <a:gd name="T0" fmla="*/ 213 w 213"/>
                <a:gd name="T1" fmla="*/ 37 h 81"/>
                <a:gd name="T2" fmla="*/ 0 w 213"/>
                <a:gd name="T3" fmla="*/ 0 h 81"/>
                <a:gd name="T4" fmla="*/ 2 w 213"/>
                <a:gd name="T5" fmla="*/ 39 h 81"/>
                <a:gd name="T6" fmla="*/ 206 w 213"/>
                <a:gd name="T7" fmla="*/ 81 h 81"/>
                <a:gd name="T8" fmla="*/ 213 w 213"/>
                <a:gd name="T9" fmla="*/ 37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0" name="Freeform 388"/>
            <p:cNvSpPr>
              <a:spLocks noChangeArrowheads="1"/>
            </p:cNvSpPr>
            <p:nvPr/>
          </p:nvSpPr>
          <p:spPr bwMode="auto">
            <a:xfrm>
              <a:off x="3698" y="3388"/>
              <a:ext cx="139" cy="47"/>
            </a:xfrm>
            <a:custGeom>
              <a:avLst/>
              <a:gdLst>
                <a:gd name="T0" fmla="*/ 0 w 1254"/>
                <a:gd name="T1" fmla="*/ 124 h 415"/>
                <a:gd name="T2" fmla="*/ 3 w 1254"/>
                <a:gd name="T3" fmla="*/ 124 h 415"/>
                <a:gd name="T4" fmla="*/ 10 w 1254"/>
                <a:gd name="T5" fmla="*/ 122 h 415"/>
                <a:gd name="T6" fmla="*/ 23 w 1254"/>
                <a:gd name="T7" fmla="*/ 120 h 415"/>
                <a:gd name="T8" fmla="*/ 40 w 1254"/>
                <a:gd name="T9" fmla="*/ 117 h 415"/>
                <a:gd name="T10" fmla="*/ 59 w 1254"/>
                <a:gd name="T11" fmla="*/ 114 h 415"/>
                <a:gd name="T12" fmla="*/ 81 w 1254"/>
                <a:gd name="T13" fmla="*/ 109 h 415"/>
                <a:gd name="T14" fmla="*/ 107 w 1254"/>
                <a:gd name="T15" fmla="*/ 103 h 415"/>
                <a:gd name="T16" fmla="*/ 133 w 1254"/>
                <a:gd name="T17" fmla="*/ 96 h 415"/>
                <a:gd name="T18" fmla="*/ 161 w 1254"/>
                <a:gd name="T19" fmla="*/ 89 h 415"/>
                <a:gd name="T20" fmla="*/ 188 w 1254"/>
                <a:gd name="T21" fmla="*/ 79 h 415"/>
                <a:gd name="T22" fmla="*/ 216 w 1254"/>
                <a:gd name="T23" fmla="*/ 69 h 415"/>
                <a:gd name="T24" fmla="*/ 243 w 1254"/>
                <a:gd name="T25" fmla="*/ 58 h 415"/>
                <a:gd name="T26" fmla="*/ 270 w 1254"/>
                <a:gd name="T27" fmla="*/ 45 h 415"/>
                <a:gd name="T28" fmla="*/ 293 w 1254"/>
                <a:gd name="T29" fmla="*/ 31 h 415"/>
                <a:gd name="T30" fmla="*/ 316 w 1254"/>
                <a:gd name="T31" fmla="*/ 16 h 415"/>
                <a:gd name="T32" fmla="*/ 334 w 1254"/>
                <a:gd name="T33" fmla="*/ 0 h 415"/>
                <a:gd name="T34" fmla="*/ 1254 w 1254"/>
                <a:gd name="T35" fmla="*/ 210 h 415"/>
                <a:gd name="T36" fmla="*/ 1252 w 1254"/>
                <a:gd name="T37" fmla="*/ 212 h 415"/>
                <a:gd name="T38" fmla="*/ 1247 w 1254"/>
                <a:gd name="T39" fmla="*/ 218 h 415"/>
                <a:gd name="T40" fmla="*/ 1239 w 1254"/>
                <a:gd name="T41" fmla="*/ 226 h 415"/>
                <a:gd name="T42" fmla="*/ 1227 w 1254"/>
                <a:gd name="T43" fmla="*/ 236 h 415"/>
                <a:gd name="T44" fmla="*/ 1213 w 1254"/>
                <a:gd name="T45" fmla="*/ 248 h 415"/>
                <a:gd name="T46" fmla="*/ 1197 w 1254"/>
                <a:gd name="T47" fmla="*/ 263 h 415"/>
                <a:gd name="T48" fmla="*/ 1180 w 1254"/>
                <a:gd name="T49" fmla="*/ 279 h 415"/>
                <a:gd name="T50" fmla="*/ 1159 w 1254"/>
                <a:gd name="T51" fmla="*/ 295 h 415"/>
                <a:gd name="T52" fmla="*/ 1138 w 1254"/>
                <a:gd name="T53" fmla="*/ 313 h 415"/>
                <a:gd name="T54" fmla="*/ 1116 w 1254"/>
                <a:gd name="T55" fmla="*/ 330 h 415"/>
                <a:gd name="T56" fmla="*/ 1092 w 1254"/>
                <a:gd name="T57" fmla="*/ 347 h 415"/>
                <a:gd name="T58" fmla="*/ 1068 w 1254"/>
                <a:gd name="T59" fmla="*/ 364 h 415"/>
                <a:gd name="T60" fmla="*/ 1043 w 1254"/>
                <a:gd name="T61" fmla="*/ 379 h 415"/>
                <a:gd name="T62" fmla="*/ 1019 w 1254"/>
                <a:gd name="T63" fmla="*/ 392 h 415"/>
                <a:gd name="T64" fmla="*/ 994 w 1254"/>
                <a:gd name="T65" fmla="*/ 405 h 415"/>
                <a:gd name="T66" fmla="*/ 971 w 1254"/>
                <a:gd name="T67" fmla="*/ 415 h 415"/>
                <a:gd name="T68" fmla="*/ 0 w 1254"/>
                <a:gd name="T69" fmla="*/ 12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1" name="Freeform 389"/>
            <p:cNvSpPr>
              <a:spLocks noChangeArrowheads="1"/>
            </p:cNvSpPr>
            <p:nvPr/>
          </p:nvSpPr>
          <p:spPr bwMode="auto">
            <a:xfrm>
              <a:off x="3837" y="3383"/>
              <a:ext cx="49" cy="22"/>
            </a:xfrm>
            <a:custGeom>
              <a:avLst/>
              <a:gdLst>
                <a:gd name="T0" fmla="*/ 45 w 447"/>
                <a:gd name="T1" fmla="*/ 198 h 198"/>
                <a:gd name="T2" fmla="*/ 447 w 447"/>
                <a:gd name="T3" fmla="*/ 79 h 198"/>
                <a:gd name="T4" fmla="*/ 203 w 447"/>
                <a:gd name="T5" fmla="*/ 0 h 198"/>
                <a:gd name="T6" fmla="*/ 5 w 447"/>
                <a:gd name="T7" fmla="*/ 22 h 198"/>
                <a:gd name="T8" fmla="*/ 0 w 447"/>
                <a:gd name="T9" fmla="*/ 187 h 198"/>
                <a:gd name="T10" fmla="*/ 45 w 447"/>
                <a:gd name="T11" fmla="*/ 198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2" name="Freeform 390"/>
            <p:cNvSpPr>
              <a:spLocks noChangeArrowheads="1"/>
            </p:cNvSpPr>
            <p:nvPr/>
          </p:nvSpPr>
          <p:spPr bwMode="auto">
            <a:xfrm>
              <a:off x="3708" y="3289"/>
              <a:ext cx="27" cy="105"/>
            </a:xfrm>
            <a:custGeom>
              <a:avLst/>
              <a:gdLst>
                <a:gd name="T0" fmla="*/ 238 w 238"/>
                <a:gd name="T1" fmla="*/ 22 h 947"/>
                <a:gd name="T2" fmla="*/ 237 w 238"/>
                <a:gd name="T3" fmla="*/ 21 h 947"/>
                <a:gd name="T4" fmla="*/ 233 w 238"/>
                <a:gd name="T5" fmla="*/ 19 h 947"/>
                <a:gd name="T6" fmla="*/ 226 w 238"/>
                <a:gd name="T7" fmla="*/ 17 h 947"/>
                <a:gd name="T8" fmla="*/ 217 w 238"/>
                <a:gd name="T9" fmla="*/ 14 h 947"/>
                <a:gd name="T10" fmla="*/ 206 w 238"/>
                <a:gd name="T11" fmla="*/ 10 h 947"/>
                <a:gd name="T12" fmla="*/ 194 w 238"/>
                <a:gd name="T13" fmla="*/ 7 h 947"/>
                <a:gd name="T14" fmla="*/ 180 w 238"/>
                <a:gd name="T15" fmla="*/ 4 h 947"/>
                <a:gd name="T16" fmla="*/ 164 w 238"/>
                <a:gd name="T17" fmla="*/ 1 h 947"/>
                <a:gd name="T18" fmla="*/ 146 w 238"/>
                <a:gd name="T19" fmla="*/ 0 h 947"/>
                <a:gd name="T20" fmla="*/ 127 w 238"/>
                <a:gd name="T21" fmla="*/ 0 h 947"/>
                <a:gd name="T22" fmla="*/ 108 w 238"/>
                <a:gd name="T23" fmla="*/ 2 h 947"/>
                <a:gd name="T24" fmla="*/ 87 w 238"/>
                <a:gd name="T25" fmla="*/ 5 h 947"/>
                <a:gd name="T26" fmla="*/ 66 w 238"/>
                <a:gd name="T27" fmla="*/ 11 h 947"/>
                <a:gd name="T28" fmla="*/ 44 w 238"/>
                <a:gd name="T29" fmla="*/ 19 h 947"/>
                <a:gd name="T30" fmla="*/ 22 w 238"/>
                <a:gd name="T31" fmla="*/ 30 h 947"/>
                <a:gd name="T32" fmla="*/ 0 w 238"/>
                <a:gd name="T33" fmla="*/ 45 h 947"/>
                <a:gd name="T34" fmla="*/ 0 w 238"/>
                <a:gd name="T35" fmla="*/ 947 h 947"/>
                <a:gd name="T36" fmla="*/ 1 w 238"/>
                <a:gd name="T37" fmla="*/ 947 h 947"/>
                <a:gd name="T38" fmla="*/ 6 w 238"/>
                <a:gd name="T39" fmla="*/ 947 h 947"/>
                <a:gd name="T40" fmla="*/ 13 w 238"/>
                <a:gd name="T41" fmla="*/ 946 h 947"/>
                <a:gd name="T42" fmla="*/ 22 w 238"/>
                <a:gd name="T43" fmla="*/ 945 h 947"/>
                <a:gd name="T44" fmla="*/ 33 w 238"/>
                <a:gd name="T45" fmla="*/ 943 h 947"/>
                <a:gd name="T46" fmla="*/ 47 w 238"/>
                <a:gd name="T47" fmla="*/ 941 h 947"/>
                <a:gd name="T48" fmla="*/ 62 w 238"/>
                <a:gd name="T49" fmla="*/ 938 h 947"/>
                <a:gd name="T50" fmla="*/ 78 w 238"/>
                <a:gd name="T51" fmla="*/ 934 h 947"/>
                <a:gd name="T52" fmla="*/ 96 w 238"/>
                <a:gd name="T53" fmla="*/ 928 h 947"/>
                <a:gd name="T54" fmla="*/ 115 w 238"/>
                <a:gd name="T55" fmla="*/ 922 h 947"/>
                <a:gd name="T56" fmla="*/ 135 w 238"/>
                <a:gd name="T57" fmla="*/ 915 h 947"/>
                <a:gd name="T58" fmla="*/ 155 w 238"/>
                <a:gd name="T59" fmla="*/ 906 h 947"/>
                <a:gd name="T60" fmla="*/ 176 w 238"/>
                <a:gd name="T61" fmla="*/ 896 h 947"/>
                <a:gd name="T62" fmla="*/ 197 w 238"/>
                <a:gd name="T63" fmla="*/ 884 h 947"/>
                <a:gd name="T64" fmla="*/ 217 w 238"/>
                <a:gd name="T65" fmla="*/ 871 h 947"/>
                <a:gd name="T66" fmla="*/ 238 w 238"/>
                <a:gd name="T67" fmla="*/ 856 h 947"/>
                <a:gd name="T68" fmla="*/ 238 w 238"/>
                <a:gd name="T69" fmla="*/ 2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3" name="Freeform 391"/>
            <p:cNvSpPr>
              <a:spLocks noChangeArrowheads="1"/>
            </p:cNvSpPr>
            <p:nvPr/>
          </p:nvSpPr>
          <p:spPr bwMode="auto">
            <a:xfrm>
              <a:off x="3709" y="3290"/>
              <a:ext cx="23" cy="89"/>
            </a:xfrm>
            <a:custGeom>
              <a:avLst/>
              <a:gdLst>
                <a:gd name="T0" fmla="*/ 203 w 203"/>
                <a:gd name="T1" fmla="*/ 18 h 799"/>
                <a:gd name="T2" fmla="*/ 202 w 203"/>
                <a:gd name="T3" fmla="*/ 17 h 799"/>
                <a:gd name="T4" fmla="*/ 199 w 203"/>
                <a:gd name="T5" fmla="*/ 16 h 799"/>
                <a:gd name="T6" fmla="*/ 193 w 203"/>
                <a:gd name="T7" fmla="*/ 14 h 799"/>
                <a:gd name="T8" fmla="*/ 186 w 203"/>
                <a:gd name="T9" fmla="*/ 11 h 799"/>
                <a:gd name="T10" fmla="*/ 177 w 203"/>
                <a:gd name="T11" fmla="*/ 8 h 799"/>
                <a:gd name="T12" fmla="*/ 166 w 203"/>
                <a:gd name="T13" fmla="*/ 5 h 799"/>
                <a:gd name="T14" fmla="*/ 153 w 203"/>
                <a:gd name="T15" fmla="*/ 3 h 799"/>
                <a:gd name="T16" fmla="*/ 140 w 203"/>
                <a:gd name="T17" fmla="*/ 1 h 799"/>
                <a:gd name="T18" fmla="*/ 125 w 203"/>
                <a:gd name="T19" fmla="*/ 0 h 799"/>
                <a:gd name="T20" fmla="*/ 109 w 203"/>
                <a:gd name="T21" fmla="*/ 0 h 799"/>
                <a:gd name="T22" fmla="*/ 92 w 203"/>
                <a:gd name="T23" fmla="*/ 1 h 799"/>
                <a:gd name="T24" fmla="*/ 74 w 203"/>
                <a:gd name="T25" fmla="*/ 4 h 799"/>
                <a:gd name="T26" fmla="*/ 57 w 203"/>
                <a:gd name="T27" fmla="*/ 9 h 799"/>
                <a:gd name="T28" fmla="*/ 37 w 203"/>
                <a:gd name="T29" fmla="*/ 16 h 799"/>
                <a:gd name="T30" fmla="*/ 19 w 203"/>
                <a:gd name="T31" fmla="*/ 26 h 799"/>
                <a:gd name="T32" fmla="*/ 0 w 203"/>
                <a:gd name="T33" fmla="*/ 38 h 799"/>
                <a:gd name="T34" fmla="*/ 0 w 203"/>
                <a:gd name="T35" fmla="*/ 799 h 799"/>
                <a:gd name="T36" fmla="*/ 1 w 203"/>
                <a:gd name="T37" fmla="*/ 799 h 799"/>
                <a:gd name="T38" fmla="*/ 5 w 203"/>
                <a:gd name="T39" fmla="*/ 799 h 799"/>
                <a:gd name="T40" fmla="*/ 11 w 203"/>
                <a:gd name="T41" fmla="*/ 798 h 799"/>
                <a:gd name="T42" fmla="*/ 19 w 203"/>
                <a:gd name="T43" fmla="*/ 797 h 799"/>
                <a:gd name="T44" fmla="*/ 28 w 203"/>
                <a:gd name="T45" fmla="*/ 796 h 799"/>
                <a:gd name="T46" fmla="*/ 41 w 203"/>
                <a:gd name="T47" fmla="*/ 794 h 799"/>
                <a:gd name="T48" fmla="*/ 53 w 203"/>
                <a:gd name="T49" fmla="*/ 791 h 799"/>
                <a:gd name="T50" fmla="*/ 67 w 203"/>
                <a:gd name="T51" fmla="*/ 786 h 799"/>
                <a:gd name="T52" fmla="*/ 82 w 203"/>
                <a:gd name="T53" fmla="*/ 782 h 799"/>
                <a:gd name="T54" fmla="*/ 99 w 203"/>
                <a:gd name="T55" fmla="*/ 777 h 799"/>
                <a:gd name="T56" fmla="*/ 116 w 203"/>
                <a:gd name="T57" fmla="*/ 771 h 799"/>
                <a:gd name="T58" fmla="*/ 133 w 203"/>
                <a:gd name="T59" fmla="*/ 763 h 799"/>
                <a:gd name="T60" fmla="*/ 150 w 203"/>
                <a:gd name="T61" fmla="*/ 755 h 799"/>
                <a:gd name="T62" fmla="*/ 169 w 203"/>
                <a:gd name="T63" fmla="*/ 745 h 799"/>
                <a:gd name="T64" fmla="*/ 186 w 203"/>
                <a:gd name="T65" fmla="*/ 733 h 799"/>
                <a:gd name="T66" fmla="*/ 203 w 203"/>
                <a:gd name="T67" fmla="*/ 720 h 799"/>
                <a:gd name="T68" fmla="*/ 203 w 203"/>
                <a:gd name="T69" fmla="*/ 18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4" name="Freeform 392"/>
            <p:cNvSpPr>
              <a:spLocks noChangeArrowheads="1"/>
            </p:cNvSpPr>
            <p:nvPr/>
          </p:nvSpPr>
          <p:spPr bwMode="auto">
            <a:xfrm>
              <a:off x="3710" y="3291"/>
              <a:ext cx="19" cy="72"/>
            </a:xfrm>
            <a:custGeom>
              <a:avLst/>
              <a:gdLst>
                <a:gd name="T0" fmla="*/ 171 w 171"/>
                <a:gd name="T1" fmla="*/ 15 h 650"/>
                <a:gd name="T2" fmla="*/ 170 w 171"/>
                <a:gd name="T3" fmla="*/ 15 h 650"/>
                <a:gd name="T4" fmla="*/ 167 w 171"/>
                <a:gd name="T5" fmla="*/ 13 h 650"/>
                <a:gd name="T6" fmla="*/ 163 w 171"/>
                <a:gd name="T7" fmla="*/ 11 h 650"/>
                <a:gd name="T8" fmla="*/ 157 w 171"/>
                <a:gd name="T9" fmla="*/ 9 h 650"/>
                <a:gd name="T10" fmla="*/ 149 w 171"/>
                <a:gd name="T11" fmla="*/ 7 h 650"/>
                <a:gd name="T12" fmla="*/ 139 w 171"/>
                <a:gd name="T13" fmla="*/ 4 h 650"/>
                <a:gd name="T14" fmla="*/ 129 w 171"/>
                <a:gd name="T15" fmla="*/ 2 h 650"/>
                <a:gd name="T16" fmla="*/ 118 w 171"/>
                <a:gd name="T17" fmla="*/ 0 h 650"/>
                <a:gd name="T18" fmla="*/ 105 w 171"/>
                <a:gd name="T19" fmla="*/ 0 h 650"/>
                <a:gd name="T20" fmla="*/ 92 w 171"/>
                <a:gd name="T21" fmla="*/ 0 h 650"/>
                <a:gd name="T22" fmla="*/ 77 w 171"/>
                <a:gd name="T23" fmla="*/ 1 h 650"/>
                <a:gd name="T24" fmla="*/ 63 w 171"/>
                <a:gd name="T25" fmla="*/ 3 h 650"/>
                <a:gd name="T26" fmla="*/ 48 w 171"/>
                <a:gd name="T27" fmla="*/ 7 h 650"/>
                <a:gd name="T28" fmla="*/ 31 w 171"/>
                <a:gd name="T29" fmla="*/ 13 h 650"/>
                <a:gd name="T30" fmla="*/ 16 w 171"/>
                <a:gd name="T31" fmla="*/ 22 h 650"/>
                <a:gd name="T32" fmla="*/ 0 w 171"/>
                <a:gd name="T33" fmla="*/ 32 h 650"/>
                <a:gd name="T34" fmla="*/ 0 w 171"/>
                <a:gd name="T35" fmla="*/ 650 h 650"/>
                <a:gd name="T36" fmla="*/ 1 w 171"/>
                <a:gd name="T37" fmla="*/ 650 h 650"/>
                <a:gd name="T38" fmla="*/ 4 w 171"/>
                <a:gd name="T39" fmla="*/ 650 h 650"/>
                <a:gd name="T40" fmla="*/ 9 w 171"/>
                <a:gd name="T41" fmla="*/ 649 h 650"/>
                <a:gd name="T42" fmla="*/ 16 w 171"/>
                <a:gd name="T43" fmla="*/ 648 h 650"/>
                <a:gd name="T44" fmla="*/ 24 w 171"/>
                <a:gd name="T45" fmla="*/ 647 h 650"/>
                <a:gd name="T46" fmla="*/ 34 w 171"/>
                <a:gd name="T47" fmla="*/ 645 h 650"/>
                <a:gd name="T48" fmla="*/ 45 w 171"/>
                <a:gd name="T49" fmla="*/ 642 h 650"/>
                <a:gd name="T50" fmla="*/ 57 w 171"/>
                <a:gd name="T51" fmla="*/ 640 h 650"/>
                <a:gd name="T52" fmla="*/ 69 w 171"/>
                <a:gd name="T53" fmla="*/ 636 h 650"/>
                <a:gd name="T54" fmla="*/ 82 w 171"/>
                <a:gd name="T55" fmla="*/ 632 h 650"/>
                <a:gd name="T56" fmla="*/ 97 w 171"/>
                <a:gd name="T57" fmla="*/ 627 h 650"/>
                <a:gd name="T58" fmla="*/ 112 w 171"/>
                <a:gd name="T59" fmla="*/ 621 h 650"/>
                <a:gd name="T60" fmla="*/ 126 w 171"/>
                <a:gd name="T61" fmla="*/ 614 h 650"/>
                <a:gd name="T62" fmla="*/ 141 w 171"/>
                <a:gd name="T63" fmla="*/ 606 h 650"/>
                <a:gd name="T64" fmla="*/ 157 w 171"/>
                <a:gd name="T65" fmla="*/ 595 h 650"/>
                <a:gd name="T66" fmla="*/ 171 w 171"/>
                <a:gd name="T67" fmla="*/ 585 h 650"/>
                <a:gd name="T68" fmla="*/ 171 w 171"/>
                <a:gd name="T69" fmla="*/ 1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5" name="Freeform 393"/>
            <p:cNvSpPr>
              <a:spLocks noChangeArrowheads="1"/>
            </p:cNvSpPr>
            <p:nvPr/>
          </p:nvSpPr>
          <p:spPr bwMode="auto">
            <a:xfrm>
              <a:off x="3711" y="3291"/>
              <a:ext cx="15" cy="56"/>
            </a:xfrm>
            <a:custGeom>
              <a:avLst/>
              <a:gdLst>
                <a:gd name="T0" fmla="*/ 138 w 138"/>
                <a:gd name="T1" fmla="*/ 14 h 502"/>
                <a:gd name="T2" fmla="*/ 135 w 138"/>
                <a:gd name="T3" fmla="*/ 13 h 502"/>
                <a:gd name="T4" fmla="*/ 126 w 138"/>
                <a:gd name="T5" fmla="*/ 8 h 502"/>
                <a:gd name="T6" fmla="*/ 113 w 138"/>
                <a:gd name="T7" fmla="*/ 4 h 502"/>
                <a:gd name="T8" fmla="*/ 96 w 138"/>
                <a:gd name="T9" fmla="*/ 1 h 502"/>
                <a:gd name="T10" fmla="*/ 74 w 138"/>
                <a:gd name="T11" fmla="*/ 0 h 502"/>
                <a:gd name="T12" fmla="*/ 51 w 138"/>
                <a:gd name="T13" fmla="*/ 3 h 502"/>
                <a:gd name="T14" fmla="*/ 25 w 138"/>
                <a:gd name="T15" fmla="*/ 12 h 502"/>
                <a:gd name="T16" fmla="*/ 0 w 138"/>
                <a:gd name="T17" fmla="*/ 26 h 502"/>
                <a:gd name="T18" fmla="*/ 0 w 138"/>
                <a:gd name="T19" fmla="*/ 502 h 502"/>
                <a:gd name="T20" fmla="*/ 3 w 138"/>
                <a:gd name="T21" fmla="*/ 502 h 502"/>
                <a:gd name="T22" fmla="*/ 13 w 138"/>
                <a:gd name="T23" fmla="*/ 501 h 502"/>
                <a:gd name="T24" fmla="*/ 28 w 138"/>
                <a:gd name="T25" fmla="*/ 499 h 502"/>
                <a:gd name="T26" fmla="*/ 46 w 138"/>
                <a:gd name="T27" fmla="*/ 494 h 502"/>
                <a:gd name="T28" fmla="*/ 67 w 138"/>
                <a:gd name="T29" fmla="*/ 488 h 502"/>
                <a:gd name="T30" fmla="*/ 91 w 138"/>
                <a:gd name="T31" fmla="*/ 479 h 502"/>
                <a:gd name="T32" fmla="*/ 114 w 138"/>
                <a:gd name="T33" fmla="*/ 467 h 502"/>
                <a:gd name="T34" fmla="*/ 138 w 138"/>
                <a:gd name="T35" fmla="*/ 450 h 502"/>
                <a:gd name="T36" fmla="*/ 138 w 138"/>
                <a:gd name="T37" fmla="*/ 14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6" name="Freeform 394"/>
            <p:cNvSpPr>
              <a:spLocks noChangeArrowheads="1"/>
            </p:cNvSpPr>
            <p:nvPr/>
          </p:nvSpPr>
          <p:spPr bwMode="auto">
            <a:xfrm>
              <a:off x="3711" y="3292"/>
              <a:ext cx="12" cy="40"/>
            </a:xfrm>
            <a:custGeom>
              <a:avLst/>
              <a:gdLst>
                <a:gd name="T0" fmla="*/ 104 w 104"/>
                <a:gd name="T1" fmla="*/ 10 h 353"/>
                <a:gd name="T2" fmla="*/ 102 w 104"/>
                <a:gd name="T3" fmla="*/ 9 h 353"/>
                <a:gd name="T4" fmla="*/ 95 w 104"/>
                <a:gd name="T5" fmla="*/ 6 h 353"/>
                <a:gd name="T6" fmla="*/ 85 w 104"/>
                <a:gd name="T7" fmla="*/ 3 h 353"/>
                <a:gd name="T8" fmla="*/ 71 w 104"/>
                <a:gd name="T9" fmla="*/ 0 h 353"/>
                <a:gd name="T10" fmla="*/ 56 w 104"/>
                <a:gd name="T11" fmla="*/ 0 h 353"/>
                <a:gd name="T12" fmla="*/ 38 w 104"/>
                <a:gd name="T13" fmla="*/ 3 h 353"/>
                <a:gd name="T14" fmla="*/ 19 w 104"/>
                <a:gd name="T15" fmla="*/ 9 h 353"/>
                <a:gd name="T16" fmla="*/ 0 w 104"/>
                <a:gd name="T17" fmla="*/ 20 h 353"/>
                <a:gd name="T18" fmla="*/ 0 w 104"/>
                <a:gd name="T19" fmla="*/ 353 h 353"/>
                <a:gd name="T20" fmla="*/ 2 w 104"/>
                <a:gd name="T21" fmla="*/ 353 h 353"/>
                <a:gd name="T22" fmla="*/ 9 w 104"/>
                <a:gd name="T23" fmla="*/ 352 h 353"/>
                <a:gd name="T24" fmla="*/ 21 w 104"/>
                <a:gd name="T25" fmla="*/ 350 h 353"/>
                <a:gd name="T26" fmla="*/ 35 w 104"/>
                <a:gd name="T27" fmla="*/ 347 h 353"/>
                <a:gd name="T28" fmla="*/ 51 w 104"/>
                <a:gd name="T29" fmla="*/ 343 h 353"/>
                <a:gd name="T30" fmla="*/ 68 w 104"/>
                <a:gd name="T31" fmla="*/ 336 h 353"/>
                <a:gd name="T32" fmla="*/ 86 w 104"/>
                <a:gd name="T33" fmla="*/ 326 h 353"/>
                <a:gd name="T34" fmla="*/ 104 w 104"/>
                <a:gd name="T35" fmla="*/ 313 h 353"/>
                <a:gd name="T36" fmla="*/ 104 w 104"/>
                <a:gd name="T37" fmla="*/ 10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7" name="Freeform 395"/>
            <p:cNvSpPr>
              <a:spLocks noChangeArrowheads="1"/>
            </p:cNvSpPr>
            <p:nvPr/>
          </p:nvSpPr>
          <p:spPr bwMode="auto">
            <a:xfrm>
              <a:off x="3712" y="3293"/>
              <a:ext cx="8" cy="23"/>
            </a:xfrm>
            <a:custGeom>
              <a:avLst/>
              <a:gdLst>
                <a:gd name="T0" fmla="*/ 72 w 72"/>
                <a:gd name="T1" fmla="*/ 6 h 204"/>
                <a:gd name="T2" fmla="*/ 69 w 72"/>
                <a:gd name="T3" fmla="*/ 5 h 204"/>
                <a:gd name="T4" fmla="*/ 65 w 72"/>
                <a:gd name="T5" fmla="*/ 4 h 204"/>
                <a:gd name="T6" fmla="*/ 58 w 72"/>
                <a:gd name="T7" fmla="*/ 2 h 204"/>
                <a:gd name="T8" fmla="*/ 49 w 72"/>
                <a:gd name="T9" fmla="*/ 0 h 204"/>
                <a:gd name="T10" fmla="*/ 39 w 72"/>
                <a:gd name="T11" fmla="*/ 0 h 204"/>
                <a:gd name="T12" fmla="*/ 27 w 72"/>
                <a:gd name="T13" fmla="*/ 1 h 204"/>
                <a:gd name="T14" fmla="*/ 13 w 72"/>
                <a:gd name="T15" fmla="*/ 6 h 204"/>
                <a:gd name="T16" fmla="*/ 0 w 72"/>
                <a:gd name="T17" fmla="*/ 13 h 204"/>
                <a:gd name="T18" fmla="*/ 0 w 72"/>
                <a:gd name="T19" fmla="*/ 204 h 204"/>
                <a:gd name="T20" fmla="*/ 2 w 72"/>
                <a:gd name="T21" fmla="*/ 204 h 204"/>
                <a:gd name="T22" fmla="*/ 6 w 72"/>
                <a:gd name="T23" fmla="*/ 203 h 204"/>
                <a:gd name="T24" fmla="*/ 15 w 72"/>
                <a:gd name="T25" fmla="*/ 202 h 204"/>
                <a:gd name="T26" fmla="*/ 24 w 72"/>
                <a:gd name="T27" fmla="*/ 200 h 204"/>
                <a:gd name="T28" fmla="*/ 35 w 72"/>
                <a:gd name="T29" fmla="*/ 197 h 204"/>
                <a:gd name="T30" fmla="*/ 47 w 72"/>
                <a:gd name="T31" fmla="*/ 192 h 204"/>
                <a:gd name="T32" fmla="*/ 59 w 72"/>
                <a:gd name="T33" fmla="*/ 185 h 204"/>
                <a:gd name="T34" fmla="*/ 72 w 72"/>
                <a:gd name="T35" fmla="*/ 177 h 204"/>
                <a:gd name="T36" fmla="*/ 72 w 72"/>
                <a:gd name="T37" fmla="*/ 6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8" name="Freeform 396"/>
            <p:cNvSpPr>
              <a:spLocks noChangeArrowheads="1"/>
            </p:cNvSpPr>
            <p:nvPr/>
          </p:nvSpPr>
          <p:spPr bwMode="auto">
            <a:xfrm>
              <a:off x="3807" y="3359"/>
              <a:ext cx="12" cy="11"/>
            </a:xfrm>
            <a:custGeom>
              <a:avLst/>
              <a:gdLst>
                <a:gd name="T0" fmla="*/ 52 w 104"/>
                <a:gd name="T1" fmla="*/ 104 h 104"/>
                <a:gd name="T2" fmla="*/ 62 w 104"/>
                <a:gd name="T3" fmla="*/ 103 h 104"/>
                <a:gd name="T4" fmla="*/ 73 w 104"/>
                <a:gd name="T5" fmla="*/ 100 h 104"/>
                <a:gd name="T6" fmla="*/ 81 w 104"/>
                <a:gd name="T7" fmla="*/ 95 h 104"/>
                <a:gd name="T8" fmla="*/ 89 w 104"/>
                <a:gd name="T9" fmla="*/ 89 h 104"/>
                <a:gd name="T10" fmla="*/ 95 w 104"/>
                <a:gd name="T11" fmla="*/ 81 h 104"/>
                <a:gd name="T12" fmla="*/ 100 w 104"/>
                <a:gd name="T13" fmla="*/ 72 h 104"/>
                <a:gd name="T14" fmla="*/ 103 w 104"/>
                <a:gd name="T15" fmla="*/ 62 h 104"/>
                <a:gd name="T16" fmla="*/ 104 w 104"/>
                <a:gd name="T17" fmla="*/ 52 h 104"/>
                <a:gd name="T18" fmla="*/ 103 w 104"/>
                <a:gd name="T19" fmla="*/ 41 h 104"/>
                <a:gd name="T20" fmla="*/ 100 w 104"/>
                <a:gd name="T21" fmla="*/ 31 h 104"/>
                <a:gd name="T22" fmla="*/ 95 w 104"/>
                <a:gd name="T23" fmla="*/ 22 h 104"/>
                <a:gd name="T24" fmla="*/ 89 w 104"/>
                <a:gd name="T25" fmla="*/ 15 h 104"/>
                <a:gd name="T26" fmla="*/ 81 w 104"/>
                <a:gd name="T27" fmla="*/ 8 h 104"/>
                <a:gd name="T28" fmla="*/ 73 w 104"/>
                <a:gd name="T29" fmla="*/ 4 h 104"/>
                <a:gd name="T30" fmla="*/ 62 w 104"/>
                <a:gd name="T31" fmla="*/ 1 h 104"/>
                <a:gd name="T32" fmla="*/ 52 w 104"/>
                <a:gd name="T33" fmla="*/ 0 h 104"/>
                <a:gd name="T34" fmla="*/ 42 w 104"/>
                <a:gd name="T35" fmla="*/ 1 h 104"/>
                <a:gd name="T36" fmla="*/ 32 w 104"/>
                <a:gd name="T37" fmla="*/ 4 h 104"/>
                <a:gd name="T38" fmla="*/ 24 w 104"/>
                <a:gd name="T39" fmla="*/ 8 h 104"/>
                <a:gd name="T40" fmla="*/ 16 w 104"/>
                <a:gd name="T41" fmla="*/ 15 h 104"/>
                <a:gd name="T42" fmla="*/ 9 w 104"/>
                <a:gd name="T43" fmla="*/ 22 h 104"/>
                <a:gd name="T44" fmla="*/ 4 w 104"/>
                <a:gd name="T45" fmla="*/ 31 h 104"/>
                <a:gd name="T46" fmla="*/ 1 w 104"/>
                <a:gd name="T47" fmla="*/ 41 h 104"/>
                <a:gd name="T48" fmla="*/ 0 w 104"/>
                <a:gd name="T49" fmla="*/ 52 h 104"/>
                <a:gd name="T50" fmla="*/ 1 w 104"/>
                <a:gd name="T51" fmla="*/ 62 h 104"/>
                <a:gd name="T52" fmla="*/ 4 w 104"/>
                <a:gd name="T53" fmla="*/ 72 h 104"/>
                <a:gd name="T54" fmla="*/ 9 w 104"/>
                <a:gd name="T55" fmla="*/ 81 h 104"/>
                <a:gd name="T56" fmla="*/ 16 w 104"/>
                <a:gd name="T57" fmla="*/ 89 h 104"/>
                <a:gd name="T58" fmla="*/ 24 w 104"/>
                <a:gd name="T59" fmla="*/ 95 h 104"/>
                <a:gd name="T60" fmla="*/ 32 w 104"/>
                <a:gd name="T61" fmla="*/ 100 h 104"/>
                <a:gd name="T62" fmla="*/ 42 w 104"/>
                <a:gd name="T63" fmla="*/ 103 h 104"/>
                <a:gd name="T64" fmla="*/ 52 w 104"/>
                <a:gd name="T65" fmla="*/ 104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49" name="Freeform 397"/>
            <p:cNvSpPr>
              <a:spLocks noChangeArrowheads="1"/>
            </p:cNvSpPr>
            <p:nvPr/>
          </p:nvSpPr>
          <p:spPr bwMode="auto">
            <a:xfrm>
              <a:off x="3772" y="3359"/>
              <a:ext cx="6" cy="6"/>
            </a:xfrm>
            <a:custGeom>
              <a:avLst/>
              <a:gdLst>
                <a:gd name="T0" fmla="*/ 25 w 52"/>
                <a:gd name="T1" fmla="*/ 52 h 52"/>
                <a:gd name="T2" fmla="*/ 35 w 52"/>
                <a:gd name="T3" fmla="*/ 50 h 52"/>
                <a:gd name="T4" fmla="*/ 44 w 52"/>
                <a:gd name="T5" fmla="*/ 44 h 52"/>
                <a:gd name="T6" fmla="*/ 50 w 52"/>
                <a:gd name="T7" fmla="*/ 36 h 52"/>
                <a:gd name="T8" fmla="*/ 52 w 52"/>
                <a:gd name="T9" fmla="*/ 25 h 52"/>
                <a:gd name="T10" fmla="*/ 50 w 52"/>
                <a:gd name="T11" fmla="*/ 15 h 52"/>
                <a:gd name="T12" fmla="*/ 44 w 52"/>
                <a:gd name="T13" fmla="*/ 7 h 52"/>
                <a:gd name="T14" fmla="*/ 35 w 52"/>
                <a:gd name="T15" fmla="*/ 2 h 52"/>
                <a:gd name="T16" fmla="*/ 25 w 52"/>
                <a:gd name="T17" fmla="*/ 0 h 52"/>
                <a:gd name="T18" fmla="*/ 15 w 52"/>
                <a:gd name="T19" fmla="*/ 2 h 52"/>
                <a:gd name="T20" fmla="*/ 7 w 52"/>
                <a:gd name="T21" fmla="*/ 7 h 52"/>
                <a:gd name="T22" fmla="*/ 2 w 52"/>
                <a:gd name="T23" fmla="*/ 15 h 52"/>
                <a:gd name="T24" fmla="*/ 0 w 52"/>
                <a:gd name="T25" fmla="*/ 25 h 52"/>
                <a:gd name="T26" fmla="*/ 2 w 52"/>
                <a:gd name="T27" fmla="*/ 36 h 52"/>
                <a:gd name="T28" fmla="*/ 7 w 52"/>
                <a:gd name="T29" fmla="*/ 44 h 52"/>
                <a:gd name="T30" fmla="*/ 15 w 52"/>
                <a:gd name="T31" fmla="*/ 50 h 52"/>
                <a:gd name="T32" fmla="*/ 25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0" name="Freeform 398"/>
            <p:cNvSpPr>
              <a:spLocks noChangeArrowheads="1"/>
            </p:cNvSpPr>
            <p:nvPr/>
          </p:nvSpPr>
          <p:spPr bwMode="auto">
            <a:xfrm>
              <a:off x="3782" y="3359"/>
              <a:ext cx="5" cy="6"/>
            </a:xfrm>
            <a:custGeom>
              <a:avLst/>
              <a:gdLst>
                <a:gd name="T0" fmla="*/ 27 w 52"/>
                <a:gd name="T1" fmla="*/ 52 h 52"/>
                <a:gd name="T2" fmla="*/ 37 w 52"/>
                <a:gd name="T3" fmla="*/ 50 h 52"/>
                <a:gd name="T4" fmla="*/ 45 w 52"/>
                <a:gd name="T5" fmla="*/ 45 h 52"/>
                <a:gd name="T6" fmla="*/ 50 w 52"/>
                <a:gd name="T7" fmla="*/ 37 h 52"/>
                <a:gd name="T8" fmla="*/ 52 w 52"/>
                <a:gd name="T9" fmla="*/ 26 h 52"/>
                <a:gd name="T10" fmla="*/ 50 w 52"/>
                <a:gd name="T11" fmla="*/ 16 h 52"/>
                <a:gd name="T12" fmla="*/ 45 w 52"/>
                <a:gd name="T13" fmla="*/ 8 h 52"/>
                <a:gd name="T14" fmla="*/ 37 w 52"/>
                <a:gd name="T15" fmla="*/ 2 h 52"/>
                <a:gd name="T16" fmla="*/ 27 w 52"/>
                <a:gd name="T17" fmla="*/ 0 h 52"/>
                <a:gd name="T18" fmla="*/ 17 w 52"/>
                <a:gd name="T19" fmla="*/ 2 h 52"/>
                <a:gd name="T20" fmla="*/ 8 w 52"/>
                <a:gd name="T21" fmla="*/ 8 h 52"/>
                <a:gd name="T22" fmla="*/ 2 w 52"/>
                <a:gd name="T23" fmla="*/ 16 h 52"/>
                <a:gd name="T24" fmla="*/ 0 w 52"/>
                <a:gd name="T25" fmla="*/ 26 h 52"/>
                <a:gd name="T26" fmla="*/ 2 w 52"/>
                <a:gd name="T27" fmla="*/ 37 h 52"/>
                <a:gd name="T28" fmla="*/ 8 w 52"/>
                <a:gd name="T29" fmla="*/ 45 h 52"/>
                <a:gd name="T30" fmla="*/ 17 w 52"/>
                <a:gd name="T31" fmla="*/ 50 h 52"/>
                <a:gd name="T32" fmla="*/ 27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1" name="Freeform 399"/>
            <p:cNvSpPr>
              <a:spLocks noChangeArrowheads="1"/>
            </p:cNvSpPr>
            <p:nvPr/>
          </p:nvSpPr>
          <p:spPr bwMode="auto">
            <a:xfrm>
              <a:off x="3743" y="3280"/>
              <a:ext cx="16" cy="79"/>
            </a:xfrm>
            <a:custGeom>
              <a:avLst/>
              <a:gdLst>
                <a:gd name="T0" fmla="*/ 46 w 148"/>
                <a:gd name="T1" fmla="*/ 14 h 712"/>
                <a:gd name="T2" fmla="*/ 42 w 148"/>
                <a:gd name="T3" fmla="*/ 29 h 712"/>
                <a:gd name="T4" fmla="*/ 32 w 148"/>
                <a:gd name="T5" fmla="*/ 68 h 712"/>
                <a:gd name="T6" fmla="*/ 18 w 148"/>
                <a:gd name="T7" fmla="*/ 132 h 712"/>
                <a:gd name="T8" fmla="*/ 7 w 148"/>
                <a:gd name="T9" fmla="*/ 217 h 712"/>
                <a:gd name="T10" fmla="*/ 0 w 148"/>
                <a:gd name="T11" fmla="*/ 319 h 712"/>
                <a:gd name="T12" fmla="*/ 1 w 148"/>
                <a:gd name="T13" fmla="*/ 438 h 712"/>
                <a:gd name="T14" fmla="*/ 13 w 148"/>
                <a:gd name="T15" fmla="*/ 570 h 712"/>
                <a:gd name="T16" fmla="*/ 41 w 148"/>
                <a:gd name="T17" fmla="*/ 712 h 712"/>
                <a:gd name="T18" fmla="*/ 143 w 148"/>
                <a:gd name="T19" fmla="*/ 707 h 712"/>
                <a:gd name="T20" fmla="*/ 139 w 148"/>
                <a:gd name="T21" fmla="*/ 685 h 712"/>
                <a:gd name="T22" fmla="*/ 128 w 148"/>
                <a:gd name="T23" fmla="*/ 628 h 712"/>
                <a:gd name="T24" fmla="*/ 116 w 148"/>
                <a:gd name="T25" fmla="*/ 543 h 712"/>
                <a:gd name="T26" fmla="*/ 105 w 148"/>
                <a:gd name="T27" fmla="*/ 439 h 712"/>
                <a:gd name="T28" fmla="*/ 99 w 148"/>
                <a:gd name="T29" fmla="*/ 324 h 712"/>
                <a:gd name="T30" fmla="*/ 102 w 148"/>
                <a:gd name="T31" fmla="*/ 209 h 712"/>
                <a:gd name="T32" fmla="*/ 117 w 148"/>
                <a:gd name="T33" fmla="*/ 100 h 712"/>
                <a:gd name="T34" fmla="*/ 148 w 148"/>
                <a:gd name="T35" fmla="*/ 8 h 712"/>
                <a:gd name="T36" fmla="*/ 148 w 148"/>
                <a:gd name="T37" fmla="*/ 7 h 712"/>
                <a:gd name="T38" fmla="*/ 148 w 148"/>
                <a:gd name="T39" fmla="*/ 5 h 712"/>
                <a:gd name="T40" fmla="*/ 146 w 148"/>
                <a:gd name="T41" fmla="*/ 3 h 712"/>
                <a:gd name="T42" fmla="*/ 140 w 148"/>
                <a:gd name="T43" fmla="*/ 0 h 712"/>
                <a:gd name="T44" fmla="*/ 127 w 148"/>
                <a:gd name="T45" fmla="*/ 0 h 712"/>
                <a:gd name="T46" fmla="*/ 109 w 148"/>
                <a:gd name="T47" fmla="*/ 1 h 712"/>
                <a:gd name="T48" fmla="*/ 83 w 148"/>
                <a:gd name="T49" fmla="*/ 6 h 712"/>
                <a:gd name="T50" fmla="*/ 46 w 148"/>
                <a:gd name="T51" fmla="*/ 14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2" name="Freeform 400"/>
            <p:cNvSpPr>
              <a:spLocks noChangeArrowheads="1"/>
            </p:cNvSpPr>
            <p:nvPr/>
          </p:nvSpPr>
          <p:spPr bwMode="auto">
            <a:xfrm>
              <a:off x="3827" y="3270"/>
              <a:ext cx="23" cy="88"/>
            </a:xfrm>
            <a:custGeom>
              <a:avLst/>
              <a:gdLst>
                <a:gd name="T0" fmla="*/ 201 w 201"/>
                <a:gd name="T1" fmla="*/ 5 h 795"/>
                <a:gd name="T2" fmla="*/ 196 w 201"/>
                <a:gd name="T3" fmla="*/ 10 h 795"/>
                <a:gd name="T4" fmla="*/ 183 w 201"/>
                <a:gd name="T5" fmla="*/ 31 h 795"/>
                <a:gd name="T6" fmla="*/ 165 w 201"/>
                <a:gd name="T7" fmla="*/ 73 h 795"/>
                <a:gd name="T8" fmla="*/ 148 w 201"/>
                <a:gd name="T9" fmla="*/ 140 h 795"/>
                <a:gd name="T10" fmla="*/ 134 w 201"/>
                <a:gd name="T11" fmla="*/ 240 h 795"/>
                <a:gd name="T12" fmla="*/ 127 w 201"/>
                <a:gd name="T13" fmla="*/ 379 h 795"/>
                <a:gd name="T14" fmla="*/ 131 w 201"/>
                <a:gd name="T15" fmla="*/ 561 h 795"/>
                <a:gd name="T16" fmla="*/ 150 w 201"/>
                <a:gd name="T17" fmla="*/ 795 h 795"/>
                <a:gd name="T18" fmla="*/ 37 w 201"/>
                <a:gd name="T19" fmla="*/ 795 h 795"/>
                <a:gd name="T20" fmla="*/ 33 w 201"/>
                <a:gd name="T21" fmla="*/ 771 h 795"/>
                <a:gd name="T22" fmla="*/ 24 w 201"/>
                <a:gd name="T23" fmla="*/ 707 h 795"/>
                <a:gd name="T24" fmla="*/ 13 w 201"/>
                <a:gd name="T25" fmla="*/ 611 h 795"/>
                <a:gd name="T26" fmla="*/ 3 w 201"/>
                <a:gd name="T27" fmla="*/ 493 h 795"/>
                <a:gd name="T28" fmla="*/ 0 w 201"/>
                <a:gd name="T29" fmla="*/ 363 h 795"/>
                <a:gd name="T30" fmla="*/ 7 w 201"/>
                <a:gd name="T31" fmla="*/ 231 h 795"/>
                <a:gd name="T32" fmla="*/ 28 w 201"/>
                <a:gd name="T33" fmla="*/ 107 h 795"/>
                <a:gd name="T34" fmla="*/ 66 w 201"/>
                <a:gd name="T35" fmla="*/ 0 h 795"/>
                <a:gd name="T36" fmla="*/ 201 w 201"/>
                <a:gd name="T37" fmla="*/ 5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3" name="Freeform 401"/>
            <p:cNvSpPr>
              <a:spLocks noChangeArrowheads="1"/>
            </p:cNvSpPr>
            <p:nvPr/>
          </p:nvSpPr>
          <p:spPr bwMode="auto">
            <a:xfrm>
              <a:off x="3743" y="3284"/>
              <a:ext cx="15" cy="69"/>
            </a:xfrm>
            <a:custGeom>
              <a:avLst/>
              <a:gdLst>
                <a:gd name="T0" fmla="*/ 41 w 129"/>
                <a:gd name="T1" fmla="*/ 12 h 622"/>
                <a:gd name="T2" fmla="*/ 37 w 129"/>
                <a:gd name="T3" fmla="*/ 24 h 622"/>
                <a:gd name="T4" fmla="*/ 29 w 129"/>
                <a:gd name="T5" fmla="*/ 59 h 622"/>
                <a:gd name="T6" fmla="*/ 18 w 129"/>
                <a:gd name="T7" fmla="*/ 115 h 622"/>
                <a:gd name="T8" fmla="*/ 6 w 129"/>
                <a:gd name="T9" fmla="*/ 189 h 622"/>
                <a:gd name="T10" fmla="*/ 0 w 129"/>
                <a:gd name="T11" fmla="*/ 279 h 622"/>
                <a:gd name="T12" fmla="*/ 1 w 129"/>
                <a:gd name="T13" fmla="*/ 382 h 622"/>
                <a:gd name="T14" fmla="*/ 11 w 129"/>
                <a:gd name="T15" fmla="*/ 497 h 622"/>
                <a:gd name="T16" fmla="*/ 36 w 129"/>
                <a:gd name="T17" fmla="*/ 622 h 622"/>
                <a:gd name="T18" fmla="*/ 124 w 129"/>
                <a:gd name="T19" fmla="*/ 617 h 622"/>
                <a:gd name="T20" fmla="*/ 120 w 129"/>
                <a:gd name="T21" fmla="*/ 598 h 622"/>
                <a:gd name="T22" fmla="*/ 112 w 129"/>
                <a:gd name="T23" fmla="*/ 548 h 622"/>
                <a:gd name="T24" fmla="*/ 101 w 129"/>
                <a:gd name="T25" fmla="*/ 473 h 622"/>
                <a:gd name="T26" fmla="*/ 92 w 129"/>
                <a:gd name="T27" fmla="*/ 382 h 622"/>
                <a:gd name="T28" fmla="*/ 87 w 129"/>
                <a:gd name="T29" fmla="*/ 282 h 622"/>
                <a:gd name="T30" fmla="*/ 89 w 129"/>
                <a:gd name="T31" fmla="*/ 182 h 622"/>
                <a:gd name="T32" fmla="*/ 102 w 129"/>
                <a:gd name="T33" fmla="*/ 87 h 622"/>
                <a:gd name="T34" fmla="*/ 129 w 129"/>
                <a:gd name="T35" fmla="*/ 7 h 622"/>
                <a:gd name="T36" fmla="*/ 129 w 129"/>
                <a:gd name="T37" fmla="*/ 6 h 622"/>
                <a:gd name="T38" fmla="*/ 129 w 129"/>
                <a:gd name="T39" fmla="*/ 4 h 622"/>
                <a:gd name="T40" fmla="*/ 127 w 129"/>
                <a:gd name="T41" fmla="*/ 2 h 622"/>
                <a:gd name="T42" fmla="*/ 122 w 129"/>
                <a:gd name="T43" fmla="*/ 0 h 622"/>
                <a:gd name="T44" fmla="*/ 112 w 129"/>
                <a:gd name="T45" fmla="*/ 0 h 622"/>
                <a:gd name="T46" fmla="*/ 96 w 129"/>
                <a:gd name="T47" fmla="*/ 1 h 622"/>
                <a:gd name="T48" fmla="*/ 72 w 129"/>
                <a:gd name="T49" fmla="*/ 5 h 622"/>
                <a:gd name="T50" fmla="*/ 41 w 129"/>
                <a:gd name="T51" fmla="*/ 12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4" name="Freeform 402"/>
            <p:cNvSpPr>
              <a:spLocks noChangeArrowheads="1"/>
            </p:cNvSpPr>
            <p:nvPr/>
          </p:nvSpPr>
          <p:spPr bwMode="auto">
            <a:xfrm>
              <a:off x="3744" y="3289"/>
              <a:ext cx="12" cy="59"/>
            </a:xfrm>
            <a:custGeom>
              <a:avLst/>
              <a:gdLst>
                <a:gd name="T0" fmla="*/ 35 w 110"/>
                <a:gd name="T1" fmla="*/ 10 h 531"/>
                <a:gd name="T2" fmla="*/ 32 w 110"/>
                <a:gd name="T3" fmla="*/ 20 h 531"/>
                <a:gd name="T4" fmla="*/ 24 w 110"/>
                <a:gd name="T5" fmla="*/ 50 h 531"/>
                <a:gd name="T6" fmla="*/ 15 w 110"/>
                <a:gd name="T7" fmla="*/ 98 h 531"/>
                <a:gd name="T8" fmla="*/ 5 w 110"/>
                <a:gd name="T9" fmla="*/ 160 h 531"/>
                <a:gd name="T10" fmla="*/ 0 w 110"/>
                <a:gd name="T11" fmla="*/ 237 h 531"/>
                <a:gd name="T12" fmla="*/ 1 w 110"/>
                <a:gd name="T13" fmla="*/ 326 h 531"/>
                <a:gd name="T14" fmla="*/ 10 w 110"/>
                <a:gd name="T15" fmla="*/ 424 h 531"/>
                <a:gd name="T16" fmla="*/ 31 w 110"/>
                <a:gd name="T17" fmla="*/ 531 h 531"/>
                <a:gd name="T18" fmla="*/ 106 w 110"/>
                <a:gd name="T19" fmla="*/ 525 h 531"/>
                <a:gd name="T20" fmla="*/ 103 w 110"/>
                <a:gd name="T21" fmla="*/ 510 h 531"/>
                <a:gd name="T22" fmla="*/ 96 w 110"/>
                <a:gd name="T23" fmla="*/ 467 h 531"/>
                <a:gd name="T24" fmla="*/ 87 w 110"/>
                <a:gd name="T25" fmla="*/ 404 h 531"/>
                <a:gd name="T26" fmla="*/ 79 w 110"/>
                <a:gd name="T27" fmla="*/ 326 h 531"/>
                <a:gd name="T28" fmla="*/ 74 w 110"/>
                <a:gd name="T29" fmla="*/ 241 h 531"/>
                <a:gd name="T30" fmla="*/ 76 w 110"/>
                <a:gd name="T31" fmla="*/ 155 h 531"/>
                <a:gd name="T32" fmla="*/ 87 w 110"/>
                <a:gd name="T33" fmla="*/ 74 h 531"/>
                <a:gd name="T34" fmla="*/ 110 w 110"/>
                <a:gd name="T35" fmla="*/ 6 h 531"/>
                <a:gd name="T36" fmla="*/ 110 w 110"/>
                <a:gd name="T37" fmla="*/ 5 h 531"/>
                <a:gd name="T38" fmla="*/ 110 w 110"/>
                <a:gd name="T39" fmla="*/ 4 h 531"/>
                <a:gd name="T40" fmla="*/ 108 w 110"/>
                <a:gd name="T41" fmla="*/ 2 h 531"/>
                <a:gd name="T42" fmla="*/ 104 w 110"/>
                <a:gd name="T43" fmla="*/ 0 h 531"/>
                <a:gd name="T44" fmla="*/ 95 w 110"/>
                <a:gd name="T45" fmla="*/ 0 h 531"/>
                <a:gd name="T46" fmla="*/ 82 w 110"/>
                <a:gd name="T47" fmla="*/ 1 h 531"/>
                <a:gd name="T48" fmla="*/ 62 w 110"/>
                <a:gd name="T49" fmla="*/ 4 h 531"/>
                <a:gd name="T50" fmla="*/ 35 w 110"/>
                <a:gd name="T51" fmla="*/ 10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5" name="Freeform 403"/>
            <p:cNvSpPr>
              <a:spLocks noChangeArrowheads="1"/>
            </p:cNvSpPr>
            <p:nvPr/>
          </p:nvSpPr>
          <p:spPr bwMode="auto">
            <a:xfrm>
              <a:off x="3745" y="3294"/>
              <a:ext cx="10" cy="48"/>
            </a:xfrm>
            <a:custGeom>
              <a:avLst/>
              <a:gdLst>
                <a:gd name="T0" fmla="*/ 29 w 92"/>
                <a:gd name="T1" fmla="*/ 8 h 438"/>
                <a:gd name="T2" fmla="*/ 26 w 92"/>
                <a:gd name="T3" fmla="*/ 16 h 438"/>
                <a:gd name="T4" fmla="*/ 20 w 92"/>
                <a:gd name="T5" fmla="*/ 42 h 438"/>
                <a:gd name="T6" fmla="*/ 12 w 92"/>
                <a:gd name="T7" fmla="*/ 81 h 438"/>
                <a:gd name="T8" fmla="*/ 4 w 92"/>
                <a:gd name="T9" fmla="*/ 133 h 438"/>
                <a:gd name="T10" fmla="*/ 0 w 92"/>
                <a:gd name="T11" fmla="*/ 196 h 438"/>
                <a:gd name="T12" fmla="*/ 0 w 92"/>
                <a:gd name="T13" fmla="*/ 270 h 438"/>
                <a:gd name="T14" fmla="*/ 9 w 92"/>
                <a:gd name="T15" fmla="*/ 351 h 438"/>
                <a:gd name="T16" fmla="*/ 25 w 92"/>
                <a:gd name="T17" fmla="*/ 438 h 438"/>
                <a:gd name="T18" fmla="*/ 88 w 92"/>
                <a:gd name="T19" fmla="*/ 435 h 438"/>
                <a:gd name="T20" fmla="*/ 85 w 92"/>
                <a:gd name="T21" fmla="*/ 422 h 438"/>
                <a:gd name="T22" fmla="*/ 79 w 92"/>
                <a:gd name="T23" fmla="*/ 386 h 438"/>
                <a:gd name="T24" fmla="*/ 72 w 92"/>
                <a:gd name="T25" fmla="*/ 334 h 438"/>
                <a:gd name="T26" fmla="*/ 65 w 92"/>
                <a:gd name="T27" fmla="*/ 270 h 438"/>
                <a:gd name="T28" fmla="*/ 61 w 92"/>
                <a:gd name="T29" fmla="*/ 199 h 438"/>
                <a:gd name="T30" fmla="*/ 63 w 92"/>
                <a:gd name="T31" fmla="*/ 129 h 438"/>
                <a:gd name="T32" fmla="*/ 73 w 92"/>
                <a:gd name="T33" fmla="*/ 61 h 438"/>
                <a:gd name="T34" fmla="*/ 92 w 92"/>
                <a:gd name="T35" fmla="*/ 5 h 438"/>
                <a:gd name="T36" fmla="*/ 92 w 92"/>
                <a:gd name="T37" fmla="*/ 4 h 438"/>
                <a:gd name="T38" fmla="*/ 92 w 92"/>
                <a:gd name="T39" fmla="*/ 3 h 438"/>
                <a:gd name="T40" fmla="*/ 90 w 92"/>
                <a:gd name="T41" fmla="*/ 1 h 438"/>
                <a:gd name="T42" fmla="*/ 87 w 92"/>
                <a:gd name="T43" fmla="*/ 0 h 438"/>
                <a:gd name="T44" fmla="*/ 80 w 92"/>
                <a:gd name="T45" fmla="*/ 0 h 438"/>
                <a:gd name="T46" fmla="*/ 68 w 92"/>
                <a:gd name="T47" fmla="*/ 0 h 438"/>
                <a:gd name="T48" fmla="*/ 51 w 92"/>
                <a:gd name="T49" fmla="*/ 3 h 438"/>
                <a:gd name="T50" fmla="*/ 29 w 92"/>
                <a:gd name="T51" fmla="*/ 8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6" name="Freeform 404"/>
            <p:cNvSpPr>
              <a:spLocks noChangeArrowheads="1"/>
            </p:cNvSpPr>
            <p:nvPr/>
          </p:nvSpPr>
          <p:spPr bwMode="auto">
            <a:xfrm>
              <a:off x="3745" y="3298"/>
              <a:ext cx="8" cy="39"/>
            </a:xfrm>
            <a:custGeom>
              <a:avLst/>
              <a:gdLst>
                <a:gd name="T0" fmla="*/ 23 w 73"/>
                <a:gd name="T1" fmla="*/ 7 h 347"/>
                <a:gd name="T2" fmla="*/ 21 w 73"/>
                <a:gd name="T3" fmla="*/ 14 h 347"/>
                <a:gd name="T4" fmla="*/ 16 w 73"/>
                <a:gd name="T5" fmla="*/ 33 h 347"/>
                <a:gd name="T6" fmla="*/ 10 w 73"/>
                <a:gd name="T7" fmla="*/ 64 h 347"/>
                <a:gd name="T8" fmla="*/ 4 w 73"/>
                <a:gd name="T9" fmla="*/ 105 h 347"/>
                <a:gd name="T10" fmla="*/ 0 w 73"/>
                <a:gd name="T11" fmla="*/ 155 h 347"/>
                <a:gd name="T12" fmla="*/ 0 w 73"/>
                <a:gd name="T13" fmla="*/ 213 h 347"/>
                <a:gd name="T14" fmla="*/ 7 w 73"/>
                <a:gd name="T15" fmla="*/ 278 h 347"/>
                <a:gd name="T16" fmla="*/ 20 w 73"/>
                <a:gd name="T17" fmla="*/ 347 h 347"/>
                <a:gd name="T18" fmla="*/ 70 w 73"/>
                <a:gd name="T19" fmla="*/ 344 h 347"/>
                <a:gd name="T20" fmla="*/ 68 w 73"/>
                <a:gd name="T21" fmla="*/ 334 h 347"/>
                <a:gd name="T22" fmla="*/ 63 w 73"/>
                <a:gd name="T23" fmla="*/ 305 h 347"/>
                <a:gd name="T24" fmla="*/ 56 w 73"/>
                <a:gd name="T25" fmla="*/ 265 h 347"/>
                <a:gd name="T26" fmla="*/ 51 w 73"/>
                <a:gd name="T27" fmla="*/ 213 h 347"/>
                <a:gd name="T28" fmla="*/ 48 w 73"/>
                <a:gd name="T29" fmla="*/ 158 h 347"/>
                <a:gd name="T30" fmla="*/ 50 w 73"/>
                <a:gd name="T31" fmla="*/ 101 h 347"/>
                <a:gd name="T32" fmla="*/ 57 w 73"/>
                <a:gd name="T33" fmla="*/ 49 h 347"/>
                <a:gd name="T34" fmla="*/ 73 w 73"/>
                <a:gd name="T35" fmla="*/ 4 h 347"/>
                <a:gd name="T36" fmla="*/ 73 w 73"/>
                <a:gd name="T37" fmla="*/ 4 h 347"/>
                <a:gd name="T38" fmla="*/ 73 w 73"/>
                <a:gd name="T39" fmla="*/ 2 h 347"/>
                <a:gd name="T40" fmla="*/ 72 w 73"/>
                <a:gd name="T41" fmla="*/ 1 h 347"/>
                <a:gd name="T42" fmla="*/ 69 w 73"/>
                <a:gd name="T43" fmla="*/ 0 h 347"/>
                <a:gd name="T44" fmla="*/ 63 w 73"/>
                <a:gd name="T45" fmla="*/ 0 h 347"/>
                <a:gd name="T46" fmla="*/ 53 w 73"/>
                <a:gd name="T47" fmla="*/ 1 h 347"/>
                <a:gd name="T48" fmla="*/ 41 w 73"/>
                <a:gd name="T49" fmla="*/ 3 h 347"/>
                <a:gd name="T50" fmla="*/ 23 w 73"/>
                <a:gd name="T51" fmla="*/ 7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7" name="Freeform 405"/>
            <p:cNvSpPr>
              <a:spLocks noChangeArrowheads="1"/>
            </p:cNvSpPr>
            <p:nvPr/>
          </p:nvSpPr>
          <p:spPr bwMode="auto">
            <a:xfrm>
              <a:off x="3746" y="3303"/>
              <a:ext cx="6" cy="28"/>
            </a:xfrm>
            <a:custGeom>
              <a:avLst/>
              <a:gdLst>
                <a:gd name="T0" fmla="*/ 16 w 52"/>
                <a:gd name="T1" fmla="*/ 5 h 256"/>
                <a:gd name="T2" fmla="*/ 15 w 52"/>
                <a:gd name="T3" fmla="*/ 10 h 256"/>
                <a:gd name="T4" fmla="*/ 11 w 52"/>
                <a:gd name="T5" fmla="*/ 24 h 256"/>
                <a:gd name="T6" fmla="*/ 6 w 52"/>
                <a:gd name="T7" fmla="*/ 47 h 256"/>
                <a:gd name="T8" fmla="*/ 2 w 52"/>
                <a:gd name="T9" fmla="*/ 77 h 256"/>
                <a:gd name="T10" fmla="*/ 0 w 52"/>
                <a:gd name="T11" fmla="*/ 115 h 256"/>
                <a:gd name="T12" fmla="*/ 0 w 52"/>
                <a:gd name="T13" fmla="*/ 157 h 256"/>
                <a:gd name="T14" fmla="*/ 4 w 52"/>
                <a:gd name="T15" fmla="*/ 205 h 256"/>
                <a:gd name="T16" fmla="*/ 14 w 52"/>
                <a:gd name="T17" fmla="*/ 256 h 256"/>
                <a:gd name="T18" fmla="*/ 50 w 52"/>
                <a:gd name="T19" fmla="*/ 254 h 256"/>
                <a:gd name="T20" fmla="*/ 49 w 52"/>
                <a:gd name="T21" fmla="*/ 247 h 256"/>
                <a:gd name="T22" fmla="*/ 45 w 52"/>
                <a:gd name="T23" fmla="*/ 226 h 256"/>
                <a:gd name="T24" fmla="*/ 41 w 52"/>
                <a:gd name="T25" fmla="*/ 195 h 256"/>
                <a:gd name="T26" fmla="*/ 37 w 52"/>
                <a:gd name="T27" fmla="*/ 157 h 256"/>
                <a:gd name="T28" fmla="*/ 35 w 52"/>
                <a:gd name="T29" fmla="*/ 116 h 256"/>
                <a:gd name="T30" fmla="*/ 36 w 52"/>
                <a:gd name="T31" fmla="*/ 74 h 256"/>
                <a:gd name="T32" fmla="*/ 41 w 52"/>
                <a:gd name="T33" fmla="*/ 35 h 256"/>
                <a:gd name="T34" fmla="*/ 52 w 52"/>
                <a:gd name="T35" fmla="*/ 3 h 256"/>
                <a:gd name="T36" fmla="*/ 52 w 52"/>
                <a:gd name="T37" fmla="*/ 3 h 256"/>
                <a:gd name="T38" fmla="*/ 52 w 52"/>
                <a:gd name="T39" fmla="*/ 2 h 256"/>
                <a:gd name="T40" fmla="*/ 51 w 52"/>
                <a:gd name="T41" fmla="*/ 1 h 256"/>
                <a:gd name="T42" fmla="*/ 49 w 52"/>
                <a:gd name="T43" fmla="*/ 0 h 256"/>
                <a:gd name="T44" fmla="*/ 45 w 52"/>
                <a:gd name="T45" fmla="*/ 0 h 256"/>
                <a:gd name="T46" fmla="*/ 39 w 52"/>
                <a:gd name="T47" fmla="*/ 0 h 256"/>
                <a:gd name="T48" fmla="*/ 29 w 52"/>
                <a:gd name="T49" fmla="*/ 2 h 256"/>
                <a:gd name="T50" fmla="*/ 16 w 52"/>
                <a:gd name="T51" fmla="*/ 5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8" name="Freeform 406"/>
            <p:cNvSpPr>
              <a:spLocks noChangeArrowheads="1"/>
            </p:cNvSpPr>
            <p:nvPr/>
          </p:nvSpPr>
          <p:spPr bwMode="auto">
            <a:xfrm>
              <a:off x="3828" y="3275"/>
              <a:ext cx="20" cy="77"/>
            </a:xfrm>
            <a:custGeom>
              <a:avLst/>
              <a:gdLst>
                <a:gd name="T0" fmla="*/ 176 w 176"/>
                <a:gd name="T1" fmla="*/ 5 h 693"/>
                <a:gd name="T2" fmla="*/ 172 w 176"/>
                <a:gd name="T3" fmla="*/ 10 h 693"/>
                <a:gd name="T4" fmla="*/ 159 w 176"/>
                <a:gd name="T5" fmla="*/ 28 h 693"/>
                <a:gd name="T6" fmla="*/ 144 w 176"/>
                <a:gd name="T7" fmla="*/ 63 h 693"/>
                <a:gd name="T8" fmla="*/ 129 w 176"/>
                <a:gd name="T9" fmla="*/ 123 h 693"/>
                <a:gd name="T10" fmla="*/ 117 w 176"/>
                <a:gd name="T11" fmla="*/ 210 h 693"/>
                <a:gd name="T12" fmla="*/ 110 w 176"/>
                <a:gd name="T13" fmla="*/ 331 h 693"/>
                <a:gd name="T14" fmla="*/ 115 w 176"/>
                <a:gd name="T15" fmla="*/ 490 h 693"/>
                <a:gd name="T16" fmla="*/ 131 w 176"/>
                <a:gd name="T17" fmla="*/ 693 h 693"/>
                <a:gd name="T18" fmla="*/ 32 w 176"/>
                <a:gd name="T19" fmla="*/ 693 h 693"/>
                <a:gd name="T20" fmla="*/ 29 w 176"/>
                <a:gd name="T21" fmla="*/ 673 h 693"/>
                <a:gd name="T22" fmla="*/ 20 w 176"/>
                <a:gd name="T23" fmla="*/ 617 h 693"/>
                <a:gd name="T24" fmla="*/ 11 w 176"/>
                <a:gd name="T25" fmla="*/ 533 h 693"/>
                <a:gd name="T26" fmla="*/ 3 w 176"/>
                <a:gd name="T27" fmla="*/ 430 h 693"/>
                <a:gd name="T28" fmla="*/ 0 w 176"/>
                <a:gd name="T29" fmla="*/ 317 h 693"/>
                <a:gd name="T30" fmla="*/ 6 w 176"/>
                <a:gd name="T31" fmla="*/ 202 h 693"/>
                <a:gd name="T32" fmla="*/ 23 w 176"/>
                <a:gd name="T33" fmla="*/ 93 h 693"/>
                <a:gd name="T34" fmla="*/ 57 w 176"/>
                <a:gd name="T35" fmla="*/ 0 h 693"/>
                <a:gd name="T36" fmla="*/ 176 w 176"/>
                <a:gd name="T37" fmla="*/ 5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59" name="Freeform 407"/>
            <p:cNvSpPr>
              <a:spLocks noChangeArrowheads="1"/>
            </p:cNvSpPr>
            <p:nvPr/>
          </p:nvSpPr>
          <p:spPr bwMode="auto">
            <a:xfrm>
              <a:off x="3829" y="3281"/>
              <a:ext cx="16" cy="65"/>
            </a:xfrm>
            <a:custGeom>
              <a:avLst/>
              <a:gdLst>
                <a:gd name="T0" fmla="*/ 149 w 149"/>
                <a:gd name="T1" fmla="*/ 4 h 592"/>
                <a:gd name="T2" fmla="*/ 145 w 149"/>
                <a:gd name="T3" fmla="*/ 8 h 592"/>
                <a:gd name="T4" fmla="*/ 136 w 149"/>
                <a:gd name="T5" fmla="*/ 24 h 592"/>
                <a:gd name="T6" fmla="*/ 123 w 149"/>
                <a:gd name="T7" fmla="*/ 54 h 592"/>
                <a:gd name="T8" fmla="*/ 110 w 149"/>
                <a:gd name="T9" fmla="*/ 104 h 592"/>
                <a:gd name="T10" fmla="*/ 99 w 149"/>
                <a:gd name="T11" fmla="*/ 179 h 592"/>
                <a:gd name="T12" fmla="*/ 94 w 149"/>
                <a:gd name="T13" fmla="*/ 282 h 592"/>
                <a:gd name="T14" fmla="*/ 97 w 149"/>
                <a:gd name="T15" fmla="*/ 418 h 592"/>
                <a:gd name="T16" fmla="*/ 112 w 149"/>
                <a:gd name="T17" fmla="*/ 592 h 592"/>
                <a:gd name="T18" fmla="*/ 27 w 149"/>
                <a:gd name="T19" fmla="*/ 592 h 592"/>
                <a:gd name="T20" fmla="*/ 24 w 149"/>
                <a:gd name="T21" fmla="*/ 575 h 592"/>
                <a:gd name="T22" fmla="*/ 17 w 149"/>
                <a:gd name="T23" fmla="*/ 527 h 592"/>
                <a:gd name="T24" fmla="*/ 9 w 149"/>
                <a:gd name="T25" fmla="*/ 455 h 592"/>
                <a:gd name="T26" fmla="*/ 2 w 149"/>
                <a:gd name="T27" fmla="*/ 367 h 592"/>
                <a:gd name="T28" fmla="*/ 0 w 149"/>
                <a:gd name="T29" fmla="*/ 271 h 592"/>
                <a:gd name="T30" fmla="*/ 5 w 149"/>
                <a:gd name="T31" fmla="*/ 173 h 592"/>
                <a:gd name="T32" fmla="*/ 20 w 149"/>
                <a:gd name="T33" fmla="*/ 80 h 592"/>
                <a:gd name="T34" fmla="*/ 48 w 149"/>
                <a:gd name="T35" fmla="*/ 0 h 592"/>
                <a:gd name="T36" fmla="*/ 149 w 149"/>
                <a:gd name="T37" fmla="*/ 4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60" name="Freeform 408"/>
            <p:cNvSpPr>
              <a:spLocks noChangeArrowheads="1"/>
            </p:cNvSpPr>
            <p:nvPr/>
          </p:nvSpPr>
          <p:spPr bwMode="auto">
            <a:xfrm>
              <a:off x="3830" y="3286"/>
              <a:ext cx="13" cy="54"/>
            </a:xfrm>
            <a:custGeom>
              <a:avLst/>
              <a:gdLst>
                <a:gd name="T0" fmla="*/ 124 w 124"/>
                <a:gd name="T1" fmla="*/ 4 h 490"/>
                <a:gd name="T2" fmla="*/ 121 w 124"/>
                <a:gd name="T3" fmla="*/ 7 h 490"/>
                <a:gd name="T4" fmla="*/ 113 w 124"/>
                <a:gd name="T5" fmla="*/ 21 h 490"/>
                <a:gd name="T6" fmla="*/ 103 w 124"/>
                <a:gd name="T7" fmla="*/ 45 h 490"/>
                <a:gd name="T8" fmla="*/ 91 w 124"/>
                <a:gd name="T9" fmla="*/ 87 h 490"/>
                <a:gd name="T10" fmla="*/ 83 w 124"/>
                <a:gd name="T11" fmla="*/ 148 h 490"/>
                <a:gd name="T12" fmla="*/ 79 w 124"/>
                <a:gd name="T13" fmla="*/ 234 h 490"/>
                <a:gd name="T14" fmla="*/ 81 w 124"/>
                <a:gd name="T15" fmla="*/ 347 h 490"/>
                <a:gd name="T16" fmla="*/ 93 w 124"/>
                <a:gd name="T17" fmla="*/ 490 h 490"/>
                <a:gd name="T18" fmla="*/ 23 w 124"/>
                <a:gd name="T19" fmla="*/ 490 h 490"/>
                <a:gd name="T20" fmla="*/ 21 w 124"/>
                <a:gd name="T21" fmla="*/ 476 h 490"/>
                <a:gd name="T22" fmla="*/ 15 w 124"/>
                <a:gd name="T23" fmla="*/ 436 h 490"/>
                <a:gd name="T24" fmla="*/ 8 w 124"/>
                <a:gd name="T25" fmla="*/ 377 h 490"/>
                <a:gd name="T26" fmla="*/ 2 w 124"/>
                <a:gd name="T27" fmla="*/ 304 h 490"/>
                <a:gd name="T28" fmla="*/ 0 w 124"/>
                <a:gd name="T29" fmla="*/ 224 h 490"/>
                <a:gd name="T30" fmla="*/ 4 w 124"/>
                <a:gd name="T31" fmla="*/ 143 h 490"/>
                <a:gd name="T32" fmla="*/ 17 w 124"/>
                <a:gd name="T33" fmla="*/ 67 h 490"/>
                <a:gd name="T34" fmla="*/ 40 w 124"/>
                <a:gd name="T35" fmla="*/ 0 h 490"/>
                <a:gd name="T36" fmla="*/ 124 w 124"/>
                <a:gd name="T37" fmla="*/ 4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61" name="Freeform 409"/>
            <p:cNvSpPr>
              <a:spLocks noChangeArrowheads="1"/>
            </p:cNvSpPr>
            <p:nvPr/>
          </p:nvSpPr>
          <p:spPr bwMode="auto">
            <a:xfrm>
              <a:off x="3830" y="3291"/>
              <a:ext cx="11" cy="43"/>
            </a:xfrm>
            <a:custGeom>
              <a:avLst/>
              <a:gdLst>
                <a:gd name="T0" fmla="*/ 99 w 99"/>
                <a:gd name="T1" fmla="*/ 3 h 389"/>
                <a:gd name="T2" fmla="*/ 96 w 99"/>
                <a:gd name="T3" fmla="*/ 6 h 389"/>
                <a:gd name="T4" fmla="*/ 89 w 99"/>
                <a:gd name="T5" fmla="*/ 16 h 389"/>
                <a:gd name="T6" fmla="*/ 81 w 99"/>
                <a:gd name="T7" fmla="*/ 36 h 389"/>
                <a:gd name="T8" fmla="*/ 72 w 99"/>
                <a:gd name="T9" fmla="*/ 69 h 389"/>
                <a:gd name="T10" fmla="*/ 66 w 99"/>
                <a:gd name="T11" fmla="*/ 118 h 389"/>
                <a:gd name="T12" fmla="*/ 62 w 99"/>
                <a:gd name="T13" fmla="*/ 185 h 389"/>
                <a:gd name="T14" fmla="*/ 64 w 99"/>
                <a:gd name="T15" fmla="*/ 275 h 389"/>
                <a:gd name="T16" fmla="*/ 73 w 99"/>
                <a:gd name="T17" fmla="*/ 389 h 389"/>
                <a:gd name="T18" fmla="*/ 18 w 99"/>
                <a:gd name="T19" fmla="*/ 389 h 389"/>
                <a:gd name="T20" fmla="*/ 16 w 99"/>
                <a:gd name="T21" fmla="*/ 378 h 389"/>
                <a:gd name="T22" fmla="*/ 11 w 99"/>
                <a:gd name="T23" fmla="*/ 346 h 389"/>
                <a:gd name="T24" fmla="*/ 6 w 99"/>
                <a:gd name="T25" fmla="*/ 299 h 389"/>
                <a:gd name="T26" fmla="*/ 2 w 99"/>
                <a:gd name="T27" fmla="*/ 242 h 389"/>
                <a:gd name="T28" fmla="*/ 0 w 99"/>
                <a:gd name="T29" fmla="*/ 178 h 389"/>
                <a:gd name="T30" fmla="*/ 4 w 99"/>
                <a:gd name="T31" fmla="*/ 114 h 389"/>
                <a:gd name="T32" fmla="*/ 14 w 99"/>
                <a:gd name="T33" fmla="*/ 52 h 389"/>
                <a:gd name="T34" fmla="*/ 32 w 99"/>
                <a:gd name="T35" fmla="*/ 0 h 389"/>
                <a:gd name="T36" fmla="*/ 99 w 99"/>
                <a:gd name="T37" fmla="*/ 3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62" name="Freeform 410"/>
            <p:cNvSpPr>
              <a:spLocks noChangeArrowheads="1"/>
            </p:cNvSpPr>
            <p:nvPr/>
          </p:nvSpPr>
          <p:spPr bwMode="auto">
            <a:xfrm>
              <a:off x="3831" y="3297"/>
              <a:ext cx="8" cy="31"/>
            </a:xfrm>
            <a:custGeom>
              <a:avLst/>
              <a:gdLst>
                <a:gd name="T0" fmla="*/ 72 w 72"/>
                <a:gd name="T1" fmla="*/ 2 h 287"/>
                <a:gd name="T2" fmla="*/ 70 w 72"/>
                <a:gd name="T3" fmla="*/ 4 h 287"/>
                <a:gd name="T4" fmla="*/ 66 w 72"/>
                <a:gd name="T5" fmla="*/ 12 h 287"/>
                <a:gd name="T6" fmla="*/ 59 w 72"/>
                <a:gd name="T7" fmla="*/ 27 h 287"/>
                <a:gd name="T8" fmla="*/ 53 w 72"/>
                <a:gd name="T9" fmla="*/ 50 h 287"/>
                <a:gd name="T10" fmla="*/ 48 w 72"/>
                <a:gd name="T11" fmla="*/ 87 h 287"/>
                <a:gd name="T12" fmla="*/ 46 w 72"/>
                <a:gd name="T13" fmla="*/ 137 h 287"/>
                <a:gd name="T14" fmla="*/ 47 w 72"/>
                <a:gd name="T15" fmla="*/ 203 h 287"/>
                <a:gd name="T16" fmla="*/ 54 w 72"/>
                <a:gd name="T17" fmla="*/ 287 h 287"/>
                <a:gd name="T18" fmla="*/ 13 w 72"/>
                <a:gd name="T19" fmla="*/ 287 h 287"/>
                <a:gd name="T20" fmla="*/ 12 w 72"/>
                <a:gd name="T21" fmla="*/ 279 h 287"/>
                <a:gd name="T22" fmla="*/ 8 w 72"/>
                <a:gd name="T23" fmla="*/ 255 h 287"/>
                <a:gd name="T24" fmla="*/ 4 w 72"/>
                <a:gd name="T25" fmla="*/ 220 h 287"/>
                <a:gd name="T26" fmla="*/ 1 w 72"/>
                <a:gd name="T27" fmla="*/ 178 h 287"/>
                <a:gd name="T28" fmla="*/ 0 w 72"/>
                <a:gd name="T29" fmla="*/ 131 h 287"/>
                <a:gd name="T30" fmla="*/ 2 w 72"/>
                <a:gd name="T31" fmla="*/ 84 h 287"/>
                <a:gd name="T32" fmla="*/ 9 w 72"/>
                <a:gd name="T33" fmla="*/ 39 h 287"/>
                <a:gd name="T34" fmla="*/ 23 w 72"/>
                <a:gd name="T35" fmla="*/ 0 h 287"/>
                <a:gd name="T36" fmla="*/ 72 w 72"/>
                <a:gd name="T37" fmla="*/ 2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63" name="Rectangle 411"/>
            <p:cNvSpPr>
              <a:spLocks noChangeArrowheads="1"/>
            </p:cNvSpPr>
            <p:nvPr/>
          </p:nvSpPr>
          <p:spPr bwMode="auto">
            <a:xfrm>
              <a:off x="3726" y="3289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064" name="Freeform 412"/>
            <p:cNvSpPr>
              <a:spLocks noChangeArrowheads="1"/>
            </p:cNvSpPr>
            <p:nvPr/>
          </p:nvSpPr>
          <p:spPr bwMode="auto">
            <a:xfrm>
              <a:off x="3762" y="3287"/>
              <a:ext cx="39" cy="47"/>
            </a:xfrm>
            <a:custGeom>
              <a:avLst/>
              <a:gdLst>
                <a:gd name="T0" fmla="*/ 33 w 354"/>
                <a:gd name="T1" fmla="*/ 39 h 418"/>
                <a:gd name="T2" fmla="*/ 30 w 354"/>
                <a:gd name="T3" fmla="*/ 48 h 418"/>
                <a:gd name="T4" fmla="*/ 23 w 354"/>
                <a:gd name="T5" fmla="*/ 71 h 418"/>
                <a:gd name="T6" fmla="*/ 15 w 354"/>
                <a:gd name="T7" fmla="*/ 107 h 418"/>
                <a:gd name="T8" fmla="*/ 7 w 354"/>
                <a:gd name="T9" fmla="*/ 155 h 418"/>
                <a:gd name="T10" fmla="*/ 1 w 354"/>
                <a:gd name="T11" fmla="*/ 212 h 418"/>
                <a:gd name="T12" fmla="*/ 0 w 354"/>
                <a:gd name="T13" fmla="*/ 276 h 418"/>
                <a:gd name="T14" fmla="*/ 6 w 354"/>
                <a:gd name="T15" fmla="*/ 345 h 418"/>
                <a:gd name="T16" fmla="*/ 21 w 354"/>
                <a:gd name="T17" fmla="*/ 418 h 418"/>
                <a:gd name="T18" fmla="*/ 21 w 354"/>
                <a:gd name="T19" fmla="*/ 415 h 418"/>
                <a:gd name="T20" fmla="*/ 21 w 354"/>
                <a:gd name="T21" fmla="*/ 405 h 418"/>
                <a:gd name="T22" fmla="*/ 21 w 354"/>
                <a:gd name="T23" fmla="*/ 390 h 418"/>
                <a:gd name="T24" fmla="*/ 21 w 354"/>
                <a:gd name="T25" fmla="*/ 372 h 418"/>
                <a:gd name="T26" fmla="*/ 23 w 354"/>
                <a:gd name="T27" fmla="*/ 348 h 418"/>
                <a:gd name="T28" fmla="*/ 27 w 354"/>
                <a:gd name="T29" fmla="*/ 324 h 418"/>
                <a:gd name="T30" fmla="*/ 31 w 354"/>
                <a:gd name="T31" fmla="*/ 296 h 418"/>
                <a:gd name="T32" fmla="*/ 37 w 354"/>
                <a:gd name="T33" fmla="*/ 267 h 418"/>
                <a:gd name="T34" fmla="*/ 46 w 354"/>
                <a:gd name="T35" fmla="*/ 239 h 418"/>
                <a:gd name="T36" fmla="*/ 57 w 354"/>
                <a:gd name="T37" fmla="*/ 211 h 418"/>
                <a:gd name="T38" fmla="*/ 70 w 354"/>
                <a:gd name="T39" fmla="*/ 185 h 418"/>
                <a:gd name="T40" fmla="*/ 88 w 354"/>
                <a:gd name="T41" fmla="*/ 160 h 418"/>
                <a:gd name="T42" fmla="*/ 109 w 354"/>
                <a:gd name="T43" fmla="*/ 139 h 418"/>
                <a:gd name="T44" fmla="*/ 133 w 354"/>
                <a:gd name="T45" fmla="*/ 121 h 418"/>
                <a:gd name="T46" fmla="*/ 163 w 354"/>
                <a:gd name="T47" fmla="*/ 109 h 418"/>
                <a:gd name="T48" fmla="*/ 197 w 354"/>
                <a:gd name="T49" fmla="*/ 102 h 418"/>
                <a:gd name="T50" fmla="*/ 199 w 354"/>
                <a:gd name="T51" fmla="*/ 100 h 418"/>
                <a:gd name="T52" fmla="*/ 205 w 354"/>
                <a:gd name="T53" fmla="*/ 96 h 418"/>
                <a:gd name="T54" fmla="*/ 215 w 354"/>
                <a:gd name="T55" fmla="*/ 88 h 418"/>
                <a:gd name="T56" fmla="*/ 231 w 354"/>
                <a:gd name="T57" fmla="*/ 78 h 418"/>
                <a:gd name="T58" fmla="*/ 252 w 354"/>
                <a:gd name="T59" fmla="*/ 66 h 418"/>
                <a:gd name="T60" fmla="*/ 280 w 354"/>
                <a:gd name="T61" fmla="*/ 52 h 418"/>
                <a:gd name="T62" fmla="*/ 314 w 354"/>
                <a:gd name="T63" fmla="*/ 35 h 418"/>
                <a:gd name="T64" fmla="*/ 354 w 354"/>
                <a:gd name="T65" fmla="*/ 17 h 418"/>
                <a:gd name="T66" fmla="*/ 352 w 354"/>
                <a:gd name="T67" fmla="*/ 16 h 418"/>
                <a:gd name="T68" fmla="*/ 346 w 354"/>
                <a:gd name="T69" fmla="*/ 15 h 418"/>
                <a:gd name="T70" fmla="*/ 337 w 354"/>
                <a:gd name="T71" fmla="*/ 13 h 418"/>
                <a:gd name="T72" fmla="*/ 324 w 354"/>
                <a:gd name="T73" fmla="*/ 11 h 418"/>
                <a:gd name="T74" fmla="*/ 308 w 354"/>
                <a:gd name="T75" fmla="*/ 8 h 418"/>
                <a:gd name="T76" fmla="*/ 290 w 354"/>
                <a:gd name="T77" fmla="*/ 6 h 418"/>
                <a:gd name="T78" fmla="*/ 269 w 354"/>
                <a:gd name="T79" fmla="*/ 4 h 418"/>
                <a:gd name="T80" fmla="*/ 246 w 354"/>
                <a:gd name="T81" fmla="*/ 1 h 418"/>
                <a:gd name="T82" fmla="*/ 222 w 354"/>
                <a:gd name="T83" fmla="*/ 0 h 418"/>
                <a:gd name="T84" fmla="*/ 197 w 354"/>
                <a:gd name="T85" fmla="*/ 1 h 418"/>
                <a:gd name="T86" fmla="*/ 170 w 354"/>
                <a:gd name="T87" fmla="*/ 3 h 418"/>
                <a:gd name="T88" fmla="*/ 143 w 354"/>
                <a:gd name="T89" fmla="*/ 6 h 418"/>
                <a:gd name="T90" fmla="*/ 115 w 354"/>
                <a:gd name="T91" fmla="*/ 11 h 418"/>
                <a:gd name="T92" fmla="*/ 87 w 354"/>
                <a:gd name="T93" fmla="*/ 18 h 418"/>
                <a:gd name="T94" fmla="*/ 59 w 354"/>
                <a:gd name="T95" fmla="*/ 27 h 418"/>
                <a:gd name="T96" fmla="*/ 33 w 354"/>
                <a:gd name="T97" fmla="*/ 39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65" name="Freeform 413"/>
            <p:cNvSpPr>
              <a:spLocks noChangeArrowheads="1"/>
            </p:cNvSpPr>
            <p:nvPr/>
          </p:nvSpPr>
          <p:spPr bwMode="auto">
            <a:xfrm>
              <a:off x="3707" y="3322"/>
              <a:ext cx="32" cy="8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8 h 79"/>
                <a:gd name="T16" fmla="*/ 51 w 290"/>
                <a:gd name="T17" fmla="*/ 12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8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5 h 79"/>
                <a:gd name="T36" fmla="*/ 281 w 290"/>
                <a:gd name="T37" fmla="*/ 44 h 79"/>
                <a:gd name="T38" fmla="*/ 274 w 290"/>
                <a:gd name="T39" fmla="*/ 42 h 79"/>
                <a:gd name="T40" fmla="*/ 263 w 290"/>
                <a:gd name="T41" fmla="*/ 39 h 79"/>
                <a:gd name="T42" fmla="*/ 249 w 290"/>
                <a:gd name="T43" fmla="*/ 35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2 h 79"/>
                <a:gd name="T52" fmla="*/ 144 w 290"/>
                <a:gd name="T53" fmla="*/ 21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66" name="Freeform 414"/>
            <p:cNvSpPr>
              <a:spLocks noChangeArrowheads="1"/>
            </p:cNvSpPr>
            <p:nvPr/>
          </p:nvSpPr>
          <p:spPr bwMode="auto">
            <a:xfrm>
              <a:off x="3707" y="3301"/>
              <a:ext cx="32" cy="9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7 h 79"/>
                <a:gd name="T16" fmla="*/ 51 w 290"/>
                <a:gd name="T17" fmla="*/ 11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7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4 h 79"/>
                <a:gd name="T36" fmla="*/ 281 w 290"/>
                <a:gd name="T37" fmla="*/ 43 h 79"/>
                <a:gd name="T38" fmla="*/ 274 w 290"/>
                <a:gd name="T39" fmla="*/ 41 h 79"/>
                <a:gd name="T40" fmla="*/ 263 w 290"/>
                <a:gd name="T41" fmla="*/ 38 h 79"/>
                <a:gd name="T42" fmla="*/ 249 w 290"/>
                <a:gd name="T43" fmla="*/ 34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1 h 79"/>
                <a:gd name="T52" fmla="*/ 144 w 290"/>
                <a:gd name="T53" fmla="*/ 20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67" name="Freeform 415"/>
            <p:cNvSpPr>
              <a:spLocks noChangeArrowheads="1"/>
            </p:cNvSpPr>
            <p:nvPr/>
          </p:nvSpPr>
          <p:spPr bwMode="auto">
            <a:xfrm>
              <a:off x="3737" y="3291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840 h 868"/>
                <a:gd name="T4" fmla="*/ 142 w 469"/>
                <a:gd name="T5" fmla="*/ 868 h 868"/>
                <a:gd name="T6" fmla="*/ 136 w 469"/>
                <a:gd name="T7" fmla="*/ 755 h 868"/>
                <a:gd name="T8" fmla="*/ 469 w 469"/>
                <a:gd name="T9" fmla="*/ 806 h 868"/>
                <a:gd name="T10" fmla="*/ 463 w 469"/>
                <a:gd name="T11" fmla="*/ 761 h 868"/>
                <a:gd name="T12" fmla="*/ 232 w 469"/>
                <a:gd name="T13" fmla="*/ 732 h 868"/>
                <a:gd name="T14" fmla="*/ 226 w 469"/>
                <a:gd name="T15" fmla="*/ 635 h 868"/>
                <a:gd name="T16" fmla="*/ 68 w 469"/>
                <a:gd name="T17" fmla="*/ 635 h 868"/>
                <a:gd name="T18" fmla="*/ 64 w 469"/>
                <a:gd name="T19" fmla="*/ 623 h 868"/>
                <a:gd name="T20" fmla="*/ 53 w 469"/>
                <a:gd name="T21" fmla="*/ 587 h 868"/>
                <a:gd name="T22" fmla="*/ 39 w 469"/>
                <a:gd name="T23" fmla="*/ 530 h 868"/>
                <a:gd name="T24" fmla="*/ 25 w 469"/>
                <a:gd name="T25" fmla="*/ 455 h 868"/>
                <a:gd name="T26" fmla="*/ 14 w 469"/>
                <a:gd name="T27" fmla="*/ 365 h 868"/>
                <a:gd name="T28" fmla="*/ 10 w 469"/>
                <a:gd name="T29" fmla="*/ 262 h 868"/>
                <a:gd name="T30" fmla="*/ 19 w 469"/>
                <a:gd name="T31" fmla="*/ 149 h 868"/>
                <a:gd name="T32" fmla="*/ 40 w 469"/>
                <a:gd name="T33" fmla="*/ 29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68" name="Freeform 416"/>
            <p:cNvSpPr>
              <a:spLocks noChangeArrowheads="1"/>
            </p:cNvSpPr>
            <p:nvPr/>
          </p:nvSpPr>
          <p:spPr bwMode="auto">
            <a:xfrm>
              <a:off x="3763" y="3269"/>
              <a:ext cx="67" cy="13"/>
            </a:xfrm>
            <a:custGeom>
              <a:avLst/>
              <a:gdLst>
                <a:gd name="T0" fmla="*/ 0 w 604"/>
                <a:gd name="T1" fmla="*/ 118 h 118"/>
                <a:gd name="T2" fmla="*/ 3 w 604"/>
                <a:gd name="T3" fmla="*/ 117 h 118"/>
                <a:gd name="T4" fmla="*/ 14 w 604"/>
                <a:gd name="T5" fmla="*/ 113 h 118"/>
                <a:gd name="T6" fmla="*/ 29 w 604"/>
                <a:gd name="T7" fmla="*/ 108 h 118"/>
                <a:gd name="T8" fmla="*/ 50 w 604"/>
                <a:gd name="T9" fmla="*/ 101 h 118"/>
                <a:gd name="T10" fmla="*/ 77 w 604"/>
                <a:gd name="T11" fmla="*/ 93 h 118"/>
                <a:gd name="T12" fmla="*/ 107 w 604"/>
                <a:gd name="T13" fmla="*/ 85 h 118"/>
                <a:gd name="T14" fmla="*/ 143 w 604"/>
                <a:gd name="T15" fmla="*/ 76 h 118"/>
                <a:gd name="T16" fmla="*/ 181 w 604"/>
                <a:gd name="T17" fmla="*/ 69 h 118"/>
                <a:gd name="T18" fmla="*/ 224 w 604"/>
                <a:gd name="T19" fmla="*/ 62 h 118"/>
                <a:gd name="T20" fmla="*/ 270 w 604"/>
                <a:gd name="T21" fmla="*/ 57 h 118"/>
                <a:gd name="T22" fmla="*/ 319 w 604"/>
                <a:gd name="T23" fmla="*/ 53 h 118"/>
                <a:gd name="T24" fmla="*/ 369 w 604"/>
                <a:gd name="T25" fmla="*/ 52 h 118"/>
                <a:gd name="T26" fmla="*/ 422 w 604"/>
                <a:gd name="T27" fmla="*/ 53 h 118"/>
                <a:gd name="T28" fmla="*/ 476 w 604"/>
                <a:gd name="T29" fmla="*/ 58 h 118"/>
                <a:gd name="T30" fmla="*/ 531 w 604"/>
                <a:gd name="T31" fmla="*/ 66 h 118"/>
                <a:gd name="T32" fmla="*/ 587 w 604"/>
                <a:gd name="T33" fmla="*/ 78 h 118"/>
                <a:gd name="T34" fmla="*/ 604 w 604"/>
                <a:gd name="T35" fmla="*/ 0 h 118"/>
                <a:gd name="T36" fmla="*/ 600 w 604"/>
                <a:gd name="T37" fmla="*/ 0 h 118"/>
                <a:gd name="T38" fmla="*/ 587 w 604"/>
                <a:gd name="T39" fmla="*/ 0 h 118"/>
                <a:gd name="T40" fmla="*/ 566 w 604"/>
                <a:gd name="T41" fmla="*/ 0 h 118"/>
                <a:gd name="T42" fmla="*/ 540 w 604"/>
                <a:gd name="T43" fmla="*/ 1 h 118"/>
                <a:gd name="T44" fmla="*/ 507 w 604"/>
                <a:gd name="T45" fmla="*/ 2 h 118"/>
                <a:gd name="T46" fmla="*/ 470 w 604"/>
                <a:gd name="T47" fmla="*/ 3 h 118"/>
                <a:gd name="T48" fmla="*/ 428 w 604"/>
                <a:gd name="T49" fmla="*/ 6 h 118"/>
                <a:gd name="T50" fmla="*/ 383 w 604"/>
                <a:gd name="T51" fmla="*/ 8 h 118"/>
                <a:gd name="T52" fmla="*/ 335 w 604"/>
                <a:gd name="T53" fmla="*/ 12 h 118"/>
                <a:gd name="T54" fmla="*/ 285 w 604"/>
                <a:gd name="T55" fmla="*/ 16 h 118"/>
                <a:gd name="T56" fmla="*/ 235 w 604"/>
                <a:gd name="T57" fmla="*/ 21 h 118"/>
                <a:gd name="T58" fmla="*/ 186 w 604"/>
                <a:gd name="T59" fmla="*/ 28 h 118"/>
                <a:gd name="T60" fmla="*/ 136 w 604"/>
                <a:gd name="T61" fmla="*/ 36 h 118"/>
                <a:gd name="T62" fmla="*/ 88 w 604"/>
                <a:gd name="T63" fmla="*/ 45 h 118"/>
                <a:gd name="T64" fmla="*/ 42 w 604"/>
                <a:gd name="T65" fmla="*/ 55 h 118"/>
                <a:gd name="T66" fmla="*/ 0 w 604"/>
                <a:gd name="T67" fmla="*/ 67 h 118"/>
                <a:gd name="T68" fmla="*/ 0 w 604"/>
                <a:gd name="T69" fmla="*/ 118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69" name="Freeform 417"/>
            <p:cNvSpPr>
              <a:spLocks noChangeArrowheads="1"/>
            </p:cNvSpPr>
            <p:nvPr/>
          </p:nvSpPr>
          <p:spPr bwMode="auto">
            <a:xfrm>
              <a:off x="3724" y="3389"/>
              <a:ext cx="113" cy="38"/>
            </a:xfrm>
            <a:custGeom>
              <a:avLst/>
              <a:gdLst>
                <a:gd name="T0" fmla="*/ 430 w 1017"/>
                <a:gd name="T1" fmla="*/ 326 h 337"/>
                <a:gd name="T2" fmla="*/ 432 w 1017"/>
                <a:gd name="T3" fmla="*/ 325 h 337"/>
                <a:gd name="T4" fmla="*/ 438 w 1017"/>
                <a:gd name="T5" fmla="*/ 323 h 337"/>
                <a:gd name="T6" fmla="*/ 447 w 1017"/>
                <a:gd name="T7" fmla="*/ 319 h 337"/>
                <a:gd name="T8" fmla="*/ 459 w 1017"/>
                <a:gd name="T9" fmla="*/ 314 h 337"/>
                <a:gd name="T10" fmla="*/ 474 w 1017"/>
                <a:gd name="T11" fmla="*/ 308 h 337"/>
                <a:gd name="T12" fmla="*/ 491 w 1017"/>
                <a:gd name="T13" fmla="*/ 301 h 337"/>
                <a:gd name="T14" fmla="*/ 509 w 1017"/>
                <a:gd name="T15" fmla="*/ 291 h 337"/>
                <a:gd name="T16" fmla="*/ 528 w 1017"/>
                <a:gd name="T17" fmla="*/ 282 h 337"/>
                <a:gd name="T18" fmla="*/ 549 w 1017"/>
                <a:gd name="T19" fmla="*/ 272 h 337"/>
                <a:gd name="T20" fmla="*/ 568 w 1017"/>
                <a:gd name="T21" fmla="*/ 260 h 337"/>
                <a:gd name="T22" fmla="*/ 587 w 1017"/>
                <a:gd name="T23" fmla="*/ 248 h 337"/>
                <a:gd name="T24" fmla="*/ 606 w 1017"/>
                <a:gd name="T25" fmla="*/ 235 h 337"/>
                <a:gd name="T26" fmla="*/ 623 w 1017"/>
                <a:gd name="T27" fmla="*/ 222 h 337"/>
                <a:gd name="T28" fmla="*/ 638 w 1017"/>
                <a:gd name="T29" fmla="*/ 208 h 337"/>
                <a:gd name="T30" fmla="*/ 651 w 1017"/>
                <a:gd name="T31" fmla="*/ 193 h 337"/>
                <a:gd name="T32" fmla="*/ 662 w 1017"/>
                <a:gd name="T33" fmla="*/ 179 h 337"/>
                <a:gd name="T34" fmla="*/ 0 w 1017"/>
                <a:gd name="T35" fmla="*/ 17 h 337"/>
                <a:gd name="T36" fmla="*/ 51 w 1017"/>
                <a:gd name="T37" fmla="*/ 0 h 337"/>
                <a:gd name="T38" fmla="*/ 1017 w 1017"/>
                <a:gd name="T39" fmla="*/ 237 h 337"/>
                <a:gd name="T40" fmla="*/ 977 w 1017"/>
                <a:gd name="T41" fmla="*/ 260 h 337"/>
                <a:gd name="T42" fmla="*/ 698 w 1017"/>
                <a:gd name="T43" fmla="*/ 188 h 337"/>
                <a:gd name="T44" fmla="*/ 697 w 1017"/>
                <a:gd name="T45" fmla="*/ 189 h 337"/>
                <a:gd name="T46" fmla="*/ 695 w 1017"/>
                <a:gd name="T47" fmla="*/ 192 h 337"/>
                <a:gd name="T48" fmla="*/ 691 w 1017"/>
                <a:gd name="T49" fmla="*/ 196 h 337"/>
                <a:gd name="T50" fmla="*/ 685 w 1017"/>
                <a:gd name="T51" fmla="*/ 202 h 337"/>
                <a:gd name="T52" fmla="*/ 678 w 1017"/>
                <a:gd name="T53" fmla="*/ 211 h 337"/>
                <a:gd name="T54" fmla="*/ 668 w 1017"/>
                <a:gd name="T55" fmla="*/ 219 h 337"/>
                <a:gd name="T56" fmla="*/ 657 w 1017"/>
                <a:gd name="T57" fmla="*/ 229 h 337"/>
                <a:gd name="T58" fmla="*/ 642 w 1017"/>
                <a:gd name="T59" fmla="*/ 239 h 337"/>
                <a:gd name="T60" fmla="*/ 626 w 1017"/>
                <a:gd name="T61" fmla="*/ 250 h 337"/>
                <a:gd name="T62" fmla="*/ 609 w 1017"/>
                <a:gd name="T63" fmla="*/ 263 h 337"/>
                <a:gd name="T64" fmla="*/ 587 w 1017"/>
                <a:gd name="T65" fmla="*/ 275 h 337"/>
                <a:gd name="T66" fmla="*/ 565 w 1017"/>
                <a:gd name="T67" fmla="*/ 287 h 337"/>
                <a:gd name="T68" fmla="*/ 540 w 1017"/>
                <a:gd name="T69" fmla="*/ 301 h 337"/>
                <a:gd name="T70" fmla="*/ 511 w 1017"/>
                <a:gd name="T71" fmla="*/ 313 h 337"/>
                <a:gd name="T72" fmla="*/ 480 w 1017"/>
                <a:gd name="T73" fmla="*/ 325 h 337"/>
                <a:gd name="T74" fmla="*/ 447 w 1017"/>
                <a:gd name="T75" fmla="*/ 337 h 337"/>
                <a:gd name="T76" fmla="*/ 430 w 1017"/>
                <a:gd name="T77" fmla="*/ 326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70" name="Freeform 418"/>
            <p:cNvSpPr>
              <a:spLocks noChangeArrowheads="1"/>
            </p:cNvSpPr>
            <p:nvPr/>
          </p:nvSpPr>
          <p:spPr bwMode="auto">
            <a:xfrm>
              <a:off x="3700" y="3399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013 w 1036"/>
                <a:gd name="T3" fmla="*/ 303 h 303"/>
                <a:gd name="T4" fmla="*/ 1036 w 1036"/>
                <a:gd name="T5" fmla="*/ 303 h 303"/>
                <a:gd name="T6" fmla="*/ 31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71" name="Freeform 419"/>
            <p:cNvSpPr>
              <a:spLocks noChangeArrowheads="1"/>
            </p:cNvSpPr>
            <p:nvPr/>
          </p:nvSpPr>
          <p:spPr bwMode="auto">
            <a:xfrm>
              <a:off x="3720" y="3395"/>
              <a:ext cx="113" cy="30"/>
            </a:xfrm>
            <a:custGeom>
              <a:avLst/>
              <a:gdLst>
                <a:gd name="T0" fmla="*/ 0 w 1023"/>
                <a:gd name="T1" fmla="*/ 1 h 270"/>
                <a:gd name="T2" fmla="*/ 1001 w 1023"/>
                <a:gd name="T3" fmla="*/ 270 h 270"/>
                <a:gd name="T4" fmla="*/ 1023 w 1023"/>
                <a:gd name="T5" fmla="*/ 269 h 270"/>
                <a:gd name="T6" fmla="*/ 31 w 1023"/>
                <a:gd name="T7" fmla="*/ 0 h 270"/>
                <a:gd name="T8" fmla="*/ 0 w 1023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72" name="Freeform 420"/>
            <p:cNvSpPr>
              <a:spLocks noChangeArrowheads="1"/>
            </p:cNvSpPr>
            <p:nvPr/>
          </p:nvSpPr>
          <p:spPr bwMode="auto">
            <a:xfrm>
              <a:off x="3711" y="3396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009 w 1028"/>
                <a:gd name="T3" fmla="*/ 299 h 299"/>
                <a:gd name="T4" fmla="*/ 1028 w 1028"/>
                <a:gd name="T5" fmla="*/ 292 h 299"/>
                <a:gd name="T6" fmla="*/ 30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795" name="Group 421"/>
          <p:cNvGrpSpPr>
            <a:grpSpLocks/>
          </p:cNvGrpSpPr>
          <p:nvPr/>
        </p:nvGrpSpPr>
        <p:grpSpPr bwMode="auto">
          <a:xfrm>
            <a:off x="5424488" y="4926013"/>
            <a:ext cx="336550" cy="280987"/>
            <a:chOff x="3417" y="3103"/>
            <a:chExt cx="212" cy="177"/>
          </a:xfrm>
        </p:grpSpPr>
        <p:sp>
          <p:nvSpPr>
            <p:cNvPr id="25995" name="Freeform 422"/>
            <p:cNvSpPr>
              <a:spLocks noChangeArrowheads="1"/>
            </p:cNvSpPr>
            <p:nvPr/>
          </p:nvSpPr>
          <p:spPr bwMode="auto">
            <a:xfrm>
              <a:off x="3417" y="3103"/>
              <a:ext cx="213" cy="178"/>
            </a:xfrm>
            <a:custGeom>
              <a:avLst/>
              <a:gdLst>
                <a:gd name="T0" fmla="*/ 539 w 1913"/>
                <a:gd name="T1" fmla="*/ 115 h 1606"/>
                <a:gd name="T2" fmla="*/ 544 w 1913"/>
                <a:gd name="T3" fmla="*/ 114 h 1606"/>
                <a:gd name="T4" fmla="*/ 555 w 1913"/>
                <a:gd name="T5" fmla="*/ 110 h 1606"/>
                <a:gd name="T6" fmla="*/ 574 w 1913"/>
                <a:gd name="T7" fmla="*/ 103 h 1606"/>
                <a:gd name="T8" fmla="*/ 602 w 1913"/>
                <a:gd name="T9" fmla="*/ 95 h 1606"/>
                <a:gd name="T10" fmla="*/ 636 w 1913"/>
                <a:gd name="T11" fmla="*/ 85 h 1606"/>
                <a:gd name="T12" fmla="*/ 679 w 1913"/>
                <a:gd name="T13" fmla="*/ 75 h 1606"/>
                <a:gd name="T14" fmla="*/ 730 w 1913"/>
                <a:gd name="T15" fmla="*/ 64 h 1606"/>
                <a:gd name="T16" fmla="*/ 789 w 1913"/>
                <a:gd name="T17" fmla="*/ 52 h 1606"/>
                <a:gd name="T18" fmla="*/ 855 w 1913"/>
                <a:gd name="T19" fmla="*/ 41 h 1606"/>
                <a:gd name="T20" fmla="*/ 929 w 1913"/>
                <a:gd name="T21" fmla="*/ 31 h 1606"/>
                <a:gd name="T22" fmla="*/ 1013 w 1913"/>
                <a:gd name="T23" fmla="*/ 21 h 1606"/>
                <a:gd name="T24" fmla="*/ 1103 w 1913"/>
                <a:gd name="T25" fmla="*/ 13 h 1606"/>
                <a:gd name="T26" fmla="*/ 1202 w 1913"/>
                <a:gd name="T27" fmla="*/ 6 h 1606"/>
                <a:gd name="T28" fmla="*/ 1309 w 1913"/>
                <a:gd name="T29" fmla="*/ 1 h 1606"/>
                <a:gd name="T30" fmla="*/ 1425 w 1913"/>
                <a:gd name="T31" fmla="*/ 0 h 1606"/>
                <a:gd name="T32" fmla="*/ 1548 w 1913"/>
                <a:gd name="T33" fmla="*/ 1 h 1606"/>
                <a:gd name="T34" fmla="*/ 1601 w 1913"/>
                <a:gd name="T35" fmla="*/ 221 h 1606"/>
                <a:gd name="T36" fmla="*/ 1620 w 1913"/>
                <a:gd name="T37" fmla="*/ 230 h 1606"/>
                <a:gd name="T38" fmla="*/ 1663 w 1913"/>
                <a:gd name="T39" fmla="*/ 260 h 1606"/>
                <a:gd name="T40" fmla="*/ 1709 w 1913"/>
                <a:gd name="T41" fmla="*/ 312 h 1606"/>
                <a:gd name="T42" fmla="*/ 1736 w 1913"/>
                <a:gd name="T43" fmla="*/ 388 h 1606"/>
                <a:gd name="T44" fmla="*/ 1849 w 1913"/>
                <a:gd name="T45" fmla="*/ 898 h 1606"/>
                <a:gd name="T46" fmla="*/ 1895 w 1913"/>
                <a:gd name="T47" fmla="*/ 1110 h 1606"/>
                <a:gd name="T48" fmla="*/ 1902 w 1913"/>
                <a:gd name="T49" fmla="*/ 1125 h 1606"/>
                <a:gd name="T50" fmla="*/ 1912 w 1913"/>
                <a:gd name="T51" fmla="*/ 1166 h 1606"/>
                <a:gd name="T52" fmla="*/ 1911 w 1913"/>
                <a:gd name="T53" fmla="*/ 1229 h 1606"/>
                <a:gd name="T54" fmla="*/ 1884 w 1913"/>
                <a:gd name="T55" fmla="*/ 1307 h 1606"/>
                <a:gd name="T56" fmla="*/ 0 w 1913"/>
                <a:gd name="T57" fmla="*/ 1258 h 1606"/>
                <a:gd name="T58" fmla="*/ 188 w 1913"/>
                <a:gd name="T59" fmla="*/ 1159 h 1606"/>
                <a:gd name="T60" fmla="*/ 189 w 1913"/>
                <a:gd name="T61" fmla="*/ 220 h 1606"/>
                <a:gd name="T62" fmla="*/ 198 w 1913"/>
                <a:gd name="T63" fmla="*/ 214 h 1606"/>
                <a:gd name="T64" fmla="*/ 218 w 1913"/>
                <a:gd name="T65" fmla="*/ 203 h 1606"/>
                <a:gd name="T66" fmla="*/ 245 w 1913"/>
                <a:gd name="T67" fmla="*/ 191 h 1606"/>
                <a:gd name="T68" fmla="*/ 281 w 1913"/>
                <a:gd name="T69" fmla="*/ 179 h 1606"/>
                <a:gd name="T70" fmla="*/ 326 w 1913"/>
                <a:gd name="T71" fmla="*/ 173 h 1606"/>
                <a:gd name="T72" fmla="*/ 378 w 1913"/>
                <a:gd name="T73" fmla="*/ 172 h 1606"/>
                <a:gd name="T74" fmla="*/ 439 w 1913"/>
                <a:gd name="T75" fmla="*/ 181 h 1606"/>
                <a:gd name="T76" fmla="*/ 518 w 1913"/>
                <a:gd name="T77" fmla="*/ 213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96" name="Freeform 423"/>
            <p:cNvSpPr>
              <a:spLocks noChangeArrowheads="1"/>
            </p:cNvSpPr>
            <p:nvPr/>
          </p:nvSpPr>
          <p:spPr bwMode="auto">
            <a:xfrm>
              <a:off x="3495" y="3117"/>
              <a:ext cx="68" cy="78"/>
            </a:xfrm>
            <a:custGeom>
              <a:avLst/>
              <a:gdLst>
                <a:gd name="T0" fmla="*/ 609 w 614"/>
                <a:gd name="T1" fmla="*/ 26 h 697"/>
                <a:gd name="T2" fmla="*/ 606 w 614"/>
                <a:gd name="T3" fmla="*/ 25 h 697"/>
                <a:gd name="T4" fmla="*/ 596 w 614"/>
                <a:gd name="T5" fmla="*/ 23 h 697"/>
                <a:gd name="T6" fmla="*/ 581 w 614"/>
                <a:gd name="T7" fmla="*/ 18 h 697"/>
                <a:gd name="T8" fmla="*/ 559 w 614"/>
                <a:gd name="T9" fmla="*/ 14 h 697"/>
                <a:gd name="T10" fmla="*/ 534 w 614"/>
                <a:gd name="T11" fmla="*/ 10 h 697"/>
                <a:gd name="T12" fmla="*/ 503 w 614"/>
                <a:gd name="T13" fmla="*/ 6 h 697"/>
                <a:gd name="T14" fmla="*/ 469 w 614"/>
                <a:gd name="T15" fmla="*/ 3 h 697"/>
                <a:gd name="T16" fmla="*/ 430 w 614"/>
                <a:gd name="T17" fmla="*/ 1 h 697"/>
                <a:gd name="T18" fmla="*/ 388 w 614"/>
                <a:gd name="T19" fmla="*/ 0 h 697"/>
                <a:gd name="T20" fmla="*/ 344 w 614"/>
                <a:gd name="T21" fmla="*/ 2 h 697"/>
                <a:gd name="T22" fmla="*/ 297 w 614"/>
                <a:gd name="T23" fmla="*/ 6 h 697"/>
                <a:gd name="T24" fmla="*/ 247 w 614"/>
                <a:gd name="T25" fmla="*/ 14 h 697"/>
                <a:gd name="T26" fmla="*/ 197 w 614"/>
                <a:gd name="T27" fmla="*/ 25 h 697"/>
                <a:gd name="T28" fmla="*/ 145 w 614"/>
                <a:gd name="T29" fmla="*/ 40 h 697"/>
                <a:gd name="T30" fmla="*/ 92 w 614"/>
                <a:gd name="T31" fmla="*/ 58 h 697"/>
                <a:gd name="T32" fmla="*/ 39 w 614"/>
                <a:gd name="T33" fmla="*/ 83 h 697"/>
                <a:gd name="T34" fmla="*/ 35 w 614"/>
                <a:gd name="T35" fmla="*/ 96 h 697"/>
                <a:gd name="T36" fmla="*/ 26 w 614"/>
                <a:gd name="T37" fmla="*/ 134 h 697"/>
                <a:gd name="T38" fmla="*/ 15 w 614"/>
                <a:gd name="T39" fmla="*/ 192 h 697"/>
                <a:gd name="T40" fmla="*/ 5 w 614"/>
                <a:gd name="T41" fmla="*/ 268 h 697"/>
                <a:gd name="T42" fmla="*/ 0 w 614"/>
                <a:gd name="T43" fmla="*/ 358 h 697"/>
                <a:gd name="T44" fmla="*/ 4 w 614"/>
                <a:gd name="T45" fmla="*/ 459 h 697"/>
                <a:gd name="T46" fmla="*/ 19 w 614"/>
                <a:gd name="T47" fmla="*/ 568 h 697"/>
                <a:gd name="T48" fmla="*/ 50 w 614"/>
                <a:gd name="T49" fmla="*/ 679 h 697"/>
                <a:gd name="T50" fmla="*/ 54 w 614"/>
                <a:gd name="T51" fmla="*/ 679 h 697"/>
                <a:gd name="T52" fmla="*/ 62 w 614"/>
                <a:gd name="T53" fmla="*/ 678 h 697"/>
                <a:gd name="T54" fmla="*/ 75 w 614"/>
                <a:gd name="T55" fmla="*/ 676 h 697"/>
                <a:gd name="T56" fmla="*/ 93 w 614"/>
                <a:gd name="T57" fmla="*/ 675 h 697"/>
                <a:gd name="T58" fmla="*/ 117 w 614"/>
                <a:gd name="T59" fmla="*/ 673 h 697"/>
                <a:gd name="T60" fmla="*/ 144 w 614"/>
                <a:gd name="T61" fmla="*/ 671 h 697"/>
                <a:gd name="T62" fmla="*/ 177 w 614"/>
                <a:gd name="T63" fmla="*/ 670 h 697"/>
                <a:gd name="T64" fmla="*/ 212 w 614"/>
                <a:gd name="T65" fmla="*/ 669 h 697"/>
                <a:gd name="T66" fmla="*/ 252 w 614"/>
                <a:gd name="T67" fmla="*/ 668 h 697"/>
                <a:gd name="T68" fmla="*/ 295 w 614"/>
                <a:gd name="T69" fmla="*/ 669 h 697"/>
                <a:gd name="T70" fmla="*/ 342 w 614"/>
                <a:gd name="T71" fmla="*/ 670 h 697"/>
                <a:gd name="T72" fmla="*/ 391 w 614"/>
                <a:gd name="T73" fmla="*/ 672 h 697"/>
                <a:gd name="T74" fmla="*/ 443 w 614"/>
                <a:gd name="T75" fmla="*/ 676 h 697"/>
                <a:gd name="T76" fmla="*/ 498 w 614"/>
                <a:gd name="T77" fmla="*/ 681 h 697"/>
                <a:gd name="T78" fmla="*/ 555 w 614"/>
                <a:gd name="T79" fmla="*/ 688 h 697"/>
                <a:gd name="T80" fmla="*/ 614 w 614"/>
                <a:gd name="T81" fmla="*/ 697 h 697"/>
                <a:gd name="T82" fmla="*/ 611 w 614"/>
                <a:gd name="T83" fmla="*/ 676 h 697"/>
                <a:gd name="T84" fmla="*/ 605 w 614"/>
                <a:gd name="T85" fmla="*/ 621 h 697"/>
                <a:gd name="T86" fmla="*/ 596 w 614"/>
                <a:gd name="T87" fmla="*/ 538 h 697"/>
                <a:gd name="T88" fmla="*/ 589 w 614"/>
                <a:gd name="T89" fmla="*/ 438 h 697"/>
                <a:gd name="T90" fmla="*/ 584 w 614"/>
                <a:gd name="T91" fmla="*/ 327 h 697"/>
                <a:gd name="T92" fmla="*/ 584 w 614"/>
                <a:gd name="T93" fmla="*/ 217 h 697"/>
                <a:gd name="T94" fmla="*/ 592 w 614"/>
                <a:gd name="T95" fmla="*/ 114 h 697"/>
                <a:gd name="T96" fmla="*/ 609 w 614"/>
                <a:gd name="T97" fmla="*/ 26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97" name="Freeform 424"/>
            <p:cNvSpPr>
              <a:spLocks noChangeArrowheads="1"/>
            </p:cNvSpPr>
            <p:nvPr/>
          </p:nvSpPr>
          <p:spPr bwMode="auto">
            <a:xfrm>
              <a:off x="3502" y="3138"/>
              <a:ext cx="113" cy="77"/>
            </a:xfrm>
            <a:custGeom>
              <a:avLst/>
              <a:gdLst>
                <a:gd name="T0" fmla="*/ 6 w 1014"/>
                <a:gd name="T1" fmla="*/ 523 h 693"/>
                <a:gd name="T2" fmla="*/ 0 w 1014"/>
                <a:gd name="T3" fmla="*/ 608 h 693"/>
                <a:gd name="T4" fmla="*/ 660 w 1014"/>
                <a:gd name="T5" fmla="*/ 693 h 693"/>
                <a:gd name="T6" fmla="*/ 665 w 1014"/>
                <a:gd name="T7" fmla="*/ 691 h 693"/>
                <a:gd name="T8" fmla="*/ 679 w 1014"/>
                <a:gd name="T9" fmla="*/ 683 h 693"/>
                <a:gd name="T10" fmla="*/ 700 w 1014"/>
                <a:gd name="T11" fmla="*/ 672 h 693"/>
                <a:gd name="T12" fmla="*/ 726 w 1014"/>
                <a:gd name="T13" fmla="*/ 657 h 693"/>
                <a:gd name="T14" fmla="*/ 758 w 1014"/>
                <a:gd name="T15" fmla="*/ 636 h 693"/>
                <a:gd name="T16" fmla="*/ 793 w 1014"/>
                <a:gd name="T17" fmla="*/ 611 h 693"/>
                <a:gd name="T18" fmla="*/ 829 w 1014"/>
                <a:gd name="T19" fmla="*/ 581 h 693"/>
                <a:gd name="T20" fmla="*/ 866 w 1014"/>
                <a:gd name="T21" fmla="*/ 546 h 693"/>
                <a:gd name="T22" fmla="*/ 902 w 1014"/>
                <a:gd name="T23" fmla="*/ 508 h 693"/>
                <a:gd name="T24" fmla="*/ 935 w 1014"/>
                <a:gd name="T25" fmla="*/ 465 h 693"/>
                <a:gd name="T26" fmla="*/ 964 w 1014"/>
                <a:gd name="T27" fmla="*/ 416 h 693"/>
                <a:gd name="T28" fmla="*/ 987 w 1014"/>
                <a:gd name="T29" fmla="*/ 362 h 693"/>
                <a:gd name="T30" fmla="*/ 1004 w 1014"/>
                <a:gd name="T31" fmla="*/ 305 h 693"/>
                <a:gd name="T32" fmla="*/ 1014 w 1014"/>
                <a:gd name="T33" fmla="*/ 242 h 693"/>
                <a:gd name="T34" fmla="*/ 1012 w 1014"/>
                <a:gd name="T35" fmla="*/ 175 h 693"/>
                <a:gd name="T36" fmla="*/ 1000 w 1014"/>
                <a:gd name="T37" fmla="*/ 103 h 693"/>
                <a:gd name="T38" fmla="*/ 998 w 1014"/>
                <a:gd name="T39" fmla="*/ 98 h 693"/>
                <a:gd name="T40" fmla="*/ 992 w 1014"/>
                <a:gd name="T41" fmla="*/ 87 h 693"/>
                <a:gd name="T42" fmla="*/ 981 w 1014"/>
                <a:gd name="T43" fmla="*/ 72 h 693"/>
                <a:gd name="T44" fmla="*/ 967 w 1014"/>
                <a:gd name="T45" fmla="*/ 53 h 693"/>
                <a:gd name="T46" fmla="*/ 948 w 1014"/>
                <a:gd name="T47" fmla="*/ 35 h 693"/>
                <a:gd name="T48" fmla="*/ 926 w 1014"/>
                <a:gd name="T49" fmla="*/ 19 h 693"/>
                <a:gd name="T50" fmla="*/ 900 w 1014"/>
                <a:gd name="T51" fmla="*/ 6 h 693"/>
                <a:gd name="T52" fmla="*/ 870 w 1014"/>
                <a:gd name="T53" fmla="*/ 0 h 693"/>
                <a:gd name="T54" fmla="*/ 874 w 1014"/>
                <a:gd name="T55" fmla="*/ 12 h 693"/>
                <a:gd name="T56" fmla="*/ 884 w 1014"/>
                <a:gd name="T57" fmla="*/ 41 h 693"/>
                <a:gd name="T58" fmla="*/ 896 w 1014"/>
                <a:gd name="T59" fmla="*/ 89 h 693"/>
                <a:gd name="T60" fmla="*/ 907 w 1014"/>
                <a:gd name="T61" fmla="*/ 151 h 693"/>
                <a:gd name="T62" fmla="*/ 910 w 1014"/>
                <a:gd name="T63" fmla="*/ 225 h 693"/>
                <a:gd name="T64" fmla="*/ 902 w 1014"/>
                <a:gd name="T65" fmla="*/ 307 h 693"/>
                <a:gd name="T66" fmla="*/ 878 w 1014"/>
                <a:gd name="T67" fmla="*/ 396 h 693"/>
                <a:gd name="T68" fmla="*/ 836 w 1014"/>
                <a:gd name="T69" fmla="*/ 489 h 693"/>
                <a:gd name="T70" fmla="*/ 835 w 1014"/>
                <a:gd name="T71" fmla="*/ 490 h 693"/>
                <a:gd name="T72" fmla="*/ 831 w 1014"/>
                <a:gd name="T73" fmla="*/ 493 h 693"/>
                <a:gd name="T74" fmla="*/ 825 w 1014"/>
                <a:gd name="T75" fmla="*/ 498 h 693"/>
                <a:gd name="T76" fmla="*/ 816 w 1014"/>
                <a:gd name="T77" fmla="*/ 506 h 693"/>
                <a:gd name="T78" fmla="*/ 805 w 1014"/>
                <a:gd name="T79" fmla="*/ 513 h 693"/>
                <a:gd name="T80" fmla="*/ 792 w 1014"/>
                <a:gd name="T81" fmla="*/ 521 h 693"/>
                <a:gd name="T82" fmla="*/ 775 w 1014"/>
                <a:gd name="T83" fmla="*/ 529 h 693"/>
                <a:gd name="T84" fmla="*/ 757 w 1014"/>
                <a:gd name="T85" fmla="*/ 537 h 693"/>
                <a:gd name="T86" fmla="*/ 737 w 1014"/>
                <a:gd name="T87" fmla="*/ 544 h 693"/>
                <a:gd name="T88" fmla="*/ 713 w 1014"/>
                <a:gd name="T89" fmla="*/ 552 h 693"/>
                <a:gd name="T90" fmla="*/ 688 w 1014"/>
                <a:gd name="T91" fmla="*/ 557 h 693"/>
                <a:gd name="T92" fmla="*/ 659 w 1014"/>
                <a:gd name="T93" fmla="*/ 561 h 693"/>
                <a:gd name="T94" fmla="*/ 630 w 1014"/>
                <a:gd name="T95" fmla="*/ 562 h 693"/>
                <a:gd name="T96" fmla="*/ 597 w 1014"/>
                <a:gd name="T97" fmla="*/ 561 h 693"/>
                <a:gd name="T98" fmla="*/ 562 w 1014"/>
                <a:gd name="T99" fmla="*/ 558 h 693"/>
                <a:gd name="T100" fmla="*/ 525 w 1014"/>
                <a:gd name="T101" fmla="*/ 551 h 693"/>
                <a:gd name="T102" fmla="*/ 525 w 1014"/>
                <a:gd name="T103" fmla="*/ 642 h 693"/>
                <a:gd name="T104" fmla="*/ 23 w 1014"/>
                <a:gd name="T105" fmla="*/ 590 h 693"/>
                <a:gd name="T106" fmla="*/ 6 w 1014"/>
                <a:gd name="T107" fmla="*/ 523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98" name="Freeform 425"/>
            <p:cNvSpPr>
              <a:spLocks noChangeArrowheads="1"/>
            </p:cNvSpPr>
            <p:nvPr/>
          </p:nvSpPr>
          <p:spPr bwMode="auto">
            <a:xfrm>
              <a:off x="3488" y="3214"/>
              <a:ext cx="83" cy="27"/>
            </a:xfrm>
            <a:custGeom>
              <a:avLst/>
              <a:gdLst>
                <a:gd name="T0" fmla="*/ 745 w 745"/>
                <a:gd name="T1" fmla="*/ 86 h 240"/>
                <a:gd name="T2" fmla="*/ 11 w 745"/>
                <a:gd name="T3" fmla="*/ 0 h 240"/>
                <a:gd name="T4" fmla="*/ 0 w 745"/>
                <a:gd name="T5" fmla="*/ 86 h 240"/>
                <a:gd name="T6" fmla="*/ 722 w 745"/>
                <a:gd name="T7" fmla="*/ 240 h 240"/>
                <a:gd name="T8" fmla="*/ 745 w 745"/>
                <a:gd name="T9" fmla="*/ 86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99" name="Freeform 426"/>
            <p:cNvSpPr>
              <a:spLocks noChangeArrowheads="1"/>
            </p:cNvSpPr>
            <p:nvPr/>
          </p:nvSpPr>
          <p:spPr bwMode="auto">
            <a:xfrm>
              <a:off x="3529" y="3223"/>
              <a:ext cx="36" cy="12"/>
            </a:xfrm>
            <a:custGeom>
              <a:avLst/>
              <a:gdLst>
                <a:gd name="T0" fmla="*/ 319 w 319"/>
                <a:gd name="T1" fmla="*/ 47 h 109"/>
                <a:gd name="T2" fmla="*/ 4 w 319"/>
                <a:gd name="T3" fmla="*/ 0 h 109"/>
                <a:gd name="T4" fmla="*/ 0 w 319"/>
                <a:gd name="T5" fmla="*/ 45 h 109"/>
                <a:gd name="T6" fmla="*/ 309 w 319"/>
                <a:gd name="T7" fmla="*/ 109 h 109"/>
                <a:gd name="T8" fmla="*/ 319 w 319"/>
                <a:gd name="T9" fmla="*/ 47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0" name="Freeform 427"/>
            <p:cNvSpPr>
              <a:spLocks noChangeArrowheads="1"/>
            </p:cNvSpPr>
            <p:nvPr/>
          </p:nvSpPr>
          <p:spPr bwMode="auto">
            <a:xfrm>
              <a:off x="3493" y="3217"/>
              <a:ext cx="24" cy="9"/>
            </a:xfrm>
            <a:custGeom>
              <a:avLst/>
              <a:gdLst>
                <a:gd name="T0" fmla="*/ 213 w 213"/>
                <a:gd name="T1" fmla="*/ 37 h 81"/>
                <a:gd name="T2" fmla="*/ 0 w 213"/>
                <a:gd name="T3" fmla="*/ 0 h 81"/>
                <a:gd name="T4" fmla="*/ 2 w 213"/>
                <a:gd name="T5" fmla="*/ 39 h 81"/>
                <a:gd name="T6" fmla="*/ 206 w 213"/>
                <a:gd name="T7" fmla="*/ 81 h 81"/>
                <a:gd name="T8" fmla="*/ 213 w 213"/>
                <a:gd name="T9" fmla="*/ 37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1" name="Freeform 428"/>
            <p:cNvSpPr>
              <a:spLocks noChangeArrowheads="1"/>
            </p:cNvSpPr>
            <p:nvPr/>
          </p:nvSpPr>
          <p:spPr bwMode="auto">
            <a:xfrm>
              <a:off x="3434" y="3225"/>
              <a:ext cx="139" cy="47"/>
            </a:xfrm>
            <a:custGeom>
              <a:avLst/>
              <a:gdLst>
                <a:gd name="T0" fmla="*/ 0 w 1254"/>
                <a:gd name="T1" fmla="*/ 124 h 415"/>
                <a:gd name="T2" fmla="*/ 3 w 1254"/>
                <a:gd name="T3" fmla="*/ 124 h 415"/>
                <a:gd name="T4" fmla="*/ 10 w 1254"/>
                <a:gd name="T5" fmla="*/ 122 h 415"/>
                <a:gd name="T6" fmla="*/ 23 w 1254"/>
                <a:gd name="T7" fmla="*/ 120 h 415"/>
                <a:gd name="T8" fmla="*/ 40 w 1254"/>
                <a:gd name="T9" fmla="*/ 117 h 415"/>
                <a:gd name="T10" fmla="*/ 59 w 1254"/>
                <a:gd name="T11" fmla="*/ 114 h 415"/>
                <a:gd name="T12" fmla="*/ 81 w 1254"/>
                <a:gd name="T13" fmla="*/ 109 h 415"/>
                <a:gd name="T14" fmla="*/ 107 w 1254"/>
                <a:gd name="T15" fmla="*/ 103 h 415"/>
                <a:gd name="T16" fmla="*/ 133 w 1254"/>
                <a:gd name="T17" fmla="*/ 96 h 415"/>
                <a:gd name="T18" fmla="*/ 161 w 1254"/>
                <a:gd name="T19" fmla="*/ 89 h 415"/>
                <a:gd name="T20" fmla="*/ 188 w 1254"/>
                <a:gd name="T21" fmla="*/ 79 h 415"/>
                <a:gd name="T22" fmla="*/ 216 w 1254"/>
                <a:gd name="T23" fmla="*/ 69 h 415"/>
                <a:gd name="T24" fmla="*/ 243 w 1254"/>
                <a:gd name="T25" fmla="*/ 58 h 415"/>
                <a:gd name="T26" fmla="*/ 270 w 1254"/>
                <a:gd name="T27" fmla="*/ 45 h 415"/>
                <a:gd name="T28" fmla="*/ 293 w 1254"/>
                <a:gd name="T29" fmla="*/ 31 h 415"/>
                <a:gd name="T30" fmla="*/ 316 w 1254"/>
                <a:gd name="T31" fmla="*/ 16 h 415"/>
                <a:gd name="T32" fmla="*/ 334 w 1254"/>
                <a:gd name="T33" fmla="*/ 0 h 415"/>
                <a:gd name="T34" fmla="*/ 1254 w 1254"/>
                <a:gd name="T35" fmla="*/ 210 h 415"/>
                <a:gd name="T36" fmla="*/ 1252 w 1254"/>
                <a:gd name="T37" fmla="*/ 212 h 415"/>
                <a:gd name="T38" fmla="*/ 1247 w 1254"/>
                <a:gd name="T39" fmla="*/ 218 h 415"/>
                <a:gd name="T40" fmla="*/ 1239 w 1254"/>
                <a:gd name="T41" fmla="*/ 226 h 415"/>
                <a:gd name="T42" fmla="*/ 1227 w 1254"/>
                <a:gd name="T43" fmla="*/ 236 h 415"/>
                <a:gd name="T44" fmla="*/ 1213 w 1254"/>
                <a:gd name="T45" fmla="*/ 248 h 415"/>
                <a:gd name="T46" fmla="*/ 1197 w 1254"/>
                <a:gd name="T47" fmla="*/ 263 h 415"/>
                <a:gd name="T48" fmla="*/ 1180 w 1254"/>
                <a:gd name="T49" fmla="*/ 279 h 415"/>
                <a:gd name="T50" fmla="*/ 1159 w 1254"/>
                <a:gd name="T51" fmla="*/ 295 h 415"/>
                <a:gd name="T52" fmla="*/ 1138 w 1254"/>
                <a:gd name="T53" fmla="*/ 313 h 415"/>
                <a:gd name="T54" fmla="*/ 1116 w 1254"/>
                <a:gd name="T55" fmla="*/ 330 h 415"/>
                <a:gd name="T56" fmla="*/ 1092 w 1254"/>
                <a:gd name="T57" fmla="*/ 347 h 415"/>
                <a:gd name="T58" fmla="*/ 1068 w 1254"/>
                <a:gd name="T59" fmla="*/ 364 h 415"/>
                <a:gd name="T60" fmla="*/ 1043 w 1254"/>
                <a:gd name="T61" fmla="*/ 379 h 415"/>
                <a:gd name="T62" fmla="*/ 1019 w 1254"/>
                <a:gd name="T63" fmla="*/ 392 h 415"/>
                <a:gd name="T64" fmla="*/ 994 w 1254"/>
                <a:gd name="T65" fmla="*/ 405 h 415"/>
                <a:gd name="T66" fmla="*/ 971 w 1254"/>
                <a:gd name="T67" fmla="*/ 415 h 415"/>
                <a:gd name="T68" fmla="*/ 0 w 1254"/>
                <a:gd name="T69" fmla="*/ 12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2" name="Freeform 429"/>
            <p:cNvSpPr>
              <a:spLocks noChangeArrowheads="1"/>
            </p:cNvSpPr>
            <p:nvPr/>
          </p:nvSpPr>
          <p:spPr bwMode="auto">
            <a:xfrm>
              <a:off x="3573" y="3220"/>
              <a:ext cx="49" cy="22"/>
            </a:xfrm>
            <a:custGeom>
              <a:avLst/>
              <a:gdLst>
                <a:gd name="T0" fmla="*/ 45 w 447"/>
                <a:gd name="T1" fmla="*/ 198 h 198"/>
                <a:gd name="T2" fmla="*/ 447 w 447"/>
                <a:gd name="T3" fmla="*/ 79 h 198"/>
                <a:gd name="T4" fmla="*/ 203 w 447"/>
                <a:gd name="T5" fmla="*/ 0 h 198"/>
                <a:gd name="T6" fmla="*/ 5 w 447"/>
                <a:gd name="T7" fmla="*/ 22 h 198"/>
                <a:gd name="T8" fmla="*/ 0 w 447"/>
                <a:gd name="T9" fmla="*/ 187 h 198"/>
                <a:gd name="T10" fmla="*/ 45 w 447"/>
                <a:gd name="T11" fmla="*/ 198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3" name="Freeform 430"/>
            <p:cNvSpPr>
              <a:spLocks noChangeArrowheads="1"/>
            </p:cNvSpPr>
            <p:nvPr/>
          </p:nvSpPr>
          <p:spPr bwMode="auto">
            <a:xfrm>
              <a:off x="3444" y="3126"/>
              <a:ext cx="27" cy="105"/>
            </a:xfrm>
            <a:custGeom>
              <a:avLst/>
              <a:gdLst>
                <a:gd name="T0" fmla="*/ 238 w 238"/>
                <a:gd name="T1" fmla="*/ 22 h 947"/>
                <a:gd name="T2" fmla="*/ 237 w 238"/>
                <a:gd name="T3" fmla="*/ 21 h 947"/>
                <a:gd name="T4" fmla="*/ 233 w 238"/>
                <a:gd name="T5" fmla="*/ 19 h 947"/>
                <a:gd name="T6" fmla="*/ 226 w 238"/>
                <a:gd name="T7" fmla="*/ 17 h 947"/>
                <a:gd name="T8" fmla="*/ 217 w 238"/>
                <a:gd name="T9" fmla="*/ 14 h 947"/>
                <a:gd name="T10" fmla="*/ 206 w 238"/>
                <a:gd name="T11" fmla="*/ 10 h 947"/>
                <a:gd name="T12" fmla="*/ 194 w 238"/>
                <a:gd name="T13" fmla="*/ 7 h 947"/>
                <a:gd name="T14" fmla="*/ 180 w 238"/>
                <a:gd name="T15" fmla="*/ 4 h 947"/>
                <a:gd name="T16" fmla="*/ 164 w 238"/>
                <a:gd name="T17" fmla="*/ 1 h 947"/>
                <a:gd name="T18" fmla="*/ 146 w 238"/>
                <a:gd name="T19" fmla="*/ 0 h 947"/>
                <a:gd name="T20" fmla="*/ 127 w 238"/>
                <a:gd name="T21" fmla="*/ 0 h 947"/>
                <a:gd name="T22" fmla="*/ 108 w 238"/>
                <a:gd name="T23" fmla="*/ 2 h 947"/>
                <a:gd name="T24" fmla="*/ 87 w 238"/>
                <a:gd name="T25" fmla="*/ 5 h 947"/>
                <a:gd name="T26" fmla="*/ 66 w 238"/>
                <a:gd name="T27" fmla="*/ 11 h 947"/>
                <a:gd name="T28" fmla="*/ 44 w 238"/>
                <a:gd name="T29" fmla="*/ 19 h 947"/>
                <a:gd name="T30" fmla="*/ 22 w 238"/>
                <a:gd name="T31" fmla="*/ 30 h 947"/>
                <a:gd name="T32" fmla="*/ 0 w 238"/>
                <a:gd name="T33" fmla="*/ 45 h 947"/>
                <a:gd name="T34" fmla="*/ 0 w 238"/>
                <a:gd name="T35" fmla="*/ 947 h 947"/>
                <a:gd name="T36" fmla="*/ 1 w 238"/>
                <a:gd name="T37" fmla="*/ 947 h 947"/>
                <a:gd name="T38" fmla="*/ 6 w 238"/>
                <a:gd name="T39" fmla="*/ 947 h 947"/>
                <a:gd name="T40" fmla="*/ 13 w 238"/>
                <a:gd name="T41" fmla="*/ 946 h 947"/>
                <a:gd name="T42" fmla="*/ 22 w 238"/>
                <a:gd name="T43" fmla="*/ 945 h 947"/>
                <a:gd name="T44" fmla="*/ 33 w 238"/>
                <a:gd name="T45" fmla="*/ 943 h 947"/>
                <a:gd name="T46" fmla="*/ 47 w 238"/>
                <a:gd name="T47" fmla="*/ 941 h 947"/>
                <a:gd name="T48" fmla="*/ 62 w 238"/>
                <a:gd name="T49" fmla="*/ 938 h 947"/>
                <a:gd name="T50" fmla="*/ 78 w 238"/>
                <a:gd name="T51" fmla="*/ 934 h 947"/>
                <a:gd name="T52" fmla="*/ 96 w 238"/>
                <a:gd name="T53" fmla="*/ 928 h 947"/>
                <a:gd name="T54" fmla="*/ 115 w 238"/>
                <a:gd name="T55" fmla="*/ 922 h 947"/>
                <a:gd name="T56" fmla="*/ 135 w 238"/>
                <a:gd name="T57" fmla="*/ 915 h 947"/>
                <a:gd name="T58" fmla="*/ 155 w 238"/>
                <a:gd name="T59" fmla="*/ 906 h 947"/>
                <a:gd name="T60" fmla="*/ 176 w 238"/>
                <a:gd name="T61" fmla="*/ 896 h 947"/>
                <a:gd name="T62" fmla="*/ 197 w 238"/>
                <a:gd name="T63" fmla="*/ 884 h 947"/>
                <a:gd name="T64" fmla="*/ 217 w 238"/>
                <a:gd name="T65" fmla="*/ 871 h 947"/>
                <a:gd name="T66" fmla="*/ 238 w 238"/>
                <a:gd name="T67" fmla="*/ 856 h 947"/>
                <a:gd name="T68" fmla="*/ 238 w 238"/>
                <a:gd name="T69" fmla="*/ 2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4" name="Freeform 431"/>
            <p:cNvSpPr>
              <a:spLocks noChangeArrowheads="1"/>
            </p:cNvSpPr>
            <p:nvPr/>
          </p:nvSpPr>
          <p:spPr bwMode="auto">
            <a:xfrm>
              <a:off x="3445" y="3127"/>
              <a:ext cx="23" cy="89"/>
            </a:xfrm>
            <a:custGeom>
              <a:avLst/>
              <a:gdLst>
                <a:gd name="T0" fmla="*/ 203 w 203"/>
                <a:gd name="T1" fmla="*/ 18 h 799"/>
                <a:gd name="T2" fmla="*/ 202 w 203"/>
                <a:gd name="T3" fmla="*/ 17 h 799"/>
                <a:gd name="T4" fmla="*/ 199 w 203"/>
                <a:gd name="T5" fmla="*/ 16 h 799"/>
                <a:gd name="T6" fmla="*/ 193 w 203"/>
                <a:gd name="T7" fmla="*/ 14 h 799"/>
                <a:gd name="T8" fmla="*/ 186 w 203"/>
                <a:gd name="T9" fmla="*/ 11 h 799"/>
                <a:gd name="T10" fmla="*/ 177 w 203"/>
                <a:gd name="T11" fmla="*/ 8 h 799"/>
                <a:gd name="T12" fmla="*/ 166 w 203"/>
                <a:gd name="T13" fmla="*/ 5 h 799"/>
                <a:gd name="T14" fmla="*/ 153 w 203"/>
                <a:gd name="T15" fmla="*/ 3 h 799"/>
                <a:gd name="T16" fmla="*/ 140 w 203"/>
                <a:gd name="T17" fmla="*/ 1 h 799"/>
                <a:gd name="T18" fmla="*/ 125 w 203"/>
                <a:gd name="T19" fmla="*/ 0 h 799"/>
                <a:gd name="T20" fmla="*/ 109 w 203"/>
                <a:gd name="T21" fmla="*/ 0 h 799"/>
                <a:gd name="T22" fmla="*/ 92 w 203"/>
                <a:gd name="T23" fmla="*/ 1 h 799"/>
                <a:gd name="T24" fmla="*/ 74 w 203"/>
                <a:gd name="T25" fmla="*/ 4 h 799"/>
                <a:gd name="T26" fmla="*/ 57 w 203"/>
                <a:gd name="T27" fmla="*/ 9 h 799"/>
                <a:gd name="T28" fmla="*/ 37 w 203"/>
                <a:gd name="T29" fmla="*/ 16 h 799"/>
                <a:gd name="T30" fmla="*/ 19 w 203"/>
                <a:gd name="T31" fmla="*/ 26 h 799"/>
                <a:gd name="T32" fmla="*/ 0 w 203"/>
                <a:gd name="T33" fmla="*/ 38 h 799"/>
                <a:gd name="T34" fmla="*/ 0 w 203"/>
                <a:gd name="T35" fmla="*/ 799 h 799"/>
                <a:gd name="T36" fmla="*/ 1 w 203"/>
                <a:gd name="T37" fmla="*/ 799 h 799"/>
                <a:gd name="T38" fmla="*/ 5 w 203"/>
                <a:gd name="T39" fmla="*/ 799 h 799"/>
                <a:gd name="T40" fmla="*/ 11 w 203"/>
                <a:gd name="T41" fmla="*/ 798 h 799"/>
                <a:gd name="T42" fmla="*/ 19 w 203"/>
                <a:gd name="T43" fmla="*/ 797 h 799"/>
                <a:gd name="T44" fmla="*/ 28 w 203"/>
                <a:gd name="T45" fmla="*/ 796 h 799"/>
                <a:gd name="T46" fmla="*/ 41 w 203"/>
                <a:gd name="T47" fmla="*/ 794 h 799"/>
                <a:gd name="T48" fmla="*/ 53 w 203"/>
                <a:gd name="T49" fmla="*/ 791 h 799"/>
                <a:gd name="T50" fmla="*/ 67 w 203"/>
                <a:gd name="T51" fmla="*/ 786 h 799"/>
                <a:gd name="T52" fmla="*/ 82 w 203"/>
                <a:gd name="T53" fmla="*/ 782 h 799"/>
                <a:gd name="T54" fmla="*/ 99 w 203"/>
                <a:gd name="T55" fmla="*/ 777 h 799"/>
                <a:gd name="T56" fmla="*/ 116 w 203"/>
                <a:gd name="T57" fmla="*/ 771 h 799"/>
                <a:gd name="T58" fmla="*/ 133 w 203"/>
                <a:gd name="T59" fmla="*/ 763 h 799"/>
                <a:gd name="T60" fmla="*/ 150 w 203"/>
                <a:gd name="T61" fmla="*/ 755 h 799"/>
                <a:gd name="T62" fmla="*/ 169 w 203"/>
                <a:gd name="T63" fmla="*/ 745 h 799"/>
                <a:gd name="T64" fmla="*/ 186 w 203"/>
                <a:gd name="T65" fmla="*/ 733 h 799"/>
                <a:gd name="T66" fmla="*/ 203 w 203"/>
                <a:gd name="T67" fmla="*/ 720 h 799"/>
                <a:gd name="T68" fmla="*/ 203 w 203"/>
                <a:gd name="T69" fmla="*/ 18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5" name="Freeform 432"/>
            <p:cNvSpPr>
              <a:spLocks noChangeArrowheads="1"/>
            </p:cNvSpPr>
            <p:nvPr/>
          </p:nvSpPr>
          <p:spPr bwMode="auto">
            <a:xfrm>
              <a:off x="3446" y="3128"/>
              <a:ext cx="19" cy="72"/>
            </a:xfrm>
            <a:custGeom>
              <a:avLst/>
              <a:gdLst>
                <a:gd name="T0" fmla="*/ 171 w 171"/>
                <a:gd name="T1" fmla="*/ 15 h 650"/>
                <a:gd name="T2" fmla="*/ 170 w 171"/>
                <a:gd name="T3" fmla="*/ 15 h 650"/>
                <a:gd name="T4" fmla="*/ 167 w 171"/>
                <a:gd name="T5" fmla="*/ 13 h 650"/>
                <a:gd name="T6" fmla="*/ 163 w 171"/>
                <a:gd name="T7" fmla="*/ 11 h 650"/>
                <a:gd name="T8" fmla="*/ 157 w 171"/>
                <a:gd name="T9" fmla="*/ 9 h 650"/>
                <a:gd name="T10" fmla="*/ 149 w 171"/>
                <a:gd name="T11" fmla="*/ 7 h 650"/>
                <a:gd name="T12" fmla="*/ 139 w 171"/>
                <a:gd name="T13" fmla="*/ 4 h 650"/>
                <a:gd name="T14" fmla="*/ 129 w 171"/>
                <a:gd name="T15" fmla="*/ 2 h 650"/>
                <a:gd name="T16" fmla="*/ 118 w 171"/>
                <a:gd name="T17" fmla="*/ 0 h 650"/>
                <a:gd name="T18" fmla="*/ 105 w 171"/>
                <a:gd name="T19" fmla="*/ 0 h 650"/>
                <a:gd name="T20" fmla="*/ 92 w 171"/>
                <a:gd name="T21" fmla="*/ 0 h 650"/>
                <a:gd name="T22" fmla="*/ 77 w 171"/>
                <a:gd name="T23" fmla="*/ 1 h 650"/>
                <a:gd name="T24" fmla="*/ 63 w 171"/>
                <a:gd name="T25" fmla="*/ 3 h 650"/>
                <a:gd name="T26" fmla="*/ 48 w 171"/>
                <a:gd name="T27" fmla="*/ 7 h 650"/>
                <a:gd name="T28" fmla="*/ 31 w 171"/>
                <a:gd name="T29" fmla="*/ 13 h 650"/>
                <a:gd name="T30" fmla="*/ 16 w 171"/>
                <a:gd name="T31" fmla="*/ 22 h 650"/>
                <a:gd name="T32" fmla="*/ 0 w 171"/>
                <a:gd name="T33" fmla="*/ 32 h 650"/>
                <a:gd name="T34" fmla="*/ 0 w 171"/>
                <a:gd name="T35" fmla="*/ 650 h 650"/>
                <a:gd name="T36" fmla="*/ 1 w 171"/>
                <a:gd name="T37" fmla="*/ 650 h 650"/>
                <a:gd name="T38" fmla="*/ 4 w 171"/>
                <a:gd name="T39" fmla="*/ 650 h 650"/>
                <a:gd name="T40" fmla="*/ 9 w 171"/>
                <a:gd name="T41" fmla="*/ 649 h 650"/>
                <a:gd name="T42" fmla="*/ 16 w 171"/>
                <a:gd name="T43" fmla="*/ 648 h 650"/>
                <a:gd name="T44" fmla="*/ 24 w 171"/>
                <a:gd name="T45" fmla="*/ 647 h 650"/>
                <a:gd name="T46" fmla="*/ 34 w 171"/>
                <a:gd name="T47" fmla="*/ 645 h 650"/>
                <a:gd name="T48" fmla="*/ 45 w 171"/>
                <a:gd name="T49" fmla="*/ 642 h 650"/>
                <a:gd name="T50" fmla="*/ 57 w 171"/>
                <a:gd name="T51" fmla="*/ 640 h 650"/>
                <a:gd name="T52" fmla="*/ 69 w 171"/>
                <a:gd name="T53" fmla="*/ 636 h 650"/>
                <a:gd name="T54" fmla="*/ 82 w 171"/>
                <a:gd name="T55" fmla="*/ 632 h 650"/>
                <a:gd name="T56" fmla="*/ 97 w 171"/>
                <a:gd name="T57" fmla="*/ 627 h 650"/>
                <a:gd name="T58" fmla="*/ 112 w 171"/>
                <a:gd name="T59" fmla="*/ 621 h 650"/>
                <a:gd name="T60" fmla="*/ 126 w 171"/>
                <a:gd name="T61" fmla="*/ 614 h 650"/>
                <a:gd name="T62" fmla="*/ 141 w 171"/>
                <a:gd name="T63" fmla="*/ 606 h 650"/>
                <a:gd name="T64" fmla="*/ 157 w 171"/>
                <a:gd name="T65" fmla="*/ 595 h 650"/>
                <a:gd name="T66" fmla="*/ 171 w 171"/>
                <a:gd name="T67" fmla="*/ 585 h 650"/>
                <a:gd name="T68" fmla="*/ 171 w 171"/>
                <a:gd name="T69" fmla="*/ 1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6" name="Freeform 433"/>
            <p:cNvSpPr>
              <a:spLocks noChangeArrowheads="1"/>
            </p:cNvSpPr>
            <p:nvPr/>
          </p:nvSpPr>
          <p:spPr bwMode="auto">
            <a:xfrm>
              <a:off x="3447" y="3128"/>
              <a:ext cx="15" cy="56"/>
            </a:xfrm>
            <a:custGeom>
              <a:avLst/>
              <a:gdLst>
                <a:gd name="T0" fmla="*/ 138 w 138"/>
                <a:gd name="T1" fmla="*/ 14 h 502"/>
                <a:gd name="T2" fmla="*/ 135 w 138"/>
                <a:gd name="T3" fmla="*/ 13 h 502"/>
                <a:gd name="T4" fmla="*/ 126 w 138"/>
                <a:gd name="T5" fmla="*/ 8 h 502"/>
                <a:gd name="T6" fmla="*/ 113 w 138"/>
                <a:gd name="T7" fmla="*/ 4 h 502"/>
                <a:gd name="T8" fmla="*/ 96 w 138"/>
                <a:gd name="T9" fmla="*/ 1 h 502"/>
                <a:gd name="T10" fmla="*/ 74 w 138"/>
                <a:gd name="T11" fmla="*/ 0 h 502"/>
                <a:gd name="T12" fmla="*/ 51 w 138"/>
                <a:gd name="T13" fmla="*/ 3 h 502"/>
                <a:gd name="T14" fmla="*/ 25 w 138"/>
                <a:gd name="T15" fmla="*/ 12 h 502"/>
                <a:gd name="T16" fmla="*/ 0 w 138"/>
                <a:gd name="T17" fmla="*/ 26 h 502"/>
                <a:gd name="T18" fmla="*/ 0 w 138"/>
                <a:gd name="T19" fmla="*/ 502 h 502"/>
                <a:gd name="T20" fmla="*/ 3 w 138"/>
                <a:gd name="T21" fmla="*/ 502 h 502"/>
                <a:gd name="T22" fmla="*/ 13 w 138"/>
                <a:gd name="T23" fmla="*/ 501 h 502"/>
                <a:gd name="T24" fmla="*/ 28 w 138"/>
                <a:gd name="T25" fmla="*/ 499 h 502"/>
                <a:gd name="T26" fmla="*/ 46 w 138"/>
                <a:gd name="T27" fmla="*/ 494 h 502"/>
                <a:gd name="T28" fmla="*/ 67 w 138"/>
                <a:gd name="T29" fmla="*/ 488 h 502"/>
                <a:gd name="T30" fmla="*/ 91 w 138"/>
                <a:gd name="T31" fmla="*/ 479 h 502"/>
                <a:gd name="T32" fmla="*/ 114 w 138"/>
                <a:gd name="T33" fmla="*/ 467 h 502"/>
                <a:gd name="T34" fmla="*/ 138 w 138"/>
                <a:gd name="T35" fmla="*/ 450 h 502"/>
                <a:gd name="T36" fmla="*/ 138 w 138"/>
                <a:gd name="T37" fmla="*/ 14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7" name="Freeform 434"/>
            <p:cNvSpPr>
              <a:spLocks noChangeArrowheads="1"/>
            </p:cNvSpPr>
            <p:nvPr/>
          </p:nvSpPr>
          <p:spPr bwMode="auto">
            <a:xfrm>
              <a:off x="3447" y="3129"/>
              <a:ext cx="12" cy="40"/>
            </a:xfrm>
            <a:custGeom>
              <a:avLst/>
              <a:gdLst>
                <a:gd name="T0" fmla="*/ 104 w 104"/>
                <a:gd name="T1" fmla="*/ 10 h 353"/>
                <a:gd name="T2" fmla="*/ 102 w 104"/>
                <a:gd name="T3" fmla="*/ 9 h 353"/>
                <a:gd name="T4" fmla="*/ 95 w 104"/>
                <a:gd name="T5" fmla="*/ 6 h 353"/>
                <a:gd name="T6" fmla="*/ 85 w 104"/>
                <a:gd name="T7" fmla="*/ 3 h 353"/>
                <a:gd name="T8" fmla="*/ 71 w 104"/>
                <a:gd name="T9" fmla="*/ 0 h 353"/>
                <a:gd name="T10" fmla="*/ 56 w 104"/>
                <a:gd name="T11" fmla="*/ 0 h 353"/>
                <a:gd name="T12" fmla="*/ 38 w 104"/>
                <a:gd name="T13" fmla="*/ 3 h 353"/>
                <a:gd name="T14" fmla="*/ 19 w 104"/>
                <a:gd name="T15" fmla="*/ 9 h 353"/>
                <a:gd name="T16" fmla="*/ 0 w 104"/>
                <a:gd name="T17" fmla="*/ 20 h 353"/>
                <a:gd name="T18" fmla="*/ 0 w 104"/>
                <a:gd name="T19" fmla="*/ 353 h 353"/>
                <a:gd name="T20" fmla="*/ 2 w 104"/>
                <a:gd name="T21" fmla="*/ 353 h 353"/>
                <a:gd name="T22" fmla="*/ 9 w 104"/>
                <a:gd name="T23" fmla="*/ 352 h 353"/>
                <a:gd name="T24" fmla="*/ 21 w 104"/>
                <a:gd name="T25" fmla="*/ 350 h 353"/>
                <a:gd name="T26" fmla="*/ 35 w 104"/>
                <a:gd name="T27" fmla="*/ 347 h 353"/>
                <a:gd name="T28" fmla="*/ 51 w 104"/>
                <a:gd name="T29" fmla="*/ 343 h 353"/>
                <a:gd name="T30" fmla="*/ 68 w 104"/>
                <a:gd name="T31" fmla="*/ 336 h 353"/>
                <a:gd name="T32" fmla="*/ 86 w 104"/>
                <a:gd name="T33" fmla="*/ 326 h 353"/>
                <a:gd name="T34" fmla="*/ 104 w 104"/>
                <a:gd name="T35" fmla="*/ 313 h 353"/>
                <a:gd name="T36" fmla="*/ 104 w 104"/>
                <a:gd name="T37" fmla="*/ 10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8" name="Freeform 435"/>
            <p:cNvSpPr>
              <a:spLocks noChangeArrowheads="1"/>
            </p:cNvSpPr>
            <p:nvPr/>
          </p:nvSpPr>
          <p:spPr bwMode="auto">
            <a:xfrm>
              <a:off x="3448" y="3130"/>
              <a:ext cx="8" cy="23"/>
            </a:xfrm>
            <a:custGeom>
              <a:avLst/>
              <a:gdLst>
                <a:gd name="T0" fmla="*/ 72 w 72"/>
                <a:gd name="T1" fmla="*/ 6 h 204"/>
                <a:gd name="T2" fmla="*/ 69 w 72"/>
                <a:gd name="T3" fmla="*/ 5 h 204"/>
                <a:gd name="T4" fmla="*/ 65 w 72"/>
                <a:gd name="T5" fmla="*/ 4 h 204"/>
                <a:gd name="T6" fmla="*/ 58 w 72"/>
                <a:gd name="T7" fmla="*/ 2 h 204"/>
                <a:gd name="T8" fmla="*/ 49 w 72"/>
                <a:gd name="T9" fmla="*/ 0 h 204"/>
                <a:gd name="T10" fmla="*/ 39 w 72"/>
                <a:gd name="T11" fmla="*/ 0 h 204"/>
                <a:gd name="T12" fmla="*/ 27 w 72"/>
                <a:gd name="T13" fmla="*/ 1 h 204"/>
                <a:gd name="T14" fmla="*/ 13 w 72"/>
                <a:gd name="T15" fmla="*/ 6 h 204"/>
                <a:gd name="T16" fmla="*/ 0 w 72"/>
                <a:gd name="T17" fmla="*/ 13 h 204"/>
                <a:gd name="T18" fmla="*/ 0 w 72"/>
                <a:gd name="T19" fmla="*/ 204 h 204"/>
                <a:gd name="T20" fmla="*/ 2 w 72"/>
                <a:gd name="T21" fmla="*/ 204 h 204"/>
                <a:gd name="T22" fmla="*/ 6 w 72"/>
                <a:gd name="T23" fmla="*/ 203 h 204"/>
                <a:gd name="T24" fmla="*/ 15 w 72"/>
                <a:gd name="T25" fmla="*/ 202 h 204"/>
                <a:gd name="T26" fmla="*/ 24 w 72"/>
                <a:gd name="T27" fmla="*/ 200 h 204"/>
                <a:gd name="T28" fmla="*/ 35 w 72"/>
                <a:gd name="T29" fmla="*/ 197 h 204"/>
                <a:gd name="T30" fmla="*/ 47 w 72"/>
                <a:gd name="T31" fmla="*/ 192 h 204"/>
                <a:gd name="T32" fmla="*/ 59 w 72"/>
                <a:gd name="T33" fmla="*/ 185 h 204"/>
                <a:gd name="T34" fmla="*/ 72 w 72"/>
                <a:gd name="T35" fmla="*/ 177 h 204"/>
                <a:gd name="T36" fmla="*/ 72 w 72"/>
                <a:gd name="T37" fmla="*/ 6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09" name="Freeform 436"/>
            <p:cNvSpPr>
              <a:spLocks noChangeArrowheads="1"/>
            </p:cNvSpPr>
            <p:nvPr/>
          </p:nvSpPr>
          <p:spPr bwMode="auto">
            <a:xfrm>
              <a:off x="3543" y="3196"/>
              <a:ext cx="12" cy="11"/>
            </a:xfrm>
            <a:custGeom>
              <a:avLst/>
              <a:gdLst>
                <a:gd name="T0" fmla="*/ 52 w 104"/>
                <a:gd name="T1" fmla="*/ 104 h 104"/>
                <a:gd name="T2" fmla="*/ 62 w 104"/>
                <a:gd name="T3" fmla="*/ 103 h 104"/>
                <a:gd name="T4" fmla="*/ 73 w 104"/>
                <a:gd name="T5" fmla="*/ 100 h 104"/>
                <a:gd name="T6" fmla="*/ 81 w 104"/>
                <a:gd name="T7" fmla="*/ 95 h 104"/>
                <a:gd name="T8" fmla="*/ 89 w 104"/>
                <a:gd name="T9" fmla="*/ 89 h 104"/>
                <a:gd name="T10" fmla="*/ 95 w 104"/>
                <a:gd name="T11" fmla="*/ 81 h 104"/>
                <a:gd name="T12" fmla="*/ 100 w 104"/>
                <a:gd name="T13" fmla="*/ 72 h 104"/>
                <a:gd name="T14" fmla="*/ 103 w 104"/>
                <a:gd name="T15" fmla="*/ 62 h 104"/>
                <a:gd name="T16" fmla="*/ 104 w 104"/>
                <a:gd name="T17" fmla="*/ 52 h 104"/>
                <a:gd name="T18" fmla="*/ 103 w 104"/>
                <a:gd name="T19" fmla="*/ 41 h 104"/>
                <a:gd name="T20" fmla="*/ 100 w 104"/>
                <a:gd name="T21" fmla="*/ 31 h 104"/>
                <a:gd name="T22" fmla="*/ 95 w 104"/>
                <a:gd name="T23" fmla="*/ 22 h 104"/>
                <a:gd name="T24" fmla="*/ 89 w 104"/>
                <a:gd name="T25" fmla="*/ 15 h 104"/>
                <a:gd name="T26" fmla="*/ 81 w 104"/>
                <a:gd name="T27" fmla="*/ 8 h 104"/>
                <a:gd name="T28" fmla="*/ 73 w 104"/>
                <a:gd name="T29" fmla="*/ 4 h 104"/>
                <a:gd name="T30" fmla="*/ 62 w 104"/>
                <a:gd name="T31" fmla="*/ 1 h 104"/>
                <a:gd name="T32" fmla="*/ 52 w 104"/>
                <a:gd name="T33" fmla="*/ 0 h 104"/>
                <a:gd name="T34" fmla="*/ 42 w 104"/>
                <a:gd name="T35" fmla="*/ 1 h 104"/>
                <a:gd name="T36" fmla="*/ 32 w 104"/>
                <a:gd name="T37" fmla="*/ 4 h 104"/>
                <a:gd name="T38" fmla="*/ 24 w 104"/>
                <a:gd name="T39" fmla="*/ 8 h 104"/>
                <a:gd name="T40" fmla="*/ 16 w 104"/>
                <a:gd name="T41" fmla="*/ 15 h 104"/>
                <a:gd name="T42" fmla="*/ 9 w 104"/>
                <a:gd name="T43" fmla="*/ 22 h 104"/>
                <a:gd name="T44" fmla="*/ 4 w 104"/>
                <a:gd name="T45" fmla="*/ 31 h 104"/>
                <a:gd name="T46" fmla="*/ 1 w 104"/>
                <a:gd name="T47" fmla="*/ 41 h 104"/>
                <a:gd name="T48" fmla="*/ 0 w 104"/>
                <a:gd name="T49" fmla="*/ 52 h 104"/>
                <a:gd name="T50" fmla="*/ 1 w 104"/>
                <a:gd name="T51" fmla="*/ 62 h 104"/>
                <a:gd name="T52" fmla="*/ 4 w 104"/>
                <a:gd name="T53" fmla="*/ 72 h 104"/>
                <a:gd name="T54" fmla="*/ 9 w 104"/>
                <a:gd name="T55" fmla="*/ 81 h 104"/>
                <a:gd name="T56" fmla="*/ 16 w 104"/>
                <a:gd name="T57" fmla="*/ 89 h 104"/>
                <a:gd name="T58" fmla="*/ 24 w 104"/>
                <a:gd name="T59" fmla="*/ 95 h 104"/>
                <a:gd name="T60" fmla="*/ 32 w 104"/>
                <a:gd name="T61" fmla="*/ 100 h 104"/>
                <a:gd name="T62" fmla="*/ 42 w 104"/>
                <a:gd name="T63" fmla="*/ 103 h 104"/>
                <a:gd name="T64" fmla="*/ 52 w 104"/>
                <a:gd name="T65" fmla="*/ 104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0" name="Freeform 437"/>
            <p:cNvSpPr>
              <a:spLocks noChangeArrowheads="1"/>
            </p:cNvSpPr>
            <p:nvPr/>
          </p:nvSpPr>
          <p:spPr bwMode="auto">
            <a:xfrm>
              <a:off x="3508" y="3196"/>
              <a:ext cx="6" cy="6"/>
            </a:xfrm>
            <a:custGeom>
              <a:avLst/>
              <a:gdLst>
                <a:gd name="T0" fmla="*/ 25 w 52"/>
                <a:gd name="T1" fmla="*/ 52 h 52"/>
                <a:gd name="T2" fmla="*/ 35 w 52"/>
                <a:gd name="T3" fmla="*/ 50 h 52"/>
                <a:gd name="T4" fmla="*/ 44 w 52"/>
                <a:gd name="T5" fmla="*/ 44 h 52"/>
                <a:gd name="T6" fmla="*/ 50 w 52"/>
                <a:gd name="T7" fmla="*/ 36 h 52"/>
                <a:gd name="T8" fmla="*/ 52 w 52"/>
                <a:gd name="T9" fmla="*/ 25 h 52"/>
                <a:gd name="T10" fmla="*/ 50 w 52"/>
                <a:gd name="T11" fmla="*/ 15 h 52"/>
                <a:gd name="T12" fmla="*/ 44 w 52"/>
                <a:gd name="T13" fmla="*/ 7 h 52"/>
                <a:gd name="T14" fmla="*/ 35 w 52"/>
                <a:gd name="T15" fmla="*/ 2 h 52"/>
                <a:gd name="T16" fmla="*/ 25 w 52"/>
                <a:gd name="T17" fmla="*/ 0 h 52"/>
                <a:gd name="T18" fmla="*/ 15 w 52"/>
                <a:gd name="T19" fmla="*/ 2 h 52"/>
                <a:gd name="T20" fmla="*/ 7 w 52"/>
                <a:gd name="T21" fmla="*/ 7 h 52"/>
                <a:gd name="T22" fmla="*/ 2 w 52"/>
                <a:gd name="T23" fmla="*/ 15 h 52"/>
                <a:gd name="T24" fmla="*/ 0 w 52"/>
                <a:gd name="T25" fmla="*/ 25 h 52"/>
                <a:gd name="T26" fmla="*/ 2 w 52"/>
                <a:gd name="T27" fmla="*/ 36 h 52"/>
                <a:gd name="T28" fmla="*/ 7 w 52"/>
                <a:gd name="T29" fmla="*/ 44 h 52"/>
                <a:gd name="T30" fmla="*/ 15 w 52"/>
                <a:gd name="T31" fmla="*/ 50 h 52"/>
                <a:gd name="T32" fmla="*/ 25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1" name="Freeform 438"/>
            <p:cNvSpPr>
              <a:spLocks noChangeArrowheads="1"/>
            </p:cNvSpPr>
            <p:nvPr/>
          </p:nvSpPr>
          <p:spPr bwMode="auto">
            <a:xfrm>
              <a:off x="3518" y="3196"/>
              <a:ext cx="5" cy="6"/>
            </a:xfrm>
            <a:custGeom>
              <a:avLst/>
              <a:gdLst>
                <a:gd name="T0" fmla="*/ 27 w 52"/>
                <a:gd name="T1" fmla="*/ 52 h 52"/>
                <a:gd name="T2" fmla="*/ 37 w 52"/>
                <a:gd name="T3" fmla="*/ 50 h 52"/>
                <a:gd name="T4" fmla="*/ 45 w 52"/>
                <a:gd name="T5" fmla="*/ 45 h 52"/>
                <a:gd name="T6" fmla="*/ 50 w 52"/>
                <a:gd name="T7" fmla="*/ 37 h 52"/>
                <a:gd name="T8" fmla="*/ 52 w 52"/>
                <a:gd name="T9" fmla="*/ 26 h 52"/>
                <a:gd name="T10" fmla="*/ 50 w 52"/>
                <a:gd name="T11" fmla="*/ 16 h 52"/>
                <a:gd name="T12" fmla="*/ 45 w 52"/>
                <a:gd name="T13" fmla="*/ 8 h 52"/>
                <a:gd name="T14" fmla="*/ 37 w 52"/>
                <a:gd name="T15" fmla="*/ 2 h 52"/>
                <a:gd name="T16" fmla="*/ 27 w 52"/>
                <a:gd name="T17" fmla="*/ 0 h 52"/>
                <a:gd name="T18" fmla="*/ 17 w 52"/>
                <a:gd name="T19" fmla="*/ 2 h 52"/>
                <a:gd name="T20" fmla="*/ 8 w 52"/>
                <a:gd name="T21" fmla="*/ 8 h 52"/>
                <a:gd name="T22" fmla="*/ 2 w 52"/>
                <a:gd name="T23" fmla="*/ 16 h 52"/>
                <a:gd name="T24" fmla="*/ 0 w 52"/>
                <a:gd name="T25" fmla="*/ 26 h 52"/>
                <a:gd name="T26" fmla="*/ 2 w 52"/>
                <a:gd name="T27" fmla="*/ 37 h 52"/>
                <a:gd name="T28" fmla="*/ 8 w 52"/>
                <a:gd name="T29" fmla="*/ 45 h 52"/>
                <a:gd name="T30" fmla="*/ 17 w 52"/>
                <a:gd name="T31" fmla="*/ 50 h 52"/>
                <a:gd name="T32" fmla="*/ 27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2" name="Freeform 439"/>
            <p:cNvSpPr>
              <a:spLocks noChangeArrowheads="1"/>
            </p:cNvSpPr>
            <p:nvPr/>
          </p:nvSpPr>
          <p:spPr bwMode="auto">
            <a:xfrm>
              <a:off x="3479" y="3117"/>
              <a:ext cx="16" cy="79"/>
            </a:xfrm>
            <a:custGeom>
              <a:avLst/>
              <a:gdLst>
                <a:gd name="T0" fmla="*/ 46 w 148"/>
                <a:gd name="T1" fmla="*/ 14 h 712"/>
                <a:gd name="T2" fmla="*/ 42 w 148"/>
                <a:gd name="T3" fmla="*/ 29 h 712"/>
                <a:gd name="T4" fmla="*/ 32 w 148"/>
                <a:gd name="T5" fmla="*/ 68 h 712"/>
                <a:gd name="T6" fmla="*/ 18 w 148"/>
                <a:gd name="T7" fmla="*/ 132 h 712"/>
                <a:gd name="T8" fmla="*/ 7 w 148"/>
                <a:gd name="T9" fmla="*/ 217 h 712"/>
                <a:gd name="T10" fmla="*/ 0 w 148"/>
                <a:gd name="T11" fmla="*/ 319 h 712"/>
                <a:gd name="T12" fmla="*/ 1 w 148"/>
                <a:gd name="T13" fmla="*/ 438 h 712"/>
                <a:gd name="T14" fmla="*/ 13 w 148"/>
                <a:gd name="T15" fmla="*/ 570 h 712"/>
                <a:gd name="T16" fmla="*/ 41 w 148"/>
                <a:gd name="T17" fmla="*/ 712 h 712"/>
                <a:gd name="T18" fmla="*/ 143 w 148"/>
                <a:gd name="T19" fmla="*/ 707 h 712"/>
                <a:gd name="T20" fmla="*/ 139 w 148"/>
                <a:gd name="T21" fmla="*/ 685 h 712"/>
                <a:gd name="T22" fmla="*/ 128 w 148"/>
                <a:gd name="T23" fmla="*/ 628 h 712"/>
                <a:gd name="T24" fmla="*/ 116 w 148"/>
                <a:gd name="T25" fmla="*/ 543 h 712"/>
                <a:gd name="T26" fmla="*/ 105 w 148"/>
                <a:gd name="T27" fmla="*/ 439 h 712"/>
                <a:gd name="T28" fmla="*/ 99 w 148"/>
                <a:gd name="T29" fmla="*/ 324 h 712"/>
                <a:gd name="T30" fmla="*/ 102 w 148"/>
                <a:gd name="T31" fmla="*/ 209 h 712"/>
                <a:gd name="T32" fmla="*/ 117 w 148"/>
                <a:gd name="T33" fmla="*/ 100 h 712"/>
                <a:gd name="T34" fmla="*/ 148 w 148"/>
                <a:gd name="T35" fmla="*/ 8 h 712"/>
                <a:gd name="T36" fmla="*/ 148 w 148"/>
                <a:gd name="T37" fmla="*/ 7 h 712"/>
                <a:gd name="T38" fmla="*/ 148 w 148"/>
                <a:gd name="T39" fmla="*/ 5 h 712"/>
                <a:gd name="T40" fmla="*/ 146 w 148"/>
                <a:gd name="T41" fmla="*/ 3 h 712"/>
                <a:gd name="T42" fmla="*/ 140 w 148"/>
                <a:gd name="T43" fmla="*/ 0 h 712"/>
                <a:gd name="T44" fmla="*/ 127 w 148"/>
                <a:gd name="T45" fmla="*/ 0 h 712"/>
                <a:gd name="T46" fmla="*/ 109 w 148"/>
                <a:gd name="T47" fmla="*/ 1 h 712"/>
                <a:gd name="T48" fmla="*/ 83 w 148"/>
                <a:gd name="T49" fmla="*/ 6 h 712"/>
                <a:gd name="T50" fmla="*/ 46 w 148"/>
                <a:gd name="T51" fmla="*/ 14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3" name="Freeform 440"/>
            <p:cNvSpPr>
              <a:spLocks noChangeArrowheads="1"/>
            </p:cNvSpPr>
            <p:nvPr/>
          </p:nvSpPr>
          <p:spPr bwMode="auto">
            <a:xfrm>
              <a:off x="3563" y="3107"/>
              <a:ext cx="23" cy="88"/>
            </a:xfrm>
            <a:custGeom>
              <a:avLst/>
              <a:gdLst>
                <a:gd name="T0" fmla="*/ 201 w 201"/>
                <a:gd name="T1" fmla="*/ 5 h 795"/>
                <a:gd name="T2" fmla="*/ 196 w 201"/>
                <a:gd name="T3" fmla="*/ 10 h 795"/>
                <a:gd name="T4" fmla="*/ 183 w 201"/>
                <a:gd name="T5" fmla="*/ 31 h 795"/>
                <a:gd name="T6" fmla="*/ 165 w 201"/>
                <a:gd name="T7" fmla="*/ 73 h 795"/>
                <a:gd name="T8" fmla="*/ 148 w 201"/>
                <a:gd name="T9" fmla="*/ 140 h 795"/>
                <a:gd name="T10" fmla="*/ 134 w 201"/>
                <a:gd name="T11" fmla="*/ 240 h 795"/>
                <a:gd name="T12" fmla="*/ 127 w 201"/>
                <a:gd name="T13" fmla="*/ 379 h 795"/>
                <a:gd name="T14" fmla="*/ 131 w 201"/>
                <a:gd name="T15" fmla="*/ 561 h 795"/>
                <a:gd name="T16" fmla="*/ 150 w 201"/>
                <a:gd name="T17" fmla="*/ 795 h 795"/>
                <a:gd name="T18" fmla="*/ 37 w 201"/>
                <a:gd name="T19" fmla="*/ 795 h 795"/>
                <a:gd name="T20" fmla="*/ 33 w 201"/>
                <a:gd name="T21" fmla="*/ 771 h 795"/>
                <a:gd name="T22" fmla="*/ 24 w 201"/>
                <a:gd name="T23" fmla="*/ 707 h 795"/>
                <a:gd name="T24" fmla="*/ 13 w 201"/>
                <a:gd name="T25" fmla="*/ 611 h 795"/>
                <a:gd name="T26" fmla="*/ 3 w 201"/>
                <a:gd name="T27" fmla="*/ 493 h 795"/>
                <a:gd name="T28" fmla="*/ 0 w 201"/>
                <a:gd name="T29" fmla="*/ 363 h 795"/>
                <a:gd name="T30" fmla="*/ 7 w 201"/>
                <a:gd name="T31" fmla="*/ 231 h 795"/>
                <a:gd name="T32" fmla="*/ 28 w 201"/>
                <a:gd name="T33" fmla="*/ 107 h 795"/>
                <a:gd name="T34" fmla="*/ 66 w 201"/>
                <a:gd name="T35" fmla="*/ 0 h 795"/>
                <a:gd name="T36" fmla="*/ 201 w 201"/>
                <a:gd name="T37" fmla="*/ 5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4" name="Freeform 441"/>
            <p:cNvSpPr>
              <a:spLocks noChangeArrowheads="1"/>
            </p:cNvSpPr>
            <p:nvPr/>
          </p:nvSpPr>
          <p:spPr bwMode="auto">
            <a:xfrm>
              <a:off x="3479" y="3121"/>
              <a:ext cx="15" cy="69"/>
            </a:xfrm>
            <a:custGeom>
              <a:avLst/>
              <a:gdLst>
                <a:gd name="T0" fmla="*/ 41 w 129"/>
                <a:gd name="T1" fmla="*/ 12 h 622"/>
                <a:gd name="T2" fmla="*/ 37 w 129"/>
                <a:gd name="T3" fmla="*/ 24 h 622"/>
                <a:gd name="T4" fmla="*/ 29 w 129"/>
                <a:gd name="T5" fmla="*/ 59 h 622"/>
                <a:gd name="T6" fmla="*/ 18 w 129"/>
                <a:gd name="T7" fmla="*/ 115 h 622"/>
                <a:gd name="T8" fmla="*/ 6 w 129"/>
                <a:gd name="T9" fmla="*/ 189 h 622"/>
                <a:gd name="T10" fmla="*/ 0 w 129"/>
                <a:gd name="T11" fmla="*/ 279 h 622"/>
                <a:gd name="T12" fmla="*/ 1 w 129"/>
                <a:gd name="T13" fmla="*/ 382 h 622"/>
                <a:gd name="T14" fmla="*/ 11 w 129"/>
                <a:gd name="T15" fmla="*/ 497 h 622"/>
                <a:gd name="T16" fmla="*/ 36 w 129"/>
                <a:gd name="T17" fmla="*/ 622 h 622"/>
                <a:gd name="T18" fmla="*/ 124 w 129"/>
                <a:gd name="T19" fmla="*/ 617 h 622"/>
                <a:gd name="T20" fmla="*/ 120 w 129"/>
                <a:gd name="T21" fmla="*/ 598 h 622"/>
                <a:gd name="T22" fmla="*/ 112 w 129"/>
                <a:gd name="T23" fmla="*/ 548 h 622"/>
                <a:gd name="T24" fmla="*/ 101 w 129"/>
                <a:gd name="T25" fmla="*/ 473 h 622"/>
                <a:gd name="T26" fmla="*/ 92 w 129"/>
                <a:gd name="T27" fmla="*/ 382 h 622"/>
                <a:gd name="T28" fmla="*/ 87 w 129"/>
                <a:gd name="T29" fmla="*/ 282 h 622"/>
                <a:gd name="T30" fmla="*/ 89 w 129"/>
                <a:gd name="T31" fmla="*/ 182 h 622"/>
                <a:gd name="T32" fmla="*/ 102 w 129"/>
                <a:gd name="T33" fmla="*/ 87 h 622"/>
                <a:gd name="T34" fmla="*/ 129 w 129"/>
                <a:gd name="T35" fmla="*/ 7 h 622"/>
                <a:gd name="T36" fmla="*/ 129 w 129"/>
                <a:gd name="T37" fmla="*/ 6 h 622"/>
                <a:gd name="T38" fmla="*/ 129 w 129"/>
                <a:gd name="T39" fmla="*/ 4 h 622"/>
                <a:gd name="T40" fmla="*/ 127 w 129"/>
                <a:gd name="T41" fmla="*/ 2 h 622"/>
                <a:gd name="T42" fmla="*/ 122 w 129"/>
                <a:gd name="T43" fmla="*/ 0 h 622"/>
                <a:gd name="T44" fmla="*/ 112 w 129"/>
                <a:gd name="T45" fmla="*/ 0 h 622"/>
                <a:gd name="T46" fmla="*/ 96 w 129"/>
                <a:gd name="T47" fmla="*/ 1 h 622"/>
                <a:gd name="T48" fmla="*/ 72 w 129"/>
                <a:gd name="T49" fmla="*/ 5 h 622"/>
                <a:gd name="T50" fmla="*/ 41 w 129"/>
                <a:gd name="T51" fmla="*/ 12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5" name="Freeform 442"/>
            <p:cNvSpPr>
              <a:spLocks noChangeArrowheads="1"/>
            </p:cNvSpPr>
            <p:nvPr/>
          </p:nvSpPr>
          <p:spPr bwMode="auto">
            <a:xfrm>
              <a:off x="3480" y="3126"/>
              <a:ext cx="12" cy="59"/>
            </a:xfrm>
            <a:custGeom>
              <a:avLst/>
              <a:gdLst>
                <a:gd name="T0" fmla="*/ 35 w 110"/>
                <a:gd name="T1" fmla="*/ 10 h 531"/>
                <a:gd name="T2" fmla="*/ 32 w 110"/>
                <a:gd name="T3" fmla="*/ 20 h 531"/>
                <a:gd name="T4" fmla="*/ 24 w 110"/>
                <a:gd name="T5" fmla="*/ 50 h 531"/>
                <a:gd name="T6" fmla="*/ 15 w 110"/>
                <a:gd name="T7" fmla="*/ 98 h 531"/>
                <a:gd name="T8" fmla="*/ 5 w 110"/>
                <a:gd name="T9" fmla="*/ 160 h 531"/>
                <a:gd name="T10" fmla="*/ 0 w 110"/>
                <a:gd name="T11" fmla="*/ 237 h 531"/>
                <a:gd name="T12" fmla="*/ 1 w 110"/>
                <a:gd name="T13" fmla="*/ 326 h 531"/>
                <a:gd name="T14" fmla="*/ 10 w 110"/>
                <a:gd name="T15" fmla="*/ 424 h 531"/>
                <a:gd name="T16" fmla="*/ 31 w 110"/>
                <a:gd name="T17" fmla="*/ 531 h 531"/>
                <a:gd name="T18" fmla="*/ 106 w 110"/>
                <a:gd name="T19" fmla="*/ 525 h 531"/>
                <a:gd name="T20" fmla="*/ 103 w 110"/>
                <a:gd name="T21" fmla="*/ 510 h 531"/>
                <a:gd name="T22" fmla="*/ 96 w 110"/>
                <a:gd name="T23" fmla="*/ 467 h 531"/>
                <a:gd name="T24" fmla="*/ 87 w 110"/>
                <a:gd name="T25" fmla="*/ 404 h 531"/>
                <a:gd name="T26" fmla="*/ 79 w 110"/>
                <a:gd name="T27" fmla="*/ 326 h 531"/>
                <a:gd name="T28" fmla="*/ 74 w 110"/>
                <a:gd name="T29" fmla="*/ 241 h 531"/>
                <a:gd name="T30" fmla="*/ 76 w 110"/>
                <a:gd name="T31" fmla="*/ 155 h 531"/>
                <a:gd name="T32" fmla="*/ 87 w 110"/>
                <a:gd name="T33" fmla="*/ 74 h 531"/>
                <a:gd name="T34" fmla="*/ 110 w 110"/>
                <a:gd name="T35" fmla="*/ 6 h 531"/>
                <a:gd name="T36" fmla="*/ 110 w 110"/>
                <a:gd name="T37" fmla="*/ 5 h 531"/>
                <a:gd name="T38" fmla="*/ 110 w 110"/>
                <a:gd name="T39" fmla="*/ 4 h 531"/>
                <a:gd name="T40" fmla="*/ 108 w 110"/>
                <a:gd name="T41" fmla="*/ 2 h 531"/>
                <a:gd name="T42" fmla="*/ 104 w 110"/>
                <a:gd name="T43" fmla="*/ 0 h 531"/>
                <a:gd name="T44" fmla="*/ 95 w 110"/>
                <a:gd name="T45" fmla="*/ 0 h 531"/>
                <a:gd name="T46" fmla="*/ 82 w 110"/>
                <a:gd name="T47" fmla="*/ 1 h 531"/>
                <a:gd name="T48" fmla="*/ 62 w 110"/>
                <a:gd name="T49" fmla="*/ 4 h 531"/>
                <a:gd name="T50" fmla="*/ 35 w 110"/>
                <a:gd name="T51" fmla="*/ 10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6" name="Freeform 443"/>
            <p:cNvSpPr>
              <a:spLocks noChangeArrowheads="1"/>
            </p:cNvSpPr>
            <p:nvPr/>
          </p:nvSpPr>
          <p:spPr bwMode="auto">
            <a:xfrm>
              <a:off x="3481" y="3131"/>
              <a:ext cx="10" cy="48"/>
            </a:xfrm>
            <a:custGeom>
              <a:avLst/>
              <a:gdLst>
                <a:gd name="T0" fmla="*/ 29 w 92"/>
                <a:gd name="T1" fmla="*/ 8 h 438"/>
                <a:gd name="T2" fmla="*/ 26 w 92"/>
                <a:gd name="T3" fmla="*/ 16 h 438"/>
                <a:gd name="T4" fmla="*/ 20 w 92"/>
                <a:gd name="T5" fmla="*/ 42 h 438"/>
                <a:gd name="T6" fmla="*/ 12 w 92"/>
                <a:gd name="T7" fmla="*/ 81 h 438"/>
                <a:gd name="T8" fmla="*/ 4 w 92"/>
                <a:gd name="T9" fmla="*/ 133 h 438"/>
                <a:gd name="T10" fmla="*/ 0 w 92"/>
                <a:gd name="T11" fmla="*/ 196 h 438"/>
                <a:gd name="T12" fmla="*/ 0 w 92"/>
                <a:gd name="T13" fmla="*/ 270 h 438"/>
                <a:gd name="T14" fmla="*/ 9 w 92"/>
                <a:gd name="T15" fmla="*/ 351 h 438"/>
                <a:gd name="T16" fmla="*/ 25 w 92"/>
                <a:gd name="T17" fmla="*/ 438 h 438"/>
                <a:gd name="T18" fmla="*/ 88 w 92"/>
                <a:gd name="T19" fmla="*/ 435 h 438"/>
                <a:gd name="T20" fmla="*/ 85 w 92"/>
                <a:gd name="T21" fmla="*/ 422 h 438"/>
                <a:gd name="T22" fmla="*/ 79 w 92"/>
                <a:gd name="T23" fmla="*/ 386 h 438"/>
                <a:gd name="T24" fmla="*/ 72 w 92"/>
                <a:gd name="T25" fmla="*/ 334 h 438"/>
                <a:gd name="T26" fmla="*/ 65 w 92"/>
                <a:gd name="T27" fmla="*/ 270 h 438"/>
                <a:gd name="T28" fmla="*/ 61 w 92"/>
                <a:gd name="T29" fmla="*/ 199 h 438"/>
                <a:gd name="T30" fmla="*/ 63 w 92"/>
                <a:gd name="T31" fmla="*/ 129 h 438"/>
                <a:gd name="T32" fmla="*/ 73 w 92"/>
                <a:gd name="T33" fmla="*/ 61 h 438"/>
                <a:gd name="T34" fmla="*/ 92 w 92"/>
                <a:gd name="T35" fmla="*/ 5 h 438"/>
                <a:gd name="T36" fmla="*/ 92 w 92"/>
                <a:gd name="T37" fmla="*/ 4 h 438"/>
                <a:gd name="T38" fmla="*/ 92 w 92"/>
                <a:gd name="T39" fmla="*/ 3 h 438"/>
                <a:gd name="T40" fmla="*/ 90 w 92"/>
                <a:gd name="T41" fmla="*/ 1 h 438"/>
                <a:gd name="T42" fmla="*/ 87 w 92"/>
                <a:gd name="T43" fmla="*/ 0 h 438"/>
                <a:gd name="T44" fmla="*/ 80 w 92"/>
                <a:gd name="T45" fmla="*/ 0 h 438"/>
                <a:gd name="T46" fmla="*/ 68 w 92"/>
                <a:gd name="T47" fmla="*/ 0 h 438"/>
                <a:gd name="T48" fmla="*/ 51 w 92"/>
                <a:gd name="T49" fmla="*/ 3 h 438"/>
                <a:gd name="T50" fmla="*/ 29 w 92"/>
                <a:gd name="T51" fmla="*/ 8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7" name="Freeform 444"/>
            <p:cNvSpPr>
              <a:spLocks noChangeArrowheads="1"/>
            </p:cNvSpPr>
            <p:nvPr/>
          </p:nvSpPr>
          <p:spPr bwMode="auto">
            <a:xfrm>
              <a:off x="3481" y="3135"/>
              <a:ext cx="8" cy="39"/>
            </a:xfrm>
            <a:custGeom>
              <a:avLst/>
              <a:gdLst>
                <a:gd name="T0" fmla="*/ 23 w 73"/>
                <a:gd name="T1" fmla="*/ 7 h 347"/>
                <a:gd name="T2" fmla="*/ 21 w 73"/>
                <a:gd name="T3" fmla="*/ 14 h 347"/>
                <a:gd name="T4" fmla="*/ 16 w 73"/>
                <a:gd name="T5" fmla="*/ 33 h 347"/>
                <a:gd name="T6" fmla="*/ 10 w 73"/>
                <a:gd name="T7" fmla="*/ 64 h 347"/>
                <a:gd name="T8" fmla="*/ 4 w 73"/>
                <a:gd name="T9" fmla="*/ 105 h 347"/>
                <a:gd name="T10" fmla="*/ 0 w 73"/>
                <a:gd name="T11" fmla="*/ 155 h 347"/>
                <a:gd name="T12" fmla="*/ 0 w 73"/>
                <a:gd name="T13" fmla="*/ 213 h 347"/>
                <a:gd name="T14" fmla="*/ 7 w 73"/>
                <a:gd name="T15" fmla="*/ 278 h 347"/>
                <a:gd name="T16" fmla="*/ 20 w 73"/>
                <a:gd name="T17" fmla="*/ 347 h 347"/>
                <a:gd name="T18" fmla="*/ 70 w 73"/>
                <a:gd name="T19" fmla="*/ 344 h 347"/>
                <a:gd name="T20" fmla="*/ 68 w 73"/>
                <a:gd name="T21" fmla="*/ 334 h 347"/>
                <a:gd name="T22" fmla="*/ 63 w 73"/>
                <a:gd name="T23" fmla="*/ 305 h 347"/>
                <a:gd name="T24" fmla="*/ 56 w 73"/>
                <a:gd name="T25" fmla="*/ 265 h 347"/>
                <a:gd name="T26" fmla="*/ 51 w 73"/>
                <a:gd name="T27" fmla="*/ 213 h 347"/>
                <a:gd name="T28" fmla="*/ 48 w 73"/>
                <a:gd name="T29" fmla="*/ 158 h 347"/>
                <a:gd name="T30" fmla="*/ 50 w 73"/>
                <a:gd name="T31" fmla="*/ 101 h 347"/>
                <a:gd name="T32" fmla="*/ 57 w 73"/>
                <a:gd name="T33" fmla="*/ 49 h 347"/>
                <a:gd name="T34" fmla="*/ 73 w 73"/>
                <a:gd name="T35" fmla="*/ 4 h 347"/>
                <a:gd name="T36" fmla="*/ 73 w 73"/>
                <a:gd name="T37" fmla="*/ 4 h 347"/>
                <a:gd name="T38" fmla="*/ 73 w 73"/>
                <a:gd name="T39" fmla="*/ 2 h 347"/>
                <a:gd name="T40" fmla="*/ 72 w 73"/>
                <a:gd name="T41" fmla="*/ 1 h 347"/>
                <a:gd name="T42" fmla="*/ 69 w 73"/>
                <a:gd name="T43" fmla="*/ 0 h 347"/>
                <a:gd name="T44" fmla="*/ 63 w 73"/>
                <a:gd name="T45" fmla="*/ 0 h 347"/>
                <a:gd name="T46" fmla="*/ 53 w 73"/>
                <a:gd name="T47" fmla="*/ 1 h 347"/>
                <a:gd name="T48" fmla="*/ 41 w 73"/>
                <a:gd name="T49" fmla="*/ 3 h 347"/>
                <a:gd name="T50" fmla="*/ 23 w 73"/>
                <a:gd name="T51" fmla="*/ 7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8" name="Freeform 445"/>
            <p:cNvSpPr>
              <a:spLocks noChangeArrowheads="1"/>
            </p:cNvSpPr>
            <p:nvPr/>
          </p:nvSpPr>
          <p:spPr bwMode="auto">
            <a:xfrm>
              <a:off x="3482" y="3140"/>
              <a:ext cx="6" cy="28"/>
            </a:xfrm>
            <a:custGeom>
              <a:avLst/>
              <a:gdLst>
                <a:gd name="T0" fmla="*/ 16 w 52"/>
                <a:gd name="T1" fmla="*/ 5 h 256"/>
                <a:gd name="T2" fmla="*/ 15 w 52"/>
                <a:gd name="T3" fmla="*/ 10 h 256"/>
                <a:gd name="T4" fmla="*/ 11 w 52"/>
                <a:gd name="T5" fmla="*/ 24 h 256"/>
                <a:gd name="T6" fmla="*/ 6 w 52"/>
                <a:gd name="T7" fmla="*/ 47 h 256"/>
                <a:gd name="T8" fmla="*/ 2 w 52"/>
                <a:gd name="T9" fmla="*/ 77 h 256"/>
                <a:gd name="T10" fmla="*/ 0 w 52"/>
                <a:gd name="T11" fmla="*/ 115 h 256"/>
                <a:gd name="T12" fmla="*/ 0 w 52"/>
                <a:gd name="T13" fmla="*/ 157 h 256"/>
                <a:gd name="T14" fmla="*/ 4 w 52"/>
                <a:gd name="T15" fmla="*/ 205 h 256"/>
                <a:gd name="T16" fmla="*/ 14 w 52"/>
                <a:gd name="T17" fmla="*/ 256 h 256"/>
                <a:gd name="T18" fmla="*/ 50 w 52"/>
                <a:gd name="T19" fmla="*/ 254 h 256"/>
                <a:gd name="T20" fmla="*/ 49 w 52"/>
                <a:gd name="T21" fmla="*/ 247 h 256"/>
                <a:gd name="T22" fmla="*/ 45 w 52"/>
                <a:gd name="T23" fmla="*/ 226 h 256"/>
                <a:gd name="T24" fmla="*/ 41 w 52"/>
                <a:gd name="T25" fmla="*/ 195 h 256"/>
                <a:gd name="T26" fmla="*/ 37 w 52"/>
                <a:gd name="T27" fmla="*/ 157 h 256"/>
                <a:gd name="T28" fmla="*/ 35 w 52"/>
                <a:gd name="T29" fmla="*/ 116 h 256"/>
                <a:gd name="T30" fmla="*/ 36 w 52"/>
                <a:gd name="T31" fmla="*/ 74 h 256"/>
                <a:gd name="T32" fmla="*/ 41 w 52"/>
                <a:gd name="T33" fmla="*/ 35 h 256"/>
                <a:gd name="T34" fmla="*/ 52 w 52"/>
                <a:gd name="T35" fmla="*/ 3 h 256"/>
                <a:gd name="T36" fmla="*/ 52 w 52"/>
                <a:gd name="T37" fmla="*/ 3 h 256"/>
                <a:gd name="T38" fmla="*/ 52 w 52"/>
                <a:gd name="T39" fmla="*/ 2 h 256"/>
                <a:gd name="T40" fmla="*/ 51 w 52"/>
                <a:gd name="T41" fmla="*/ 1 h 256"/>
                <a:gd name="T42" fmla="*/ 49 w 52"/>
                <a:gd name="T43" fmla="*/ 0 h 256"/>
                <a:gd name="T44" fmla="*/ 45 w 52"/>
                <a:gd name="T45" fmla="*/ 0 h 256"/>
                <a:gd name="T46" fmla="*/ 39 w 52"/>
                <a:gd name="T47" fmla="*/ 0 h 256"/>
                <a:gd name="T48" fmla="*/ 29 w 52"/>
                <a:gd name="T49" fmla="*/ 2 h 256"/>
                <a:gd name="T50" fmla="*/ 16 w 52"/>
                <a:gd name="T51" fmla="*/ 5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19" name="Freeform 446"/>
            <p:cNvSpPr>
              <a:spLocks noChangeArrowheads="1"/>
            </p:cNvSpPr>
            <p:nvPr/>
          </p:nvSpPr>
          <p:spPr bwMode="auto">
            <a:xfrm>
              <a:off x="3564" y="3112"/>
              <a:ext cx="20" cy="77"/>
            </a:xfrm>
            <a:custGeom>
              <a:avLst/>
              <a:gdLst>
                <a:gd name="T0" fmla="*/ 176 w 176"/>
                <a:gd name="T1" fmla="*/ 5 h 693"/>
                <a:gd name="T2" fmla="*/ 172 w 176"/>
                <a:gd name="T3" fmla="*/ 10 h 693"/>
                <a:gd name="T4" fmla="*/ 159 w 176"/>
                <a:gd name="T5" fmla="*/ 28 h 693"/>
                <a:gd name="T6" fmla="*/ 144 w 176"/>
                <a:gd name="T7" fmla="*/ 63 h 693"/>
                <a:gd name="T8" fmla="*/ 129 w 176"/>
                <a:gd name="T9" fmla="*/ 123 h 693"/>
                <a:gd name="T10" fmla="*/ 117 w 176"/>
                <a:gd name="T11" fmla="*/ 210 h 693"/>
                <a:gd name="T12" fmla="*/ 110 w 176"/>
                <a:gd name="T13" fmla="*/ 331 h 693"/>
                <a:gd name="T14" fmla="*/ 115 w 176"/>
                <a:gd name="T15" fmla="*/ 490 h 693"/>
                <a:gd name="T16" fmla="*/ 131 w 176"/>
                <a:gd name="T17" fmla="*/ 693 h 693"/>
                <a:gd name="T18" fmla="*/ 32 w 176"/>
                <a:gd name="T19" fmla="*/ 693 h 693"/>
                <a:gd name="T20" fmla="*/ 29 w 176"/>
                <a:gd name="T21" fmla="*/ 673 h 693"/>
                <a:gd name="T22" fmla="*/ 20 w 176"/>
                <a:gd name="T23" fmla="*/ 617 h 693"/>
                <a:gd name="T24" fmla="*/ 11 w 176"/>
                <a:gd name="T25" fmla="*/ 533 h 693"/>
                <a:gd name="T26" fmla="*/ 3 w 176"/>
                <a:gd name="T27" fmla="*/ 430 h 693"/>
                <a:gd name="T28" fmla="*/ 0 w 176"/>
                <a:gd name="T29" fmla="*/ 317 h 693"/>
                <a:gd name="T30" fmla="*/ 6 w 176"/>
                <a:gd name="T31" fmla="*/ 202 h 693"/>
                <a:gd name="T32" fmla="*/ 23 w 176"/>
                <a:gd name="T33" fmla="*/ 93 h 693"/>
                <a:gd name="T34" fmla="*/ 57 w 176"/>
                <a:gd name="T35" fmla="*/ 0 h 693"/>
                <a:gd name="T36" fmla="*/ 176 w 176"/>
                <a:gd name="T37" fmla="*/ 5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20" name="Freeform 447"/>
            <p:cNvSpPr>
              <a:spLocks noChangeArrowheads="1"/>
            </p:cNvSpPr>
            <p:nvPr/>
          </p:nvSpPr>
          <p:spPr bwMode="auto">
            <a:xfrm>
              <a:off x="3565" y="3118"/>
              <a:ext cx="16" cy="65"/>
            </a:xfrm>
            <a:custGeom>
              <a:avLst/>
              <a:gdLst>
                <a:gd name="T0" fmla="*/ 149 w 149"/>
                <a:gd name="T1" fmla="*/ 4 h 592"/>
                <a:gd name="T2" fmla="*/ 145 w 149"/>
                <a:gd name="T3" fmla="*/ 8 h 592"/>
                <a:gd name="T4" fmla="*/ 136 w 149"/>
                <a:gd name="T5" fmla="*/ 24 h 592"/>
                <a:gd name="T6" fmla="*/ 123 w 149"/>
                <a:gd name="T7" fmla="*/ 54 h 592"/>
                <a:gd name="T8" fmla="*/ 110 w 149"/>
                <a:gd name="T9" fmla="*/ 104 h 592"/>
                <a:gd name="T10" fmla="*/ 99 w 149"/>
                <a:gd name="T11" fmla="*/ 179 h 592"/>
                <a:gd name="T12" fmla="*/ 94 w 149"/>
                <a:gd name="T13" fmla="*/ 282 h 592"/>
                <a:gd name="T14" fmla="*/ 97 w 149"/>
                <a:gd name="T15" fmla="*/ 418 h 592"/>
                <a:gd name="T16" fmla="*/ 112 w 149"/>
                <a:gd name="T17" fmla="*/ 592 h 592"/>
                <a:gd name="T18" fmla="*/ 27 w 149"/>
                <a:gd name="T19" fmla="*/ 592 h 592"/>
                <a:gd name="T20" fmla="*/ 24 w 149"/>
                <a:gd name="T21" fmla="*/ 575 h 592"/>
                <a:gd name="T22" fmla="*/ 17 w 149"/>
                <a:gd name="T23" fmla="*/ 527 h 592"/>
                <a:gd name="T24" fmla="*/ 9 w 149"/>
                <a:gd name="T25" fmla="*/ 455 h 592"/>
                <a:gd name="T26" fmla="*/ 2 w 149"/>
                <a:gd name="T27" fmla="*/ 367 h 592"/>
                <a:gd name="T28" fmla="*/ 0 w 149"/>
                <a:gd name="T29" fmla="*/ 271 h 592"/>
                <a:gd name="T30" fmla="*/ 5 w 149"/>
                <a:gd name="T31" fmla="*/ 173 h 592"/>
                <a:gd name="T32" fmla="*/ 20 w 149"/>
                <a:gd name="T33" fmla="*/ 80 h 592"/>
                <a:gd name="T34" fmla="*/ 48 w 149"/>
                <a:gd name="T35" fmla="*/ 0 h 592"/>
                <a:gd name="T36" fmla="*/ 149 w 149"/>
                <a:gd name="T37" fmla="*/ 4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21" name="Freeform 448"/>
            <p:cNvSpPr>
              <a:spLocks noChangeArrowheads="1"/>
            </p:cNvSpPr>
            <p:nvPr/>
          </p:nvSpPr>
          <p:spPr bwMode="auto">
            <a:xfrm>
              <a:off x="3566" y="3123"/>
              <a:ext cx="13" cy="54"/>
            </a:xfrm>
            <a:custGeom>
              <a:avLst/>
              <a:gdLst>
                <a:gd name="T0" fmla="*/ 124 w 124"/>
                <a:gd name="T1" fmla="*/ 4 h 490"/>
                <a:gd name="T2" fmla="*/ 121 w 124"/>
                <a:gd name="T3" fmla="*/ 7 h 490"/>
                <a:gd name="T4" fmla="*/ 113 w 124"/>
                <a:gd name="T5" fmla="*/ 21 h 490"/>
                <a:gd name="T6" fmla="*/ 103 w 124"/>
                <a:gd name="T7" fmla="*/ 45 h 490"/>
                <a:gd name="T8" fmla="*/ 91 w 124"/>
                <a:gd name="T9" fmla="*/ 87 h 490"/>
                <a:gd name="T10" fmla="*/ 83 w 124"/>
                <a:gd name="T11" fmla="*/ 148 h 490"/>
                <a:gd name="T12" fmla="*/ 79 w 124"/>
                <a:gd name="T13" fmla="*/ 234 h 490"/>
                <a:gd name="T14" fmla="*/ 81 w 124"/>
                <a:gd name="T15" fmla="*/ 347 h 490"/>
                <a:gd name="T16" fmla="*/ 93 w 124"/>
                <a:gd name="T17" fmla="*/ 490 h 490"/>
                <a:gd name="T18" fmla="*/ 23 w 124"/>
                <a:gd name="T19" fmla="*/ 490 h 490"/>
                <a:gd name="T20" fmla="*/ 21 w 124"/>
                <a:gd name="T21" fmla="*/ 476 h 490"/>
                <a:gd name="T22" fmla="*/ 15 w 124"/>
                <a:gd name="T23" fmla="*/ 436 h 490"/>
                <a:gd name="T24" fmla="*/ 8 w 124"/>
                <a:gd name="T25" fmla="*/ 377 h 490"/>
                <a:gd name="T26" fmla="*/ 2 w 124"/>
                <a:gd name="T27" fmla="*/ 304 h 490"/>
                <a:gd name="T28" fmla="*/ 0 w 124"/>
                <a:gd name="T29" fmla="*/ 224 h 490"/>
                <a:gd name="T30" fmla="*/ 4 w 124"/>
                <a:gd name="T31" fmla="*/ 143 h 490"/>
                <a:gd name="T32" fmla="*/ 17 w 124"/>
                <a:gd name="T33" fmla="*/ 67 h 490"/>
                <a:gd name="T34" fmla="*/ 40 w 124"/>
                <a:gd name="T35" fmla="*/ 0 h 490"/>
                <a:gd name="T36" fmla="*/ 124 w 124"/>
                <a:gd name="T37" fmla="*/ 4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22" name="Freeform 449"/>
            <p:cNvSpPr>
              <a:spLocks noChangeArrowheads="1"/>
            </p:cNvSpPr>
            <p:nvPr/>
          </p:nvSpPr>
          <p:spPr bwMode="auto">
            <a:xfrm>
              <a:off x="3566" y="3128"/>
              <a:ext cx="11" cy="43"/>
            </a:xfrm>
            <a:custGeom>
              <a:avLst/>
              <a:gdLst>
                <a:gd name="T0" fmla="*/ 99 w 99"/>
                <a:gd name="T1" fmla="*/ 3 h 389"/>
                <a:gd name="T2" fmla="*/ 96 w 99"/>
                <a:gd name="T3" fmla="*/ 6 h 389"/>
                <a:gd name="T4" fmla="*/ 89 w 99"/>
                <a:gd name="T5" fmla="*/ 16 h 389"/>
                <a:gd name="T6" fmla="*/ 81 w 99"/>
                <a:gd name="T7" fmla="*/ 36 h 389"/>
                <a:gd name="T8" fmla="*/ 72 w 99"/>
                <a:gd name="T9" fmla="*/ 69 h 389"/>
                <a:gd name="T10" fmla="*/ 66 w 99"/>
                <a:gd name="T11" fmla="*/ 118 h 389"/>
                <a:gd name="T12" fmla="*/ 62 w 99"/>
                <a:gd name="T13" fmla="*/ 185 h 389"/>
                <a:gd name="T14" fmla="*/ 64 w 99"/>
                <a:gd name="T15" fmla="*/ 275 h 389"/>
                <a:gd name="T16" fmla="*/ 73 w 99"/>
                <a:gd name="T17" fmla="*/ 389 h 389"/>
                <a:gd name="T18" fmla="*/ 18 w 99"/>
                <a:gd name="T19" fmla="*/ 389 h 389"/>
                <a:gd name="T20" fmla="*/ 16 w 99"/>
                <a:gd name="T21" fmla="*/ 378 h 389"/>
                <a:gd name="T22" fmla="*/ 11 w 99"/>
                <a:gd name="T23" fmla="*/ 346 h 389"/>
                <a:gd name="T24" fmla="*/ 6 w 99"/>
                <a:gd name="T25" fmla="*/ 299 h 389"/>
                <a:gd name="T26" fmla="*/ 2 w 99"/>
                <a:gd name="T27" fmla="*/ 242 h 389"/>
                <a:gd name="T28" fmla="*/ 0 w 99"/>
                <a:gd name="T29" fmla="*/ 178 h 389"/>
                <a:gd name="T30" fmla="*/ 4 w 99"/>
                <a:gd name="T31" fmla="*/ 114 h 389"/>
                <a:gd name="T32" fmla="*/ 14 w 99"/>
                <a:gd name="T33" fmla="*/ 52 h 389"/>
                <a:gd name="T34" fmla="*/ 32 w 99"/>
                <a:gd name="T35" fmla="*/ 0 h 389"/>
                <a:gd name="T36" fmla="*/ 99 w 99"/>
                <a:gd name="T37" fmla="*/ 3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23" name="Freeform 450"/>
            <p:cNvSpPr>
              <a:spLocks noChangeArrowheads="1"/>
            </p:cNvSpPr>
            <p:nvPr/>
          </p:nvSpPr>
          <p:spPr bwMode="auto">
            <a:xfrm>
              <a:off x="3567" y="3134"/>
              <a:ext cx="8" cy="31"/>
            </a:xfrm>
            <a:custGeom>
              <a:avLst/>
              <a:gdLst>
                <a:gd name="T0" fmla="*/ 72 w 72"/>
                <a:gd name="T1" fmla="*/ 2 h 287"/>
                <a:gd name="T2" fmla="*/ 70 w 72"/>
                <a:gd name="T3" fmla="*/ 4 h 287"/>
                <a:gd name="T4" fmla="*/ 66 w 72"/>
                <a:gd name="T5" fmla="*/ 12 h 287"/>
                <a:gd name="T6" fmla="*/ 59 w 72"/>
                <a:gd name="T7" fmla="*/ 27 h 287"/>
                <a:gd name="T8" fmla="*/ 53 w 72"/>
                <a:gd name="T9" fmla="*/ 50 h 287"/>
                <a:gd name="T10" fmla="*/ 48 w 72"/>
                <a:gd name="T11" fmla="*/ 87 h 287"/>
                <a:gd name="T12" fmla="*/ 46 w 72"/>
                <a:gd name="T13" fmla="*/ 137 h 287"/>
                <a:gd name="T14" fmla="*/ 47 w 72"/>
                <a:gd name="T15" fmla="*/ 203 h 287"/>
                <a:gd name="T16" fmla="*/ 54 w 72"/>
                <a:gd name="T17" fmla="*/ 287 h 287"/>
                <a:gd name="T18" fmla="*/ 13 w 72"/>
                <a:gd name="T19" fmla="*/ 287 h 287"/>
                <a:gd name="T20" fmla="*/ 12 w 72"/>
                <a:gd name="T21" fmla="*/ 279 h 287"/>
                <a:gd name="T22" fmla="*/ 8 w 72"/>
                <a:gd name="T23" fmla="*/ 255 h 287"/>
                <a:gd name="T24" fmla="*/ 4 w 72"/>
                <a:gd name="T25" fmla="*/ 220 h 287"/>
                <a:gd name="T26" fmla="*/ 1 w 72"/>
                <a:gd name="T27" fmla="*/ 178 h 287"/>
                <a:gd name="T28" fmla="*/ 0 w 72"/>
                <a:gd name="T29" fmla="*/ 131 h 287"/>
                <a:gd name="T30" fmla="*/ 2 w 72"/>
                <a:gd name="T31" fmla="*/ 84 h 287"/>
                <a:gd name="T32" fmla="*/ 9 w 72"/>
                <a:gd name="T33" fmla="*/ 39 h 287"/>
                <a:gd name="T34" fmla="*/ 23 w 72"/>
                <a:gd name="T35" fmla="*/ 0 h 287"/>
                <a:gd name="T36" fmla="*/ 72 w 72"/>
                <a:gd name="T37" fmla="*/ 2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24" name="Rectangle 451"/>
            <p:cNvSpPr>
              <a:spLocks noChangeArrowheads="1"/>
            </p:cNvSpPr>
            <p:nvPr/>
          </p:nvSpPr>
          <p:spPr bwMode="auto">
            <a:xfrm>
              <a:off x="3462" y="3126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025" name="Freeform 452"/>
            <p:cNvSpPr>
              <a:spLocks noChangeArrowheads="1"/>
            </p:cNvSpPr>
            <p:nvPr/>
          </p:nvSpPr>
          <p:spPr bwMode="auto">
            <a:xfrm>
              <a:off x="3498" y="3124"/>
              <a:ext cx="39" cy="47"/>
            </a:xfrm>
            <a:custGeom>
              <a:avLst/>
              <a:gdLst>
                <a:gd name="T0" fmla="*/ 33 w 354"/>
                <a:gd name="T1" fmla="*/ 39 h 418"/>
                <a:gd name="T2" fmla="*/ 30 w 354"/>
                <a:gd name="T3" fmla="*/ 48 h 418"/>
                <a:gd name="T4" fmla="*/ 23 w 354"/>
                <a:gd name="T5" fmla="*/ 71 h 418"/>
                <a:gd name="T6" fmla="*/ 15 w 354"/>
                <a:gd name="T7" fmla="*/ 107 h 418"/>
                <a:gd name="T8" fmla="*/ 7 w 354"/>
                <a:gd name="T9" fmla="*/ 155 h 418"/>
                <a:gd name="T10" fmla="*/ 1 w 354"/>
                <a:gd name="T11" fmla="*/ 212 h 418"/>
                <a:gd name="T12" fmla="*/ 0 w 354"/>
                <a:gd name="T13" fmla="*/ 276 h 418"/>
                <a:gd name="T14" fmla="*/ 6 w 354"/>
                <a:gd name="T15" fmla="*/ 345 h 418"/>
                <a:gd name="T16" fmla="*/ 21 w 354"/>
                <a:gd name="T17" fmla="*/ 418 h 418"/>
                <a:gd name="T18" fmla="*/ 21 w 354"/>
                <a:gd name="T19" fmla="*/ 415 h 418"/>
                <a:gd name="T20" fmla="*/ 21 w 354"/>
                <a:gd name="T21" fmla="*/ 405 h 418"/>
                <a:gd name="T22" fmla="*/ 21 w 354"/>
                <a:gd name="T23" fmla="*/ 390 h 418"/>
                <a:gd name="T24" fmla="*/ 21 w 354"/>
                <a:gd name="T25" fmla="*/ 372 h 418"/>
                <a:gd name="T26" fmla="*/ 23 w 354"/>
                <a:gd name="T27" fmla="*/ 348 h 418"/>
                <a:gd name="T28" fmla="*/ 27 w 354"/>
                <a:gd name="T29" fmla="*/ 324 h 418"/>
                <a:gd name="T30" fmla="*/ 31 w 354"/>
                <a:gd name="T31" fmla="*/ 296 h 418"/>
                <a:gd name="T32" fmla="*/ 37 w 354"/>
                <a:gd name="T33" fmla="*/ 267 h 418"/>
                <a:gd name="T34" fmla="*/ 46 w 354"/>
                <a:gd name="T35" fmla="*/ 239 h 418"/>
                <a:gd name="T36" fmla="*/ 57 w 354"/>
                <a:gd name="T37" fmla="*/ 211 h 418"/>
                <a:gd name="T38" fmla="*/ 70 w 354"/>
                <a:gd name="T39" fmla="*/ 185 h 418"/>
                <a:gd name="T40" fmla="*/ 88 w 354"/>
                <a:gd name="T41" fmla="*/ 160 h 418"/>
                <a:gd name="T42" fmla="*/ 109 w 354"/>
                <a:gd name="T43" fmla="*/ 139 h 418"/>
                <a:gd name="T44" fmla="*/ 133 w 354"/>
                <a:gd name="T45" fmla="*/ 121 h 418"/>
                <a:gd name="T46" fmla="*/ 163 w 354"/>
                <a:gd name="T47" fmla="*/ 109 h 418"/>
                <a:gd name="T48" fmla="*/ 197 w 354"/>
                <a:gd name="T49" fmla="*/ 102 h 418"/>
                <a:gd name="T50" fmla="*/ 199 w 354"/>
                <a:gd name="T51" fmla="*/ 100 h 418"/>
                <a:gd name="T52" fmla="*/ 205 w 354"/>
                <a:gd name="T53" fmla="*/ 96 h 418"/>
                <a:gd name="T54" fmla="*/ 215 w 354"/>
                <a:gd name="T55" fmla="*/ 88 h 418"/>
                <a:gd name="T56" fmla="*/ 231 w 354"/>
                <a:gd name="T57" fmla="*/ 78 h 418"/>
                <a:gd name="T58" fmla="*/ 252 w 354"/>
                <a:gd name="T59" fmla="*/ 66 h 418"/>
                <a:gd name="T60" fmla="*/ 280 w 354"/>
                <a:gd name="T61" fmla="*/ 52 h 418"/>
                <a:gd name="T62" fmla="*/ 314 w 354"/>
                <a:gd name="T63" fmla="*/ 35 h 418"/>
                <a:gd name="T64" fmla="*/ 354 w 354"/>
                <a:gd name="T65" fmla="*/ 17 h 418"/>
                <a:gd name="T66" fmla="*/ 352 w 354"/>
                <a:gd name="T67" fmla="*/ 16 h 418"/>
                <a:gd name="T68" fmla="*/ 346 w 354"/>
                <a:gd name="T69" fmla="*/ 15 h 418"/>
                <a:gd name="T70" fmla="*/ 337 w 354"/>
                <a:gd name="T71" fmla="*/ 13 h 418"/>
                <a:gd name="T72" fmla="*/ 324 w 354"/>
                <a:gd name="T73" fmla="*/ 11 h 418"/>
                <a:gd name="T74" fmla="*/ 308 w 354"/>
                <a:gd name="T75" fmla="*/ 8 h 418"/>
                <a:gd name="T76" fmla="*/ 290 w 354"/>
                <a:gd name="T77" fmla="*/ 6 h 418"/>
                <a:gd name="T78" fmla="*/ 269 w 354"/>
                <a:gd name="T79" fmla="*/ 4 h 418"/>
                <a:gd name="T80" fmla="*/ 246 w 354"/>
                <a:gd name="T81" fmla="*/ 1 h 418"/>
                <a:gd name="T82" fmla="*/ 222 w 354"/>
                <a:gd name="T83" fmla="*/ 0 h 418"/>
                <a:gd name="T84" fmla="*/ 197 w 354"/>
                <a:gd name="T85" fmla="*/ 1 h 418"/>
                <a:gd name="T86" fmla="*/ 170 w 354"/>
                <a:gd name="T87" fmla="*/ 3 h 418"/>
                <a:gd name="T88" fmla="*/ 143 w 354"/>
                <a:gd name="T89" fmla="*/ 6 h 418"/>
                <a:gd name="T90" fmla="*/ 115 w 354"/>
                <a:gd name="T91" fmla="*/ 11 h 418"/>
                <a:gd name="T92" fmla="*/ 87 w 354"/>
                <a:gd name="T93" fmla="*/ 18 h 418"/>
                <a:gd name="T94" fmla="*/ 59 w 354"/>
                <a:gd name="T95" fmla="*/ 27 h 418"/>
                <a:gd name="T96" fmla="*/ 33 w 354"/>
                <a:gd name="T97" fmla="*/ 39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26" name="Freeform 453"/>
            <p:cNvSpPr>
              <a:spLocks noChangeArrowheads="1"/>
            </p:cNvSpPr>
            <p:nvPr/>
          </p:nvSpPr>
          <p:spPr bwMode="auto">
            <a:xfrm>
              <a:off x="3443" y="3159"/>
              <a:ext cx="32" cy="8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8 h 79"/>
                <a:gd name="T16" fmla="*/ 51 w 290"/>
                <a:gd name="T17" fmla="*/ 12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8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5 h 79"/>
                <a:gd name="T36" fmla="*/ 281 w 290"/>
                <a:gd name="T37" fmla="*/ 44 h 79"/>
                <a:gd name="T38" fmla="*/ 274 w 290"/>
                <a:gd name="T39" fmla="*/ 42 h 79"/>
                <a:gd name="T40" fmla="*/ 263 w 290"/>
                <a:gd name="T41" fmla="*/ 39 h 79"/>
                <a:gd name="T42" fmla="*/ 249 w 290"/>
                <a:gd name="T43" fmla="*/ 35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2 h 79"/>
                <a:gd name="T52" fmla="*/ 144 w 290"/>
                <a:gd name="T53" fmla="*/ 21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27" name="Freeform 454"/>
            <p:cNvSpPr>
              <a:spLocks noChangeArrowheads="1"/>
            </p:cNvSpPr>
            <p:nvPr/>
          </p:nvSpPr>
          <p:spPr bwMode="auto">
            <a:xfrm>
              <a:off x="3443" y="3138"/>
              <a:ext cx="32" cy="9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7 h 79"/>
                <a:gd name="T16" fmla="*/ 51 w 290"/>
                <a:gd name="T17" fmla="*/ 11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7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4 h 79"/>
                <a:gd name="T36" fmla="*/ 281 w 290"/>
                <a:gd name="T37" fmla="*/ 43 h 79"/>
                <a:gd name="T38" fmla="*/ 274 w 290"/>
                <a:gd name="T39" fmla="*/ 41 h 79"/>
                <a:gd name="T40" fmla="*/ 263 w 290"/>
                <a:gd name="T41" fmla="*/ 38 h 79"/>
                <a:gd name="T42" fmla="*/ 249 w 290"/>
                <a:gd name="T43" fmla="*/ 34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1 h 79"/>
                <a:gd name="T52" fmla="*/ 144 w 290"/>
                <a:gd name="T53" fmla="*/ 20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28" name="Freeform 455"/>
            <p:cNvSpPr>
              <a:spLocks noChangeArrowheads="1"/>
            </p:cNvSpPr>
            <p:nvPr/>
          </p:nvSpPr>
          <p:spPr bwMode="auto">
            <a:xfrm>
              <a:off x="3473" y="3128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840 h 868"/>
                <a:gd name="T4" fmla="*/ 142 w 469"/>
                <a:gd name="T5" fmla="*/ 868 h 868"/>
                <a:gd name="T6" fmla="*/ 136 w 469"/>
                <a:gd name="T7" fmla="*/ 755 h 868"/>
                <a:gd name="T8" fmla="*/ 469 w 469"/>
                <a:gd name="T9" fmla="*/ 806 h 868"/>
                <a:gd name="T10" fmla="*/ 463 w 469"/>
                <a:gd name="T11" fmla="*/ 761 h 868"/>
                <a:gd name="T12" fmla="*/ 232 w 469"/>
                <a:gd name="T13" fmla="*/ 732 h 868"/>
                <a:gd name="T14" fmla="*/ 226 w 469"/>
                <a:gd name="T15" fmla="*/ 635 h 868"/>
                <a:gd name="T16" fmla="*/ 68 w 469"/>
                <a:gd name="T17" fmla="*/ 635 h 868"/>
                <a:gd name="T18" fmla="*/ 64 w 469"/>
                <a:gd name="T19" fmla="*/ 623 h 868"/>
                <a:gd name="T20" fmla="*/ 53 w 469"/>
                <a:gd name="T21" fmla="*/ 587 h 868"/>
                <a:gd name="T22" fmla="*/ 39 w 469"/>
                <a:gd name="T23" fmla="*/ 530 h 868"/>
                <a:gd name="T24" fmla="*/ 25 w 469"/>
                <a:gd name="T25" fmla="*/ 455 h 868"/>
                <a:gd name="T26" fmla="*/ 14 w 469"/>
                <a:gd name="T27" fmla="*/ 365 h 868"/>
                <a:gd name="T28" fmla="*/ 10 w 469"/>
                <a:gd name="T29" fmla="*/ 262 h 868"/>
                <a:gd name="T30" fmla="*/ 19 w 469"/>
                <a:gd name="T31" fmla="*/ 149 h 868"/>
                <a:gd name="T32" fmla="*/ 40 w 469"/>
                <a:gd name="T33" fmla="*/ 29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29" name="Freeform 456"/>
            <p:cNvSpPr>
              <a:spLocks noChangeArrowheads="1"/>
            </p:cNvSpPr>
            <p:nvPr/>
          </p:nvSpPr>
          <p:spPr bwMode="auto">
            <a:xfrm>
              <a:off x="3499" y="3106"/>
              <a:ext cx="67" cy="13"/>
            </a:xfrm>
            <a:custGeom>
              <a:avLst/>
              <a:gdLst>
                <a:gd name="T0" fmla="*/ 0 w 604"/>
                <a:gd name="T1" fmla="*/ 118 h 118"/>
                <a:gd name="T2" fmla="*/ 3 w 604"/>
                <a:gd name="T3" fmla="*/ 117 h 118"/>
                <a:gd name="T4" fmla="*/ 14 w 604"/>
                <a:gd name="T5" fmla="*/ 113 h 118"/>
                <a:gd name="T6" fmla="*/ 29 w 604"/>
                <a:gd name="T7" fmla="*/ 108 h 118"/>
                <a:gd name="T8" fmla="*/ 50 w 604"/>
                <a:gd name="T9" fmla="*/ 101 h 118"/>
                <a:gd name="T10" fmla="*/ 77 w 604"/>
                <a:gd name="T11" fmla="*/ 93 h 118"/>
                <a:gd name="T12" fmla="*/ 107 w 604"/>
                <a:gd name="T13" fmla="*/ 85 h 118"/>
                <a:gd name="T14" fmla="*/ 143 w 604"/>
                <a:gd name="T15" fmla="*/ 76 h 118"/>
                <a:gd name="T16" fmla="*/ 181 w 604"/>
                <a:gd name="T17" fmla="*/ 69 h 118"/>
                <a:gd name="T18" fmla="*/ 224 w 604"/>
                <a:gd name="T19" fmla="*/ 62 h 118"/>
                <a:gd name="T20" fmla="*/ 270 w 604"/>
                <a:gd name="T21" fmla="*/ 57 h 118"/>
                <a:gd name="T22" fmla="*/ 319 w 604"/>
                <a:gd name="T23" fmla="*/ 53 h 118"/>
                <a:gd name="T24" fmla="*/ 369 w 604"/>
                <a:gd name="T25" fmla="*/ 52 h 118"/>
                <a:gd name="T26" fmla="*/ 422 w 604"/>
                <a:gd name="T27" fmla="*/ 53 h 118"/>
                <a:gd name="T28" fmla="*/ 476 w 604"/>
                <a:gd name="T29" fmla="*/ 58 h 118"/>
                <a:gd name="T30" fmla="*/ 531 w 604"/>
                <a:gd name="T31" fmla="*/ 66 h 118"/>
                <a:gd name="T32" fmla="*/ 587 w 604"/>
                <a:gd name="T33" fmla="*/ 78 h 118"/>
                <a:gd name="T34" fmla="*/ 604 w 604"/>
                <a:gd name="T35" fmla="*/ 0 h 118"/>
                <a:gd name="T36" fmla="*/ 600 w 604"/>
                <a:gd name="T37" fmla="*/ 0 h 118"/>
                <a:gd name="T38" fmla="*/ 587 w 604"/>
                <a:gd name="T39" fmla="*/ 0 h 118"/>
                <a:gd name="T40" fmla="*/ 566 w 604"/>
                <a:gd name="T41" fmla="*/ 0 h 118"/>
                <a:gd name="T42" fmla="*/ 540 w 604"/>
                <a:gd name="T43" fmla="*/ 1 h 118"/>
                <a:gd name="T44" fmla="*/ 507 w 604"/>
                <a:gd name="T45" fmla="*/ 2 h 118"/>
                <a:gd name="T46" fmla="*/ 470 w 604"/>
                <a:gd name="T47" fmla="*/ 3 h 118"/>
                <a:gd name="T48" fmla="*/ 428 w 604"/>
                <a:gd name="T49" fmla="*/ 6 h 118"/>
                <a:gd name="T50" fmla="*/ 383 w 604"/>
                <a:gd name="T51" fmla="*/ 8 h 118"/>
                <a:gd name="T52" fmla="*/ 335 w 604"/>
                <a:gd name="T53" fmla="*/ 12 h 118"/>
                <a:gd name="T54" fmla="*/ 285 w 604"/>
                <a:gd name="T55" fmla="*/ 16 h 118"/>
                <a:gd name="T56" fmla="*/ 235 w 604"/>
                <a:gd name="T57" fmla="*/ 21 h 118"/>
                <a:gd name="T58" fmla="*/ 186 w 604"/>
                <a:gd name="T59" fmla="*/ 28 h 118"/>
                <a:gd name="T60" fmla="*/ 136 w 604"/>
                <a:gd name="T61" fmla="*/ 36 h 118"/>
                <a:gd name="T62" fmla="*/ 88 w 604"/>
                <a:gd name="T63" fmla="*/ 45 h 118"/>
                <a:gd name="T64" fmla="*/ 42 w 604"/>
                <a:gd name="T65" fmla="*/ 55 h 118"/>
                <a:gd name="T66" fmla="*/ 0 w 604"/>
                <a:gd name="T67" fmla="*/ 67 h 118"/>
                <a:gd name="T68" fmla="*/ 0 w 604"/>
                <a:gd name="T69" fmla="*/ 118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30" name="Freeform 457"/>
            <p:cNvSpPr>
              <a:spLocks noChangeArrowheads="1"/>
            </p:cNvSpPr>
            <p:nvPr/>
          </p:nvSpPr>
          <p:spPr bwMode="auto">
            <a:xfrm>
              <a:off x="3460" y="3226"/>
              <a:ext cx="113" cy="38"/>
            </a:xfrm>
            <a:custGeom>
              <a:avLst/>
              <a:gdLst>
                <a:gd name="T0" fmla="*/ 430 w 1017"/>
                <a:gd name="T1" fmla="*/ 326 h 337"/>
                <a:gd name="T2" fmla="*/ 432 w 1017"/>
                <a:gd name="T3" fmla="*/ 325 h 337"/>
                <a:gd name="T4" fmla="*/ 438 w 1017"/>
                <a:gd name="T5" fmla="*/ 323 h 337"/>
                <a:gd name="T6" fmla="*/ 447 w 1017"/>
                <a:gd name="T7" fmla="*/ 319 h 337"/>
                <a:gd name="T8" fmla="*/ 459 w 1017"/>
                <a:gd name="T9" fmla="*/ 314 h 337"/>
                <a:gd name="T10" fmla="*/ 474 w 1017"/>
                <a:gd name="T11" fmla="*/ 308 h 337"/>
                <a:gd name="T12" fmla="*/ 491 w 1017"/>
                <a:gd name="T13" fmla="*/ 301 h 337"/>
                <a:gd name="T14" fmla="*/ 509 w 1017"/>
                <a:gd name="T15" fmla="*/ 291 h 337"/>
                <a:gd name="T16" fmla="*/ 528 w 1017"/>
                <a:gd name="T17" fmla="*/ 282 h 337"/>
                <a:gd name="T18" fmla="*/ 549 w 1017"/>
                <a:gd name="T19" fmla="*/ 272 h 337"/>
                <a:gd name="T20" fmla="*/ 568 w 1017"/>
                <a:gd name="T21" fmla="*/ 260 h 337"/>
                <a:gd name="T22" fmla="*/ 587 w 1017"/>
                <a:gd name="T23" fmla="*/ 248 h 337"/>
                <a:gd name="T24" fmla="*/ 606 w 1017"/>
                <a:gd name="T25" fmla="*/ 235 h 337"/>
                <a:gd name="T26" fmla="*/ 623 w 1017"/>
                <a:gd name="T27" fmla="*/ 222 h 337"/>
                <a:gd name="T28" fmla="*/ 638 w 1017"/>
                <a:gd name="T29" fmla="*/ 208 h 337"/>
                <a:gd name="T30" fmla="*/ 651 w 1017"/>
                <a:gd name="T31" fmla="*/ 193 h 337"/>
                <a:gd name="T32" fmla="*/ 662 w 1017"/>
                <a:gd name="T33" fmla="*/ 179 h 337"/>
                <a:gd name="T34" fmla="*/ 0 w 1017"/>
                <a:gd name="T35" fmla="*/ 17 h 337"/>
                <a:gd name="T36" fmla="*/ 51 w 1017"/>
                <a:gd name="T37" fmla="*/ 0 h 337"/>
                <a:gd name="T38" fmla="*/ 1017 w 1017"/>
                <a:gd name="T39" fmla="*/ 237 h 337"/>
                <a:gd name="T40" fmla="*/ 977 w 1017"/>
                <a:gd name="T41" fmla="*/ 260 h 337"/>
                <a:gd name="T42" fmla="*/ 698 w 1017"/>
                <a:gd name="T43" fmla="*/ 188 h 337"/>
                <a:gd name="T44" fmla="*/ 697 w 1017"/>
                <a:gd name="T45" fmla="*/ 189 h 337"/>
                <a:gd name="T46" fmla="*/ 695 w 1017"/>
                <a:gd name="T47" fmla="*/ 192 h 337"/>
                <a:gd name="T48" fmla="*/ 691 w 1017"/>
                <a:gd name="T49" fmla="*/ 196 h 337"/>
                <a:gd name="T50" fmla="*/ 685 w 1017"/>
                <a:gd name="T51" fmla="*/ 202 h 337"/>
                <a:gd name="T52" fmla="*/ 678 w 1017"/>
                <a:gd name="T53" fmla="*/ 211 h 337"/>
                <a:gd name="T54" fmla="*/ 668 w 1017"/>
                <a:gd name="T55" fmla="*/ 219 h 337"/>
                <a:gd name="T56" fmla="*/ 657 w 1017"/>
                <a:gd name="T57" fmla="*/ 229 h 337"/>
                <a:gd name="T58" fmla="*/ 642 w 1017"/>
                <a:gd name="T59" fmla="*/ 239 h 337"/>
                <a:gd name="T60" fmla="*/ 626 w 1017"/>
                <a:gd name="T61" fmla="*/ 250 h 337"/>
                <a:gd name="T62" fmla="*/ 609 w 1017"/>
                <a:gd name="T63" fmla="*/ 263 h 337"/>
                <a:gd name="T64" fmla="*/ 587 w 1017"/>
                <a:gd name="T65" fmla="*/ 275 h 337"/>
                <a:gd name="T66" fmla="*/ 565 w 1017"/>
                <a:gd name="T67" fmla="*/ 287 h 337"/>
                <a:gd name="T68" fmla="*/ 540 w 1017"/>
                <a:gd name="T69" fmla="*/ 301 h 337"/>
                <a:gd name="T70" fmla="*/ 511 w 1017"/>
                <a:gd name="T71" fmla="*/ 313 h 337"/>
                <a:gd name="T72" fmla="*/ 480 w 1017"/>
                <a:gd name="T73" fmla="*/ 325 h 337"/>
                <a:gd name="T74" fmla="*/ 447 w 1017"/>
                <a:gd name="T75" fmla="*/ 337 h 337"/>
                <a:gd name="T76" fmla="*/ 430 w 1017"/>
                <a:gd name="T77" fmla="*/ 326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31" name="Freeform 458"/>
            <p:cNvSpPr>
              <a:spLocks noChangeArrowheads="1"/>
            </p:cNvSpPr>
            <p:nvPr/>
          </p:nvSpPr>
          <p:spPr bwMode="auto">
            <a:xfrm>
              <a:off x="3436" y="3236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013 w 1036"/>
                <a:gd name="T3" fmla="*/ 303 h 303"/>
                <a:gd name="T4" fmla="*/ 1036 w 1036"/>
                <a:gd name="T5" fmla="*/ 303 h 303"/>
                <a:gd name="T6" fmla="*/ 31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32" name="Freeform 459"/>
            <p:cNvSpPr>
              <a:spLocks noChangeArrowheads="1"/>
            </p:cNvSpPr>
            <p:nvPr/>
          </p:nvSpPr>
          <p:spPr bwMode="auto">
            <a:xfrm>
              <a:off x="3456" y="3232"/>
              <a:ext cx="113" cy="30"/>
            </a:xfrm>
            <a:custGeom>
              <a:avLst/>
              <a:gdLst>
                <a:gd name="T0" fmla="*/ 0 w 1023"/>
                <a:gd name="T1" fmla="*/ 1 h 270"/>
                <a:gd name="T2" fmla="*/ 1001 w 1023"/>
                <a:gd name="T3" fmla="*/ 270 h 270"/>
                <a:gd name="T4" fmla="*/ 1023 w 1023"/>
                <a:gd name="T5" fmla="*/ 269 h 270"/>
                <a:gd name="T6" fmla="*/ 31 w 1023"/>
                <a:gd name="T7" fmla="*/ 0 h 270"/>
                <a:gd name="T8" fmla="*/ 0 w 1023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33" name="Freeform 460"/>
            <p:cNvSpPr>
              <a:spLocks noChangeArrowheads="1"/>
            </p:cNvSpPr>
            <p:nvPr/>
          </p:nvSpPr>
          <p:spPr bwMode="auto">
            <a:xfrm>
              <a:off x="3447" y="3233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009 w 1028"/>
                <a:gd name="T3" fmla="*/ 299 h 299"/>
                <a:gd name="T4" fmla="*/ 1028 w 1028"/>
                <a:gd name="T5" fmla="*/ 292 h 299"/>
                <a:gd name="T6" fmla="*/ 30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796" name="Group 461"/>
          <p:cNvGrpSpPr>
            <a:grpSpLocks/>
          </p:cNvGrpSpPr>
          <p:nvPr/>
        </p:nvGrpSpPr>
        <p:grpSpPr bwMode="auto">
          <a:xfrm>
            <a:off x="5588000" y="4610100"/>
            <a:ext cx="336550" cy="280988"/>
            <a:chOff x="3520" y="2904"/>
            <a:chExt cx="212" cy="177"/>
          </a:xfrm>
        </p:grpSpPr>
        <p:sp>
          <p:nvSpPr>
            <p:cNvPr id="25956" name="Freeform 462"/>
            <p:cNvSpPr>
              <a:spLocks noChangeArrowheads="1"/>
            </p:cNvSpPr>
            <p:nvPr/>
          </p:nvSpPr>
          <p:spPr bwMode="auto">
            <a:xfrm>
              <a:off x="3520" y="2904"/>
              <a:ext cx="213" cy="178"/>
            </a:xfrm>
            <a:custGeom>
              <a:avLst/>
              <a:gdLst>
                <a:gd name="T0" fmla="*/ 539 w 1913"/>
                <a:gd name="T1" fmla="*/ 115 h 1606"/>
                <a:gd name="T2" fmla="*/ 544 w 1913"/>
                <a:gd name="T3" fmla="*/ 114 h 1606"/>
                <a:gd name="T4" fmla="*/ 555 w 1913"/>
                <a:gd name="T5" fmla="*/ 110 h 1606"/>
                <a:gd name="T6" fmla="*/ 574 w 1913"/>
                <a:gd name="T7" fmla="*/ 103 h 1606"/>
                <a:gd name="T8" fmla="*/ 602 w 1913"/>
                <a:gd name="T9" fmla="*/ 95 h 1606"/>
                <a:gd name="T10" fmla="*/ 636 w 1913"/>
                <a:gd name="T11" fmla="*/ 85 h 1606"/>
                <a:gd name="T12" fmla="*/ 679 w 1913"/>
                <a:gd name="T13" fmla="*/ 75 h 1606"/>
                <a:gd name="T14" fmla="*/ 730 w 1913"/>
                <a:gd name="T15" fmla="*/ 64 h 1606"/>
                <a:gd name="T16" fmla="*/ 789 w 1913"/>
                <a:gd name="T17" fmla="*/ 52 h 1606"/>
                <a:gd name="T18" fmla="*/ 855 w 1913"/>
                <a:gd name="T19" fmla="*/ 41 h 1606"/>
                <a:gd name="T20" fmla="*/ 929 w 1913"/>
                <a:gd name="T21" fmla="*/ 31 h 1606"/>
                <a:gd name="T22" fmla="*/ 1013 w 1913"/>
                <a:gd name="T23" fmla="*/ 21 h 1606"/>
                <a:gd name="T24" fmla="*/ 1103 w 1913"/>
                <a:gd name="T25" fmla="*/ 13 h 1606"/>
                <a:gd name="T26" fmla="*/ 1202 w 1913"/>
                <a:gd name="T27" fmla="*/ 6 h 1606"/>
                <a:gd name="T28" fmla="*/ 1309 w 1913"/>
                <a:gd name="T29" fmla="*/ 1 h 1606"/>
                <a:gd name="T30" fmla="*/ 1425 w 1913"/>
                <a:gd name="T31" fmla="*/ 0 h 1606"/>
                <a:gd name="T32" fmla="*/ 1548 w 1913"/>
                <a:gd name="T33" fmla="*/ 1 h 1606"/>
                <a:gd name="T34" fmla="*/ 1601 w 1913"/>
                <a:gd name="T35" fmla="*/ 221 h 1606"/>
                <a:gd name="T36" fmla="*/ 1620 w 1913"/>
                <a:gd name="T37" fmla="*/ 230 h 1606"/>
                <a:gd name="T38" fmla="*/ 1663 w 1913"/>
                <a:gd name="T39" fmla="*/ 260 h 1606"/>
                <a:gd name="T40" fmla="*/ 1709 w 1913"/>
                <a:gd name="T41" fmla="*/ 312 h 1606"/>
                <a:gd name="T42" fmla="*/ 1736 w 1913"/>
                <a:gd name="T43" fmla="*/ 388 h 1606"/>
                <a:gd name="T44" fmla="*/ 1849 w 1913"/>
                <a:gd name="T45" fmla="*/ 898 h 1606"/>
                <a:gd name="T46" fmla="*/ 1895 w 1913"/>
                <a:gd name="T47" fmla="*/ 1110 h 1606"/>
                <a:gd name="T48" fmla="*/ 1902 w 1913"/>
                <a:gd name="T49" fmla="*/ 1125 h 1606"/>
                <a:gd name="T50" fmla="*/ 1912 w 1913"/>
                <a:gd name="T51" fmla="*/ 1166 h 1606"/>
                <a:gd name="T52" fmla="*/ 1911 w 1913"/>
                <a:gd name="T53" fmla="*/ 1229 h 1606"/>
                <a:gd name="T54" fmla="*/ 1884 w 1913"/>
                <a:gd name="T55" fmla="*/ 1307 h 1606"/>
                <a:gd name="T56" fmla="*/ 0 w 1913"/>
                <a:gd name="T57" fmla="*/ 1258 h 1606"/>
                <a:gd name="T58" fmla="*/ 188 w 1913"/>
                <a:gd name="T59" fmla="*/ 1159 h 1606"/>
                <a:gd name="T60" fmla="*/ 189 w 1913"/>
                <a:gd name="T61" fmla="*/ 220 h 1606"/>
                <a:gd name="T62" fmla="*/ 198 w 1913"/>
                <a:gd name="T63" fmla="*/ 214 h 1606"/>
                <a:gd name="T64" fmla="*/ 218 w 1913"/>
                <a:gd name="T65" fmla="*/ 203 h 1606"/>
                <a:gd name="T66" fmla="*/ 245 w 1913"/>
                <a:gd name="T67" fmla="*/ 191 h 1606"/>
                <a:gd name="T68" fmla="*/ 281 w 1913"/>
                <a:gd name="T69" fmla="*/ 179 h 1606"/>
                <a:gd name="T70" fmla="*/ 326 w 1913"/>
                <a:gd name="T71" fmla="*/ 173 h 1606"/>
                <a:gd name="T72" fmla="*/ 378 w 1913"/>
                <a:gd name="T73" fmla="*/ 172 h 1606"/>
                <a:gd name="T74" fmla="*/ 439 w 1913"/>
                <a:gd name="T75" fmla="*/ 181 h 1606"/>
                <a:gd name="T76" fmla="*/ 518 w 1913"/>
                <a:gd name="T77" fmla="*/ 213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7" name="Freeform 463"/>
            <p:cNvSpPr>
              <a:spLocks noChangeArrowheads="1"/>
            </p:cNvSpPr>
            <p:nvPr/>
          </p:nvSpPr>
          <p:spPr bwMode="auto">
            <a:xfrm>
              <a:off x="3598" y="2918"/>
              <a:ext cx="68" cy="78"/>
            </a:xfrm>
            <a:custGeom>
              <a:avLst/>
              <a:gdLst>
                <a:gd name="T0" fmla="*/ 609 w 614"/>
                <a:gd name="T1" fmla="*/ 26 h 697"/>
                <a:gd name="T2" fmla="*/ 606 w 614"/>
                <a:gd name="T3" fmla="*/ 25 h 697"/>
                <a:gd name="T4" fmla="*/ 596 w 614"/>
                <a:gd name="T5" fmla="*/ 23 h 697"/>
                <a:gd name="T6" fmla="*/ 581 w 614"/>
                <a:gd name="T7" fmla="*/ 18 h 697"/>
                <a:gd name="T8" fmla="*/ 559 w 614"/>
                <a:gd name="T9" fmla="*/ 14 h 697"/>
                <a:gd name="T10" fmla="*/ 534 w 614"/>
                <a:gd name="T11" fmla="*/ 10 h 697"/>
                <a:gd name="T12" fmla="*/ 503 w 614"/>
                <a:gd name="T13" fmla="*/ 6 h 697"/>
                <a:gd name="T14" fmla="*/ 469 w 614"/>
                <a:gd name="T15" fmla="*/ 3 h 697"/>
                <a:gd name="T16" fmla="*/ 430 w 614"/>
                <a:gd name="T17" fmla="*/ 1 h 697"/>
                <a:gd name="T18" fmla="*/ 388 w 614"/>
                <a:gd name="T19" fmla="*/ 0 h 697"/>
                <a:gd name="T20" fmla="*/ 344 w 614"/>
                <a:gd name="T21" fmla="*/ 2 h 697"/>
                <a:gd name="T22" fmla="*/ 297 w 614"/>
                <a:gd name="T23" fmla="*/ 6 h 697"/>
                <a:gd name="T24" fmla="*/ 247 w 614"/>
                <a:gd name="T25" fmla="*/ 14 h 697"/>
                <a:gd name="T26" fmla="*/ 197 w 614"/>
                <a:gd name="T27" fmla="*/ 25 h 697"/>
                <a:gd name="T28" fmla="*/ 145 w 614"/>
                <a:gd name="T29" fmla="*/ 40 h 697"/>
                <a:gd name="T30" fmla="*/ 92 w 614"/>
                <a:gd name="T31" fmla="*/ 58 h 697"/>
                <a:gd name="T32" fmla="*/ 39 w 614"/>
                <a:gd name="T33" fmla="*/ 83 h 697"/>
                <a:gd name="T34" fmla="*/ 35 w 614"/>
                <a:gd name="T35" fmla="*/ 96 h 697"/>
                <a:gd name="T36" fmla="*/ 26 w 614"/>
                <a:gd name="T37" fmla="*/ 134 h 697"/>
                <a:gd name="T38" fmla="*/ 15 w 614"/>
                <a:gd name="T39" fmla="*/ 192 h 697"/>
                <a:gd name="T40" fmla="*/ 5 w 614"/>
                <a:gd name="T41" fmla="*/ 268 h 697"/>
                <a:gd name="T42" fmla="*/ 0 w 614"/>
                <a:gd name="T43" fmla="*/ 358 h 697"/>
                <a:gd name="T44" fmla="*/ 4 w 614"/>
                <a:gd name="T45" fmla="*/ 459 h 697"/>
                <a:gd name="T46" fmla="*/ 19 w 614"/>
                <a:gd name="T47" fmla="*/ 568 h 697"/>
                <a:gd name="T48" fmla="*/ 50 w 614"/>
                <a:gd name="T49" fmla="*/ 679 h 697"/>
                <a:gd name="T50" fmla="*/ 54 w 614"/>
                <a:gd name="T51" fmla="*/ 679 h 697"/>
                <a:gd name="T52" fmla="*/ 62 w 614"/>
                <a:gd name="T53" fmla="*/ 678 h 697"/>
                <a:gd name="T54" fmla="*/ 75 w 614"/>
                <a:gd name="T55" fmla="*/ 676 h 697"/>
                <a:gd name="T56" fmla="*/ 93 w 614"/>
                <a:gd name="T57" fmla="*/ 675 h 697"/>
                <a:gd name="T58" fmla="*/ 117 w 614"/>
                <a:gd name="T59" fmla="*/ 673 h 697"/>
                <a:gd name="T60" fmla="*/ 144 w 614"/>
                <a:gd name="T61" fmla="*/ 671 h 697"/>
                <a:gd name="T62" fmla="*/ 177 w 614"/>
                <a:gd name="T63" fmla="*/ 670 h 697"/>
                <a:gd name="T64" fmla="*/ 212 w 614"/>
                <a:gd name="T65" fmla="*/ 669 h 697"/>
                <a:gd name="T66" fmla="*/ 252 w 614"/>
                <a:gd name="T67" fmla="*/ 668 h 697"/>
                <a:gd name="T68" fmla="*/ 295 w 614"/>
                <a:gd name="T69" fmla="*/ 669 h 697"/>
                <a:gd name="T70" fmla="*/ 342 w 614"/>
                <a:gd name="T71" fmla="*/ 670 h 697"/>
                <a:gd name="T72" fmla="*/ 391 w 614"/>
                <a:gd name="T73" fmla="*/ 672 h 697"/>
                <a:gd name="T74" fmla="*/ 443 w 614"/>
                <a:gd name="T75" fmla="*/ 676 h 697"/>
                <a:gd name="T76" fmla="*/ 498 w 614"/>
                <a:gd name="T77" fmla="*/ 681 h 697"/>
                <a:gd name="T78" fmla="*/ 555 w 614"/>
                <a:gd name="T79" fmla="*/ 688 h 697"/>
                <a:gd name="T80" fmla="*/ 614 w 614"/>
                <a:gd name="T81" fmla="*/ 697 h 697"/>
                <a:gd name="T82" fmla="*/ 611 w 614"/>
                <a:gd name="T83" fmla="*/ 676 h 697"/>
                <a:gd name="T84" fmla="*/ 605 w 614"/>
                <a:gd name="T85" fmla="*/ 621 h 697"/>
                <a:gd name="T86" fmla="*/ 596 w 614"/>
                <a:gd name="T87" fmla="*/ 538 h 697"/>
                <a:gd name="T88" fmla="*/ 589 w 614"/>
                <a:gd name="T89" fmla="*/ 438 h 697"/>
                <a:gd name="T90" fmla="*/ 584 w 614"/>
                <a:gd name="T91" fmla="*/ 327 h 697"/>
                <a:gd name="T92" fmla="*/ 584 w 614"/>
                <a:gd name="T93" fmla="*/ 217 h 697"/>
                <a:gd name="T94" fmla="*/ 592 w 614"/>
                <a:gd name="T95" fmla="*/ 114 h 697"/>
                <a:gd name="T96" fmla="*/ 609 w 614"/>
                <a:gd name="T97" fmla="*/ 26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8" name="Freeform 464"/>
            <p:cNvSpPr>
              <a:spLocks noChangeArrowheads="1"/>
            </p:cNvSpPr>
            <p:nvPr/>
          </p:nvSpPr>
          <p:spPr bwMode="auto">
            <a:xfrm>
              <a:off x="3605" y="2939"/>
              <a:ext cx="113" cy="77"/>
            </a:xfrm>
            <a:custGeom>
              <a:avLst/>
              <a:gdLst>
                <a:gd name="T0" fmla="*/ 6 w 1014"/>
                <a:gd name="T1" fmla="*/ 523 h 693"/>
                <a:gd name="T2" fmla="*/ 0 w 1014"/>
                <a:gd name="T3" fmla="*/ 608 h 693"/>
                <a:gd name="T4" fmla="*/ 660 w 1014"/>
                <a:gd name="T5" fmla="*/ 693 h 693"/>
                <a:gd name="T6" fmla="*/ 665 w 1014"/>
                <a:gd name="T7" fmla="*/ 691 h 693"/>
                <a:gd name="T8" fmla="*/ 679 w 1014"/>
                <a:gd name="T9" fmla="*/ 683 h 693"/>
                <a:gd name="T10" fmla="*/ 700 w 1014"/>
                <a:gd name="T11" fmla="*/ 672 h 693"/>
                <a:gd name="T12" fmla="*/ 726 w 1014"/>
                <a:gd name="T13" fmla="*/ 657 h 693"/>
                <a:gd name="T14" fmla="*/ 758 w 1014"/>
                <a:gd name="T15" fmla="*/ 636 h 693"/>
                <a:gd name="T16" fmla="*/ 793 w 1014"/>
                <a:gd name="T17" fmla="*/ 611 h 693"/>
                <a:gd name="T18" fmla="*/ 829 w 1014"/>
                <a:gd name="T19" fmla="*/ 581 h 693"/>
                <a:gd name="T20" fmla="*/ 866 w 1014"/>
                <a:gd name="T21" fmla="*/ 546 h 693"/>
                <a:gd name="T22" fmla="*/ 902 w 1014"/>
                <a:gd name="T23" fmla="*/ 508 h 693"/>
                <a:gd name="T24" fmla="*/ 935 w 1014"/>
                <a:gd name="T25" fmla="*/ 465 h 693"/>
                <a:gd name="T26" fmla="*/ 964 w 1014"/>
                <a:gd name="T27" fmla="*/ 416 h 693"/>
                <a:gd name="T28" fmla="*/ 987 w 1014"/>
                <a:gd name="T29" fmla="*/ 362 h 693"/>
                <a:gd name="T30" fmla="*/ 1004 w 1014"/>
                <a:gd name="T31" fmla="*/ 305 h 693"/>
                <a:gd name="T32" fmla="*/ 1014 w 1014"/>
                <a:gd name="T33" fmla="*/ 242 h 693"/>
                <a:gd name="T34" fmla="*/ 1012 w 1014"/>
                <a:gd name="T35" fmla="*/ 175 h 693"/>
                <a:gd name="T36" fmla="*/ 1000 w 1014"/>
                <a:gd name="T37" fmla="*/ 103 h 693"/>
                <a:gd name="T38" fmla="*/ 998 w 1014"/>
                <a:gd name="T39" fmla="*/ 98 h 693"/>
                <a:gd name="T40" fmla="*/ 992 w 1014"/>
                <a:gd name="T41" fmla="*/ 87 h 693"/>
                <a:gd name="T42" fmla="*/ 981 w 1014"/>
                <a:gd name="T43" fmla="*/ 72 h 693"/>
                <a:gd name="T44" fmla="*/ 967 w 1014"/>
                <a:gd name="T45" fmla="*/ 53 h 693"/>
                <a:gd name="T46" fmla="*/ 948 w 1014"/>
                <a:gd name="T47" fmla="*/ 35 h 693"/>
                <a:gd name="T48" fmla="*/ 926 w 1014"/>
                <a:gd name="T49" fmla="*/ 19 h 693"/>
                <a:gd name="T50" fmla="*/ 900 w 1014"/>
                <a:gd name="T51" fmla="*/ 6 h 693"/>
                <a:gd name="T52" fmla="*/ 870 w 1014"/>
                <a:gd name="T53" fmla="*/ 0 h 693"/>
                <a:gd name="T54" fmla="*/ 874 w 1014"/>
                <a:gd name="T55" fmla="*/ 12 h 693"/>
                <a:gd name="T56" fmla="*/ 884 w 1014"/>
                <a:gd name="T57" fmla="*/ 41 h 693"/>
                <a:gd name="T58" fmla="*/ 896 w 1014"/>
                <a:gd name="T59" fmla="*/ 89 h 693"/>
                <a:gd name="T60" fmla="*/ 907 w 1014"/>
                <a:gd name="T61" fmla="*/ 151 h 693"/>
                <a:gd name="T62" fmla="*/ 910 w 1014"/>
                <a:gd name="T63" fmla="*/ 225 h 693"/>
                <a:gd name="T64" fmla="*/ 902 w 1014"/>
                <a:gd name="T65" fmla="*/ 307 h 693"/>
                <a:gd name="T66" fmla="*/ 878 w 1014"/>
                <a:gd name="T67" fmla="*/ 396 h 693"/>
                <a:gd name="T68" fmla="*/ 836 w 1014"/>
                <a:gd name="T69" fmla="*/ 489 h 693"/>
                <a:gd name="T70" fmla="*/ 835 w 1014"/>
                <a:gd name="T71" fmla="*/ 490 h 693"/>
                <a:gd name="T72" fmla="*/ 831 w 1014"/>
                <a:gd name="T73" fmla="*/ 493 h 693"/>
                <a:gd name="T74" fmla="*/ 825 w 1014"/>
                <a:gd name="T75" fmla="*/ 498 h 693"/>
                <a:gd name="T76" fmla="*/ 816 w 1014"/>
                <a:gd name="T77" fmla="*/ 506 h 693"/>
                <a:gd name="T78" fmla="*/ 805 w 1014"/>
                <a:gd name="T79" fmla="*/ 513 h 693"/>
                <a:gd name="T80" fmla="*/ 792 w 1014"/>
                <a:gd name="T81" fmla="*/ 521 h 693"/>
                <a:gd name="T82" fmla="*/ 775 w 1014"/>
                <a:gd name="T83" fmla="*/ 529 h 693"/>
                <a:gd name="T84" fmla="*/ 757 w 1014"/>
                <a:gd name="T85" fmla="*/ 537 h 693"/>
                <a:gd name="T86" fmla="*/ 737 w 1014"/>
                <a:gd name="T87" fmla="*/ 544 h 693"/>
                <a:gd name="T88" fmla="*/ 713 w 1014"/>
                <a:gd name="T89" fmla="*/ 552 h 693"/>
                <a:gd name="T90" fmla="*/ 688 w 1014"/>
                <a:gd name="T91" fmla="*/ 557 h 693"/>
                <a:gd name="T92" fmla="*/ 659 w 1014"/>
                <a:gd name="T93" fmla="*/ 561 h 693"/>
                <a:gd name="T94" fmla="*/ 630 w 1014"/>
                <a:gd name="T95" fmla="*/ 562 h 693"/>
                <a:gd name="T96" fmla="*/ 597 w 1014"/>
                <a:gd name="T97" fmla="*/ 561 h 693"/>
                <a:gd name="T98" fmla="*/ 562 w 1014"/>
                <a:gd name="T99" fmla="*/ 558 h 693"/>
                <a:gd name="T100" fmla="*/ 525 w 1014"/>
                <a:gd name="T101" fmla="*/ 551 h 693"/>
                <a:gd name="T102" fmla="*/ 525 w 1014"/>
                <a:gd name="T103" fmla="*/ 642 h 693"/>
                <a:gd name="T104" fmla="*/ 23 w 1014"/>
                <a:gd name="T105" fmla="*/ 590 h 693"/>
                <a:gd name="T106" fmla="*/ 6 w 1014"/>
                <a:gd name="T107" fmla="*/ 523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9" name="Freeform 465"/>
            <p:cNvSpPr>
              <a:spLocks noChangeArrowheads="1"/>
            </p:cNvSpPr>
            <p:nvPr/>
          </p:nvSpPr>
          <p:spPr bwMode="auto">
            <a:xfrm>
              <a:off x="3591" y="3015"/>
              <a:ext cx="83" cy="27"/>
            </a:xfrm>
            <a:custGeom>
              <a:avLst/>
              <a:gdLst>
                <a:gd name="T0" fmla="*/ 745 w 745"/>
                <a:gd name="T1" fmla="*/ 86 h 240"/>
                <a:gd name="T2" fmla="*/ 11 w 745"/>
                <a:gd name="T3" fmla="*/ 0 h 240"/>
                <a:gd name="T4" fmla="*/ 0 w 745"/>
                <a:gd name="T5" fmla="*/ 86 h 240"/>
                <a:gd name="T6" fmla="*/ 722 w 745"/>
                <a:gd name="T7" fmla="*/ 240 h 240"/>
                <a:gd name="T8" fmla="*/ 745 w 745"/>
                <a:gd name="T9" fmla="*/ 86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0" name="Freeform 466"/>
            <p:cNvSpPr>
              <a:spLocks noChangeArrowheads="1"/>
            </p:cNvSpPr>
            <p:nvPr/>
          </p:nvSpPr>
          <p:spPr bwMode="auto">
            <a:xfrm>
              <a:off x="3632" y="3024"/>
              <a:ext cx="36" cy="12"/>
            </a:xfrm>
            <a:custGeom>
              <a:avLst/>
              <a:gdLst>
                <a:gd name="T0" fmla="*/ 319 w 319"/>
                <a:gd name="T1" fmla="*/ 47 h 109"/>
                <a:gd name="T2" fmla="*/ 4 w 319"/>
                <a:gd name="T3" fmla="*/ 0 h 109"/>
                <a:gd name="T4" fmla="*/ 0 w 319"/>
                <a:gd name="T5" fmla="*/ 45 h 109"/>
                <a:gd name="T6" fmla="*/ 309 w 319"/>
                <a:gd name="T7" fmla="*/ 109 h 109"/>
                <a:gd name="T8" fmla="*/ 319 w 319"/>
                <a:gd name="T9" fmla="*/ 47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1" name="Freeform 467"/>
            <p:cNvSpPr>
              <a:spLocks noChangeArrowheads="1"/>
            </p:cNvSpPr>
            <p:nvPr/>
          </p:nvSpPr>
          <p:spPr bwMode="auto">
            <a:xfrm>
              <a:off x="3596" y="3018"/>
              <a:ext cx="24" cy="9"/>
            </a:xfrm>
            <a:custGeom>
              <a:avLst/>
              <a:gdLst>
                <a:gd name="T0" fmla="*/ 213 w 213"/>
                <a:gd name="T1" fmla="*/ 37 h 81"/>
                <a:gd name="T2" fmla="*/ 0 w 213"/>
                <a:gd name="T3" fmla="*/ 0 h 81"/>
                <a:gd name="T4" fmla="*/ 2 w 213"/>
                <a:gd name="T5" fmla="*/ 39 h 81"/>
                <a:gd name="T6" fmla="*/ 206 w 213"/>
                <a:gd name="T7" fmla="*/ 81 h 81"/>
                <a:gd name="T8" fmla="*/ 213 w 213"/>
                <a:gd name="T9" fmla="*/ 37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2" name="Freeform 468"/>
            <p:cNvSpPr>
              <a:spLocks noChangeArrowheads="1"/>
            </p:cNvSpPr>
            <p:nvPr/>
          </p:nvSpPr>
          <p:spPr bwMode="auto">
            <a:xfrm>
              <a:off x="3537" y="3026"/>
              <a:ext cx="139" cy="47"/>
            </a:xfrm>
            <a:custGeom>
              <a:avLst/>
              <a:gdLst>
                <a:gd name="T0" fmla="*/ 0 w 1254"/>
                <a:gd name="T1" fmla="*/ 124 h 415"/>
                <a:gd name="T2" fmla="*/ 3 w 1254"/>
                <a:gd name="T3" fmla="*/ 124 h 415"/>
                <a:gd name="T4" fmla="*/ 10 w 1254"/>
                <a:gd name="T5" fmla="*/ 122 h 415"/>
                <a:gd name="T6" fmla="*/ 23 w 1254"/>
                <a:gd name="T7" fmla="*/ 120 h 415"/>
                <a:gd name="T8" fmla="*/ 40 w 1254"/>
                <a:gd name="T9" fmla="*/ 117 h 415"/>
                <a:gd name="T10" fmla="*/ 59 w 1254"/>
                <a:gd name="T11" fmla="*/ 114 h 415"/>
                <a:gd name="T12" fmla="*/ 81 w 1254"/>
                <a:gd name="T13" fmla="*/ 109 h 415"/>
                <a:gd name="T14" fmla="*/ 107 w 1254"/>
                <a:gd name="T15" fmla="*/ 103 h 415"/>
                <a:gd name="T16" fmla="*/ 133 w 1254"/>
                <a:gd name="T17" fmla="*/ 96 h 415"/>
                <a:gd name="T18" fmla="*/ 161 w 1254"/>
                <a:gd name="T19" fmla="*/ 89 h 415"/>
                <a:gd name="T20" fmla="*/ 188 w 1254"/>
                <a:gd name="T21" fmla="*/ 79 h 415"/>
                <a:gd name="T22" fmla="*/ 216 w 1254"/>
                <a:gd name="T23" fmla="*/ 69 h 415"/>
                <a:gd name="T24" fmla="*/ 243 w 1254"/>
                <a:gd name="T25" fmla="*/ 58 h 415"/>
                <a:gd name="T26" fmla="*/ 270 w 1254"/>
                <a:gd name="T27" fmla="*/ 45 h 415"/>
                <a:gd name="T28" fmla="*/ 293 w 1254"/>
                <a:gd name="T29" fmla="*/ 31 h 415"/>
                <a:gd name="T30" fmla="*/ 316 w 1254"/>
                <a:gd name="T31" fmla="*/ 16 h 415"/>
                <a:gd name="T32" fmla="*/ 334 w 1254"/>
                <a:gd name="T33" fmla="*/ 0 h 415"/>
                <a:gd name="T34" fmla="*/ 1254 w 1254"/>
                <a:gd name="T35" fmla="*/ 210 h 415"/>
                <a:gd name="T36" fmla="*/ 1252 w 1254"/>
                <a:gd name="T37" fmla="*/ 212 h 415"/>
                <a:gd name="T38" fmla="*/ 1247 w 1254"/>
                <a:gd name="T39" fmla="*/ 218 h 415"/>
                <a:gd name="T40" fmla="*/ 1239 w 1254"/>
                <a:gd name="T41" fmla="*/ 226 h 415"/>
                <a:gd name="T42" fmla="*/ 1227 w 1254"/>
                <a:gd name="T43" fmla="*/ 236 h 415"/>
                <a:gd name="T44" fmla="*/ 1213 w 1254"/>
                <a:gd name="T45" fmla="*/ 248 h 415"/>
                <a:gd name="T46" fmla="*/ 1197 w 1254"/>
                <a:gd name="T47" fmla="*/ 263 h 415"/>
                <a:gd name="T48" fmla="*/ 1180 w 1254"/>
                <a:gd name="T49" fmla="*/ 279 h 415"/>
                <a:gd name="T50" fmla="*/ 1159 w 1254"/>
                <a:gd name="T51" fmla="*/ 295 h 415"/>
                <a:gd name="T52" fmla="*/ 1138 w 1254"/>
                <a:gd name="T53" fmla="*/ 313 h 415"/>
                <a:gd name="T54" fmla="*/ 1116 w 1254"/>
                <a:gd name="T55" fmla="*/ 330 h 415"/>
                <a:gd name="T56" fmla="*/ 1092 w 1254"/>
                <a:gd name="T57" fmla="*/ 347 h 415"/>
                <a:gd name="T58" fmla="*/ 1068 w 1254"/>
                <a:gd name="T59" fmla="*/ 364 h 415"/>
                <a:gd name="T60" fmla="*/ 1043 w 1254"/>
                <a:gd name="T61" fmla="*/ 379 h 415"/>
                <a:gd name="T62" fmla="*/ 1019 w 1254"/>
                <a:gd name="T63" fmla="*/ 392 h 415"/>
                <a:gd name="T64" fmla="*/ 994 w 1254"/>
                <a:gd name="T65" fmla="*/ 405 h 415"/>
                <a:gd name="T66" fmla="*/ 971 w 1254"/>
                <a:gd name="T67" fmla="*/ 415 h 415"/>
                <a:gd name="T68" fmla="*/ 0 w 1254"/>
                <a:gd name="T69" fmla="*/ 12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3" name="Freeform 469"/>
            <p:cNvSpPr>
              <a:spLocks noChangeArrowheads="1"/>
            </p:cNvSpPr>
            <p:nvPr/>
          </p:nvSpPr>
          <p:spPr bwMode="auto">
            <a:xfrm>
              <a:off x="3676" y="3021"/>
              <a:ext cx="49" cy="22"/>
            </a:xfrm>
            <a:custGeom>
              <a:avLst/>
              <a:gdLst>
                <a:gd name="T0" fmla="*/ 45 w 447"/>
                <a:gd name="T1" fmla="*/ 198 h 198"/>
                <a:gd name="T2" fmla="*/ 447 w 447"/>
                <a:gd name="T3" fmla="*/ 79 h 198"/>
                <a:gd name="T4" fmla="*/ 203 w 447"/>
                <a:gd name="T5" fmla="*/ 0 h 198"/>
                <a:gd name="T6" fmla="*/ 5 w 447"/>
                <a:gd name="T7" fmla="*/ 22 h 198"/>
                <a:gd name="T8" fmla="*/ 0 w 447"/>
                <a:gd name="T9" fmla="*/ 187 h 198"/>
                <a:gd name="T10" fmla="*/ 45 w 447"/>
                <a:gd name="T11" fmla="*/ 198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4" name="Freeform 470"/>
            <p:cNvSpPr>
              <a:spLocks noChangeArrowheads="1"/>
            </p:cNvSpPr>
            <p:nvPr/>
          </p:nvSpPr>
          <p:spPr bwMode="auto">
            <a:xfrm>
              <a:off x="3547" y="2927"/>
              <a:ext cx="27" cy="105"/>
            </a:xfrm>
            <a:custGeom>
              <a:avLst/>
              <a:gdLst>
                <a:gd name="T0" fmla="*/ 238 w 238"/>
                <a:gd name="T1" fmla="*/ 22 h 947"/>
                <a:gd name="T2" fmla="*/ 237 w 238"/>
                <a:gd name="T3" fmla="*/ 21 h 947"/>
                <a:gd name="T4" fmla="*/ 233 w 238"/>
                <a:gd name="T5" fmla="*/ 19 h 947"/>
                <a:gd name="T6" fmla="*/ 226 w 238"/>
                <a:gd name="T7" fmla="*/ 17 h 947"/>
                <a:gd name="T8" fmla="*/ 217 w 238"/>
                <a:gd name="T9" fmla="*/ 14 h 947"/>
                <a:gd name="T10" fmla="*/ 206 w 238"/>
                <a:gd name="T11" fmla="*/ 10 h 947"/>
                <a:gd name="T12" fmla="*/ 194 w 238"/>
                <a:gd name="T13" fmla="*/ 7 h 947"/>
                <a:gd name="T14" fmla="*/ 180 w 238"/>
                <a:gd name="T15" fmla="*/ 4 h 947"/>
                <a:gd name="T16" fmla="*/ 164 w 238"/>
                <a:gd name="T17" fmla="*/ 1 h 947"/>
                <a:gd name="T18" fmla="*/ 146 w 238"/>
                <a:gd name="T19" fmla="*/ 0 h 947"/>
                <a:gd name="T20" fmla="*/ 127 w 238"/>
                <a:gd name="T21" fmla="*/ 0 h 947"/>
                <a:gd name="T22" fmla="*/ 108 w 238"/>
                <a:gd name="T23" fmla="*/ 2 h 947"/>
                <a:gd name="T24" fmla="*/ 87 w 238"/>
                <a:gd name="T25" fmla="*/ 5 h 947"/>
                <a:gd name="T26" fmla="*/ 66 w 238"/>
                <a:gd name="T27" fmla="*/ 11 h 947"/>
                <a:gd name="T28" fmla="*/ 44 w 238"/>
                <a:gd name="T29" fmla="*/ 19 h 947"/>
                <a:gd name="T30" fmla="*/ 22 w 238"/>
                <a:gd name="T31" fmla="*/ 30 h 947"/>
                <a:gd name="T32" fmla="*/ 0 w 238"/>
                <a:gd name="T33" fmla="*/ 45 h 947"/>
                <a:gd name="T34" fmla="*/ 0 w 238"/>
                <a:gd name="T35" fmla="*/ 947 h 947"/>
                <a:gd name="T36" fmla="*/ 1 w 238"/>
                <a:gd name="T37" fmla="*/ 947 h 947"/>
                <a:gd name="T38" fmla="*/ 6 w 238"/>
                <a:gd name="T39" fmla="*/ 947 h 947"/>
                <a:gd name="T40" fmla="*/ 13 w 238"/>
                <a:gd name="T41" fmla="*/ 946 h 947"/>
                <a:gd name="T42" fmla="*/ 22 w 238"/>
                <a:gd name="T43" fmla="*/ 945 h 947"/>
                <a:gd name="T44" fmla="*/ 33 w 238"/>
                <a:gd name="T45" fmla="*/ 943 h 947"/>
                <a:gd name="T46" fmla="*/ 47 w 238"/>
                <a:gd name="T47" fmla="*/ 941 h 947"/>
                <a:gd name="T48" fmla="*/ 62 w 238"/>
                <a:gd name="T49" fmla="*/ 938 h 947"/>
                <a:gd name="T50" fmla="*/ 78 w 238"/>
                <a:gd name="T51" fmla="*/ 934 h 947"/>
                <a:gd name="T52" fmla="*/ 96 w 238"/>
                <a:gd name="T53" fmla="*/ 928 h 947"/>
                <a:gd name="T54" fmla="*/ 115 w 238"/>
                <a:gd name="T55" fmla="*/ 922 h 947"/>
                <a:gd name="T56" fmla="*/ 135 w 238"/>
                <a:gd name="T57" fmla="*/ 915 h 947"/>
                <a:gd name="T58" fmla="*/ 155 w 238"/>
                <a:gd name="T59" fmla="*/ 906 h 947"/>
                <a:gd name="T60" fmla="*/ 176 w 238"/>
                <a:gd name="T61" fmla="*/ 896 h 947"/>
                <a:gd name="T62" fmla="*/ 197 w 238"/>
                <a:gd name="T63" fmla="*/ 884 h 947"/>
                <a:gd name="T64" fmla="*/ 217 w 238"/>
                <a:gd name="T65" fmla="*/ 871 h 947"/>
                <a:gd name="T66" fmla="*/ 238 w 238"/>
                <a:gd name="T67" fmla="*/ 856 h 947"/>
                <a:gd name="T68" fmla="*/ 238 w 238"/>
                <a:gd name="T69" fmla="*/ 2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5" name="Freeform 471"/>
            <p:cNvSpPr>
              <a:spLocks noChangeArrowheads="1"/>
            </p:cNvSpPr>
            <p:nvPr/>
          </p:nvSpPr>
          <p:spPr bwMode="auto">
            <a:xfrm>
              <a:off x="3548" y="2928"/>
              <a:ext cx="23" cy="89"/>
            </a:xfrm>
            <a:custGeom>
              <a:avLst/>
              <a:gdLst>
                <a:gd name="T0" fmla="*/ 203 w 203"/>
                <a:gd name="T1" fmla="*/ 18 h 799"/>
                <a:gd name="T2" fmla="*/ 202 w 203"/>
                <a:gd name="T3" fmla="*/ 17 h 799"/>
                <a:gd name="T4" fmla="*/ 199 w 203"/>
                <a:gd name="T5" fmla="*/ 16 h 799"/>
                <a:gd name="T6" fmla="*/ 193 w 203"/>
                <a:gd name="T7" fmla="*/ 14 h 799"/>
                <a:gd name="T8" fmla="*/ 186 w 203"/>
                <a:gd name="T9" fmla="*/ 11 h 799"/>
                <a:gd name="T10" fmla="*/ 177 w 203"/>
                <a:gd name="T11" fmla="*/ 8 h 799"/>
                <a:gd name="T12" fmla="*/ 166 w 203"/>
                <a:gd name="T13" fmla="*/ 5 h 799"/>
                <a:gd name="T14" fmla="*/ 153 w 203"/>
                <a:gd name="T15" fmla="*/ 3 h 799"/>
                <a:gd name="T16" fmla="*/ 140 w 203"/>
                <a:gd name="T17" fmla="*/ 1 h 799"/>
                <a:gd name="T18" fmla="*/ 125 w 203"/>
                <a:gd name="T19" fmla="*/ 0 h 799"/>
                <a:gd name="T20" fmla="*/ 109 w 203"/>
                <a:gd name="T21" fmla="*/ 0 h 799"/>
                <a:gd name="T22" fmla="*/ 92 w 203"/>
                <a:gd name="T23" fmla="*/ 1 h 799"/>
                <a:gd name="T24" fmla="*/ 74 w 203"/>
                <a:gd name="T25" fmla="*/ 4 h 799"/>
                <a:gd name="T26" fmla="*/ 57 w 203"/>
                <a:gd name="T27" fmla="*/ 9 h 799"/>
                <a:gd name="T28" fmla="*/ 37 w 203"/>
                <a:gd name="T29" fmla="*/ 16 h 799"/>
                <a:gd name="T30" fmla="*/ 19 w 203"/>
                <a:gd name="T31" fmla="*/ 26 h 799"/>
                <a:gd name="T32" fmla="*/ 0 w 203"/>
                <a:gd name="T33" fmla="*/ 38 h 799"/>
                <a:gd name="T34" fmla="*/ 0 w 203"/>
                <a:gd name="T35" fmla="*/ 799 h 799"/>
                <a:gd name="T36" fmla="*/ 1 w 203"/>
                <a:gd name="T37" fmla="*/ 799 h 799"/>
                <a:gd name="T38" fmla="*/ 5 w 203"/>
                <a:gd name="T39" fmla="*/ 799 h 799"/>
                <a:gd name="T40" fmla="*/ 11 w 203"/>
                <a:gd name="T41" fmla="*/ 798 h 799"/>
                <a:gd name="T42" fmla="*/ 19 w 203"/>
                <a:gd name="T43" fmla="*/ 797 h 799"/>
                <a:gd name="T44" fmla="*/ 28 w 203"/>
                <a:gd name="T45" fmla="*/ 796 h 799"/>
                <a:gd name="T46" fmla="*/ 41 w 203"/>
                <a:gd name="T47" fmla="*/ 794 h 799"/>
                <a:gd name="T48" fmla="*/ 53 w 203"/>
                <a:gd name="T49" fmla="*/ 791 h 799"/>
                <a:gd name="T50" fmla="*/ 67 w 203"/>
                <a:gd name="T51" fmla="*/ 786 h 799"/>
                <a:gd name="T52" fmla="*/ 82 w 203"/>
                <a:gd name="T53" fmla="*/ 782 h 799"/>
                <a:gd name="T54" fmla="*/ 99 w 203"/>
                <a:gd name="T55" fmla="*/ 777 h 799"/>
                <a:gd name="T56" fmla="*/ 116 w 203"/>
                <a:gd name="T57" fmla="*/ 771 h 799"/>
                <a:gd name="T58" fmla="*/ 133 w 203"/>
                <a:gd name="T59" fmla="*/ 763 h 799"/>
                <a:gd name="T60" fmla="*/ 150 w 203"/>
                <a:gd name="T61" fmla="*/ 755 h 799"/>
                <a:gd name="T62" fmla="*/ 169 w 203"/>
                <a:gd name="T63" fmla="*/ 745 h 799"/>
                <a:gd name="T64" fmla="*/ 186 w 203"/>
                <a:gd name="T65" fmla="*/ 733 h 799"/>
                <a:gd name="T66" fmla="*/ 203 w 203"/>
                <a:gd name="T67" fmla="*/ 720 h 799"/>
                <a:gd name="T68" fmla="*/ 203 w 203"/>
                <a:gd name="T69" fmla="*/ 18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6" name="Freeform 472"/>
            <p:cNvSpPr>
              <a:spLocks noChangeArrowheads="1"/>
            </p:cNvSpPr>
            <p:nvPr/>
          </p:nvSpPr>
          <p:spPr bwMode="auto">
            <a:xfrm>
              <a:off x="3549" y="2929"/>
              <a:ext cx="19" cy="72"/>
            </a:xfrm>
            <a:custGeom>
              <a:avLst/>
              <a:gdLst>
                <a:gd name="T0" fmla="*/ 171 w 171"/>
                <a:gd name="T1" fmla="*/ 15 h 650"/>
                <a:gd name="T2" fmla="*/ 170 w 171"/>
                <a:gd name="T3" fmla="*/ 15 h 650"/>
                <a:gd name="T4" fmla="*/ 167 w 171"/>
                <a:gd name="T5" fmla="*/ 13 h 650"/>
                <a:gd name="T6" fmla="*/ 163 w 171"/>
                <a:gd name="T7" fmla="*/ 11 h 650"/>
                <a:gd name="T8" fmla="*/ 157 w 171"/>
                <a:gd name="T9" fmla="*/ 9 h 650"/>
                <a:gd name="T10" fmla="*/ 149 w 171"/>
                <a:gd name="T11" fmla="*/ 7 h 650"/>
                <a:gd name="T12" fmla="*/ 139 w 171"/>
                <a:gd name="T13" fmla="*/ 4 h 650"/>
                <a:gd name="T14" fmla="*/ 129 w 171"/>
                <a:gd name="T15" fmla="*/ 2 h 650"/>
                <a:gd name="T16" fmla="*/ 118 w 171"/>
                <a:gd name="T17" fmla="*/ 0 h 650"/>
                <a:gd name="T18" fmla="*/ 105 w 171"/>
                <a:gd name="T19" fmla="*/ 0 h 650"/>
                <a:gd name="T20" fmla="*/ 92 w 171"/>
                <a:gd name="T21" fmla="*/ 0 h 650"/>
                <a:gd name="T22" fmla="*/ 77 w 171"/>
                <a:gd name="T23" fmla="*/ 1 h 650"/>
                <a:gd name="T24" fmla="*/ 63 w 171"/>
                <a:gd name="T25" fmla="*/ 3 h 650"/>
                <a:gd name="T26" fmla="*/ 48 w 171"/>
                <a:gd name="T27" fmla="*/ 7 h 650"/>
                <a:gd name="T28" fmla="*/ 31 w 171"/>
                <a:gd name="T29" fmla="*/ 13 h 650"/>
                <a:gd name="T30" fmla="*/ 16 w 171"/>
                <a:gd name="T31" fmla="*/ 22 h 650"/>
                <a:gd name="T32" fmla="*/ 0 w 171"/>
                <a:gd name="T33" fmla="*/ 32 h 650"/>
                <a:gd name="T34" fmla="*/ 0 w 171"/>
                <a:gd name="T35" fmla="*/ 650 h 650"/>
                <a:gd name="T36" fmla="*/ 1 w 171"/>
                <a:gd name="T37" fmla="*/ 650 h 650"/>
                <a:gd name="T38" fmla="*/ 4 w 171"/>
                <a:gd name="T39" fmla="*/ 650 h 650"/>
                <a:gd name="T40" fmla="*/ 9 w 171"/>
                <a:gd name="T41" fmla="*/ 649 h 650"/>
                <a:gd name="T42" fmla="*/ 16 w 171"/>
                <a:gd name="T43" fmla="*/ 648 h 650"/>
                <a:gd name="T44" fmla="*/ 24 w 171"/>
                <a:gd name="T45" fmla="*/ 647 h 650"/>
                <a:gd name="T46" fmla="*/ 34 w 171"/>
                <a:gd name="T47" fmla="*/ 645 h 650"/>
                <a:gd name="T48" fmla="*/ 45 w 171"/>
                <a:gd name="T49" fmla="*/ 642 h 650"/>
                <a:gd name="T50" fmla="*/ 57 w 171"/>
                <a:gd name="T51" fmla="*/ 640 h 650"/>
                <a:gd name="T52" fmla="*/ 69 w 171"/>
                <a:gd name="T53" fmla="*/ 636 h 650"/>
                <a:gd name="T54" fmla="*/ 82 w 171"/>
                <a:gd name="T55" fmla="*/ 632 h 650"/>
                <a:gd name="T56" fmla="*/ 97 w 171"/>
                <a:gd name="T57" fmla="*/ 627 h 650"/>
                <a:gd name="T58" fmla="*/ 112 w 171"/>
                <a:gd name="T59" fmla="*/ 621 h 650"/>
                <a:gd name="T60" fmla="*/ 126 w 171"/>
                <a:gd name="T61" fmla="*/ 614 h 650"/>
                <a:gd name="T62" fmla="*/ 141 w 171"/>
                <a:gd name="T63" fmla="*/ 606 h 650"/>
                <a:gd name="T64" fmla="*/ 157 w 171"/>
                <a:gd name="T65" fmla="*/ 595 h 650"/>
                <a:gd name="T66" fmla="*/ 171 w 171"/>
                <a:gd name="T67" fmla="*/ 585 h 650"/>
                <a:gd name="T68" fmla="*/ 171 w 171"/>
                <a:gd name="T69" fmla="*/ 1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7" name="Freeform 473"/>
            <p:cNvSpPr>
              <a:spLocks noChangeArrowheads="1"/>
            </p:cNvSpPr>
            <p:nvPr/>
          </p:nvSpPr>
          <p:spPr bwMode="auto">
            <a:xfrm>
              <a:off x="3550" y="2929"/>
              <a:ext cx="15" cy="56"/>
            </a:xfrm>
            <a:custGeom>
              <a:avLst/>
              <a:gdLst>
                <a:gd name="T0" fmla="*/ 138 w 138"/>
                <a:gd name="T1" fmla="*/ 14 h 502"/>
                <a:gd name="T2" fmla="*/ 135 w 138"/>
                <a:gd name="T3" fmla="*/ 13 h 502"/>
                <a:gd name="T4" fmla="*/ 126 w 138"/>
                <a:gd name="T5" fmla="*/ 8 h 502"/>
                <a:gd name="T6" fmla="*/ 113 w 138"/>
                <a:gd name="T7" fmla="*/ 4 h 502"/>
                <a:gd name="T8" fmla="*/ 96 w 138"/>
                <a:gd name="T9" fmla="*/ 1 h 502"/>
                <a:gd name="T10" fmla="*/ 74 w 138"/>
                <a:gd name="T11" fmla="*/ 0 h 502"/>
                <a:gd name="T12" fmla="*/ 51 w 138"/>
                <a:gd name="T13" fmla="*/ 3 h 502"/>
                <a:gd name="T14" fmla="*/ 25 w 138"/>
                <a:gd name="T15" fmla="*/ 12 h 502"/>
                <a:gd name="T16" fmla="*/ 0 w 138"/>
                <a:gd name="T17" fmla="*/ 26 h 502"/>
                <a:gd name="T18" fmla="*/ 0 w 138"/>
                <a:gd name="T19" fmla="*/ 502 h 502"/>
                <a:gd name="T20" fmla="*/ 3 w 138"/>
                <a:gd name="T21" fmla="*/ 502 h 502"/>
                <a:gd name="T22" fmla="*/ 13 w 138"/>
                <a:gd name="T23" fmla="*/ 501 h 502"/>
                <a:gd name="T24" fmla="*/ 28 w 138"/>
                <a:gd name="T25" fmla="*/ 499 h 502"/>
                <a:gd name="T26" fmla="*/ 46 w 138"/>
                <a:gd name="T27" fmla="*/ 494 h 502"/>
                <a:gd name="T28" fmla="*/ 67 w 138"/>
                <a:gd name="T29" fmla="*/ 488 h 502"/>
                <a:gd name="T30" fmla="*/ 91 w 138"/>
                <a:gd name="T31" fmla="*/ 479 h 502"/>
                <a:gd name="T32" fmla="*/ 114 w 138"/>
                <a:gd name="T33" fmla="*/ 467 h 502"/>
                <a:gd name="T34" fmla="*/ 138 w 138"/>
                <a:gd name="T35" fmla="*/ 450 h 502"/>
                <a:gd name="T36" fmla="*/ 138 w 138"/>
                <a:gd name="T37" fmla="*/ 14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8" name="Freeform 474"/>
            <p:cNvSpPr>
              <a:spLocks noChangeArrowheads="1"/>
            </p:cNvSpPr>
            <p:nvPr/>
          </p:nvSpPr>
          <p:spPr bwMode="auto">
            <a:xfrm>
              <a:off x="3550" y="2930"/>
              <a:ext cx="12" cy="40"/>
            </a:xfrm>
            <a:custGeom>
              <a:avLst/>
              <a:gdLst>
                <a:gd name="T0" fmla="*/ 104 w 104"/>
                <a:gd name="T1" fmla="*/ 10 h 353"/>
                <a:gd name="T2" fmla="*/ 102 w 104"/>
                <a:gd name="T3" fmla="*/ 9 h 353"/>
                <a:gd name="T4" fmla="*/ 95 w 104"/>
                <a:gd name="T5" fmla="*/ 6 h 353"/>
                <a:gd name="T6" fmla="*/ 85 w 104"/>
                <a:gd name="T7" fmla="*/ 3 h 353"/>
                <a:gd name="T8" fmla="*/ 71 w 104"/>
                <a:gd name="T9" fmla="*/ 0 h 353"/>
                <a:gd name="T10" fmla="*/ 56 w 104"/>
                <a:gd name="T11" fmla="*/ 0 h 353"/>
                <a:gd name="T12" fmla="*/ 38 w 104"/>
                <a:gd name="T13" fmla="*/ 3 h 353"/>
                <a:gd name="T14" fmla="*/ 19 w 104"/>
                <a:gd name="T15" fmla="*/ 9 h 353"/>
                <a:gd name="T16" fmla="*/ 0 w 104"/>
                <a:gd name="T17" fmla="*/ 20 h 353"/>
                <a:gd name="T18" fmla="*/ 0 w 104"/>
                <a:gd name="T19" fmla="*/ 353 h 353"/>
                <a:gd name="T20" fmla="*/ 2 w 104"/>
                <a:gd name="T21" fmla="*/ 353 h 353"/>
                <a:gd name="T22" fmla="*/ 9 w 104"/>
                <a:gd name="T23" fmla="*/ 352 h 353"/>
                <a:gd name="T24" fmla="*/ 21 w 104"/>
                <a:gd name="T25" fmla="*/ 350 h 353"/>
                <a:gd name="T26" fmla="*/ 35 w 104"/>
                <a:gd name="T27" fmla="*/ 347 h 353"/>
                <a:gd name="T28" fmla="*/ 51 w 104"/>
                <a:gd name="T29" fmla="*/ 343 h 353"/>
                <a:gd name="T30" fmla="*/ 68 w 104"/>
                <a:gd name="T31" fmla="*/ 336 h 353"/>
                <a:gd name="T32" fmla="*/ 86 w 104"/>
                <a:gd name="T33" fmla="*/ 326 h 353"/>
                <a:gd name="T34" fmla="*/ 104 w 104"/>
                <a:gd name="T35" fmla="*/ 313 h 353"/>
                <a:gd name="T36" fmla="*/ 104 w 104"/>
                <a:gd name="T37" fmla="*/ 10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69" name="Freeform 475"/>
            <p:cNvSpPr>
              <a:spLocks noChangeArrowheads="1"/>
            </p:cNvSpPr>
            <p:nvPr/>
          </p:nvSpPr>
          <p:spPr bwMode="auto">
            <a:xfrm>
              <a:off x="3551" y="2931"/>
              <a:ext cx="8" cy="23"/>
            </a:xfrm>
            <a:custGeom>
              <a:avLst/>
              <a:gdLst>
                <a:gd name="T0" fmla="*/ 72 w 72"/>
                <a:gd name="T1" fmla="*/ 6 h 204"/>
                <a:gd name="T2" fmla="*/ 69 w 72"/>
                <a:gd name="T3" fmla="*/ 5 h 204"/>
                <a:gd name="T4" fmla="*/ 65 w 72"/>
                <a:gd name="T5" fmla="*/ 4 h 204"/>
                <a:gd name="T6" fmla="*/ 58 w 72"/>
                <a:gd name="T7" fmla="*/ 2 h 204"/>
                <a:gd name="T8" fmla="*/ 49 w 72"/>
                <a:gd name="T9" fmla="*/ 0 h 204"/>
                <a:gd name="T10" fmla="*/ 39 w 72"/>
                <a:gd name="T11" fmla="*/ 0 h 204"/>
                <a:gd name="T12" fmla="*/ 27 w 72"/>
                <a:gd name="T13" fmla="*/ 1 h 204"/>
                <a:gd name="T14" fmla="*/ 13 w 72"/>
                <a:gd name="T15" fmla="*/ 6 h 204"/>
                <a:gd name="T16" fmla="*/ 0 w 72"/>
                <a:gd name="T17" fmla="*/ 13 h 204"/>
                <a:gd name="T18" fmla="*/ 0 w 72"/>
                <a:gd name="T19" fmla="*/ 204 h 204"/>
                <a:gd name="T20" fmla="*/ 2 w 72"/>
                <a:gd name="T21" fmla="*/ 204 h 204"/>
                <a:gd name="T22" fmla="*/ 6 w 72"/>
                <a:gd name="T23" fmla="*/ 203 h 204"/>
                <a:gd name="T24" fmla="*/ 15 w 72"/>
                <a:gd name="T25" fmla="*/ 202 h 204"/>
                <a:gd name="T26" fmla="*/ 24 w 72"/>
                <a:gd name="T27" fmla="*/ 200 h 204"/>
                <a:gd name="T28" fmla="*/ 35 w 72"/>
                <a:gd name="T29" fmla="*/ 197 h 204"/>
                <a:gd name="T30" fmla="*/ 47 w 72"/>
                <a:gd name="T31" fmla="*/ 192 h 204"/>
                <a:gd name="T32" fmla="*/ 59 w 72"/>
                <a:gd name="T33" fmla="*/ 185 h 204"/>
                <a:gd name="T34" fmla="*/ 72 w 72"/>
                <a:gd name="T35" fmla="*/ 177 h 204"/>
                <a:gd name="T36" fmla="*/ 72 w 72"/>
                <a:gd name="T37" fmla="*/ 6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0" name="Freeform 476"/>
            <p:cNvSpPr>
              <a:spLocks noChangeArrowheads="1"/>
            </p:cNvSpPr>
            <p:nvPr/>
          </p:nvSpPr>
          <p:spPr bwMode="auto">
            <a:xfrm>
              <a:off x="3646" y="2997"/>
              <a:ext cx="12" cy="11"/>
            </a:xfrm>
            <a:custGeom>
              <a:avLst/>
              <a:gdLst>
                <a:gd name="T0" fmla="*/ 52 w 104"/>
                <a:gd name="T1" fmla="*/ 104 h 104"/>
                <a:gd name="T2" fmla="*/ 62 w 104"/>
                <a:gd name="T3" fmla="*/ 103 h 104"/>
                <a:gd name="T4" fmla="*/ 73 w 104"/>
                <a:gd name="T5" fmla="*/ 100 h 104"/>
                <a:gd name="T6" fmla="*/ 81 w 104"/>
                <a:gd name="T7" fmla="*/ 95 h 104"/>
                <a:gd name="T8" fmla="*/ 89 w 104"/>
                <a:gd name="T9" fmla="*/ 89 h 104"/>
                <a:gd name="T10" fmla="*/ 95 w 104"/>
                <a:gd name="T11" fmla="*/ 81 h 104"/>
                <a:gd name="T12" fmla="*/ 100 w 104"/>
                <a:gd name="T13" fmla="*/ 72 h 104"/>
                <a:gd name="T14" fmla="*/ 103 w 104"/>
                <a:gd name="T15" fmla="*/ 62 h 104"/>
                <a:gd name="T16" fmla="*/ 104 w 104"/>
                <a:gd name="T17" fmla="*/ 52 h 104"/>
                <a:gd name="T18" fmla="*/ 103 w 104"/>
                <a:gd name="T19" fmla="*/ 41 h 104"/>
                <a:gd name="T20" fmla="*/ 100 w 104"/>
                <a:gd name="T21" fmla="*/ 31 h 104"/>
                <a:gd name="T22" fmla="*/ 95 w 104"/>
                <a:gd name="T23" fmla="*/ 22 h 104"/>
                <a:gd name="T24" fmla="*/ 89 w 104"/>
                <a:gd name="T25" fmla="*/ 15 h 104"/>
                <a:gd name="T26" fmla="*/ 81 w 104"/>
                <a:gd name="T27" fmla="*/ 8 h 104"/>
                <a:gd name="T28" fmla="*/ 73 w 104"/>
                <a:gd name="T29" fmla="*/ 4 h 104"/>
                <a:gd name="T30" fmla="*/ 62 w 104"/>
                <a:gd name="T31" fmla="*/ 1 h 104"/>
                <a:gd name="T32" fmla="*/ 52 w 104"/>
                <a:gd name="T33" fmla="*/ 0 h 104"/>
                <a:gd name="T34" fmla="*/ 42 w 104"/>
                <a:gd name="T35" fmla="*/ 1 h 104"/>
                <a:gd name="T36" fmla="*/ 32 w 104"/>
                <a:gd name="T37" fmla="*/ 4 h 104"/>
                <a:gd name="T38" fmla="*/ 24 w 104"/>
                <a:gd name="T39" fmla="*/ 8 h 104"/>
                <a:gd name="T40" fmla="*/ 16 w 104"/>
                <a:gd name="T41" fmla="*/ 15 h 104"/>
                <a:gd name="T42" fmla="*/ 9 w 104"/>
                <a:gd name="T43" fmla="*/ 22 h 104"/>
                <a:gd name="T44" fmla="*/ 4 w 104"/>
                <a:gd name="T45" fmla="*/ 31 h 104"/>
                <a:gd name="T46" fmla="*/ 1 w 104"/>
                <a:gd name="T47" fmla="*/ 41 h 104"/>
                <a:gd name="T48" fmla="*/ 0 w 104"/>
                <a:gd name="T49" fmla="*/ 52 h 104"/>
                <a:gd name="T50" fmla="*/ 1 w 104"/>
                <a:gd name="T51" fmla="*/ 62 h 104"/>
                <a:gd name="T52" fmla="*/ 4 w 104"/>
                <a:gd name="T53" fmla="*/ 72 h 104"/>
                <a:gd name="T54" fmla="*/ 9 w 104"/>
                <a:gd name="T55" fmla="*/ 81 h 104"/>
                <a:gd name="T56" fmla="*/ 16 w 104"/>
                <a:gd name="T57" fmla="*/ 89 h 104"/>
                <a:gd name="T58" fmla="*/ 24 w 104"/>
                <a:gd name="T59" fmla="*/ 95 h 104"/>
                <a:gd name="T60" fmla="*/ 32 w 104"/>
                <a:gd name="T61" fmla="*/ 100 h 104"/>
                <a:gd name="T62" fmla="*/ 42 w 104"/>
                <a:gd name="T63" fmla="*/ 103 h 104"/>
                <a:gd name="T64" fmla="*/ 52 w 104"/>
                <a:gd name="T65" fmla="*/ 104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1" name="Freeform 477"/>
            <p:cNvSpPr>
              <a:spLocks noChangeArrowheads="1"/>
            </p:cNvSpPr>
            <p:nvPr/>
          </p:nvSpPr>
          <p:spPr bwMode="auto">
            <a:xfrm>
              <a:off x="3611" y="2997"/>
              <a:ext cx="6" cy="6"/>
            </a:xfrm>
            <a:custGeom>
              <a:avLst/>
              <a:gdLst>
                <a:gd name="T0" fmla="*/ 25 w 52"/>
                <a:gd name="T1" fmla="*/ 52 h 52"/>
                <a:gd name="T2" fmla="*/ 35 w 52"/>
                <a:gd name="T3" fmla="*/ 50 h 52"/>
                <a:gd name="T4" fmla="*/ 44 w 52"/>
                <a:gd name="T5" fmla="*/ 44 h 52"/>
                <a:gd name="T6" fmla="*/ 50 w 52"/>
                <a:gd name="T7" fmla="*/ 36 h 52"/>
                <a:gd name="T8" fmla="*/ 52 w 52"/>
                <a:gd name="T9" fmla="*/ 25 h 52"/>
                <a:gd name="T10" fmla="*/ 50 w 52"/>
                <a:gd name="T11" fmla="*/ 15 h 52"/>
                <a:gd name="T12" fmla="*/ 44 w 52"/>
                <a:gd name="T13" fmla="*/ 7 h 52"/>
                <a:gd name="T14" fmla="*/ 35 w 52"/>
                <a:gd name="T15" fmla="*/ 2 h 52"/>
                <a:gd name="T16" fmla="*/ 25 w 52"/>
                <a:gd name="T17" fmla="*/ 0 h 52"/>
                <a:gd name="T18" fmla="*/ 15 w 52"/>
                <a:gd name="T19" fmla="*/ 2 h 52"/>
                <a:gd name="T20" fmla="*/ 7 w 52"/>
                <a:gd name="T21" fmla="*/ 7 h 52"/>
                <a:gd name="T22" fmla="*/ 2 w 52"/>
                <a:gd name="T23" fmla="*/ 15 h 52"/>
                <a:gd name="T24" fmla="*/ 0 w 52"/>
                <a:gd name="T25" fmla="*/ 25 h 52"/>
                <a:gd name="T26" fmla="*/ 2 w 52"/>
                <a:gd name="T27" fmla="*/ 36 h 52"/>
                <a:gd name="T28" fmla="*/ 7 w 52"/>
                <a:gd name="T29" fmla="*/ 44 h 52"/>
                <a:gd name="T30" fmla="*/ 15 w 52"/>
                <a:gd name="T31" fmla="*/ 50 h 52"/>
                <a:gd name="T32" fmla="*/ 25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2" name="Freeform 478"/>
            <p:cNvSpPr>
              <a:spLocks noChangeArrowheads="1"/>
            </p:cNvSpPr>
            <p:nvPr/>
          </p:nvSpPr>
          <p:spPr bwMode="auto">
            <a:xfrm>
              <a:off x="3621" y="2997"/>
              <a:ext cx="5" cy="6"/>
            </a:xfrm>
            <a:custGeom>
              <a:avLst/>
              <a:gdLst>
                <a:gd name="T0" fmla="*/ 27 w 52"/>
                <a:gd name="T1" fmla="*/ 52 h 52"/>
                <a:gd name="T2" fmla="*/ 37 w 52"/>
                <a:gd name="T3" fmla="*/ 50 h 52"/>
                <a:gd name="T4" fmla="*/ 45 w 52"/>
                <a:gd name="T5" fmla="*/ 45 h 52"/>
                <a:gd name="T6" fmla="*/ 50 w 52"/>
                <a:gd name="T7" fmla="*/ 37 h 52"/>
                <a:gd name="T8" fmla="*/ 52 w 52"/>
                <a:gd name="T9" fmla="*/ 26 h 52"/>
                <a:gd name="T10" fmla="*/ 50 w 52"/>
                <a:gd name="T11" fmla="*/ 16 h 52"/>
                <a:gd name="T12" fmla="*/ 45 w 52"/>
                <a:gd name="T13" fmla="*/ 8 h 52"/>
                <a:gd name="T14" fmla="*/ 37 w 52"/>
                <a:gd name="T15" fmla="*/ 2 h 52"/>
                <a:gd name="T16" fmla="*/ 27 w 52"/>
                <a:gd name="T17" fmla="*/ 0 h 52"/>
                <a:gd name="T18" fmla="*/ 17 w 52"/>
                <a:gd name="T19" fmla="*/ 2 h 52"/>
                <a:gd name="T20" fmla="*/ 8 w 52"/>
                <a:gd name="T21" fmla="*/ 8 h 52"/>
                <a:gd name="T22" fmla="*/ 2 w 52"/>
                <a:gd name="T23" fmla="*/ 16 h 52"/>
                <a:gd name="T24" fmla="*/ 0 w 52"/>
                <a:gd name="T25" fmla="*/ 26 h 52"/>
                <a:gd name="T26" fmla="*/ 2 w 52"/>
                <a:gd name="T27" fmla="*/ 37 h 52"/>
                <a:gd name="T28" fmla="*/ 8 w 52"/>
                <a:gd name="T29" fmla="*/ 45 h 52"/>
                <a:gd name="T30" fmla="*/ 17 w 52"/>
                <a:gd name="T31" fmla="*/ 50 h 52"/>
                <a:gd name="T32" fmla="*/ 27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3" name="Freeform 479"/>
            <p:cNvSpPr>
              <a:spLocks noChangeArrowheads="1"/>
            </p:cNvSpPr>
            <p:nvPr/>
          </p:nvSpPr>
          <p:spPr bwMode="auto">
            <a:xfrm>
              <a:off x="3582" y="2918"/>
              <a:ext cx="16" cy="79"/>
            </a:xfrm>
            <a:custGeom>
              <a:avLst/>
              <a:gdLst>
                <a:gd name="T0" fmla="*/ 46 w 148"/>
                <a:gd name="T1" fmla="*/ 14 h 712"/>
                <a:gd name="T2" fmla="*/ 42 w 148"/>
                <a:gd name="T3" fmla="*/ 29 h 712"/>
                <a:gd name="T4" fmla="*/ 32 w 148"/>
                <a:gd name="T5" fmla="*/ 68 h 712"/>
                <a:gd name="T6" fmla="*/ 18 w 148"/>
                <a:gd name="T7" fmla="*/ 132 h 712"/>
                <a:gd name="T8" fmla="*/ 7 w 148"/>
                <a:gd name="T9" fmla="*/ 217 h 712"/>
                <a:gd name="T10" fmla="*/ 0 w 148"/>
                <a:gd name="T11" fmla="*/ 319 h 712"/>
                <a:gd name="T12" fmla="*/ 1 w 148"/>
                <a:gd name="T13" fmla="*/ 438 h 712"/>
                <a:gd name="T14" fmla="*/ 13 w 148"/>
                <a:gd name="T15" fmla="*/ 570 h 712"/>
                <a:gd name="T16" fmla="*/ 41 w 148"/>
                <a:gd name="T17" fmla="*/ 712 h 712"/>
                <a:gd name="T18" fmla="*/ 143 w 148"/>
                <a:gd name="T19" fmla="*/ 707 h 712"/>
                <a:gd name="T20" fmla="*/ 139 w 148"/>
                <a:gd name="T21" fmla="*/ 685 h 712"/>
                <a:gd name="T22" fmla="*/ 128 w 148"/>
                <a:gd name="T23" fmla="*/ 628 h 712"/>
                <a:gd name="T24" fmla="*/ 116 w 148"/>
                <a:gd name="T25" fmla="*/ 543 h 712"/>
                <a:gd name="T26" fmla="*/ 105 w 148"/>
                <a:gd name="T27" fmla="*/ 439 h 712"/>
                <a:gd name="T28" fmla="*/ 99 w 148"/>
                <a:gd name="T29" fmla="*/ 324 h 712"/>
                <a:gd name="T30" fmla="*/ 102 w 148"/>
                <a:gd name="T31" fmla="*/ 209 h 712"/>
                <a:gd name="T32" fmla="*/ 117 w 148"/>
                <a:gd name="T33" fmla="*/ 100 h 712"/>
                <a:gd name="T34" fmla="*/ 148 w 148"/>
                <a:gd name="T35" fmla="*/ 8 h 712"/>
                <a:gd name="T36" fmla="*/ 148 w 148"/>
                <a:gd name="T37" fmla="*/ 7 h 712"/>
                <a:gd name="T38" fmla="*/ 148 w 148"/>
                <a:gd name="T39" fmla="*/ 5 h 712"/>
                <a:gd name="T40" fmla="*/ 146 w 148"/>
                <a:gd name="T41" fmla="*/ 3 h 712"/>
                <a:gd name="T42" fmla="*/ 140 w 148"/>
                <a:gd name="T43" fmla="*/ 0 h 712"/>
                <a:gd name="T44" fmla="*/ 127 w 148"/>
                <a:gd name="T45" fmla="*/ 0 h 712"/>
                <a:gd name="T46" fmla="*/ 109 w 148"/>
                <a:gd name="T47" fmla="*/ 1 h 712"/>
                <a:gd name="T48" fmla="*/ 83 w 148"/>
                <a:gd name="T49" fmla="*/ 6 h 712"/>
                <a:gd name="T50" fmla="*/ 46 w 148"/>
                <a:gd name="T51" fmla="*/ 14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4" name="Freeform 480"/>
            <p:cNvSpPr>
              <a:spLocks noChangeArrowheads="1"/>
            </p:cNvSpPr>
            <p:nvPr/>
          </p:nvSpPr>
          <p:spPr bwMode="auto">
            <a:xfrm>
              <a:off x="3666" y="2908"/>
              <a:ext cx="23" cy="88"/>
            </a:xfrm>
            <a:custGeom>
              <a:avLst/>
              <a:gdLst>
                <a:gd name="T0" fmla="*/ 201 w 201"/>
                <a:gd name="T1" fmla="*/ 5 h 795"/>
                <a:gd name="T2" fmla="*/ 196 w 201"/>
                <a:gd name="T3" fmla="*/ 10 h 795"/>
                <a:gd name="T4" fmla="*/ 183 w 201"/>
                <a:gd name="T5" fmla="*/ 31 h 795"/>
                <a:gd name="T6" fmla="*/ 165 w 201"/>
                <a:gd name="T7" fmla="*/ 73 h 795"/>
                <a:gd name="T8" fmla="*/ 148 w 201"/>
                <a:gd name="T9" fmla="*/ 140 h 795"/>
                <a:gd name="T10" fmla="*/ 134 w 201"/>
                <a:gd name="T11" fmla="*/ 240 h 795"/>
                <a:gd name="T12" fmla="*/ 127 w 201"/>
                <a:gd name="T13" fmla="*/ 379 h 795"/>
                <a:gd name="T14" fmla="*/ 131 w 201"/>
                <a:gd name="T15" fmla="*/ 561 h 795"/>
                <a:gd name="T16" fmla="*/ 150 w 201"/>
                <a:gd name="T17" fmla="*/ 795 h 795"/>
                <a:gd name="T18" fmla="*/ 37 w 201"/>
                <a:gd name="T19" fmla="*/ 795 h 795"/>
                <a:gd name="T20" fmla="*/ 33 w 201"/>
                <a:gd name="T21" fmla="*/ 771 h 795"/>
                <a:gd name="T22" fmla="*/ 24 w 201"/>
                <a:gd name="T23" fmla="*/ 707 h 795"/>
                <a:gd name="T24" fmla="*/ 13 w 201"/>
                <a:gd name="T25" fmla="*/ 611 h 795"/>
                <a:gd name="T26" fmla="*/ 3 w 201"/>
                <a:gd name="T27" fmla="*/ 493 h 795"/>
                <a:gd name="T28" fmla="*/ 0 w 201"/>
                <a:gd name="T29" fmla="*/ 363 h 795"/>
                <a:gd name="T30" fmla="*/ 7 w 201"/>
                <a:gd name="T31" fmla="*/ 231 h 795"/>
                <a:gd name="T32" fmla="*/ 28 w 201"/>
                <a:gd name="T33" fmla="*/ 107 h 795"/>
                <a:gd name="T34" fmla="*/ 66 w 201"/>
                <a:gd name="T35" fmla="*/ 0 h 795"/>
                <a:gd name="T36" fmla="*/ 201 w 201"/>
                <a:gd name="T37" fmla="*/ 5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5" name="Freeform 481"/>
            <p:cNvSpPr>
              <a:spLocks noChangeArrowheads="1"/>
            </p:cNvSpPr>
            <p:nvPr/>
          </p:nvSpPr>
          <p:spPr bwMode="auto">
            <a:xfrm>
              <a:off x="3582" y="2922"/>
              <a:ext cx="15" cy="69"/>
            </a:xfrm>
            <a:custGeom>
              <a:avLst/>
              <a:gdLst>
                <a:gd name="T0" fmla="*/ 41 w 129"/>
                <a:gd name="T1" fmla="*/ 12 h 622"/>
                <a:gd name="T2" fmla="*/ 37 w 129"/>
                <a:gd name="T3" fmla="*/ 24 h 622"/>
                <a:gd name="T4" fmla="*/ 29 w 129"/>
                <a:gd name="T5" fmla="*/ 59 h 622"/>
                <a:gd name="T6" fmla="*/ 18 w 129"/>
                <a:gd name="T7" fmla="*/ 115 h 622"/>
                <a:gd name="T8" fmla="*/ 6 w 129"/>
                <a:gd name="T9" fmla="*/ 189 h 622"/>
                <a:gd name="T10" fmla="*/ 0 w 129"/>
                <a:gd name="T11" fmla="*/ 279 h 622"/>
                <a:gd name="T12" fmla="*/ 1 w 129"/>
                <a:gd name="T13" fmla="*/ 382 h 622"/>
                <a:gd name="T14" fmla="*/ 11 w 129"/>
                <a:gd name="T15" fmla="*/ 497 h 622"/>
                <a:gd name="T16" fmla="*/ 36 w 129"/>
                <a:gd name="T17" fmla="*/ 622 h 622"/>
                <a:gd name="T18" fmla="*/ 124 w 129"/>
                <a:gd name="T19" fmla="*/ 617 h 622"/>
                <a:gd name="T20" fmla="*/ 120 w 129"/>
                <a:gd name="T21" fmla="*/ 598 h 622"/>
                <a:gd name="T22" fmla="*/ 112 w 129"/>
                <a:gd name="T23" fmla="*/ 548 h 622"/>
                <a:gd name="T24" fmla="*/ 101 w 129"/>
                <a:gd name="T25" fmla="*/ 473 h 622"/>
                <a:gd name="T26" fmla="*/ 92 w 129"/>
                <a:gd name="T27" fmla="*/ 382 h 622"/>
                <a:gd name="T28" fmla="*/ 87 w 129"/>
                <a:gd name="T29" fmla="*/ 282 h 622"/>
                <a:gd name="T30" fmla="*/ 89 w 129"/>
                <a:gd name="T31" fmla="*/ 182 h 622"/>
                <a:gd name="T32" fmla="*/ 102 w 129"/>
                <a:gd name="T33" fmla="*/ 87 h 622"/>
                <a:gd name="T34" fmla="*/ 129 w 129"/>
                <a:gd name="T35" fmla="*/ 7 h 622"/>
                <a:gd name="T36" fmla="*/ 129 w 129"/>
                <a:gd name="T37" fmla="*/ 6 h 622"/>
                <a:gd name="T38" fmla="*/ 129 w 129"/>
                <a:gd name="T39" fmla="*/ 4 h 622"/>
                <a:gd name="T40" fmla="*/ 127 w 129"/>
                <a:gd name="T41" fmla="*/ 2 h 622"/>
                <a:gd name="T42" fmla="*/ 122 w 129"/>
                <a:gd name="T43" fmla="*/ 0 h 622"/>
                <a:gd name="T44" fmla="*/ 112 w 129"/>
                <a:gd name="T45" fmla="*/ 0 h 622"/>
                <a:gd name="T46" fmla="*/ 96 w 129"/>
                <a:gd name="T47" fmla="*/ 1 h 622"/>
                <a:gd name="T48" fmla="*/ 72 w 129"/>
                <a:gd name="T49" fmla="*/ 5 h 622"/>
                <a:gd name="T50" fmla="*/ 41 w 129"/>
                <a:gd name="T51" fmla="*/ 12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6" name="Freeform 482"/>
            <p:cNvSpPr>
              <a:spLocks noChangeArrowheads="1"/>
            </p:cNvSpPr>
            <p:nvPr/>
          </p:nvSpPr>
          <p:spPr bwMode="auto">
            <a:xfrm>
              <a:off x="3583" y="2927"/>
              <a:ext cx="12" cy="59"/>
            </a:xfrm>
            <a:custGeom>
              <a:avLst/>
              <a:gdLst>
                <a:gd name="T0" fmla="*/ 35 w 110"/>
                <a:gd name="T1" fmla="*/ 10 h 531"/>
                <a:gd name="T2" fmla="*/ 32 w 110"/>
                <a:gd name="T3" fmla="*/ 20 h 531"/>
                <a:gd name="T4" fmla="*/ 24 w 110"/>
                <a:gd name="T5" fmla="*/ 50 h 531"/>
                <a:gd name="T6" fmla="*/ 15 w 110"/>
                <a:gd name="T7" fmla="*/ 98 h 531"/>
                <a:gd name="T8" fmla="*/ 5 w 110"/>
                <a:gd name="T9" fmla="*/ 160 h 531"/>
                <a:gd name="T10" fmla="*/ 0 w 110"/>
                <a:gd name="T11" fmla="*/ 237 h 531"/>
                <a:gd name="T12" fmla="*/ 1 w 110"/>
                <a:gd name="T13" fmla="*/ 326 h 531"/>
                <a:gd name="T14" fmla="*/ 10 w 110"/>
                <a:gd name="T15" fmla="*/ 424 h 531"/>
                <a:gd name="T16" fmla="*/ 31 w 110"/>
                <a:gd name="T17" fmla="*/ 531 h 531"/>
                <a:gd name="T18" fmla="*/ 106 w 110"/>
                <a:gd name="T19" fmla="*/ 525 h 531"/>
                <a:gd name="T20" fmla="*/ 103 w 110"/>
                <a:gd name="T21" fmla="*/ 510 h 531"/>
                <a:gd name="T22" fmla="*/ 96 w 110"/>
                <a:gd name="T23" fmla="*/ 467 h 531"/>
                <a:gd name="T24" fmla="*/ 87 w 110"/>
                <a:gd name="T25" fmla="*/ 404 h 531"/>
                <a:gd name="T26" fmla="*/ 79 w 110"/>
                <a:gd name="T27" fmla="*/ 326 h 531"/>
                <a:gd name="T28" fmla="*/ 74 w 110"/>
                <a:gd name="T29" fmla="*/ 241 h 531"/>
                <a:gd name="T30" fmla="*/ 76 w 110"/>
                <a:gd name="T31" fmla="*/ 155 h 531"/>
                <a:gd name="T32" fmla="*/ 87 w 110"/>
                <a:gd name="T33" fmla="*/ 74 h 531"/>
                <a:gd name="T34" fmla="*/ 110 w 110"/>
                <a:gd name="T35" fmla="*/ 6 h 531"/>
                <a:gd name="T36" fmla="*/ 110 w 110"/>
                <a:gd name="T37" fmla="*/ 5 h 531"/>
                <a:gd name="T38" fmla="*/ 110 w 110"/>
                <a:gd name="T39" fmla="*/ 4 h 531"/>
                <a:gd name="T40" fmla="*/ 108 w 110"/>
                <a:gd name="T41" fmla="*/ 2 h 531"/>
                <a:gd name="T42" fmla="*/ 104 w 110"/>
                <a:gd name="T43" fmla="*/ 0 h 531"/>
                <a:gd name="T44" fmla="*/ 95 w 110"/>
                <a:gd name="T45" fmla="*/ 0 h 531"/>
                <a:gd name="T46" fmla="*/ 82 w 110"/>
                <a:gd name="T47" fmla="*/ 1 h 531"/>
                <a:gd name="T48" fmla="*/ 62 w 110"/>
                <a:gd name="T49" fmla="*/ 4 h 531"/>
                <a:gd name="T50" fmla="*/ 35 w 110"/>
                <a:gd name="T51" fmla="*/ 10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7" name="Freeform 483"/>
            <p:cNvSpPr>
              <a:spLocks noChangeArrowheads="1"/>
            </p:cNvSpPr>
            <p:nvPr/>
          </p:nvSpPr>
          <p:spPr bwMode="auto">
            <a:xfrm>
              <a:off x="3584" y="2932"/>
              <a:ext cx="10" cy="48"/>
            </a:xfrm>
            <a:custGeom>
              <a:avLst/>
              <a:gdLst>
                <a:gd name="T0" fmla="*/ 29 w 92"/>
                <a:gd name="T1" fmla="*/ 8 h 438"/>
                <a:gd name="T2" fmla="*/ 26 w 92"/>
                <a:gd name="T3" fmla="*/ 16 h 438"/>
                <a:gd name="T4" fmla="*/ 20 w 92"/>
                <a:gd name="T5" fmla="*/ 42 h 438"/>
                <a:gd name="T6" fmla="*/ 12 w 92"/>
                <a:gd name="T7" fmla="*/ 81 h 438"/>
                <a:gd name="T8" fmla="*/ 4 w 92"/>
                <a:gd name="T9" fmla="*/ 133 h 438"/>
                <a:gd name="T10" fmla="*/ 0 w 92"/>
                <a:gd name="T11" fmla="*/ 196 h 438"/>
                <a:gd name="T12" fmla="*/ 0 w 92"/>
                <a:gd name="T13" fmla="*/ 270 h 438"/>
                <a:gd name="T14" fmla="*/ 9 w 92"/>
                <a:gd name="T15" fmla="*/ 351 h 438"/>
                <a:gd name="T16" fmla="*/ 25 w 92"/>
                <a:gd name="T17" fmla="*/ 438 h 438"/>
                <a:gd name="T18" fmla="*/ 88 w 92"/>
                <a:gd name="T19" fmla="*/ 435 h 438"/>
                <a:gd name="T20" fmla="*/ 85 w 92"/>
                <a:gd name="T21" fmla="*/ 422 h 438"/>
                <a:gd name="T22" fmla="*/ 79 w 92"/>
                <a:gd name="T23" fmla="*/ 386 h 438"/>
                <a:gd name="T24" fmla="*/ 72 w 92"/>
                <a:gd name="T25" fmla="*/ 334 h 438"/>
                <a:gd name="T26" fmla="*/ 65 w 92"/>
                <a:gd name="T27" fmla="*/ 270 h 438"/>
                <a:gd name="T28" fmla="*/ 61 w 92"/>
                <a:gd name="T29" fmla="*/ 199 h 438"/>
                <a:gd name="T30" fmla="*/ 63 w 92"/>
                <a:gd name="T31" fmla="*/ 129 h 438"/>
                <a:gd name="T32" fmla="*/ 73 w 92"/>
                <a:gd name="T33" fmla="*/ 61 h 438"/>
                <a:gd name="T34" fmla="*/ 92 w 92"/>
                <a:gd name="T35" fmla="*/ 5 h 438"/>
                <a:gd name="T36" fmla="*/ 92 w 92"/>
                <a:gd name="T37" fmla="*/ 4 h 438"/>
                <a:gd name="T38" fmla="*/ 92 w 92"/>
                <a:gd name="T39" fmla="*/ 3 h 438"/>
                <a:gd name="T40" fmla="*/ 90 w 92"/>
                <a:gd name="T41" fmla="*/ 1 h 438"/>
                <a:gd name="T42" fmla="*/ 87 w 92"/>
                <a:gd name="T43" fmla="*/ 0 h 438"/>
                <a:gd name="T44" fmla="*/ 80 w 92"/>
                <a:gd name="T45" fmla="*/ 0 h 438"/>
                <a:gd name="T46" fmla="*/ 68 w 92"/>
                <a:gd name="T47" fmla="*/ 0 h 438"/>
                <a:gd name="T48" fmla="*/ 51 w 92"/>
                <a:gd name="T49" fmla="*/ 3 h 438"/>
                <a:gd name="T50" fmla="*/ 29 w 92"/>
                <a:gd name="T51" fmla="*/ 8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8" name="Freeform 484"/>
            <p:cNvSpPr>
              <a:spLocks noChangeArrowheads="1"/>
            </p:cNvSpPr>
            <p:nvPr/>
          </p:nvSpPr>
          <p:spPr bwMode="auto">
            <a:xfrm>
              <a:off x="3584" y="2936"/>
              <a:ext cx="8" cy="39"/>
            </a:xfrm>
            <a:custGeom>
              <a:avLst/>
              <a:gdLst>
                <a:gd name="T0" fmla="*/ 23 w 73"/>
                <a:gd name="T1" fmla="*/ 7 h 347"/>
                <a:gd name="T2" fmla="*/ 21 w 73"/>
                <a:gd name="T3" fmla="*/ 14 h 347"/>
                <a:gd name="T4" fmla="*/ 16 w 73"/>
                <a:gd name="T5" fmla="*/ 33 h 347"/>
                <a:gd name="T6" fmla="*/ 10 w 73"/>
                <a:gd name="T7" fmla="*/ 64 h 347"/>
                <a:gd name="T8" fmla="*/ 4 w 73"/>
                <a:gd name="T9" fmla="*/ 105 h 347"/>
                <a:gd name="T10" fmla="*/ 0 w 73"/>
                <a:gd name="T11" fmla="*/ 155 h 347"/>
                <a:gd name="T12" fmla="*/ 0 w 73"/>
                <a:gd name="T13" fmla="*/ 213 h 347"/>
                <a:gd name="T14" fmla="*/ 7 w 73"/>
                <a:gd name="T15" fmla="*/ 278 h 347"/>
                <a:gd name="T16" fmla="*/ 20 w 73"/>
                <a:gd name="T17" fmla="*/ 347 h 347"/>
                <a:gd name="T18" fmla="*/ 70 w 73"/>
                <a:gd name="T19" fmla="*/ 344 h 347"/>
                <a:gd name="T20" fmla="*/ 68 w 73"/>
                <a:gd name="T21" fmla="*/ 334 h 347"/>
                <a:gd name="T22" fmla="*/ 63 w 73"/>
                <a:gd name="T23" fmla="*/ 305 h 347"/>
                <a:gd name="T24" fmla="*/ 56 w 73"/>
                <a:gd name="T25" fmla="*/ 265 h 347"/>
                <a:gd name="T26" fmla="*/ 51 w 73"/>
                <a:gd name="T27" fmla="*/ 213 h 347"/>
                <a:gd name="T28" fmla="*/ 48 w 73"/>
                <a:gd name="T29" fmla="*/ 158 h 347"/>
                <a:gd name="T30" fmla="*/ 50 w 73"/>
                <a:gd name="T31" fmla="*/ 101 h 347"/>
                <a:gd name="T32" fmla="*/ 57 w 73"/>
                <a:gd name="T33" fmla="*/ 49 h 347"/>
                <a:gd name="T34" fmla="*/ 73 w 73"/>
                <a:gd name="T35" fmla="*/ 4 h 347"/>
                <a:gd name="T36" fmla="*/ 73 w 73"/>
                <a:gd name="T37" fmla="*/ 4 h 347"/>
                <a:gd name="T38" fmla="*/ 73 w 73"/>
                <a:gd name="T39" fmla="*/ 2 h 347"/>
                <a:gd name="T40" fmla="*/ 72 w 73"/>
                <a:gd name="T41" fmla="*/ 1 h 347"/>
                <a:gd name="T42" fmla="*/ 69 w 73"/>
                <a:gd name="T43" fmla="*/ 0 h 347"/>
                <a:gd name="T44" fmla="*/ 63 w 73"/>
                <a:gd name="T45" fmla="*/ 0 h 347"/>
                <a:gd name="T46" fmla="*/ 53 w 73"/>
                <a:gd name="T47" fmla="*/ 1 h 347"/>
                <a:gd name="T48" fmla="*/ 41 w 73"/>
                <a:gd name="T49" fmla="*/ 3 h 347"/>
                <a:gd name="T50" fmla="*/ 23 w 73"/>
                <a:gd name="T51" fmla="*/ 7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79" name="Freeform 485"/>
            <p:cNvSpPr>
              <a:spLocks noChangeArrowheads="1"/>
            </p:cNvSpPr>
            <p:nvPr/>
          </p:nvSpPr>
          <p:spPr bwMode="auto">
            <a:xfrm>
              <a:off x="3585" y="2941"/>
              <a:ext cx="6" cy="28"/>
            </a:xfrm>
            <a:custGeom>
              <a:avLst/>
              <a:gdLst>
                <a:gd name="T0" fmla="*/ 16 w 52"/>
                <a:gd name="T1" fmla="*/ 5 h 256"/>
                <a:gd name="T2" fmla="*/ 15 w 52"/>
                <a:gd name="T3" fmla="*/ 10 h 256"/>
                <a:gd name="T4" fmla="*/ 11 w 52"/>
                <a:gd name="T5" fmla="*/ 24 h 256"/>
                <a:gd name="T6" fmla="*/ 6 w 52"/>
                <a:gd name="T7" fmla="*/ 47 h 256"/>
                <a:gd name="T8" fmla="*/ 2 w 52"/>
                <a:gd name="T9" fmla="*/ 77 h 256"/>
                <a:gd name="T10" fmla="*/ 0 w 52"/>
                <a:gd name="T11" fmla="*/ 115 h 256"/>
                <a:gd name="T12" fmla="*/ 0 w 52"/>
                <a:gd name="T13" fmla="*/ 157 h 256"/>
                <a:gd name="T14" fmla="*/ 4 w 52"/>
                <a:gd name="T15" fmla="*/ 205 h 256"/>
                <a:gd name="T16" fmla="*/ 14 w 52"/>
                <a:gd name="T17" fmla="*/ 256 h 256"/>
                <a:gd name="T18" fmla="*/ 50 w 52"/>
                <a:gd name="T19" fmla="*/ 254 h 256"/>
                <a:gd name="T20" fmla="*/ 49 w 52"/>
                <a:gd name="T21" fmla="*/ 247 h 256"/>
                <a:gd name="T22" fmla="*/ 45 w 52"/>
                <a:gd name="T23" fmla="*/ 226 h 256"/>
                <a:gd name="T24" fmla="*/ 41 w 52"/>
                <a:gd name="T25" fmla="*/ 195 h 256"/>
                <a:gd name="T26" fmla="*/ 37 w 52"/>
                <a:gd name="T27" fmla="*/ 157 h 256"/>
                <a:gd name="T28" fmla="*/ 35 w 52"/>
                <a:gd name="T29" fmla="*/ 116 h 256"/>
                <a:gd name="T30" fmla="*/ 36 w 52"/>
                <a:gd name="T31" fmla="*/ 74 h 256"/>
                <a:gd name="T32" fmla="*/ 41 w 52"/>
                <a:gd name="T33" fmla="*/ 35 h 256"/>
                <a:gd name="T34" fmla="*/ 52 w 52"/>
                <a:gd name="T35" fmla="*/ 3 h 256"/>
                <a:gd name="T36" fmla="*/ 52 w 52"/>
                <a:gd name="T37" fmla="*/ 3 h 256"/>
                <a:gd name="T38" fmla="*/ 52 w 52"/>
                <a:gd name="T39" fmla="*/ 2 h 256"/>
                <a:gd name="T40" fmla="*/ 51 w 52"/>
                <a:gd name="T41" fmla="*/ 1 h 256"/>
                <a:gd name="T42" fmla="*/ 49 w 52"/>
                <a:gd name="T43" fmla="*/ 0 h 256"/>
                <a:gd name="T44" fmla="*/ 45 w 52"/>
                <a:gd name="T45" fmla="*/ 0 h 256"/>
                <a:gd name="T46" fmla="*/ 39 w 52"/>
                <a:gd name="T47" fmla="*/ 0 h 256"/>
                <a:gd name="T48" fmla="*/ 29 w 52"/>
                <a:gd name="T49" fmla="*/ 2 h 256"/>
                <a:gd name="T50" fmla="*/ 16 w 52"/>
                <a:gd name="T51" fmla="*/ 5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80" name="Freeform 486"/>
            <p:cNvSpPr>
              <a:spLocks noChangeArrowheads="1"/>
            </p:cNvSpPr>
            <p:nvPr/>
          </p:nvSpPr>
          <p:spPr bwMode="auto">
            <a:xfrm>
              <a:off x="3667" y="2913"/>
              <a:ext cx="20" cy="77"/>
            </a:xfrm>
            <a:custGeom>
              <a:avLst/>
              <a:gdLst>
                <a:gd name="T0" fmla="*/ 176 w 176"/>
                <a:gd name="T1" fmla="*/ 5 h 693"/>
                <a:gd name="T2" fmla="*/ 172 w 176"/>
                <a:gd name="T3" fmla="*/ 10 h 693"/>
                <a:gd name="T4" fmla="*/ 159 w 176"/>
                <a:gd name="T5" fmla="*/ 28 h 693"/>
                <a:gd name="T6" fmla="*/ 144 w 176"/>
                <a:gd name="T7" fmla="*/ 63 h 693"/>
                <a:gd name="T8" fmla="*/ 129 w 176"/>
                <a:gd name="T9" fmla="*/ 123 h 693"/>
                <a:gd name="T10" fmla="*/ 117 w 176"/>
                <a:gd name="T11" fmla="*/ 210 h 693"/>
                <a:gd name="T12" fmla="*/ 110 w 176"/>
                <a:gd name="T13" fmla="*/ 331 h 693"/>
                <a:gd name="T14" fmla="*/ 115 w 176"/>
                <a:gd name="T15" fmla="*/ 490 h 693"/>
                <a:gd name="T16" fmla="*/ 131 w 176"/>
                <a:gd name="T17" fmla="*/ 693 h 693"/>
                <a:gd name="T18" fmla="*/ 32 w 176"/>
                <a:gd name="T19" fmla="*/ 693 h 693"/>
                <a:gd name="T20" fmla="*/ 29 w 176"/>
                <a:gd name="T21" fmla="*/ 673 h 693"/>
                <a:gd name="T22" fmla="*/ 20 w 176"/>
                <a:gd name="T23" fmla="*/ 617 h 693"/>
                <a:gd name="T24" fmla="*/ 11 w 176"/>
                <a:gd name="T25" fmla="*/ 533 h 693"/>
                <a:gd name="T26" fmla="*/ 3 w 176"/>
                <a:gd name="T27" fmla="*/ 430 h 693"/>
                <a:gd name="T28" fmla="*/ 0 w 176"/>
                <a:gd name="T29" fmla="*/ 317 h 693"/>
                <a:gd name="T30" fmla="*/ 6 w 176"/>
                <a:gd name="T31" fmla="*/ 202 h 693"/>
                <a:gd name="T32" fmla="*/ 23 w 176"/>
                <a:gd name="T33" fmla="*/ 93 h 693"/>
                <a:gd name="T34" fmla="*/ 57 w 176"/>
                <a:gd name="T35" fmla="*/ 0 h 693"/>
                <a:gd name="T36" fmla="*/ 176 w 176"/>
                <a:gd name="T37" fmla="*/ 5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81" name="Freeform 487"/>
            <p:cNvSpPr>
              <a:spLocks noChangeArrowheads="1"/>
            </p:cNvSpPr>
            <p:nvPr/>
          </p:nvSpPr>
          <p:spPr bwMode="auto">
            <a:xfrm>
              <a:off x="3668" y="2919"/>
              <a:ext cx="16" cy="65"/>
            </a:xfrm>
            <a:custGeom>
              <a:avLst/>
              <a:gdLst>
                <a:gd name="T0" fmla="*/ 149 w 149"/>
                <a:gd name="T1" fmla="*/ 4 h 592"/>
                <a:gd name="T2" fmla="*/ 145 w 149"/>
                <a:gd name="T3" fmla="*/ 8 h 592"/>
                <a:gd name="T4" fmla="*/ 136 w 149"/>
                <a:gd name="T5" fmla="*/ 24 h 592"/>
                <a:gd name="T6" fmla="*/ 123 w 149"/>
                <a:gd name="T7" fmla="*/ 54 h 592"/>
                <a:gd name="T8" fmla="*/ 110 w 149"/>
                <a:gd name="T9" fmla="*/ 104 h 592"/>
                <a:gd name="T10" fmla="*/ 99 w 149"/>
                <a:gd name="T11" fmla="*/ 179 h 592"/>
                <a:gd name="T12" fmla="*/ 94 w 149"/>
                <a:gd name="T13" fmla="*/ 282 h 592"/>
                <a:gd name="T14" fmla="*/ 97 w 149"/>
                <a:gd name="T15" fmla="*/ 418 h 592"/>
                <a:gd name="T16" fmla="*/ 112 w 149"/>
                <a:gd name="T17" fmla="*/ 592 h 592"/>
                <a:gd name="T18" fmla="*/ 27 w 149"/>
                <a:gd name="T19" fmla="*/ 592 h 592"/>
                <a:gd name="T20" fmla="*/ 24 w 149"/>
                <a:gd name="T21" fmla="*/ 575 h 592"/>
                <a:gd name="T22" fmla="*/ 17 w 149"/>
                <a:gd name="T23" fmla="*/ 527 h 592"/>
                <a:gd name="T24" fmla="*/ 9 w 149"/>
                <a:gd name="T25" fmla="*/ 455 h 592"/>
                <a:gd name="T26" fmla="*/ 2 w 149"/>
                <a:gd name="T27" fmla="*/ 367 h 592"/>
                <a:gd name="T28" fmla="*/ 0 w 149"/>
                <a:gd name="T29" fmla="*/ 271 h 592"/>
                <a:gd name="T30" fmla="*/ 5 w 149"/>
                <a:gd name="T31" fmla="*/ 173 h 592"/>
                <a:gd name="T32" fmla="*/ 20 w 149"/>
                <a:gd name="T33" fmla="*/ 80 h 592"/>
                <a:gd name="T34" fmla="*/ 48 w 149"/>
                <a:gd name="T35" fmla="*/ 0 h 592"/>
                <a:gd name="T36" fmla="*/ 149 w 149"/>
                <a:gd name="T37" fmla="*/ 4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82" name="Freeform 488"/>
            <p:cNvSpPr>
              <a:spLocks noChangeArrowheads="1"/>
            </p:cNvSpPr>
            <p:nvPr/>
          </p:nvSpPr>
          <p:spPr bwMode="auto">
            <a:xfrm>
              <a:off x="3669" y="2924"/>
              <a:ext cx="13" cy="54"/>
            </a:xfrm>
            <a:custGeom>
              <a:avLst/>
              <a:gdLst>
                <a:gd name="T0" fmla="*/ 124 w 124"/>
                <a:gd name="T1" fmla="*/ 4 h 490"/>
                <a:gd name="T2" fmla="*/ 121 w 124"/>
                <a:gd name="T3" fmla="*/ 7 h 490"/>
                <a:gd name="T4" fmla="*/ 113 w 124"/>
                <a:gd name="T5" fmla="*/ 21 h 490"/>
                <a:gd name="T6" fmla="*/ 103 w 124"/>
                <a:gd name="T7" fmla="*/ 45 h 490"/>
                <a:gd name="T8" fmla="*/ 91 w 124"/>
                <a:gd name="T9" fmla="*/ 87 h 490"/>
                <a:gd name="T10" fmla="*/ 83 w 124"/>
                <a:gd name="T11" fmla="*/ 148 h 490"/>
                <a:gd name="T12" fmla="*/ 79 w 124"/>
                <a:gd name="T13" fmla="*/ 234 h 490"/>
                <a:gd name="T14" fmla="*/ 81 w 124"/>
                <a:gd name="T15" fmla="*/ 347 h 490"/>
                <a:gd name="T16" fmla="*/ 93 w 124"/>
                <a:gd name="T17" fmla="*/ 490 h 490"/>
                <a:gd name="T18" fmla="*/ 23 w 124"/>
                <a:gd name="T19" fmla="*/ 490 h 490"/>
                <a:gd name="T20" fmla="*/ 21 w 124"/>
                <a:gd name="T21" fmla="*/ 476 h 490"/>
                <a:gd name="T22" fmla="*/ 15 w 124"/>
                <a:gd name="T23" fmla="*/ 436 h 490"/>
                <a:gd name="T24" fmla="*/ 8 w 124"/>
                <a:gd name="T25" fmla="*/ 377 h 490"/>
                <a:gd name="T26" fmla="*/ 2 w 124"/>
                <a:gd name="T27" fmla="*/ 304 h 490"/>
                <a:gd name="T28" fmla="*/ 0 w 124"/>
                <a:gd name="T29" fmla="*/ 224 h 490"/>
                <a:gd name="T30" fmla="*/ 4 w 124"/>
                <a:gd name="T31" fmla="*/ 143 h 490"/>
                <a:gd name="T32" fmla="*/ 17 w 124"/>
                <a:gd name="T33" fmla="*/ 67 h 490"/>
                <a:gd name="T34" fmla="*/ 40 w 124"/>
                <a:gd name="T35" fmla="*/ 0 h 490"/>
                <a:gd name="T36" fmla="*/ 124 w 124"/>
                <a:gd name="T37" fmla="*/ 4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83" name="Freeform 489"/>
            <p:cNvSpPr>
              <a:spLocks noChangeArrowheads="1"/>
            </p:cNvSpPr>
            <p:nvPr/>
          </p:nvSpPr>
          <p:spPr bwMode="auto">
            <a:xfrm>
              <a:off x="3669" y="2929"/>
              <a:ext cx="11" cy="43"/>
            </a:xfrm>
            <a:custGeom>
              <a:avLst/>
              <a:gdLst>
                <a:gd name="T0" fmla="*/ 99 w 99"/>
                <a:gd name="T1" fmla="*/ 3 h 389"/>
                <a:gd name="T2" fmla="*/ 96 w 99"/>
                <a:gd name="T3" fmla="*/ 6 h 389"/>
                <a:gd name="T4" fmla="*/ 89 w 99"/>
                <a:gd name="T5" fmla="*/ 16 h 389"/>
                <a:gd name="T6" fmla="*/ 81 w 99"/>
                <a:gd name="T7" fmla="*/ 36 h 389"/>
                <a:gd name="T8" fmla="*/ 72 w 99"/>
                <a:gd name="T9" fmla="*/ 69 h 389"/>
                <a:gd name="T10" fmla="*/ 66 w 99"/>
                <a:gd name="T11" fmla="*/ 118 h 389"/>
                <a:gd name="T12" fmla="*/ 62 w 99"/>
                <a:gd name="T13" fmla="*/ 185 h 389"/>
                <a:gd name="T14" fmla="*/ 64 w 99"/>
                <a:gd name="T15" fmla="*/ 275 h 389"/>
                <a:gd name="T16" fmla="*/ 73 w 99"/>
                <a:gd name="T17" fmla="*/ 389 h 389"/>
                <a:gd name="T18" fmla="*/ 18 w 99"/>
                <a:gd name="T19" fmla="*/ 389 h 389"/>
                <a:gd name="T20" fmla="*/ 16 w 99"/>
                <a:gd name="T21" fmla="*/ 378 h 389"/>
                <a:gd name="T22" fmla="*/ 11 w 99"/>
                <a:gd name="T23" fmla="*/ 346 h 389"/>
                <a:gd name="T24" fmla="*/ 6 w 99"/>
                <a:gd name="T25" fmla="*/ 299 h 389"/>
                <a:gd name="T26" fmla="*/ 2 w 99"/>
                <a:gd name="T27" fmla="*/ 242 h 389"/>
                <a:gd name="T28" fmla="*/ 0 w 99"/>
                <a:gd name="T29" fmla="*/ 178 h 389"/>
                <a:gd name="T30" fmla="*/ 4 w 99"/>
                <a:gd name="T31" fmla="*/ 114 h 389"/>
                <a:gd name="T32" fmla="*/ 14 w 99"/>
                <a:gd name="T33" fmla="*/ 52 h 389"/>
                <a:gd name="T34" fmla="*/ 32 w 99"/>
                <a:gd name="T35" fmla="*/ 0 h 389"/>
                <a:gd name="T36" fmla="*/ 99 w 99"/>
                <a:gd name="T37" fmla="*/ 3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84" name="Freeform 490"/>
            <p:cNvSpPr>
              <a:spLocks noChangeArrowheads="1"/>
            </p:cNvSpPr>
            <p:nvPr/>
          </p:nvSpPr>
          <p:spPr bwMode="auto">
            <a:xfrm>
              <a:off x="3670" y="2935"/>
              <a:ext cx="8" cy="31"/>
            </a:xfrm>
            <a:custGeom>
              <a:avLst/>
              <a:gdLst>
                <a:gd name="T0" fmla="*/ 72 w 72"/>
                <a:gd name="T1" fmla="*/ 2 h 287"/>
                <a:gd name="T2" fmla="*/ 70 w 72"/>
                <a:gd name="T3" fmla="*/ 4 h 287"/>
                <a:gd name="T4" fmla="*/ 66 w 72"/>
                <a:gd name="T5" fmla="*/ 12 h 287"/>
                <a:gd name="T6" fmla="*/ 59 w 72"/>
                <a:gd name="T7" fmla="*/ 27 h 287"/>
                <a:gd name="T8" fmla="*/ 53 w 72"/>
                <a:gd name="T9" fmla="*/ 50 h 287"/>
                <a:gd name="T10" fmla="*/ 48 w 72"/>
                <a:gd name="T11" fmla="*/ 87 h 287"/>
                <a:gd name="T12" fmla="*/ 46 w 72"/>
                <a:gd name="T13" fmla="*/ 137 h 287"/>
                <a:gd name="T14" fmla="*/ 47 w 72"/>
                <a:gd name="T15" fmla="*/ 203 h 287"/>
                <a:gd name="T16" fmla="*/ 54 w 72"/>
                <a:gd name="T17" fmla="*/ 287 h 287"/>
                <a:gd name="T18" fmla="*/ 13 w 72"/>
                <a:gd name="T19" fmla="*/ 287 h 287"/>
                <a:gd name="T20" fmla="*/ 12 w 72"/>
                <a:gd name="T21" fmla="*/ 279 h 287"/>
                <a:gd name="T22" fmla="*/ 8 w 72"/>
                <a:gd name="T23" fmla="*/ 255 h 287"/>
                <a:gd name="T24" fmla="*/ 4 w 72"/>
                <a:gd name="T25" fmla="*/ 220 h 287"/>
                <a:gd name="T26" fmla="*/ 1 w 72"/>
                <a:gd name="T27" fmla="*/ 178 h 287"/>
                <a:gd name="T28" fmla="*/ 0 w 72"/>
                <a:gd name="T29" fmla="*/ 131 h 287"/>
                <a:gd name="T30" fmla="*/ 2 w 72"/>
                <a:gd name="T31" fmla="*/ 84 h 287"/>
                <a:gd name="T32" fmla="*/ 9 w 72"/>
                <a:gd name="T33" fmla="*/ 39 h 287"/>
                <a:gd name="T34" fmla="*/ 23 w 72"/>
                <a:gd name="T35" fmla="*/ 0 h 287"/>
                <a:gd name="T36" fmla="*/ 72 w 72"/>
                <a:gd name="T37" fmla="*/ 2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85" name="Rectangle 491"/>
            <p:cNvSpPr>
              <a:spLocks noChangeArrowheads="1"/>
            </p:cNvSpPr>
            <p:nvPr/>
          </p:nvSpPr>
          <p:spPr bwMode="auto">
            <a:xfrm>
              <a:off x="3565" y="292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5986" name="Freeform 492"/>
            <p:cNvSpPr>
              <a:spLocks noChangeArrowheads="1"/>
            </p:cNvSpPr>
            <p:nvPr/>
          </p:nvSpPr>
          <p:spPr bwMode="auto">
            <a:xfrm>
              <a:off x="3601" y="2925"/>
              <a:ext cx="39" cy="47"/>
            </a:xfrm>
            <a:custGeom>
              <a:avLst/>
              <a:gdLst>
                <a:gd name="T0" fmla="*/ 33 w 354"/>
                <a:gd name="T1" fmla="*/ 39 h 418"/>
                <a:gd name="T2" fmla="*/ 30 w 354"/>
                <a:gd name="T3" fmla="*/ 48 h 418"/>
                <a:gd name="T4" fmla="*/ 23 w 354"/>
                <a:gd name="T5" fmla="*/ 71 h 418"/>
                <a:gd name="T6" fmla="*/ 15 w 354"/>
                <a:gd name="T7" fmla="*/ 107 h 418"/>
                <a:gd name="T8" fmla="*/ 7 w 354"/>
                <a:gd name="T9" fmla="*/ 155 h 418"/>
                <a:gd name="T10" fmla="*/ 1 w 354"/>
                <a:gd name="T11" fmla="*/ 212 h 418"/>
                <a:gd name="T12" fmla="*/ 0 w 354"/>
                <a:gd name="T13" fmla="*/ 276 h 418"/>
                <a:gd name="T14" fmla="*/ 6 w 354"/>
                <a:gd name="T15" fmla="*/ 345 h 418"/>
                <a:gd name="T16" fmla="*/ 21 w 354"/>
                <a:gd name="T17" fmla="*/ 418 h 418"/>
                <a:gd name="T18" fmla="*/ 21 w 354"/>
                <a:gd name="T19" fmla="*/ 415 h 418"/>
                <a:gd name="T20" fmla="*/ 21 w 354"/>
                <a:gd name="T21" fmla="*/ 405 h 418"/>
                <a:gd name="T22" fmla="*/ 21 w 354"/>
                <a:gd name="T23" fmla="*/ 390 h 418"/>
                <a:gd name="T24" fmla="*/ 21 w 354"/>
                <a:gd name="T25" fmla="*/ 372 h 418"/>
                <a:gd name="T26" fmla="*/ 23 w 354"/>
                <a:gd name="T27" fmla="*/ 348 h 418"/>
                <a:gd name="T28" fmla="*/ 27 w 354"/>
                <a:gd name="T29" fmla="*/ 324 h 418"/>
                <a:gd name="T30" fmla="*/ 31 w 354"/>
                <a:gd name="T31" fmla="*/ 296 h 418"/>
                <a:gd name="T32" fmla="*/ 37 w 354"/>
                <a:gd name="T33" fmla="*/ 267 h 418"/>
                <a:gd name="T34" fmla="*/ 46 w 354"/>
                <a:gd name="T35" fmla="*/ 239 h 418"/>
                <a:gd name="T36" fmla="*/ 57 w 354"/>
                <a:gd name="T37" fmla="*/ 211 h 418"/>
                <a:gd name="T38" fmla="*/ 70 w 354"/>
                <a:gd name="T39" fmla="*/ 185 h 418"/>
                <a:gd name="T40" fmla="*/ 88 w 354"/>
                <a:gd name="T41" fmla="*/ 160 h 418"/>
                <a:gd name="T42" fmla="*/ 109 w 354"/>
                <a:gd name="T43" fmla="*/ 139 h 418"/>
                <a:gd name="T44" fmla="*/ 133 w 354"/>
                <a:gd name="T45" fmla="*/ 121 h 418"/>
                <a:gd name="T46" fmla="*/ 163 w 354"/>
                <a:gd name="T47" fmla="*/ 109 h 418"/>
                <a:gd name="T48" fmla="*/ 197 w 354"/>
                <a:gd name="T49" fmla="*/ 102 h 418"/>
                <a:gd name="T50" fmla="*/ 199 w 354"/>
                <a:gd name="T51" fmla="*/ 100 h 418"/>
                <a:gd name="T52" fmla="*/ 205 w 354"/>
                <a:gd name="T53" fmla="*/ 96 h 418"/>
                <a:gd name="T54" fmla="*/ 215 w 354"/>
                <a:gd name="T55" fmla="*/ 88 h 418"/>
                <a:gd name="T56" fmla="*/ 231 w 354"/>
                <a:gd name="T57" fmla="*/ 78 h 418"/>
                <a:gd name="T58" fmla="*/ 252 w 354"/>
                <a:gd name="T59" fmla="*/ 66 h 418"/>
                <a:gd name="T60" fmla="*/ 280 w 354"/>
                <a:gd name="T61" fmla="*/ 52 h 418"/>
                <a:gd name="T62" fmla="*/ 314 w 354"/>
                <a:gd name="T63" fmla="*/ 35 h 418"/>
                <a:gd name="T64" fmla="*/ 354 w 354"/>
                <a:gd name="T65" fmla="*/ 17 h 418"/>
                <a:gd name="T66" fmla="*/ 352 w 354"/>
                <a:gd name="T67" fmla="*/ 16 h 418"/>
                <a:gd name="T68" fmla="*/ 346 w 354"/>
                <a:gd name="T69" fmla="*/ 15 h 418"/>
                <a:gd name="T70" fmla="*/ 337 w 354"/>
                <a:gd name="T71" fmla="*/ 13 h 418"/>
                <a:gd name="T72" fmla="*/ 324 w 354"/>
                <a:gd name="T73" fmla="*/ 11 h 418"/>
                <a:gd name="T74" fmla="*/ 308 w 354"/>
                <a:gd name="T75" fmla="*/ 8 h 418"/>
                <a:gd name="T76" fmla="*/ 290 w 354"/>
                <a:gd name="T77" fmla="*/ 6 h 418"/>
                <a:gd name="T78" fmla="*/ 269 w 354"/>
                <a:gd name="T79" fmla="*/ 4 h 418"/>
                <a:gd name="T80" fmla="*/ 246 w 354"/>
                <a:gd name="T81" fmla="*/ 1 h 418"/>
                <a:gd name="T82" fmla="*/ 222 w 354"/>
                <a:gd name="T83" fmla="*/ 0 h 418"/>
                <a:gd name="T84" fmla="*/ 197 w 354"/>
                <a:gd name="T85" fmla="*/ 1 h 418"/>
                <a:gd name="T86" fmla="*/ 170 w 354"/>
                <a:gd name="T87" fmla="*/ 3 h 418"/>
                <a:gd name="T88" fmla="*/ 143 w 354"/>
                <a:gd name="T89" fmla="*/ 6 h 418"/>
                <a:gd name="T90" fmla="*/ 115 w 354"/>
                <a:gd name="T91" fmla="*/ 11 h 418"/>
                <a:gd name="T92" fmla="*/ 87 w 354"/>
                <a:gd name="T93" fmla="*/ 18 h 418"/>
                <a:gd name="T94" fmla="*/ 59 w 354"/>
                <a:gd name="T95" fmla="*/ 27 h 418"/>
                <a:gd name="T96" fmla="*/ 33 w 354"/>
                <a:gd name="T97" fmla="*/ 39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87" name="Freeform 493"/>
            <p:cNvSpPr>
              <a:spLocks noChangeArrowheads="1"/>
            </p:cNvSpPr>
            <p:nvPr/>
          </p:nvSpPr>
          <p:spPr bwMode="auto">
            <a:xfrm>
              <a:off x="3546" y="2960"/>
              <a:ext cx="32" cy="8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8 h 79"/>
                <a:gd name="T16" fmla="*/ 51 w 290"/>
                <a:gd name="T17" fmla="*/ 12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8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5 h 79"/>
                <a:gd name="T36" fmla="*/ 281 w 290"/>
                <a:gd name="T37" fmla="*/ 44 h 79"/>
                <a:gd name="T38" fmla="*/ 274 w 290"/>
                <a:gd name="T39" fmla="*/ 42 h 79"/>
                <a:gd name="T40" fmla="*/ 263 w 290"/>
                <a:gd name="T41" fmla="*/ 39 h 79"/>
                <a:gd name="T42" fmla="*/ 249 w 290"/>
                <a:gd name="T43" fmla="*/ 35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2 h 79"/>
                <a:gd name="T52" fmla="*/ 144 w 290"/>
                <a:gd name="T53" fmla="*/ 21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88" name="Freeform 494"/>
            <p:cNvSpPr>
              <a:spLocks noChangeArrowheads="1"/>
            </p:cNvSpPr>
            <p:nvPr/>
          </p:nvSpPr>
          <p:spPr bwMode="auto">
            <a:xfrm>
              <a:off x="3546" y="2939"/>
              <a:ext cx="32" cy="9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7 h 79"/>
                <a:gd name="T16" fmla="*/ 51 w 290"/>
                <a:gd name="T17" fmla="*/ 11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7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4 h 79"/>
                <a:gd name="T36" fmla="*/ 281 w 290"/>
                <a:gd name="T37" fmla="*/ 43 h 79"/>
                <a:gd name="T38" fmla="*/ 274 w 290"/>
                <a:gd name="T39" fmla="*/ 41 h 79"/>
                <a:gd name="T40" fmla="*/ 263 w 290"/>
                <a:gd name="T41" fmla="*/ 38 h 79"/>
                <a:gd name="T42" fmla="*/ 249 w 290"/>
                <a:gd name="T43" fmla="*/ 34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1 h 79"/>
                <a:gd name="T52" fmla="*/ 144 w 290"/>
                <a:gd name="T53" fmla="*/ 20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89" name="Freeform 495"/>
            <p:cNvSpPr>
              <a:spLocks noChangeArrowheads="1"/>
            </p:cNvSpPr>
            <p:nvPr/>
          </p:nvSpPr>
          <p:spPr bwMode="auto">
            <a:xfrm>
              <a:off x="3576" y="292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840 h 868"/>
                <a:gd name="T4" fmla="*/ 142 w 469"/>
                <a:gd name="T5" fmla="*/ 868 h 868"/>
                <a:gd name="T6" fmla="*/ 136 w 469"/>
                <a:gd name="T7" fmla="*/ 755 h 868"/>
                <a:gd name="T8" fmla="*/ 469 w 469"/>
                <a:gd name="T9" fmla="*/ 806 h 868"/>
                <a:gd name="T10" fmla="*/ 463 w 469"/>
                <a:gd name="T11" fmla="*/ 761 h 868"/>
                <a:gd name="T12" fmla="*/ 232 w 469"/>
                <a:gd name="T13" fmla="*/ 732 h 868"/>
                <a:gd name="T14" fmla="*/ 226 w 469"/>
                <a:gd name="T15" fmla="*/ 635 h 868"/>
                <a:gd name="T16" fmla="*/ 68 w 469"/>
                <a:gd name="T17" fmla="*/ 635 h 868"/>
                <a:gd name="T18" fmla="*/ 64 w 469"/>
                <a:gd name="T19" fmla="*/ 623 h 868"/>
                <a:gd name="T20" fmla="*/ 53 w 469"/>
                <a:gd name="T21" fmla="*/ 587 h 868"/>
                <a:gd name="T22" fmla="*/ 39 w 469"/>
                <a:gd name="T23" fmla="*/ 530 h 868"/>
                <a:gd name="T24" fmla="*/ 25 w 469"/>
                <a:gd name="T25" fmla="*/ 455 h 868"/>
                <a:gd name="T26" fmla="*/ 14 w 469"/>
                <a:gd name="T27" fmla="*/ 365 h 868"/>
                <a:gd name="T28" fmla="*/ 10 w 469"/>
                <a:gd name="T29" fmla="*/ 262 h 868"/>
                <a:gd name="T30" fmla="*/ 19 w 469"/>
                <a:gd name="T31" fmla="*/ 149 h 868"/>
                <a:gd name="T32" fmla="*/ 40 w 469"/>
                <a:gd name="T33" fmla="*/ 29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90" name="Freeform 496"/>
            <p:cNvSpPr>
              <a:spLocks noChangeArrowheads="1"/>
            </p:cNvSpPr>
            <p:nvPr/>
          </p:nvSpPr>
          <p:spPr bwMode="auto">
            <a:xfrm>
              <a:off x="3602" y="2907"/>
              <a:ext cx="67" cy="13"/>
            </a:xfrm>
            <a:custGeom>
              <a:avLst/>
              <a:gdLst>
                <a:gd name="T0" fmla="*/ 0 w 604"/>
                <a:gd name="T1" fmla="*/ 118 h 118"/>
                <a:gd name="T2" fmla="*/ 3 w 604"/>
                <a:gd name="T3" fmla="*/ 117 h 118"/>
                <a:gd name="T4" fmla="*/ 14 w 604"/>
                <a:gd name="T5" fmla="*/ 113 h 118"/>
                <a:gd name="T6" fmla="*/ 29 w 604"/>
                <a:gd name="T7" fmla="*/ 108 h 118"/>
                <a:gd name="T8" fmla="*/ 50 w 604"/>
                <a:gd name="T9" fmla="*/ 101 h 118"/>
                <a:gd name="T10" fmla="*/ 77 w 604"/>
                <a:gd name="T11" fmla="*/ 93 h 118"/>
                <a:gd name="T12" fmla="*/ 107 w 604"/>
                <a:gd name="T13" fmla="*/ 85 h 118"/>
                <a:gd name="T14" fmla="*/ 143 w 604"/>
                <a:gd name="T15" fmla="*/ 76 h 118"/>
                <a:gd name="T16" fmla="*/ 181 w 604"/>
                <a:gd name="T17" fmla="*/ 69 h 118"/>
                <a:gd name="T18" fmla="*/ 224 w 604"/>
                <a:gd name="T19" fmla="*/ 62 h 118"/>
                <a:gd name="T20" fmla="*/ 270 w 604"/>
                <a:gd name="T21" fmla="*/ 57 h 118"/>
                <a:gd name="T22" fmla="*/ 319 w 604"/>
                <a:gd name="T23" fmla="*/ 53 h 118"/>
                <a:gd name="T24" fmla="*/ 369 w 604"/>
                <a:gd name="T25" fmla="*/ 52 h 118"/>
                <a:gd name="T26" fmla="*/ 422 w 604"/>
                <a:gd name="T27" fmla="*/ 53 h 118"/>
                <a:gd name="T28" fmla="*/ 476 w 604"/>
                <a:gd name="T29" fmla="*/ 58 h 118"/>
                <a:gd name="T30" fmla="*/ 531 w 604"/>
                <a:gd name="T31" fmla="*/ 66 h 118"/>
                <a:gd name="T32" fmla="*/ 587 w 604"/>
                <a:gd name="T33" fmla="*/ 78 h 118"/>
                <a:gd name="T34" fmla="*/ 604 w 604"/>
                <a:gd name="T35" fmla="*/ 0 h 118"/>
                <a:gd name="T36" fmla="*/ 600 w 604"/>
                <a:gd name="T37" fmla="*/ 0 h 118"/>
                <a:gd name="T38" fmla="*/ 587 w 604"/>
                <a:gd name="T39" fmla="*/ 0 h 118"/>
                <a:gd name="T40" fmla="*/ 566 w 604"/>
                <a:gd name="T41" fmla="*/ 0 h 118"/>
                <a:gd name="T42" fmla="*/ 540 w 604"/>
                <a:gd name="T43" fmla="*/ 1 h 118"/>
                <a:gd name="T44" fmla="*/ 507 w 604"/>
                <a:gd name="T45" fmla="*/ 2 h 118"/>
                <a:gd name="T46" fmla="*/ 470 w 604"/>
                <a:gd name="T47" fmla="*/ 3 h 118"/>
                <a:gd name="T48" fmla="*/ 428 w 604"/>
                <a:gd name="T49" fmla="*/ 6 h 118"/>
                <a:gd name="T50" fmla="*/ 383 w 604"/>
                <a:gd name="T51" fmla="*/ 8 h 118"/>
                <a:gd name="T52" fmla="*/ 335 w 604"/>
                <a:gd name="T53" fmla="*/ 12 h 118"/>
                <a:gd name="T54" fmla="*/ 285 w 604"/>
                <a:gd name="T55" fmla="*/ 16 h 118"/>
                <a:gd name="T56" fmla="*/ 235 w 604"/>
                <a:gd name="T57" fmla="*/ 21 h 118"/>
                <a:gd name="T58" fmla="*/ 186 w 604"/>
                <a:gd name="T59" fmla="*/ 28 h 118"/>
                <a:gd name="T60" fmla="*/ 136 w 604"/>
                <a:gd name="T61" fmla="*/ 36 h 118"/>
                <a:gd name="T62" fmla="*/ 88 w 604"/>
                <a:gd name="T63" fmla="*/ 45 h 118"/>
                <a:gd name="T64" fmla="*/ 42 w 604"/>
                <a:gd name="T65" fmla="*/ 55 h 118"/>
                <a:gd name="T66" fmla="*/ 0 w 604"/>
                <a:gd name="T67" fmla="*/ 67 h 118"/>
                <a:gd name="T68" fmla="*/ 0 w 604"/>
                <a:gd name="T69" fmla="*/ 118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91" name="Freeform 497"/>
            <p:cNvSpPr>
              <a:spLocks noChangeArrowheads="1"/>
            </p:cNvSpPr>
            <p:nvPr/>
          </p:nvSpPr>
          <p:spPr bwMode="auto">
            <a:xfrm>
              <a:off x="3563" y="3027"/>
              <a:ext cx="113" cy="38"/>
            </a:xfrm>
            <a:custGeom>
              <a:avLst/>
              <a:gdLst>
                <a:gd name="T0" fmla="*/ 430 w 1017"/>
                <a:gd name="T1" fmla="*/ 326 h 337"/>
                <a:gd name="T2" fmla="*/ 432 w 1017"/>
                <a:gd name="T3" fmla="*/ 325 h 337"/>
                <a:gd name="T4" fmla="*/ 438 w 1017"/>
                <a:gd name="T5" fmla="*/ 323 h 337"/>
                <a:gd name="T6" fmla="*/ 447 w 1017"/>
                <a:gd name="T7" fmla="*/ 319 h 337"/>
                <a:gd name="T8" fmla="*/ 459 w 1017"/>
                <a:gd name="T9" fmla="*/ 314 h 337"/>
                <a:gd name="T10" fmla="*/ 474 w 1017"/>
                <a:gd name="T11" fmla="*/ 308 h 337"/>
                <a:gd name="T12" fmla="*/ 491 w 1017"/>
                <a:gd name="T13" fmla="*/ 301 h 337"/>
                <a:gd name="T14" fmla="*/ 509 w 1017"/>
                <a:gd name="T15" fmla="*/ 291 h 337"/>
                <a:gd name="T16" fmla="*/ 528 w 1017"/>
                <a:gd name="T17" fmla="*/ 282 h 337"/>
                <a:gd name="T18" fmla="*/ 549 w 1017"/>
                <a:gd name="T19" fmla="*/ 272 h 337"/>
                <a:gd name="T20" fmla="*/ 568 w 1017"/>
                <a:gd name="T21" fmla="*/ 260 h 337"/>
                <a:gd name="T22" fmla="*/ 587 w 1017"/>
                <a:gd name="T23" fmla="*/ 248 h 337"/>
                <a:gd name="T24" fmla="*/ 606 w 1017"/>
                <a:gd name="T25" fmla="*/ 235 h 337"/>
                <a:gd name="T26" fmla="*/ 623 w 1017"/>
                <a:gd name="T27" fmla="*/ 222 h 337"/>
                <a:gd name="T28" fmla="*/ 638 w 1017"/>
                <a:gd name="T29" fmla="*/ 208 h 337"/>
                <a:gd name="T30" fmla="*/ 651 w 1017"/>
                <a:gd name="T31" fmla="*/ 193 h 337"/>
                <a:gd name="T32" fmla="*/ 662 w 1017"/>
                <a:gd name="T33" fmla="*/ 179 h 337"/>
                <a:gd name="T34" fmla="*/ 0 w 1017"/>
                <a:gd name="T35" fmla="*/ 17 h 337"/>
                <a:gd name="T36" fmla="*/ 51 w 1017"/>
                <a:gd name="T37" fmla="*/ 0 h 337"/>
                <a:gd name="T38" fmla="*/ 1017 w 1017"/>
                <a:gd name="T39" fmla="*/ 237 h 337"/>
                <a:gd name="T40" fmla="*/ 977 w 1017"/>
                <a:gd name="T41" fmla="*/ 260 h 337"/>
                <a:gd name="T42" fmla="*/ 698 w 1017"/>
                <a:gd name="T43" fmla="*/ 188 h 337"/>
                <a:gd name="T44" fmla="*/ 697 w 1017"/>
                <a:gd name="T45" fmla="*/ 189 h 337"/>
                <a:gd name="T46" fmla="*/ 695 w 1017"/>
                <a:gd name="T47" fmla="*/ 192 h 337"/>
                <a:gd name="T48" fmla="*/ 691 w 1017"/>
                <a:gd name="T49" fmla="*/ 196 h 337"/>
                <a:gd name="T50" fmla="*/ 685 w 1017"/>
                <a:gd name="T51" fmla="*/ 202 h 337"/>
                <a:gd name="T52" fmla="*/ 678 w 1017"/>
                <a:gd name="T53" fmla="*/ 211 h 337"/>
                <a:gd name="T54" fmla="*/ 668 w 1017"/>
                <a:gd name="T55" fmla="*/ 219 h 337"/>
                <a:gd name="T56" fmla="*/ 657 w 1017"/>
                <a:gd name="T57" fmla="*/ 229 h 337"/>
                <a:gd name="T58" fmla="*/ 642 w 1017"/>
                <a:gd name="T59" fmla="*/ 239 h 337"/>
                <a:gd name="T60" fmla="*/ 626 w 1017"/>
                <a:gd name="T61" fmla="*/ 250 h 337"/>
                <a:gd name="T62" fmla="*/ 609 w 1017"/>
                <a:gd name="T63" fmla="*/ 263 h 337"/>
                <a:gd name="T64" fmla="*/ 587 w 1017"/>
                <a:gd name="T65" fmla="*/ 275 h 337"/>
                <a:gd name="T66" fmla="*/ 565 w 1017"/>
                <a:gd name="T67" fmla="*/ 287 h 337"/>
                <a:gd name="T68" fmla="*/ 540 w 1017"/>
                <a:gd name="T69" fmla="*/ 301 h 337"/>
                <a:gd name="T70" fmla="*/ 511 w 1017"/>
                <a:gd name="T71" fmla="*/ 313 h 337"/>
                <a:gd name="T72" fmla="*/ 480 w 1017"/>
                <a:gd name="T73" fmla="*/ 325 h 337"/>
                <a:gd name="T74" fmla="*/ 447 w 1017"/>
                <a:gd name="T75" fmla="*/ 337 h 337"/>
                <a:gd name="T76" fmla="*/ 430 w 1017"/>
                <a:gd name="T77" fmla="*/ 326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92" name="Freeform 498"/>
            <p:cNvSpPr>
              <a:spLocks noChangeArrowheads="1"/>
            </p:cNvSpPr>
            <p:nvPr/>
          </p:nvSpPr>
          <p:spPr bwMode="auto">
            <a:xfrm>
              <a:off x="3539" y="303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013 w 1036"/>
                <a:gd name="T3" fmla="*/ 303 h 303"/>
                <a:gd name="T4" fmla="*/ 1036 w 1036"/>
                <a:gd name="T5" fmla="*/ 303 h 303"/>
                <a:gd name="T6" fmla="*/ 31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93" name="Freeform 499"/>
            <p:cNvSpPr>
              <a:spLocks noChangeArrowheads="1"/>
            </p:cNvSpPr>
            <p:nvPr/>
          </p:nvSpPr>
          <p:spPr bwMode="auto">
            <a:xfrm>
              <a:off x="3559" y="3033"/>
              <a:ext cx="113" cy="30"/>
            </a:xfrm>
            <a:custGeom>
              <a:avLst/>
              <a:gdLst>
                <a:gd name="T0" fmla="*/ 0 w 1023"/>
                <a:gd name="T1" fmla="*/ 1 h 270"/>
                <a:gd name="T2" fmla="*/ 1001 w 1023"/>
                <a:gd name="T3" fmla="*/ 270 h 270"/>
                <a:gd name="T4" fmla="*/ 1023 w 1023"/>
                <a:gd name="T5" fmla="*/ 269 h 270"/>
                <a:gd name="T6" fmla="*/ 31 w 1023"/>
                <a:gd name="T7" fmla="*/ 0 h 270"/>
                <a:gd name="T8" fmla="*/ 0 w 1023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94" name="Freeform 500"/>
            <p:cNvSpPr>
              <a:spLocks noChangeArrowheads="1"/>
            </p:cNvSpPr>
            <p:nvPr/>
          </p:nvSpPr>
          <p:spPr bwMode="auto">
            <a:xfrm>
              <a:off x="3550" y="303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009 w 1028"/>
                <a:gd name="T3" fmla="*/ 299 h 299"/>
                <a:gd name="T4" fmla="*/ 1028 w 1028"/>
                <a:gd name="T5" fmla="*/ 292 h 299"/>
                <a:gd name="T6" fmla="*/ 30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797" name="Group 501"/>
          <p:cNvGrpSpPr>
            <a:grpSpLocks/>
          </p:cNvGrpSpPr>
          <p:nvPr/>
        </p:nvGrpSpPr>
        <p:grpSpPr bwMode="auto">
          <a:xfrm>
            <a:off x="5792788" y="3178175"/>
            <a:ext cx="336550" cy="280988"/>
            <a:chOff x="3649" y="2002"/>
            <a:chExt cx="212" cy="177"/>
          </a:xfrm>
        </p:grpSpPr>
        <p:sp>
          <p:nvSpPr>
            <p:cNvPr id="25917" name="Freeform 502"/>
            <p:cNvSpPr>
              <a:spLocks noChangeArrowheads="1"/>
            </p:cNvSpPr>
            <p:nvPr/>
          </p:nvSpPr>
          <p:spPr bwMode="auto">
            <a:xfrm>
              <a:off x="3649" y="2002"/>
              <a:ext cx="213" cy="178"/>
            </a:xfrm>
            <a:custGeom>
              <a:avLst/>
              <a:gdLst>
                <a:gd name="T0" fmla="*/ 539 w 1913"/>
                <a:gd name="T1" fmla="*/ 115 h 1606"/>
                <a:gd name="T2" fmla="*/ 544 w 1913"/>
                <a:gd name="T3" fmla="*/ 114 h 1606"/>
                <a:gd name="T4" fmla="*/ 555 w 1913"/>
                <a:gd name="T5" fmla="*/ 110 h 1606"/>
                <a:gd name="T6" fmla="*/ 574 w 1913"/>
                <a:gd name="T7" fmla="*/ 103 h 1606"/>
                <a:gd name="T8" fmla="*/ 602 w 1913"/>
                <a:gd name="T9" fmla="*/ 95 h 1606"/>
                <a:gd name="T10" fmla="*/ 636 w 1913"/>
                <a:gd name="T11" fmla="*/ 85 h 1606"/>
                <a:gd name="T12" fmla="*/ 679 w 1913"/>
                <a:gd name="T13" fmla="*/ 75 h 1606"/>
                <a:gd name="T14" fmla="*/ 730 w 1913"/>
                <a:gd name="T15" fmla="*/ 64 h 1606"/>
                <a:gd name="T16" fmla="*/ 789 w 1913"/>
                <a:gd name="T17" fmla="*/ 52 h 1606"/>
                <a:gd name="T18" fmla="*/ 855 w 1913"/>
                <a:gd name="T19" fmla="*/ 41 h 1606"/>
                <a:gd name="T20" fmla="*/ 929 w 1913"/>
                <a:gd name="T21" fmla="*/ 31 h 1606"/>
                <a:gd name="T22" fmla="*/ 1013 w 1913"/>
                <a:gd name="T23" fmla="*/ 21 h 1606"/>
                <a:gd name="T24" fmla="*/ 1103 w 1913"/>
                <a:gd name="T25" fmla="*/ 13 h 1606"/>
                <a:gd name="T26" fmla="*/ 1202 w 1913"/>
                <a:gd name="T27" fmla="*/ 6 h 1606"/>
                <a:gd name="T28" fmla="*/ 1309 w 1913"/>
                <a:gd name="T29" fmla="*/ 1 h 1606"/>
                <a:gd name="T30" fmla="*/ 1425 w 1913"/>
                <a:gd name="T31" fmla="*/ 0 h 1606"/>
                <a:gd name="T32" fmla="*/ 1548 w 1913"/>
                <a:gd name="T33" fmla="*/ 1 h 1606"/>
                <a:gd name="T34" fmla="*/ 1601 w 1913"/>
                <a:gd name="T35" fmla="*/ 221 h 1606"/>
                <a:gd name="T36" fmla="*/ 1620 w 1913"/>
                <a:gd name="T37" fmla="*/ 230 h 1606"/>
                <a:gd name="T38" fmla="*/ 1663 w 1913"/>
                <a:gd name="T39" fmla="*/ 260 h 1606"/>
                <a:gd name="T40" fmla="*/ 1709 w 1913"/>
                <a:gd name="T41" fmla="*/ 312 h 1606"/>
                <a:gd name="T42" fmla="*/ 1736 w 1913"/>
                <a:gd name="T43" fmla="*/ 388 h 1606"/>
                <a:gd name="T44" fmla="*/ 1849 w 1913"/>
                <a:gd name="T45" fmla="*/ 898 h 1606"/>
                <a:gd name="T46" fmla="*/ 1895 w 1913"/>
                <a:gd name="T47" fmla="*/ 1110 h 1606"/>
                <a:gd name="T48" fmla="*/ 1902 w 1913"/>
                <a:gd name="T49" fmla="*/ 1125 h 1606"/>
                <a:gd name="T50" fmla="*/ 1912 w 1913"/>
                <a:gd name="T51" fmla="*/ 1166 h 1606"/>
                <a:gd name="T52" fmla="*/ 1911 w 1913"/>
                <a:gd name="T53" fmla="*/ 1229 h 1606"/>
                <a:gd name="T54" fmla="*/ 1884 w 1913"/>
                <a:gd name="T55" fmla="*/ 1307 h 1606"/>
                <a:gd name="T56" fmla="*/ 0 w 1913"/>
                <a:gd name="T57" fmla="*/ 1258 h 1606"/>
                <a:gd name="T58" fmla="*/ 188 w 1913"/>
                <a:gd name="T59" fmla="*/ 1159 h 1606"/>
                <a:gd name="T60" fmla="*/ 189 w 1913"/>
                <a:gd name="T61" fmla="*/ 220 h 1606"/>
                <a:gd name="T62" fmla="*/ 198 w 1913"/>
                <a:gd name="T63" fmla="*/ 214 h 1606"/>
                <a:gd name="T64" fmla="*/ 218 w 1913"/>
                <a:gd name="T65" fmla="*/ 203 h 1606"/>
                <a:gd name="T66" fmla="*/ 245 w 1913"/>
                <a:gd name="T67" fmla="*/ 191 h 1606"/>
                <a:gd name="T68" fmla="*/ 281 w 1913"/>
                <a:gd name="T69" fmla="*/ 179 h 1606"/>
                <a:gd name="T70" fmla="*/ 326 w 1913"/>
                <a:gd name="T71" fmla="*/ 173 h 1606"/>
                <a:gd name="T72" fmla="*/ 378 w 1913"/>
                <a:gd name="T73" fmla="*/ 172 h 1606"/>
                <a:gd name="T74" fmla="*/ 439 w 1913"/>
                <a:gd name="T75" fmla="*/ 181 h 1606"/>
                <a:gd name="T76" fmla="*/ 518 w 1913"/>
                <a:gd name="T77" fmla="*/ 213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18" name="Freeform 503"/>
            <p:cNvSpPr>
              <a:spLocks noChangeArrowheads="1"/>
            </p:cNvSpPr>
            <p:nvPr/>
          </p:nvSpPr>
          <p:spPr bwMode="auto">
            <a:xfrm>
              <a:off x="3727" y="2016"/>
              <a:ext cx="68" cy="78"/>
            </a:xfrm>
            <a:custGeom>
              <a:avLst/>
              <a:gdLst>
                <a:gd name="T0" fmla="*/ 609 w 614"/>
                <a:gd name="T1" fmla="*/ 26 h 697"/>
                <a:gd name="T2" fmla="*/ 606 w 614"/>
                <a:gd name="T3" fmla="*/ 25 h 697"/>
                <a:gd name="T4" fmla="*/ 596 w 614"/>
                <a:gd name="T5" fmla="*/ 23 h 697"/>
                <a:gd name="T6" fmla="*/ 581 w 614"/>
                <a:gd name="T7" fmla="*/ 18 h 697"/>
                <a:gd name="T8" fmla="*/ 559 w 614"/>
                <a:gd name="T9" fmla="*/ 14 h 697"/>
                <a:gd name="T10" fmla="*/ 534 w 614"/>
                <a:gd name="T11" fmla="*/ 10 h 697"/>
                <a:gd name="T12" fmla="*/ 503 w 614"/>
                <a:gd name="T13" fmla="*/ 6 h 697"/>
                <a:gd name="T14" fmla="*/ 469 w 614"/>
                <a:gd name="T15" fmla="*/ 3 h 697"/>
                <a:gd name="T16" fmla="*/ 430 w 614"/>
                <a:gd name="T17" fmla="*/ 1 h 697"/>
                <a:gd name="T18" fmla="*/ 388 w 614"/>
                <a:gd name="T19" fmla="*/ 0 h 697"/>
                <a:gd name="T20" fmla="*/ 344 w 614"/>
                <a:gd name="T21" fmla="*/ 2 h 697"/>
                <a:gd name="T22" fmla="*/ 297 w 614"/>
                <a:gd name="T23" fmla="*/ 6 h 697"/>
                <a:gd name="T24" fmla="*/ 247 w 614"/>
                <a:gd name="T25" fmla="*/ 14 h 697"/>
                <a:gd name="T26" fmla="*/ 197 w 614"/>
                <a:gd name="T27" fmla="*/ 25 h 697"/>
                <a:gd name="T28" fmla="*/ 145 w 614"/>
                <a:gd name="T29" fmla="*/ 40 h 697"/>
                <a:gd name="T30" fmla="*/ 92 w 614"/>
                <a:gd name="T31" fmla="*/ 58 h 697"/>
                <a:gd name="T32" fmla="*/ 39 w 614"/>
                <a:gd name="T33" fmla="*/ 83 h 697"/>
                <a:gd name="T34" fmla="*/ 35 w 614"/>
                <a:gd name="T35" fmla="*/ 96 h 697"/>
                <a:gd name="T36" fmla="*/ 26 w 614"/>
                <a:gd name="T37" fmla="*/ 134 h 697"/>
                <a:gd name="T38" fmla="*/ 15 w 614"/>
                <a:gd name="T39" fmla="*/ 192 h 697"/>
                <a:gd name="T40" fmla="*/ 5 w 614"/>
                <a:gd name="T41" fmla="*/ 268 h 697"/>
                <a:gd name="T42" fmla="*/ 0 w 614"/>
                <a:gd name="T43" fmla="*/ 358 h 697"/>
                <a:gd name="T44" fmla="*/ 4 w 614"/>
                <a:gd name="T45" fmla="*/ 459 h 697"/>
                <a:gd name="T46" fmla="*/ 19 w 614"/>
                <a:gd name="T47" fmla="*/ 568 h 697"/>
                <a:gd name="T48" fmla="*/ 50 w 614"/>
                <a:gd name="T49" fmla="*/ 679 h 697"/>
                <a:gd name="T50" fmla="*/ 54 w 614"/>
                <a:gd name="T51" fmla="*/ 679 h 697"/>
                <a:gd name="T52" fmla="*/ 62 w 614"/>
                <a:gd name="T53" fmla="*/ 678 h 697"/>
                <a:gd name="T54" fmla="*/ 75 w 614"/>
                <a:gd name="T55" fmla="*/ 676 h 697"/>
                <a:gd name="T56" fmla="*/ 93 w 614"/>
                <a:gd name="T57" fmla="*/ 675 h 697"/>
                <a:gd name="T58" fmla="*/ 117 w 614"/>
                <a:gd name="T59" fmla="*/ 673 h 697"/>
                <a:gd name="T60" fmla="*/ 144 w 614"/>
                <a:gd name="T61" fmla="*/ 671 h 697"/>
                <a:gd name="T62" fmla="*/ 177 w 614"/>
                <a:gd name="T63" fmla="*/ 670 h 697"/>
                <a:gd name="T64" fmla="*/ 212 w 614"/>
                <a:gd name="T65" fmla="*/ 669 h 697"/>
                <a:gd name="T66" fmla="*/ 252 w 614"/>
                <a:gd name="T67" fmla="*/ 668 h 697"/>
                <a:gd name="T68" fmla="*/ 295 w 614"/>
                <a:gd name="T69" fmla="*/ 669 h 697"/>
                <a:gd name="T70" fmla="*/ 342 w 614"/>
                <a:gd name="T71" fmla="*/ 670 h 697"/>
                <a:gd name="T72" fmla="*/ 391 w 614"/>
                <a:gd name="T73" fmla="*/ 672 h 697"/>
                <a:gd name="T74" fmla="*/ 443 w 614"/>
                <a:gd name="T75" fmla="*/ 676 h 697"/>
                <a:gd name="T76" fmla="*/ 498 w 614"/>
                <a:gd name="T77" fmla="*/ 681 h 697"/>
                <a:gd name="T78" fmla="*/ 555 w 614"/>
                <a:gd name="T79" fmla="*/ 688 h 697"/>
                <a:gd name="T80" fmla="*/ 614 w 614"/>
                <a:gd name="T81" fmla="*/ 697 h 697"/>
                <a:gd name="T82" fmla="*/ 611 w 614"/>
                <a:gd name="T83" fmla="*/ 676 h 697"/>
                <a:gd name="T84" fmla="*/ 605 w 614"/>
                <a:gd name="T85" fmla="*/ 621 h 697"/>
                <a:gd name="T86" fmla="*/ 596 w 614"/>
                <a:gd name="T87" fmla="*/ 538 h 697"/>
                <a:gd name="T88" fmla="*/ 589 w 614"/>
                <a:gd name="T89" fmla="*/ 438 h 697"/>
                <a:gd name="T90" fmla="*/ 584 w 614"/>
                <a:gd name="T91" fmla="*/ 327 h 697"/>
                <a:gd name="T92" fmla="*/ 584 w 614"/>
                <a:gd name="T93" fmla="*/ 217 h 697"/>
                <a:gd name="T94" fmla="*/ 592 w 614"/>
                <a:gd name="T95" fmla="*/ 114 h 697"/>
                <a:gd name="T96" fmla="*/ 609 w 614"/>
                <a:gd name="T97" fmla="*/ 26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19" name="Freeform 504"/>
            <p:cNvSpPr>
              <a:spLocks noChangeArrowheads="1"/>
            </p:cNvSpPr>
            <p:nvPr/>
          </p:nvSpPr>
          <p:spPr bwMode="auto">
            <a:xfrm>
              <a:off x="3734" y="2037"/>
              <a:ext cx="113" cy="77"/>
            </a:xfrm>
            <a:custGeom>
              <a:avLst/>
              <a:gdLst>
                <a:gd name="T0" fmla="*/ 6 w 1014"/>
                <a:gd name="T1" fmla="*/ 523 h 693"/>
                <a:gd name="T2" fmla="*/ 0 w 1014"/>
                <a:gd name="T3" fmla="*/ 608 h 693"/>
                <a:gd name="T4" fmla="*/ 660 w 1014"/>
                <a:gd name="T5" fmla="*/ 693 h 693"/>
                <a:gd name="T6" fmla="*/ 665 w 1014"/>
                <a:gd name="T7" fmla="*/ 691 h 693"/>
                <a:gd name="T8" fmla="*/ 679 w 1014"/>
                <a:gd name="T9" fmla="*/ 683 h 693"/>
                <a:gd name="T10" fmla="*/ 700 w 1014"/>
                <a:gd name="T11" fmla="*/ 672 h 693"/>
                <a:gd name="T12" fmla="*/ 726 w 1014"/>
                <a:gd name="T13" fmla="*/ 657 h 693"/>
                <a:gd name="T14" fmla="*/ 758 w 1014"/>
                <a:gd name="T15" fmla="*/ 636 h 693"/>
                <a:gd name="T16" fmla="*/ 793 w 1014"/>
                <a:gd name="T17" fmla="*/ 611 h 693"/>
                <a:gd name="T18" fmla="*/ 829 w 1014"/>
                <a:gd name="T19" fmla="*/ 581 h 693"/>
                <a:gd name="T20" fmla="*/ 866 w 1014"/>
                <a:gd name="T21" fmla="*/ 546 h 693"/>
                <a:gd name="T22" fmla="*/ 902 w 1014"/>
                <a:gd name="T23" fmla="*/ 508 h 693"/>
                <a:gd name="T24" fmla="*/ 935 w 1014"/>
                <a:gd name="T25" fmla="*/ 465 h 693"/>
                <a:gd name="T26" fmla="*/ 964 w 1014"/>
                <a:gd name="T27" fmla="*/ 416 h 693"/>
                <a:gd name="T28" fmla="*/ 987 w 1014"/>
                <a:gd name="T29" fmla="*/ 362 h 693"/>
                <a:gd name="T30" fmla="*/ 1004 w 1014"/>
                <a:gd name="T31" fmla="*/ 305 h 693"/>
                <a:gd name="T32" fmla="*/ 1014 w 1014"/>
                <a:gd name="T33" fmla="*/ 242 h 693"/>
                <a:gd name="T34" fmla="*/ 1012 w 1014"/>
                <a:gd name="T35" fmla="*/ 175 h 693"/>
                <a:gd name="T36" fmla="*/ 1000 w 1014"/>
                <a:gd name="T37" fmla="*/ 103 h 693"/>
                <a:gd name="T38" fmla="*/ 998 w 1014"/>
                <a:gd name="T39" fmla="*/ 98 h 693"/>
                <a:gd name="T40" fmla="*/ 992 w 1014"/>
                <a:gd name="T41" fmla="*/ 87 h 693"/>
                <a:gd name="T42" fmla="*/ 981 w 1014"/>
                <a:gd name="T43" fmla="*/ 72 h 693"/>
                <a:gd name="T44" fmla="*/ 967 w 1014"/>
                <a:gd name="T45" fmla="*/ 53 h 693"/>
                <a:gd name="T46" fmla="*/ 948 w 1014"/>
                <a:gd name="T47" fmla="*/ 35 h 693"/>
                <a:gd name="T48" fmla="*/ 926 w 1014"/>
                <a:gd name="T49" fmla="*/ 19 h 693"/>
                <a:gd name="T50" fmla="*/ 900 w 1014"/>
                <a:gd name="T51" fmla="*/ 6 h 693"/>
                <a:gd name="T52" fmla="*/ 870 w 1014"/>
                <a:gd name="T53" fmla="*/ 0 h 693"/>
                <a:gd name="T54" fmla="*/ 874 w 1014"/>
                <a:gd name="T55" fmla="*/ 12 h 693"/>
                <a:gd name="T56" fmla="*/ 884 w 1014"/>
                <a:gd name="T57" fmla="*/ 41 h 693"/>
                <a:gd name="T58" fmla="*/ 896 w 1014"/>
                <a:gd name="T59" fmla="*/ 89 h 693"/>
                <a:gd name="T60" fmla="*/ 907 w 1014"/>
                <a:gd name="T61" fmla="*/ 151 h 693"/>
                <a:gd name="T62" fmla="*/ 910 w 1014"/>
                <a:gd name="T63" fmla="*/ 225 h 693"/>
                <a:gd name="T64" fmla="*/ 902 w 1014"/>
                <a:gd name="T65" fmla="*/ 307 h 693"/>
                <a:gd name="T66" fmla="*/ 878 w 1014"/>
                <a:gd name="T67" fmla="*/ 396 h 693"/>
                <a:gd name="T68" fmla="*/ 836 w 1014"/>
                <a:gd name="T69" fmla="*/ 489 h 693"/>
                <a:gd name="T70" fmla="*/ 835 w 1014"/>
                <a:gd name="T71" fmla="*/ 490 h 693"/>
                <a:gd name="T72" fmla="*/ 831 w 1014"/>
                <a:gd name="T73" fmla="*/ 493 h 693"/>
                <a:gd name="T74" fmla="*/ 825 w 1014"/>
                <a:gd name="T75" fmla="*/ 498 h 693"/>
                <a:gd name="T76" fmla="*/ 816 w 1014"/>
                <a:gd name="T77" fmla="*/ 506 h 693"/>
                <a:gd name="T78" fmla="*/ 805 w 1014"/>
                <a:gd name="T79" fmla="*/ 513 h 693"/>
                <a:gd name="T80" fmla="*/ 792 w 1014"/>
                <a:gd name="T81" fmla="*/ 521 h 693"/>
                <a:gd name="T82" fmla="*/ 775 w 1014"/>
                <a:gd name="T83" fmla="*/ 529 h 693"/>
                <a:gd name="T84" fmla="*/ 757 w 1014"/>
                <a:gd name="T85" fmla="*/ 537 h 693"/>
                <a:gd name="T86" fmla="*/ 737 w 1014"/>
                <a:gd name="T87" fmla="*/ 544 h 693"/>
                <a:gd name="T88" fmla="*/ 713 w 1014"/>
                <a:gd name="T89" fmla="*/ 552 h 693"/>
                <a:gd name="T90" fmla="*/ 688 w 1014"/>
                <a:gd name="T91" fmla="*/ 557 h 693"/>
                <a:gd name="T92" fmla="*/ 659 w 1014"/>
                <a:gd name="T93" fmla="*/ 561 h 693"/>
                <a:gd name="T94" fmla="*/ 630 w 1014"/>
                <a:gd name="T95" fmla="*/ 562 h 693"/>
                <a:gd name="T96" fmla="*/ 597 w 1014"/>
                <a:gd name="T97" fmla="*/ 561 h 693"/>
                <a:gd name="T98" fmla="*/ 562 w 1014"/>
                <a:gd name="T99" fmla="*/ 558 h 693"/>
                <a:gd name="T100" fmla="*/ 525 w 1014"/>
                <a:gd name="T101" fmla="*/ 551 h 693"/>
                <a:gd name="T102" fmla="*/ 525 w 1014"/>
                <a:gd name="T103" fmla="*/ 642 h 693"/>
                <a:gd name="T104" fmla="*/ 23 w 1014"/>
                <a:gd name="T105" fmla="*/ 590 h 693"/>
                <a:gd name="T106" fmla="*/ 6 w 1014"/>
                <a:gd name="T107" fmla="*/ 523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0" name="Freeform 505"/>
            <p:cNvSpPr>
              <a:spLocks noChangeArrowheads="1"/>
            </p:cNvSpPr>
            <p:nvPr/>
          </p:nvSpPr>
          <p:spPr bwMode="auto">
            <a:xfrm>
              <a:off x="3720" y="2113"/>
              <a:ext cx="83" cy="27"/>
            </a:xfrm>
            <a:custGeom>
              <a:avLst/>
              <a:gdLst>
                <a:gd name="T0" fmla="*/ 745 w 745"/>
                <a:gd name="T1" fmla="*/ 86 h 240"/>
                <a:gd name="T2" fmla="*/ 11 w 745"/>
                <a:gd name="T3" fmla="*/ 0 h 240"/>
                <a:gd name="T4" fmla="*/ 0 w 745"/>
                <a:gd name="T5" fmla="*/ 86 h 240"/>
                <a:gd name="T6" fmla="*/ 722 w 745"/>
                <a:gd name="T7" fmla="*/ 240 h 240"/>
                <a:gd name="T8" fmla="*/ 745 w 745"/>
                <a:gd name="T9" fmla="*/ 86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1" name="Freeform 506"/>
            <p:cNvSpPr>
              <a:spLocks noChangeArrowheads="1"/>
            </p:cNvSpPr>
            <p:nvPr/>
          </p:nvSpPr>
          <p:spPr bwMode="auto">
            <a:xfrm>
              <a:off x="3761" y="2122"/>
              <a:ext cx="36" cy="12"/>
            </a:xfrm>
            <a:custGeom>
              <a:avLst/>
              <a:gdLst>
                <a:gd name="T0" fmla="*/ 319 w 319"/>
                <a:gd name="T1" fmla="*/ 47 h 109"/>
                <a:gd name="T2" fmla="*/ 4 w 319"/>
                <a:gd name="T3" fmla="*/ 0 h 109"/>
                <a:gd name="T4" fmla="*/ 0 w 319"/>
                <a:gd name="T5" fmla="*/ 45 h 109"/>
                <a:gd name="T6" fmla="*/ 309 w 319"/>
                <a:gd name="T7" fmla="*/ 109 h 109"/>
                <a:gd name="T8" fmla="*/ 319 w 319"/>
                <a:gd name="T9" fmla="*/ 47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2" name="Freeform 507"/>
            <p:cNvSpPr>
              <a:spLocks noChangeArrowheads="1"/>
            </p:cNvSpPr>
            <p:nvPr/>
          </p:nvSpPr>
          <p:spPr bwMode="auto">
            <a:xfrm>
              <a:off x="3725" y="2116"/>
              <a:ext cx="24" cy="9"/>
            </a:xfrm>
            <a:custGeom>
              <a:avLst/>
              <a:gdLst>
                <a:gd name="T0" fmla="*/ 213 w 213"/>
                <a:gd name="T1" fmla="*/ 37 h 81"/>
                <a:gd name="T2" fmla="*/ 0 w 213"/>
                <a:gd name="T3" fmla="*/ 0 h 81"/>
                <a:gd name="T4" fmla="*/ 2 w 213"/>
                <a:gd name="T5" fmla="*/ 39 h 81"/>
                <a:gd name="T6" fmla="*/ 206 w 213"/>
                <a:gd name="T7" fmla="*/ 81 h 81"/>
                <a:gd name="T8" fmla="*/ 213 w 213"/>
                <a:gd name="T9" fmla="*/ 37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3" name="Freeform 508"/>
            <p:cNvSpPr>
              <a:spLocks noChangeArrowheads="1"/>
            </p:cNvSpPr>
            <p:nvPr/>
          </p:nvSpPr>
          <p:spPr bwMode="auto">
            <a:xfrm>
              <a:off x="3666" y="2124"/>
              <a:ext cx="139" cy="47"/>
            </a:xfrm>
            <a:custGeom>
              <a:avLst/>
              <a:gdLst>
                <a:gd name="T0" fmla="*/ 0 w 1254"/>
                <a:gd name="T1" fmla="*/ 124 h 415"/>
                <a:gd name="T2" fmla="*/ 3 w 1254"/>
                <a:gd name="T3" fmla="*/ 124 h 415"/>
                <a:gd name="T4" fmla="*/ 10 w 1254"/>
                <a:gd name="T5" fmla="*/ 122 h 415"/>
                <a:gd name="T6" fmla="*/ 23 w 1254"/>
                <a:gd name="T7" fmla="*/ 120 h 415"/>
                <a:gd name="T8" fmla="*/ 40 w 1254"/>
                <a:gd name="T9" fmla="*/ 117 h 415"/>
                <a:gd name="T10" fmla="*/ 59 w 1254"/>
                <a:gd name="T11" fmla="*/ 114 h 415"/>
                <a:gd name="T12" fmla="*/ 81 w 1254"/>
                <a:gd name="T13" fmla="*/ 109 h 415"/>
                <a:gd name="T14" fmla="*/ 107 w 1254"/>
                <a:gd name="T15" fmla="*/ 103 h 415"/>
                <a:gd name="T16" fmla="*/ 133 w 1254"/>
                <a:gd name="T17" fmla="*/ 96 h 415"/>
                <a:gd name="T18" fmla="*/ 161 w 1254"/>
                <a:gd name="T19" fmla="*/ 89 h 415"/>
                <a:gd name="T20" fmla="*/ 188 w 1254"/>
                <a:gd name="T21" fmla="*/ 79 h 415"/>
                <a:gd name="T22" fmla="*/ 216 w 1254"/>
                <a:gd name="T23" fmla="*/ 69 h 415"/>
                <a:gd name="T24" fmla="*/ 243 w 1254"/>
                <a:gd name="T25" fmla="*/ 58 h 415"/>
                <a:gd name="T26" fmla="*/ 270 w 1254"/>
                <a:gd name="T27" fmla="*/ 45 h 415"/>
                <a:gd name="T28" fmla="*/ 293 w 1254"/>
                <a:gd name="T29" fmla="*/ 31 h 415"/>
                <a:gd name="T30" fmla="*/ 316 w 1254"/>
                <a:gd name="T31" fmla="*/ 16 h 415"/>
                <a:gd name="T32" fmla="*/ 334 w 1254"/>
                <a:gd name="T33" fmla="*/ 0 h 415"/>
                <a:gd name="T34" fmla="*/ 1254 w 1254"/>
                <a:gd name="T35" fmla="*/ 210 h 415"/>
                <a:gd name="T36" fmla="*/ 1252 w 1254"/>
                <a:gd name="T37" fmla="*/ 212 h 415"/>
                <a:gd name="T38" fmla="*/ 1247 w 1254"/>
                <a:gd name="T39" fmla="*/ 218 h 415"/>
                <a:gd name="T40" fmla="*/ 1239 w 1254"/>
                <a:gd name="T41" fmla="*/ 226 h 415"/>
                <a:gd name="T42" fmla="*/ 1227 w 1254"/>
                <a:gd name="T43" fmla="*/ 236 h 415"/>
                <a:gd name="T44" fmla="*/ 1213 w 1254"/>
                <a:gd name="T45" fmla="*/ 248 h 415"/>
                <a:gd name="T46" fmla="*/ 1197 w 1254"/>
                <a:gd name="T47" fmla="*/ 263 h 415"/>
                <a:gd name="T48" fmla="*/ 1180 w 1254"/>
                <a:gd name="T49" fmla="*/ 279 h 415"/>
                <a:gd name="T50" fmla="*/ 1159 w 1254"/>
                <a:gd name="T51" fmla="*/ 295 h 415"/>
                <a:gd name="T52" fmla="*/ 1138 w 1254"/>
                <a:gd name="T53" fmla="*/ 313 h 415"/>
                <a:gd name="T54" fmla="*/ 1116 w 1254"/>
                <a:gd name="T55" fmla="*/ 330 h 415"/>
                <a:gd name="T56" fmla="*/ 1092 w 1254"/>
                <a:gd name="T57" fmla="*/ 347 h 415"/>
                <a:gd name="T58" fmla="*/ 1068 w 1254"/>
                <a:gd name="T59" fmla="*/ 364 h 415"/>
                <a:gd name="T60" fmla="*/ 1043 w 1254"/>
                <a:gd name="T61" fmla="*/ 379 h 415"/>
                <a:gd name="T62" fmla="*/ 1019 w 1254"/>
                <a:gd name="T63" fmla="*/ 392 h 415"/>
                <a:gd name="T64" fmla="*/ 994 w 1254"/>
                <a:gd name="T65" fmla="*/ 405 h 415"/>
                <a:gd name="T66" fmla="*/ 971 w 1254"/>
                <a:gd name="T67" fmla="*/ 415 h 415"/>
                <a:gd name="T68" fmla="*/ 0 w 1254"/>
                <a:gd name="T69" fmla="*/ 12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4" name="Freeform 509"/>
            <p:cNvSpPr>
              <a:spLocks noChangeArrowheads="1"/>
            </p:cNvSpPr>
            <p:nvPr/>
          </p:nvSpPr>
          <p:spPr bwMode="auto">
            <a:xfrm>
              <a:off x="3805" y="2119"/>
              <a:ext cx="49" cy="22"/>
            </a:xfrm>
            <a:custGeom>
              <a:avLst/>
              <a:gdLst>
                <a:gd name="T0" fmla="*/ 45 w 447"/>
                <a:gd name="T1" fmla="*/ 198 h 198"/>
                <a:gd name="T2" fmla="*/ 447 w 447"/>
                <a:gd name="T3" fmla="*/ 79 h 198"/>
                <a:gd name="T4" fmla="*/ 203 w 447"/>
                <a:gd name="T5" fmla="*/ 0 h 198"/>
                <a:gd name="T6" fmla="*/ 5 w 447"/>
                <a:gd name="T7" fmla="*/ 22 h 198"/>
                <a:gd name="T8" fmla="*/ 0 w 447"/>
                <a:gd name="T9" fmla="*/ 187 h 198"/>
                <a:gd name="T10" fmla="*/ 45 w 447"/>
                <a:gd name="T11" fmla="*/ 198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5" name="Freeform 510"/>
            <p:cNvSpPr>
              <a:spLocks noChangeArrowheads="1"/>
            </p:cNvSpPr>
            <p:nvPr/>
          </p:nvSpPr>
          <p:spPr bwMode="auto">
            <a:xfrm>
              <a:off x="3676" y="2025"/>
              <a:ext cx="27" cy="105"/>
            </a:xfrm>
            <a:custGeom>
              <a:avLst/>
              <a:gdLst>
                <a:gd name="T0" fmla="*/ 238 w 238"/>
                <a:gd name="T1" fmla="*/ 22 h 947"/>
                <a:gd name="T2" fmla="*/ 237 w 238"/>
                <a:gd name="T3" fmla="*/ 21 h 947"/>
                <a:gd name="T4" fmla="*/ 233 w 238"/>
                <a:gd name="T5" fmla="*/ 19 h 947"/>
                <a:gd name="T6" fmla="*/ 226 w 238"/>
                <a:gd name="T7" fmla="*/ 17 h 947"/>
                <a:gd name="T8" fmla="*/ 217 w 238"/>
                <a:gd name="T9" fmla="*/ 14 h 947"/>
                <a:gd name="T10" fmla="*/ 206 w 238"/>
                <a:gd name="T11" fmla="*/ 10 h 947"/>
                <a:gd name="T12" fmla="*/ 194 w 238"/>
                <a:gd name="T13" fmla="*/ 7 h 947"/>
                <a:gd name="T14" fmla="*/ 180 w 238"/>
                <a:gd name="T15" fmla="*/ 4 h 947"/>
                <a:gd name="T16" fmla="*/ 164 w 238"/>
                <a:gd name="T17" fmla="*/ 1 h 947"/>
                <a:gd name="T18" fmla="*/ 146 w 238"/>
                <a:gd name="T19" fmla="*/ 0 h 947"/>
                <a:gd name="T20" fmla="*/ 127 w 238"/>
                <a:gd name="T21" fmla="*/ 0 h 947"/>
                <a:gd name="T22" fmla="*/ 108 w 238"/>
                <a:gd name="T23" fmla="*/ 2 h 947"/>
                <a:gd name="T24" fmla="*/ 87 w 238"/>
                <a:gd name="T25" fmla="*/ 5 h 947"/>
                <a:gd name="T26" fmla="*/ 66 w 238"/>
                <a:gd name="T27" fmla="*/ 11 h 947"/>
                <a:gd name="T28" fmla="*/ 44 w 238"/>
                <a:gd name="T29" fmla="*/ 19 h 947"/>
                <a:gd name="T30" fmla="*/ 22 w 238"/>
                <a:gd name="T31" fmla="*/ 30 h 947"/>
                <a:gd name="T32" fmla="*/ 0 w 238"/>
                <a:gd name="T33" fmla="*/ 45 h 947"/>
                <a:gd name="T34" fmla="*/ 0 w 238"/>
                <a:gd name="T35" fmla="*/ 947 h 947"/>
                <a:gd name="T36" fmla="*/ 1 w 238"/>
                <a:gd name="T37" fmla="*/ 947 h 947"/>
                <a:gd name="T38" fmla="*/ 6 w 238"/>
                <a:gd name="T39" fmla="*/ 947 h 947"/>
                <a:gd name="T40" fmla="*/ 13 w 238"/>
                <a:gd name="T41" fmla="*/ 946 h 947"/>
                <a:gd name="T42" fmla="*/ 22 w 238"/>
                <a:gd name="T43" fmla="*/ 945 h 947"/>
                <a:gd name="T44" fmla="*/ 33 w 238"/>
                <a:gd name="T45" fmla="*/ 943 h 947"/>
                <a:gd name="T46" fmla="*/ 47 w 238"/>
                <a:gd name="T47" fmla="*/ 941 h 947"/>
                <a:gd name="T48" fmla="*/ 62 w 238"/>
                <a:gd name="T49" fmla="*/ 938 h 947"/>
                <a:gd name="T50" fmla="*/ 78 w 238"/>
                <a:gd name="T51" fmla="*/ 934 h 947"/>
                <a:gd name="T52" fmla="*/ 96 w 238"/>
                <a:gd name="T53" fmla="*/ 928 h 947"/>
                <a:gd name="T54" fmla="*/ 115 w 238"/>
                <a:gd name="T55" fmla="*/ 922 h 947"/>
                <a:gd name="T56" fmla="*/ 135 w 238"/>
                <a:gd name="T57" fmla="*/ 915 h 947"/>
                <a:gd name="T58" fmla="*/ 155 w 238"/>
                <a:gd name="T59" fmla="*/ 906 h 947"/>
                <a:gd name="T60" fmla="*/ 176 w 238"/>
                <a:gd name="T61" fmla="*/ 896 h 947"/>
                <a:gd name="T62" fmla="*/ 197 w 238"/>
                <a:gd name="T63" fmla="*/ 884 h 947"/>
                <a:gd name="T64" fmla="*/ 217 w 238"/>
                <a:gd name="T65" fmla="*/ 871 h 947"/>
                <a:gd name="T66" fmla="*/ 238 w 238"/>
                <a:gd name="T67" fmla="*/ 856 h 947"/>
                <a:gd name="T68" fmla="*/ 238 w 238"/>
                <a:gd name="T69" fmla="*/ 2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6" name="Freeform 511"/>
            <p:cNvSpPr>
              <a:spLocks noChangeArrowheads="1"/>
            </p:cNvSpPr>
            <p:nvPr/>
          </p:nvSpPr>
          <p:spPr bwMode="auto">
            <a:xfrm>
              <a:off x="3677" y="2026"/>
              <a:ext cx="23" cy="89"/>
            </a:xfrm>
            <a:custGeom>
              <a:avLst/>
              <a:gdLst>
                <a:gd name="T0" fmla="*/ 203 w 203"/>
                <a:gd name="T1" fmla="*/ 18 h 799"/>
                <a:gd name="T2" fmla="*/ 202 w 203"/>
                <a:gd name="T3" fmla="*/ 17 h 799"/>
                <a:gd name="T4" fmla="*/ 199 w 203"/>
                <a:gd name="T5" fmla="*/ 16 h 799"/>
                <a:gd name="T6" fmla="*/ 193 w 203"/>
                <a:gd name="T7" fmla="*/ 14 h 799"/>
                <a:gd name="T8" fmla="*/ 186 w 203"/>
                <a:gd name="T9" fmla="*/ 11 h 799"/>
                <a:gd name="T10" fmla="*/ 177 w 203"/>
                <a:gd name="T11" fmla="*/ 8 h 799"/>
                <a:gd name="T12" fmla="*/ 166 w 203"/>
                <a:gd name="T13" fmla="*/ 5 h 799"/>
                <a:gd name="T14" fmla="*/ 153 w 203"/>
                <a:gd name="T15" fmla="*/ 3 h 799"/>
                <a:gd name="T16" fmla="*/ 140 w 203"/>
                <a:gd name="T17" fmla="*/ 1 h 799"/>
                <a:gd name="T18" fmla="*/ 125 w 203"/>
                <a:gd name="T19" fmla="*/ 0 h 799"/>
                <a:gd name="T20" fmla="*/ 109 w 203"/>
                <a:gd name="T21" fmla="*/ 0 h 799"/>
                <a:gd name="T22" fmla="*/ 92 w 203"/>
                <a:gd name="T23" fmla="*/ 1 h 799"/>
                <a:gd name="T24" fmla="*/ 74 w 203"/>
                <a:gd name="T25" fmla="*/ 4 h 799"/>
                <a:gd name="T26" fmla="*/ 57 w 203"/>
                <a:gd name="T27" fmla="*/ 9 h 799"/>
                <a:gd name="T28" fmla="*/ 37 w 203"/>
                <a:gd name="T29" fmla="*/ 16 h 799"/>
                <a:gd name="T30" fmla="*/ 19 w 203"/>
                <a:gd name="T31" fmla="*/ 26 h 799"/>
                <a:gd name="T32" fmla="*/ 0 w 203"/>
                <a:gd name="T33" fmla="*/ 38 h 799"/>
                <a:gd name="T34" fmla="*/ 0 w 203"/>
                <a:gd name="T35" fmla="*/ 799 h 799"/>
                <a:gd name="T36" fmla="*/ 1 w 203"/>
                <a:gd name="T37" fmla="*/ 799 h 799"/>
                <a:gd name="T38" fmla="*/ 5 w 203"/>
                <a:gd name="T39" fmla="*/ 799 h 799"/>
                <a:gd name="T40" fmla="*/ 11 w 203"/>
                <a:gd name="T41" fmla="*/ 798 h 799"/>
                <a:gd name="T42" fmla="*/ 19 w 203"/>
                <a:gd name="T43" fmla="*/ 797 h 799"/>
                <a:gd name="T44" fmla="*/ 28 w 203"/>
                <a:gd name="T45" fmla="*/ 796 h 799"/>
                <a:gd name="T46" fmla="*/ 41 w 203"/>
                <a:gd name="T47" fmla="*/ 794 h 799"/>
                <a:gd name="T48" fmla="*/ 53 w 203"/>
                <a:gd name="T49" fmla="*/ 791 h 799"/>
                <a:gd name="T50" fmla="*/ 67 w 203"/>
                <a:gd name="T51" fmla="*/ 786 h 799"/>
                <a:gd name="T52" fmla="*/ 82 w 203"/>
                <a:gd name="T53" fmla="*/ 782 h 799"/>
                <a:gd name="T54" fmla="*/ 99 w 203"/>
                <a:gd name="T55" fmla="*/ 777 h 799"/>
                <a:gd name="T56" fmla="*/ 116 w 203"/>
                <a:gd name="T57" fmla="*/ 771 h 799"/>
                <a:gd name="T58" fmla="*/ 133 w 203"/>
                <a:gd name="T59" fmla="*/ 763 h 799"/>
                <a:gd name="T60" fmla="*/ 150 w 203"/>
                <a:gd name="T61" fmla="*/ 755 h 799"/>
                <a:gd name="T62" fmla="*/ 169 w 203"/>
                <a:gd name="T63" fmla="*/ 745 h 799"/>
                <a:gd name="T64" fmla="*/ 186 w 203"/>
                <a:gd name="T65" fmla="*/ 733 h 799"/>
                <a:gd name="T66" fmla="*/ 203 w 203"/>
                <a:gd name="T67" fmla="*/ 720 h 799"/>
                <a:gd name="T68" fmla="*/ 203 w 203"/>
                <a:gd name="T69" fmla="*/ 18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7" name="Freeform 512"/>
            <p:cNvSpPr>
              <a:spLocks noChangeArrowheads="1"/>
            </p:cNvSpPr>
            <p:nvPr/>
          </p:nvSpPr>
          <p:spPr bwMode="auto">
            <a:xfrm>
              <a:off x="3678" y="2027"/>
              <a:ext cx="19" cy="72"/>
            </a:xfrm>
            <a:custGeom>
              <a:avLst/>
              <a:gdLst>
                <a:gd name="T0" fmla="*/ 171 w 171"/>
                <a:gd name="T1" fmla="*/ 15 h 650"/>
                <a:gd name="T2" fmla="*/ 170 w 171"/>
                <a:gd name="T3" fmla="*/ 15 h 650"/>
                <a:gd name="T4" fmla="*/ 167 w 171"/>
                <a:gd name="T5" fmla="*/ 13 h 650"/>
                <a:gd name="T6" fmla="*/ 163 w 171"/>
                <a:gd name="T7" fmla="*/ 11 h 650"/>
                <a:gd name="T8" fmla="*/ 157 w 171"/>
                <a:gd name="T9" fmla="*/ 9 h 650"/>
                <a:gd name="T10" fmla="*/ 149 w 171"/>
                <a:gd name="T11" fmla="*/ 7 h 650"/>
                <a:gd name="T12" fmla="*/ 139 w 171"/>
                <a:gd name="T13" fmla="*/ 4 h 650"/>
                <a:gd name="T14" fmla="*/ 129 w 171"/>
                <a:gd name="T15" fmla="*/ 2 h 650"/>
                <a:gd name="T16" fmla="*/ 118 w 171"/>
                <a:gd name="T17" fmla="*/ 0 h 650"/>
                <a:gd name="T18" fmla="*/ 105 w 171"/>
                <a:gd name="T19" fmla="*/ 0 h 650"/>
                <a:gd name="T20" fmla="*/ 92 w 171"/>
                <a:gd name="T21" fmla="*/ 0 h 650"/>
                <a:gd name="T22" fmla="*/ 77 w 171"/>
                <a:gd name="T23" fmla="*/ 1 h 650"/>
                <a:gd name="T24" fmla="*/ 63 w 171"/>
                <a:gd name="T25" fmla="*/ 3 h 650"/>
                <a:gd name="T26" fmla="*/ 48 w 171"/>
                <a:gd name="T27" fmla="*/ 7 h 650"/>
                <a:gd name="T28" fmla="*/ 31 w 171"/>
                <a:gd name="T29" fmla="*/ 13 h 650"/>
                <a:gd name="T30" fmla="*/ 16 w 171"/>
                <a:gd name="T31" fmla="*/ 22 h 650"/>
                <a:gd name="T32" fmla="*/ 0 w 171"/>
                <a:gd name="T33" fmla="*/ 32 h 650"/>
                <a:gd name="T34" fmla="*/ 0 w 171"/>
                <a:gd name="T35" fmla="*/ 650 h 650"/>
                <a:gd name="T36" fmla="*/ 1 w 171"/>
                <a:gd name="T37" fmla="*/ 650 h 650"/>
                <a:gd name="T38" fmla="*/ 4 w 171"/>
                <a:gd name="T39" fmla="*/ 650 h 650"/>
                <a:gd name="T40" fmla="*/ 9 w 171"/>
                <a:gd name="T41" fmla="*/ 649 h 650"/>
                <a:gd name="T42" fmla="*/ 16 w 171"/>
                <a:gd name="T43" fmla="*/ 648 h 650"/>
                <a:gd name="T44" fmla="*/ 24 w 171"/>
                <a:gd name="T45" fmla="*/ 647 h 650"/>
                <a:gd name="T46" fmla="*/ 34 w 171"/>
                <a:gd name="T47" fmla="*/ 645 h 650"/>
                <a:gd name="T48" fmla="*/ 45 w 171"/>
                <a:gd name="T49" fmla="*/ 642 h 650"/>
                <a:gd name="T50" fmla="*/ 57 w 171"/>
                <a:gd name="T51" fmla="*/ 640 h 650"/>
                <a:gd name="T52" fmla="*/ 69 w 171"/>
                <a:gd name="T53" fmla="*/ 636 h 650"/>
                <a:gd name="T54" fmla="*/ 82 w 171"/>
                <a:gd name="T55" fmla="*/ 632 h 650"/>
                <a:gd name="T56" fmla="*/ 97 w 171"/>
                <a:gd name="T57" fmla="*/ 627 h 650"/>
                <a:gd name="T58" fmla="*/ 112 w 171"/>
                <a:gd name="T59" fmla="*/ 621 h 650"/>
                <a:gd name="T60" fmla="*/ 126 w 171"/>
                <a:gd name="T61" fmla="*/ 614 h 650"/>
                <a:gd name="T62" fmla="*/ 141 w 171"/>
                <a:gd name="T63" fmla="*/ 606 h 650"/>
                <a:gd name="T64" fmla="*/ 157 w 171"/>
                <a:gd name="T65" fmla="*/ 595 h 650"/>
                <a:gd name="T66" fmla="*/ 171 w 171"/>
                <a:gd name="T67" fmla="*/ 585 h 650"/>
                <a:gd name="T68" fmla="*/ 171 w 171"/>
                <a:gd name="T69" fmla="*/ 1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8" name="Freeform 513"/>
            <p:cNvSpPr>
              <a:spLocks noChangeArrowheads="1"/>
            </p:cNvSpPr>
            <p:nvPr/>
          </p:nvSpPr>
          <p:spPr bwMode="auto">
            <a:xfrm>
              <a:off x="3679" y="2027"/>
              <a:ext cx="15" cy="56"/>
            </a:xfrm>
            <a:custGeom>
              <a:avLst/>
              <a:gdLst>
                <a:gd name="T0" fmla="*/ 138 w 138"/>
                <a:gd name="T1" fmla="*/ 14 h 502"/>
                <a:gd name="T2" fmla="*/ 135 w 138"/>
                <a:gd name="T3" fmla="*/ 13 h 502"/>
                <a:gd name="T4" fmla="*/ 126 w 138"/>
                <a:gd name="T5" fmla="*/ 8 h 502"/>
                <a:gd name="T6" fmla="*/ 113 w 138"/>
                <a:gd name="T7" fmla="*/ 4 h 502"/>
                <a:gd name="T8" fmla="*/ 96 w 138"/>
                <a:gd name="T9" fmla="*/ 1 h 502"/>
                <a:gd name="T10" fmla="*/ 74 w 138"/>
                <a:gd name="T11" fmla="*/ 0 h 502"/>
                <a:gd name="T12" fmla="*/ 51 w 138"/>
                <a:gd name="T13" fmla="*/ 3 h 502"/>
                <a:gd name="T14" fmla="*/ 25 w 138"/>
                <a:gd name="T15" fmla="*/ 12 h 502"/>
                <a:gd name="T16" fmla="*/ 0 w 138"/>
                <a:gd name="T17" fmla="*/ 26 h 502"/>
                <a:gd name="T18" fmla="*/ 0 w 138"/>
                <a:gd name="T19" fmla="*/ 502 h 502"/>
                <a:gd name="T20" fmla="*/ 3 w 138"/>
                <a:gd name="T21" fmla="*/ 502 h 502"/>
                <a:gd name="T22" fmla="*/ 13 w 138"/>
                <a:gd name="T23" fmla="*/ 501 h 502"/>
                <a:gd name="T24" fmla="*/ 28 w 138"/>
                <a:gd name="T25" fmla="*/ 499 h 502"/>
                <a:gd name="T26" fmla="*/ 46 w 138"/>
                <a:gd name="T27" fmla="*/ 494 h 502"/>
                <a:gd name="T28" fmla="*/ 67 w 138"/>
                <a:gd name="T29" fmla="*/ 488 h 502"/>
                <a:gd name="T30" fmla="*/ 91 w 138"/>
                <a:gd name="T31" fmla="*/ 479 h 502"/>
                <a:gd name="T32" fmla="*/ 114 w 138"/>
                <a:gd name="T33" fmla="*/ 467 h 502"/>
                <a:gd name="T34" fmla="*/ 138 w 138"/>
                <a:gd name="T35" fmla="*/ 450 h 502"/>
                <a:gd name="T36" fmla="*/ 138 w 138"/>
                <a:gd name="T37" fmla="*/ 14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29" name="Freeform 514"/>
            <p:cNvSpPr>
              <a:spLocks noChangeArrowheads="1"/>
            </p:cNvSpPr>
            <p:nvPr/>
          </p:nvSpPr>
          <p:spPr bwMode="auto">
            <a:xfrm>
              <a:off x="3679" y="2028"/>
              <a:ext cx="12" cy="40"/>
            </a:xfrm>
            <a:custGeom>
              <a:avLst/>
              <a:gdLst>
                <a:gd name="T0" fmla="*/ 104 w 104"/>
                <a:gd name="T1" fmla="*/ 10 h 353"/>
                <a:gd name="T2" fmla="*/ 102 w 104"/>
                <a:gd name="T3" fmla="*/ 9 h 353"/>
                <a:gd name="T4" fmla="*/ 95 w 104"/>
                <a:gd name="T5" fmla="*/ 6 h 353"/>
                <a:gd name="T6" fmla="*/ 85 w 104"/>
                <a:gd name="T7" fmla="*/ 3 h 353"/>
                <a:gd name="T8" fmla="*/ 71 w 104"/>
                <a:gd name="T9" fmla="*/ 0 h 353"/>
                <a:gd name="T10" fmla="*/ 56 w 104"/>
                <a:gd name="T11" fmla="*/ 0 h 353"/>
                <a:gd name="T12" fmla="*/ 38 w 104"/>
                <a:gd name="T13" fmla="*/ 3 h 353"/>
                <a:gd name="T14" fmla="*/ 19 w 104"/>
                <a:gd name="T15" fmla="*/ 9 h 353"/>
                <a:gd name="T16" fmla="*/ 0 w 104"/>
                <a:gd name="T17" fmla="*/ 20 h 353"/>
                <a:gd name="T18" fmla="*/ 0 w 104"/>
                <a:gd name="T19" fmla="*/ 353 h 353"/>
                <a:gd name="T20" fmla="*/ 2 w 104"/>
                <a:gd name="T21" fmla="*/ 353 h 353"/>
                <a:gd name="T22" fmla="*/ 9 w 104"/>
                <a:gd name="T23" fmla="*/ 352 h 353"/>
                <a:gd name="T24" fmla="*/ 21 w 104"/>
                <a:gd name="T25" fmla="*/ 350 h 353"/>
                <a:gd name="T26" fmla="*/ 35 w 104"/>
                <a:gd name="T27" fmla="*/ 347 h 353"/>
                <a:gd name="T28" fmla="*/ 51 w 104"/>
                <a:gd name="T29" fmla="*/ 343 h 353"/>
                <a:gd name="T30" fmla="*/ 68 w 104"/>
                <a:gd name="T31" fmla="*/ 336 h 353"/>
                <a:gd name="T32" fmla="*/ 86 w 104"/>
                <a:gd name="T33" fmla="*/ 326 h 353"/>
                <a:gd name="T34" fmla="*/ 104 w 104"/>
                <a:gd name="T35" fmla="*/ 313 h 353"/>
                <a:gd name="T36" fmla="*/ 104 w 104"/>
                <a:gd name="T37" fmla="*/ 10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0" name="Freeform 515"/>
            <p:cNvSpPr>
              <a:spLocks noChangeArrowheads="1"/>
            </p:cNvSpPr>
            <p:nvPr/>
          </p:nvSpPr>
          <p:spPr bwMode="auto">
            <a:xfrm>
              <a:off x="3680" y="2029"/>
              <a:ext cx="8" cy="23"/>
            </a:xfrm>
            <a:custGeom>
              <a:avLst/>
              <a:gdLst>
                <a:gd name="T0" fmla="*/ 72 w 72"/>
                <a:gd name="T1" fmla="*/ 6 h 204"/>
                <a:gd name="T2" fmla="*/ 69 w 72"/>
                <a:gd name="T3" fmla="*/ 5 h 204"/>
                <a:gd name="T4" fmla="*/ 65 w 72"/>
                <a:gd name="T5" fmla="*/ 4 h 204"/>
                <a:gd name="T6" fmla="*/ 58 w 72"/>
                <a:gd name="T7" fmla="*/ 2 h 204"/>
                <a:gd name="T8" fmla="*/ 49 w 72"/>
                <a:gd name="T9" fmla="*/ 0 h 204"/>
                <a:gd name="T10" fmla="*/ 39 w 72"/>
                <a:gd name="T11" fmla="*/ 0 h 204"/>
                <a:gd name="T12" fmla="*/ 27 w 72"/>
                <a:gd name="T13" fmla="*/ 1 h 204"/>
                <a:gd name="T14" fmla="*/ 13 w 72"/>
                <a:gd name="T15" fmla="*/ 6 h 204"/>
                <a:gd name="T16" fmla="*/ 0 w 72"/>
                <a:gd name="T17" fmla="*/ 13 h 204"/>
                <a:gd name="T18" fmla="*/ 0 w 72"/>
                <a:gd name="T19" fmla="*/ 204 h 204"/>
                <a:gd name="T20" fmla="*/ 2 w 72"/>
                <a:gd name="T21" fmla="*/ 204 h 204"/>
                <a:gd name="T22" fmla="*/ 6 w 72"/>
                <a:gd name="T23" fmla="*/ 203 h 204"/>
                <a:gd name="T24" fmla="*/ 15 w 72"/>
                <a:gd name="T25" fmla="*/ 202 h 204"/>
                <a:gd name="T26" fmla="*/ 24 w 72"/>
                <a:gd name="T27" fmla="*/ 200 h 204"/>
                <a:gd name="T28" fmla="*/ 35 w 72"/>
                <a:gd name="T29" fmla="*/ 197 h 204"/>
                <a:gd name="T30" fmla="*/ 47 w 72"/>
                <a:gd name="T31" fmla="*/ 192 h 204"/>
                <a:gd name="T32" fmla="*/ 59 w 72"/>
                <a:gd name="T33" fmla="*/ 185 h 204"/>
                <a:gd name="T34" fmla="*/ 72 w 72"/>
                <a:gd name="T35" fmla="*/ 177 h 204"/>
                <a:gd name="T36" fmla="*/ 72 w 72"/>
                <a:gd name="T37" fmla="*/ 6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1" name="Freeform 516"/>
            <p:cNvSpPr>
              <a:spLocks noChangeArrowheads="1"/>
            </p:cNvSpPr>
            <p:nvPr/>
          </p:nvSpPr>
          <p:spPr bwMode="auto">
            <a:xfrm>
              <a:off x="3775" y="2095"/>
              <a:ext cx="12" cy="11"/>
            </a:xfrm>
            <a:custGeom>
              <a:avLst/>
              <a:gdLst>
                <a:gd name="T0" fmla="*/ 52 w 104"/>
                <a:gd name="T1" fmla="*/ 104 h 104"/>
                <a:gd name="T2" fmla="*/ 62 w 104"/>
                <a:gd name="T3" fmla="*/ 103 h 104"/>
                <a:gd name="T4" fmla="*/ 73 w 104"/>
                <a:gd name="T5" fmla="*/ 100 h 104"/>
                <a:gd name="T6" fmla="*/ 81 w 104"/>
                <a:gd name="T7" fmla="*/ 95 h 104"/>
                <a:gd name="T8" fmla="*/ 89 w 104"/>
                <a:gd name="T9" fmla="*/ 89 h 104"/>
                <a:gd name="T10" fmla="*/ 95 w 104"/>
                <a:gd name="T11" fmla="*/ 81 h 104"/>
                <a:gd name="T12" fmla="*/ 100 w 104"/>
                <a:gd name="T13" fmla="*/ 72 h 104"/>
                <a:gd name="T14" fmla="*/ 103 w 104"/>
                <a:gd name="T15" fmla="*/ 62 h 104"/>
                <a:gd name="T16" fmla="*/ 104 w 104"/>
                <a:gd name="T17" fmla="*/ 52 h 104"/>
                <a:gd name="T18" fmla="*/ 103 w 104"/>
                <a:gd name="T19" fmla="*/ 41 h 104"/>
                <a:gd name="T20" fmla="*/ 100 w 104"/>
                <a:gd name="T21" fmla="*/ 31 h 104"/>
                <a:gd name="T22" fmla="*/ 95 w 104"/>
                <a:gd name="T23" fmla="*/ 22 h 104"/>
                <a:gd name="T24" fmla="*/ 89 w 104"/>
                <a:gd name="T25" fmla="*/ 15 h 104"/>
                <a:gd name="T26" fmla="*/ 81 w 104"/>
                <a:gd name="T27" fmla="*/ 8 h 104"/>
                <a:gd name="T28" fmla="*/ 73 w 104"/>
                <a:gd name="T29" fmla="*/ 4 h 104"/>
                <a:gd name="T30" fmla="*/ 62 w 104"/>
                <a:gd name="T31" fmla="*/ 1 h 104"/>
                <a:gd name="T32" fmla="*/ 52 w 104"/>
                <a:gd name="T33" fmla="*/ 0 h 104"/>
                <a:gd name="T34" fmla="*/ 42 w 104"/>
                <a:gd name="T35" fmla="*/ 1 h 104"/>
                <a:gd name="T36" fmla="*/ 32 w 104"/>
                <a:gd name="T37" fmla="*/ 4 h 104"/>
                <a:gd name="T38" fmla="*/ 24 w 104"/>
                <a:gd name="T39" fmla="*/ 8 h 104"/>
                <a:gd name="T40" fmla="*/ 16 w 104"/>
                <a:gd name="T41" fmla="*/ 15 h 104"/>
                <a:gd name="T42" fmla="*/ 9 w 104"/>
                <a:gd name="T43" fmla="*/ 22 h 104"/>
                <a:gd name="T44" fmla="*/ 4 w 104"/>
                <a:gd name="T45" fmla="*/ 31 h 104"/>
                <a:gd name="T46" fmla="*/ 1 w 104"/>
                <a:gd name="T47" fmla="*/ 41 h 104"/>
                <a:gd name="T48" fmla="*/ 0 w 104"/>
                <a:gd name="T49" fmla="*/ 52 h 104"/>
                <a:gd name="T50" fmla="*/ 1 w 104"/>
                <a:gd name="T51" fmla="*/ 62 h 104"/>
                <a:gd name="T52" fmla="*/ 4 w 104"/>
                <a:gd name="T53" fmla="*/ 72 h 104"/>
                <a:gd name="T54" fmla="*/ 9 w 104"/>
                <a:gd name="T55" fmla="*/ 81 h 104"/>
                <a:gd name="T56" fmla="*/ 16 w 104"/>
                <a:gd name="T57" fmla="*/ 89 h 104"/>
                <a:gd name="T58" fmla="*/ 24 w 104"/>
                <a:gd name="T59" fmla="*/ 95 h 104"/>
                <a:gd name="T60" fmla="*/ 32 w 104"/>
                <a:gd name="T61" fmla="*/ 100 h 104"/>
                <a:gd name="T62" fmla="*/ 42 w 104"/>
                <a:gd name="T63" fmla="*/ 103 h 104"/>
                <a:gd name="T64" fmla="*/ 52 w 104"/>
                <a:gd name="T65" fmla="*/ 104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2" name="Freeform 517"/>
            <p:cNvSpPr>
              <a:spLocks noChangeArrowheads="1"/>
            </p:cNvSpPr>
            <p:nvPr/>
          </p:nvSpPr>
          <p:spPr bwMode="auto">
            <a:xfrm>
              <a:off x="3740" y="2095"/>
              <a:ext cx="6" cy="6"/>
            </a:xfrm>
            <a:custGeom>
              <a:avLst/>
              <a:gdLst>
                <a:gd name="T0" fmla="*/ 25 w 52"/>
                <a:gd name="T1" fmla="*/ 52 h 52"/>
                <a:gd name="T2" fmla="*/ 35 w 52"/>
                <a:gd name="T3" fmla="*/ 50 h 52"/>
                <a:gd name="T4" fmla="*/ 44 w 52"/>
                <a:gd name="T5" fmla="*/ 44 h 52"/>
                <a:gd name="T6" fmla="*/ 50 w 52"/>
                <a:gd name="T7" fmla="*/ 36 h 52"/>
                <a:gd name="T8" fmla="*/ 52 w 52"/>
                <a:gd name="T9" fmla="*/ 25 h 52"/>
                <a:gd name="T10" fmla="*/ 50 w 52"/>
                <a:gd name="T11" fmla="*/ 15 h 52"/>
                <a:gd name="T12" fmla="*/ 44 w 52"/>
                <a:gd name="T13" fmla="*/ 7 h 52"/>
                <a:gd name="T14" fmla="*/ 35 w 52"/>
                <a:gd name="T15" fmla="*/ 2 h 52"/>
                <a:gd name="T16" fmla="*/ 25 w 52"/>
                <a:gd name="T17" fmla="*/ 0 h 52"/>
                <a:gd name="T18" fmla="*/ 15 w 52"/>
                <a:gd name="T19" fmla="*/ 2 h 52"/>
                <a:gd name="T20" fmla="*/ 7 w 52"/>
                <a:gd name="T21" fmla="*/ 7 h 52"/>
                <a:gd name="T22" fmla="*/ 2 w 52"/>
                <a:gd name="T23" fmla="*/ 15 h 52"/>
                <a:gd name="T24" fmla="*/ 0 w 52"/>
                <a:gd name="T25" fmla="*/ 25 h 52"/>
                <a:gd name="T26" fmla="*/ 2 w 52"/>
                <a:gd name="T27" fmla="*/ 36 h 52"/>
                <a:gd name="T28" fmla="*/ 7 w 52"/>
                <a:gd name="T29" fmla="*/ 44 h 52"/>
                <a:gd name="T30" fmla="*/ 15 w 52"/>
                <a:gd name="T31" fmla="*/ 50 h 52"/>
                <a:gd name="T32" fmla="*/ 25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3" name="Freeform 518"/>
            <p:cNvSpPr>
              <a:spLocks noChangeArrowheads="1"/>
            </p:cNvSpPr>
            <p:nvPr/>
          </p:nvSpPr>
          <p:spPr bwMode="auto">
            <a:xfrm>
              <a:off x="3750" y="2095"/>
              <a:ext cx="5" cy="6"/>
            </a:xfrm>
            <a:custGeom>
              <a:avLst/>
              <a:gdLst>
                <a:gd name="T0" fmla="*/ 27 w 52"/>
                <a:gd name="T1" fmla="*/ 52 h 52"/>
                <a:gd name="T2" fmla="*/ 37 w 52"/>
                <a:gd name="T3" fmla="*/ 50 h 52"/>
                <a:gd name="T4" fmla="*/ 45 w 52"/>
                <a:gd name="T5" fmla="*/ 45 h 52"/>
                <a:gd name="T6" fmla="*/ 50 w 52"/>
                <a:gd name="T7" fmla="*/ 37 h 52"/>
                <a:gd name="T8" fmla="*/ 52 w 52"/>
                <a:gd name="T9" fmla="*/ 26 h 52"/>
                <a:gd name="T10" fmla="*/ 50 w 52"/>
                <a:gd name="T11" fmla="*/ 16 h 52"/>
                <a:gd name="T12" fmla="*/ 45 w 52"/>
                <a:gd name="T13" fmla="*/ 8 h 52"/>
                <a:gd name="T14" fmla="*/ 37 w 52"/>
                <a:gd name="T15" fmla="*/ 2 h 52"/>
                <a:gd name="T16" fmla="*/ 27 w 52"/>
                <a:gd name="T17" fmla="*/ 0 h 52"/>
                <a:gd name="T18" fmla="*/ 17 w 52"/>
                <a:gd name="T19" fmla="*/ 2 h 52"/>
                <a:gd name="T20" fmla="*/ 8 w 52"/>
                <a:gd name="T21" fmla="*/ 8 h 52"/>
                <a:gd name="T22" fmla="*/ 2 w 52"/>
                <a:gd name="T23" fmla="*/ 16 h 52"/>
                <a:gd name="T24" fmla="*/ 0 w 52"/>
                <a:gd name="T25" fmla="*/ 26 h 52"/>
                <a:gd name="T26" fmla="*/ 2 w 52"/>
                <a:gd name="T27" fmla="*/ 37 h 52"/>
                <a:gd name="T28" fmla="*/ 8 w 52"/>
                <a:gd name="T29" fmla="*/ 45 h 52"/>
                <a:gd name="T30" fmla="*/ 17 w 52"/>
                <a:gd name="T31" fmla="*/ 50 h 52"/>
                <a:gd name="T32" fmla="*/ 27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4" name="Freeform 519"/>
            <p:cNvSpPr>
              <a:spLocks noChangeArrowheads="1"/>
            </p:cNvSpPr>
            <p:nvPr/>
          </p:nvSpPr>
          <p:spPr bwMode="auto">
            <a:xfrm>
              <a:off x="3711" y="2016"/>
              <a:ext cx="16" cy="79"/>
            </a:xfrm>
            <a:custGeom>
              <a:avLst/>
              <a:gdLst>
                <a:gd name="T0" fmla="*/ 46 w 148"/>
                <a:gd name="T1" fmla="*/ 14 h 712"/>
                <a:gd name="T2" fmla="*/ 42 w 148"/>
                <a:gd name="T3" fmla="*/ 29 h 712"/>
                <a:gd name="T4" fmla="*/ 32 w 148"/>
                <a:gd name="T5" fmla="*/ 68 h 712"/>
                <a:gd name="T6" fmla="*/ 18 w 148"/>
                <a:gd name="T7" fmla="*/ 132 h 712"/>
                <a:gd name="T8" fmla="*/ 7 w 148"/>
                <a:gd name="T9" fmla="*/ 217 h 712"/>
                <a:gd name="T10" fmla="*/ 0 w 148"/>
                <a:gd name="T11" fmla="*/ 319 h 712"/>
                <a:gd name="T12" fmla="*/ 1 w 148"/>
                <a:gd name="T13" fmla="*/ 438 h 712"/>
                <a:gd name="T14" fmla="*/ 13 w 148"/>
                <a:gd name="T15" fmla="*/ 570 h 712"/>
                <a:gd name="T16" fmla="*/ 41 w 148"/>
                <a:gd name="T17" fmla="*/ 712 h 712"/>
                <a:gd name="T18" fmla="*/ 143 w 148"/>
                <a:gd name="T19" fmla="*/ 707 h 712"/>
                <a:gd name="T20" fmla="*/ 139 w 148"/>
                <a:gd name="T21" fmla="*/ 685 h 712"/>
                <a:gd name="T22" fmla="*/ 128 w 148"/>
                <a:gd name="T23" fmla="*/ 628 h 712"/>
                <a:gd name="T24" fmla="*/ 116 w 148"/>
                <a:gd name="T25" fmla="*/ 543 h 712"/>
                <a:gd name="T26" fmla="*/ 105 w 148"/>
                <a:gd name="T27" fmla="*/ 439 h 712"/>
                <a:gd name="T28" fmla="*/ 99 w 148"/>
                <a:gd name="T29" fmla="*/ 324 h 712"/>
                <a:gd name="T30" fmla="*/ 102 w 148"/>
                <a:gd name="T31" fmla="*/ 209 h 712"/>
                <a:gd name="T32" fmla="*/ 117 w 148"/>
                <a:gd name="T33" fmla="*/ 100 h 712"/>
                <a:gd name="T34" fmla="*/ 148 w 148"/>
                <a:gd name="T35" fmla="*/ 8 h 712"/>
                <a:gd name="T36" fmla="*/ 148 w 148"/>
                <a:gd name="T37" fmla="*/ 7 h 712"/>
                <a:gd name="T38" fmla="*/ 148 w 148"/>
                <a:gd name="T39" fmla="*/ 5 h 712"/>
                <a:gd name="T40" fmla="*/ 146 w 148"/>
                <a:gd name="T41" fmla="*/ 3 h 712"/>
                <a:gd name="T42" fmla="*/ 140 w 148"/>
                <a:gd name="T43" fmla="*/ 0 h 712"/>
                <a:gd name="T44" fmla="*/ 127 w 148"/>
                <a:gd name="T45" fmla="*/ 0 h 712"/>
                <a:gd name="T46" fmla="*/ 109 w 148"/>
                <a:gd name="T47" fmla="*/ 1 h 712"/>
                <a:gd name="T48" fmla="*/ 83 w 148"/>
                <a:gd name="T49" fmla="*/ 6 h 712"/>
                <a:gd name="T50" fmla="*/ 46 w 148"/>
                <a:gd name="T51" fmla="*/ 14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5" name="Freeform 520"/>
            <p:cNvSpPr>
              <a:spLocks noChangeArrowheads="1"/>
            </p:cNvSpPr>
            <p:nvPr/>
          </p:nvSpPr>
          <p:spPr bwMode="auto">
            <a:xfrm>
              <a:off x="3795" y="2006"/>
              <a:ext cx="23" cy="88"/>
            </a:xfrm>
            <a:custGeom>
              <a:avLst/>
              <a:gdLst>
                <a:gd name="T0" fmla="*/ 201 w 201"/>
                <a:gd name="T1" fmla="*/ 5 h 795"/>
                <a:gd name="T2" fmla="*/ 196 w 201"/>
                <a:gd name="T3" fmla="*/ 10 h 795"/>
                <a:gd name="T4" fmla="*/ 183 w 201"/>
                <a:gd name="T5" fmla="*/ 31 h 795"/>
                <a:gd name="T6" fmla="*/ 165 w 201"/>
                <a:gd name="T7" fmla="*/ 73 h 795"/>
                <a:gd name="T8" fmla="*/ 148 w 201"/>
                <a:gd name="T9" fmla="*/ 140 h 795"/>
                <a:gd name="T10" fmla="*/ 134 w 201"/>
                <a:gd name="T11" fmla="*/ 240 h 795"/>
                <a:gd name="T12" fmla="*/ 127 w 201"/>
                <a:gd name="T13" fmla="*/ 379 h 795"/>
                <a:gd name="T14" fmla="*/ 131 w 201"/>
                <a:gd name="T15" fmla="*/ 561 h 795"/>
                <a:gd name="T16" fmla="*/ 150 w 201"/>
                <a:gd name="T17" fmla="*/ 795 h 795"/>
                <a:gd name="T18" fmla="*/ 37 w 201"/>
                <a:gd name="T19" fmla="*/ 795 h 795"/>
                <a:gd name="T20" fmla="*/ 33 w 201"/>
                <a:gd name="T21" fmla="*/ 771 h 795"/>
                <a:gd name="T22" fmla="*/ 24 w 201"/>
                <a:gd name="T23" fmla="*/ 707 h 795"/>
                <a:gd name="T24" fmla="*/ 13 w 201"/>
                <a:gd name="T25" fmla="*/ 611 h 795"/>
                <a:gd name="T26" fmla="*/ 3 w 201"/>
                <a:gd name="T27" fmla="*/ 493 h 795"/>
                <a:gd name="T28" fmla="*/ 0 w 201"/>
                <a:gd name="T29" fmla="*/ 363 h 795"/>
                <a:gd name="T30" fmla="*/ 7 w 201"/>
                <a:gd name="T31" fmla="*/ 231 h 795"/>
                <a:gd name="T32" fmla="*/ 28 w 201"/>
                <a:gd name="T33" fmla="*/ 107 h 795"/>
                <a:gd name="T34" fmla="*/ 66 w 201"/>
                <a:gd name="T35" fmla="*/ 0 h 795"/>
                <a:gd name="T36" fmla="*/ 201 w 201"/>
                <a:gd name="T37" fmla="*/ 5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6" name="Freeform 521"/>
            <p:cNvSpPr>
              <a:spLocks noChangeArrowheads="1"/>
            </p:cNvSpPr>
            <p:nvPr/>
          </p:nvSpPr>
          <p:spPr bwMode="auto">
            <a:xfrm>
              <a:off x="3711" y="2020"/>
              <a:ext cx="15" cy="69"/>
            </a:xfrm>
            <a:custGeom>
              <a:avLst/>
              <a:gdLst>
                <a:gd name="T0" fmla="*/ 41 w 129"/>
                <a:gd name="T1" fmla="*/ 12 h 622"/>
                <a:gd name="T2" fmla="*/ 37 w 129"/>
                <a:gd name="T3" fmla="*/ 24 h 622"/>
                <a:gd name="T4" fmla="*/ 29 w 129"/>
                <a:gd name="T5" fmla="*/ 59 h 622"/>
                <a:gd name="T6" fmla="*/ 18 w 129"/>
                <a:gd name="T7" fmla="*/ 115 h 622"/>
                <a:gd name="T8" fmla="*/ 6 w 129"/>
                <a:gd name="T9" fmla="*/ 189 h 622"/>
                <a:gd name="T10" fmla="*/ 0 w 129"/>
                <a:gd name="T11" fmla="*/ 279 h 622"/>
                <a:gd name="T12" fmla="*/ 1 w 129"/>
                <a:gd name="T13" fmla="*/ 382 h 622"/>
                <a:gd name="T14" fmla="*/ 11 w 129"/>
                <a:gd name="T15" fmla="*/ 497 h 622"/>
                <a:gd name="T16" fmla="*/ 36 w 129"/>
                <a:gd name="T17" fmla="*/ 622 h 622"/>
                <a:gd name="T18" fmla="*/ 124 w 129"/>
                <a:gd name="T19" fmla="*/ 617 h 622"/>
                <a:gd name="T20" fmla="*/ 120 w 129"/>
                <a:gd name="T21" fmla="*/ 598 h 622"/>
                <a:gd name="T22" fmla="*/ 112 w 129"/>
                <a:gd name="T23" fmla="*/ 548 h 622"/>
                <a:gd name="T24" fmla="*/ 101 w 129"/>
                <a:gd name="T25" fmla="*/ 473 h 622"/>
                <a:gd name="T26" fmla="*/ 92 w 129"/>
                <a:gd name="T27" fmla="*/ 382 h 622"/>
                <a:gd name="T28" fmla="*/ 87 w 129"/>
                <a:gd name="T29" fmla="*/ 282 h 622"/>
                <a:gd name="T30" fmla="*/ 89 w 129"/>
                <a:gd name="T31" fmla="*/ 182 h 622"/>
                <a:gd name="T32" fmla="*/ 102 w 129"/>
                <a:gd name="T33" fmla="*/ 87 h 622"/>
                <a:gd name="T34" fmla="*/ 129 w 129"/>
                <a:gd name="T35" fmla="*/ 7 h 622"/>
                <a:gd name="T36" fmla="*/ 129 w 129"/>
                <a:gd name="T37" fmla="*/ 6 h 622"/>
                <a:gd name="T38" fmla="*/ 129 w 129"/>
                <a:gd name="T39" fmla="*/ 4 h 622"/>
                <a:gd name="T40" fmla="*/ 127 w 129"/>
                <a:gd name="T41" fmla="*/ 2 h 622"/>
                <a:gd name="T42" fmla="*/ 122 w 129"/>
                <a:gd name="T43" fmla="*/ 0 h 622"/>
                <a:gd name="T44" fmla="*/ 112 w 129"/>
                <a:gd name="T45" fmla="*/ 0 h 622"/>
                <a:gd name="T46" fmla="*/ 96 w 129"/>
                <a:gd name="T47" fmla="*/ 1 h 622"/>
                <a:gd name="T48" fmla="*/ 72 w 129"/>
                <a:gd name="T49" fmla="*/ 5 h 622"/>
                <a:gd name="T50" fmla="*/ 41 w 129"/>
                <a:gd name="T51" fmla="*/ 12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7" name="Freeform 522"/>
            <p:cNvSpPr>
              <a:spLocks noChangeArrowheads="1"/>
            </p:cNvSpPr>
            <p:nvPr/>
          </p:nvSpPr>
          <p:spPr bwMode="auto">
            <a:xfrm>
              <a:off x="3712" y="2025"/>
              <a:ext cx="12" cy="59"/>
            </a:xfrm>
            <a:custGeom>
              <a:avLst/>
              <a:gdLst>
                <a:gd name="T0" fmla="*/ 35 w 110"/>
                <a:gd name="T1" fmla="*/ 10 h 531"/>
                <a:gd name="T2" fmla="*/ 32 w 110"/>
                <a:gd name="T3" fmla="*/ 20 h 531"/>
                <a:gd name="T4" fmla="*/ 24 w 110"/>
                <a:gd name="T5" fmla="*/ 50 h 531"/>
                <a:gd name="T6" fmla="*/ 15 w 110"/>
                <a:gd name="T7" fmla="*/ 98 h 531"/>
                <a:gd name="T8" fmla="*/ 5 w 110"/>
                <a:gd name="T9" fmla="*/ 160 h 531"/>
                <a:gd name="T10" fmla="*/ 0 w 110"/>
                <a:gd name="T11" fmla="*/ 237 h 531"/>
                <a:gd name="T12" fmla="*/ 1 w 110"/>
                <a:gd name="T13" fmla="*/ 326 h 531"/>
                <a:gd name="T14" fmla="*/ 10 w 110"/>
                <a:gd name="T15" fmla="*/ 424 h 531"/>
                <a:gd name="T16" fmla="*/ 31 w 110"/>
                <a:gd name="T17" fmla="*/ 531 h 531"/>
                <a:gd name="T18" fmla="*/ 106 w 110"/>
                <a:gd name="T19" fmla="*/ 525 h 531"/>
                <a:gd name="T20" fmla="*/ 103 w 110"/>
                <a:gd name="T21" fmla="*/ 510 h 531"/>
                <a:gd name="T22" fmla="*/ 96 w 110"/>
                <a:gd name="T23" fmla="*/ 467 h 531"/>
                <a:gd name="T24" fmla="*/ 87 w 110"/>
                <a:gd name="T25" fmla="*/ 404 h 531"/>
                <a:gd name="T26" fmla="*/ 79 w 110"/>
                <a:gd name="T27" fmla="*/ 326 h 531"/>
                <a:gd name="T28" fmla="*/ 74 w 110"/>
                <a:gd name="T29" fmla="*/ 241 h 531"/>
                <a:gd name="T30" fmla="*/ 76 w 110"/>
                <a:gd name="T31" fmla="*/ 155 h 531"/>
                <a:gd name="T32" fmla="*/ 87 w 110"/>
                <a:gd name="T33" fmla="*/ 74 h 531"/>
                <a:gd name="T34" fmla="*/ 110 w 110"/>
                <a:gd name="T35" fmla="*/ 6 h 531"/>
                <a:gd name="T36" fmla="*/ 110 w 110"/>
                <a:gd name="T37" fmla="*/ 5 h 531"/>
                <a:gd name="T38" fmla="*/ 110 w 110"/>
                <a:gd name="T39" fmla="*/ 4 h 531"/>
                <a:gd name="T40" fmla="*/ 108 w 110"/>
                <a:gd name="T41" fmla="*/ 2 h 531"/>
                <a:gd name="T42" fmla="*/ 104 w 110"/>
                <a:gd name="T43" fmla="*/ 0 h 531"/>
                <a:gd name="T44" fmla="*/ 95 w 110"/>
                <a:gd name="T45" fmla="*/ 0 h 531"/>
                <a:gd name="T46" fmla="*/ 82 w 110"/>
                <a:gd name="T47" fmla="*/ 1 h 531"/>
                <a:gd name="T48" fmla="*/ 62 w 110"/>
                <a:gd name="T49" fmla="*/ 4 h 531"/>
                <a:gd name="T50" fmla="*/ 35 w 110"/>
                <a:gd name="T51" fmla="*/ 10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8" name="Freeform 523"/>
            <p:cNvSpPr>
              <a:spLocks noChangeArrowheads="1"/>
            </p:cNvSpPr>
            <p:nvPr/>
          </p:nvSpPr>
          <p:spPr bwMode="auto">
            <a:xfrm>
              <a:off x="3713" y="2030"/>
              <a:ext cx="10" cy="48"/>
            </a:xfrm>
            <a:custGeom>
              <a:avLst/>
              <a:gdLst>
                <a:gd name="T0" fmla="*/ 29 w 92"/>
                <a:gd name="T1" fmla="*/ 8 h 438"/>
                <a:gd name="T2" fmla="*/ 26 w 92"/>
                <a:gd name="T3" fmla="*/ 16 h 438"/>
                <a:gd name="T4" fmla="*/ 20 w 92"/>
                <a:gd name="T5" fmla="*/ 42 h 438"/>
                <a:gd name="T6" fmla="*/ 12 w 92"/>
                <a:gd name="T7" fmla="*/ 81 h 438"/>
                <a:gd name="T8" fmla="*/ 4 w 92"/>
                <a:gd name="T9" fmla="*/ 133 h 438"/>
                <a:gd name="T10" fmla="*/ 0 w 92"/>
                <a:gd name="T11" fmla="*/ 196 h 438"/>
                <a:gd name="T12" fmla="*/ 0 w 92"/>
                <a:gd name="T13" fmla="*/ 270 h 438"/>
                <a:gd name="T14" fmla="*/ 9 w 92"/>
                <a:gd name="T15" fmla="*/ 351 h 438"/>
                <a:gd name="T16" fmla="*/ 25 w 92"/>
                <a:gd name="T17" fmla="*/ 438 h 438"/>
                <a:gd name="T18" fmla="*/ 88 w 92"/>
                <a:gd name="T19" fmla="*/ 435 h 438"/>
                <a:gd name="T20" fmla="*/ 85 w 92"/>
                <a:gd name="T21" fmla="*/ 422 h 438"/>
                <a:gd name="T22" fmla="*/ 79 w 92"/>
                <a:gd name="T23" fmla="*/ 386 h 438"/>
                <a:gd name="T24" fmla="*/ 72 w 92"/>
                <a:gd name="T25" fmla="*/ 334 h 438"/>
                <a:gd name="T26" fmla="*/ 65 w 92"/>
                <a:gd name="T27" fmla="*/ 270 h 438"/>
                <a:gd name="T28" fmla="*/ 61 w 92"/>
                <a:gd name="T29" fmla="*/ 199 h 438"/>
                <a:gd name="T30" fmla="*/ 63 w 92"/>
                <a:gd name="T31" fmla="*/ 129 h 438"/>
                <a:gd name="T32" fmla="*/ 73 w 92"/>
                <a:gd name="T33" fmla="*/ 61 h 438"/>
                <a:gd name="T34" fmla="*/ 92 w 92"/>
                <a:gd name="T35" fmla="*/ 5 h 438"/>
                <a:gd name="T36" fmla="*/ 92 w 92"/>
                <a:gd name="T37" fmla="*/ 4 h 438"/>
                <a:gd name="T38" fmla="*/ 92 w 92"/>
                <a:gd name="T39" fmla="*/ 3 h 438"/>
                <a:gd name="T40" fmla="*/ 90 w 92"/>
                <a:gd name="T41" fmla="*/ 1 h 438"/>
                <a:gd name="T42" fmla="*/ 87 w 92"/>
                <a:gd name="T43" fmla="*/ 0 h 438"/>
                <a:gd name="T44" fmla="*/ 80 w 92"/>
                <a:gd name="T45" fmla="*/ 0 h 438"/>
                <a:gd name="T46" fmla="*/ 68 w 92"/>
                <a:gd name="T47" fmla="*/ 0 h 438"/>
                <a:gd name="T48" fmla="*/ 51 w 92"/>
                <a:gd name="T49" fmla="*/ 3 h 438"/>
                <a:gd name="T50" fmla="*/ 29 w 92"/>
                <a:gd name="T51" fmla="*/ 8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39" name="Freeform 524"/>
            <p:cNvSpPr>
              <a:spLocks noChangeArrowheads="1"/>
            </p:cNvSpPr>
            <p:nvPr/>
          </p:nvSpPr>
          <p:spPr bwMode="auto">
            <a:xfrm>
              <a:off x="3713" y="2034"/>
              <a:ext cx="8" cy="39"/>
            </a:xfrm>
            <a:custGeom>
              <a:avLst/>
              <a:gdLst>
                <a:gd name="T0" fmla="*/ 23 w 73"/>
                <a:gd name="T1" fmla="*/ 7 h 347"/>
                <a:gd name="T2" fmla="*/ 21 w 73"/>
                <a:gd name="T3" fmla="*/ 14 h 347"/>
                <a:gd name="T4" fmla="*/ 16 w 73"/>
                <a:gd name="T5" fmla="*/ 33 h 347"/>
                <a:gd name="T6" fmla="*/ 10 w 73"/>
                <a:gd name="T7" fmla="*/ 64 h 347"/>
                <a:gd name="T8" fmla="*/ 4 w 73"/>
                <a:gd name="T9" fmla="*/ 105 h 347"/>
                <a:gd name="T10" fmla="*/ 0 w 73"/>
                <a:gd name="T11" fmla="*/ 155 h 347"/>
                <a:gd name="T12" fmla="*/ 0 w 73"/>
                <a:gd name="T13" fmla="*/ 213 h 347"/>
                <a:gd name="T14" fmla="*/ 7 w 73"/>
                <a:gd name="T15" fmla="*/ 278 h 347"/>
                <a:gd name="T16" fmla="*/ 20 w 73"/>
                <a:gd name="T17" fmla="*/ 347 h 347"/>
                <a:gd name="T18" fmla="*/ 70 w 73"/>
                <a:gd name="T19" fmla="*/ 344 h 347"/>
                <a:gd name="T20" fmla="*/ 68 w 73"/>
                <a:gd name="T21" fmla="*/ 334 h 347"/>
                <a:gd name="T22" fmla="*/ 63 w 73"/>
                <a:gd name="T23" fmla="*/ 305 h 347"/>
                <a:gd name="T24" fmla="*/ 56 w 73"/>
                <a:gd name="T25" fmla="*/ 265 h 347"/>
                <a:gd name="T26" fmla="*/ 51 w 73"/>
                <a:gd name="T27" fmla="*/ 213 h 347"/>
                <a:gd name="T28" fmla="*/ 48 w 73"/>
                <a:gd name="T29" fmla="*/ 158 h 347"/>
                <a:gd name="T30" fmla="*/ 50 w 73"/>
                <a:gd name="T31" fmla="*/ 101 h 347"/>
                <a:gd name="T32" fmla="*/ 57 w 73"/>
                <a:gd name="T33" fmla="*/ 49 h 347"/>
                <a:gd name="T34" fmla="*/ 73 w 73"/>
                <a:gd name="T35" fmla="*/ 4 h 347"/>
                <a:gd name="T36" fmla="*/ 73 w 73"/>
                <a:gd name="T37" fmla="*/ 4 h 347"/>
                <a:gd name="T38" fmla="*/ 73 w 73"/>
                <a:gd name="T39" fmla="*/ 2 h 347"/>
                <a:gd name="T40" fmla="*/ 72 w 73"/>
                <a:gd name="T41" fmla="*/ 1 h 347"/>
                <a:gd name="T42" fmla="*/ 69 w 73"/>
                <a:gd name="T43" fmla="*/ 0 h 347"/>
                <a:gd name="T44" fmla="*/ 63 w 73"/>
                <a:gd name="T45" fmla="*/ 0 h 347"/>
                <a:gd name="T46" fmla="*/ 53 w 73"/>
                <a:gd name="T47" fmla="*/ 1 h 347"/>
                <a:gd name="T48" fmla="*/ 41 w 73"/>
                <a:gd name="T49" fmla="*/ 3 h 347"/>
                <a:gd name="T50" fmla="*/ 23 w 73"/>
                <a:gd name="T51" fmla="*/ 7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0" name="Freeform 525"/>
            <p:cNvSpPr>
              <a:spLocks noChangeArrowheads="1"/>
            </p:cNvSpPr>
            <p:nvPr/>
          </p:nvSpPr>
          <p:spPr bwMode="auto">
            <a:xfrm>
              <a:off x="3714" y="2039"/>
              <a:ext cx="6" cy="28"/>
            </a:xfrm>
            <a:custGeom>
              <a:avLst/>
              <a:gdLst>
                <a:gd name="T0" fmla="*/ 16 w 52"/>
                <a:gd name="T1" fmla="*/ 5 h 256"/>
                <a:gd name="T2" fmla="*/ 15 w 52"/>
                <a:gd name="T3" fmla="*/ 10 h 256"/>
                <a:gd name="T4" fmla="*/ 11 w 52"/>
                <a:gd name="T5" fmla="*/ 24 h 256"/>
                <a:gd name="T6" fmla="*/ 6 w 52"/>
                <a:gd name="T7" fmla="*/ 47 h 256"/>
                <a:gd name="T8" fmla="*/ 2 w 52"/>
                <a:gd name="T9" fmla="*/ 77 h 256"/>
                <a:gd name="T10" fmla="*/ 0 w 52"/>
                <a:gd name="T11" fmla="*/ 115 h 256"/>
                <a:gd name="T12" fmla="*/ 0 w 52"/>
                <a:gd name="T13" fmla="*/ 157 h 256"/>
                <a:gd name="T14" fmla="*/ 4 w 52"/>
                <a:gd name="T15" fmla="*/ 205 h 256"/>
                <a:gd name="T16" fmla="*/ 14 w 52"/>
                <a:gd name="T17" fmla="*/ 256 h 256"/>
                <a:gd name="T18" fmla="*/ 50 w 52"/>
                <a:gd name="T19" fmla="*/ 254 h 256"/>
                <a:gd name="T20" fmla="*/ 49 w 52"/>
                <a:gd name="T21" fmla="*/ 247 h 256"/>
                <a:gd name="T22" fmla="*/ 45 w 52"/>
                <a:gd name="T23" fmla="*/ 226 h 256"/>
                <a:gd name="T24" fmla="*/ 41 w 52"/>
                <a:gd name="T25" fmla="*/ 195 h 256"/>
                <a:gd name="T26" fmla="*/ 37 w 52"/>
                <a:gd name="T27" fmla="*/ 157 h 256"/>
                <a:gd name="T28" fmla="*/ 35 w 52"/>
                <a:gd name="T29" fmla="*/ 116 h 256"/>
                <a:gd name="T30" fmla="*/ 36 w 52"/>
                <a:gd name="T31" fmla="*/ 74 h 256"/>
                <a:gd name="T32" fmla="*/ 41 w 52"/>
                <a:gd name="T33" fmla="*/ 35 h 256"/>
                <a:gd name="T34" fmla="*/ 52 w 52"/>
                <a:gd name="T35" fmla="*/ 3 h 256"/>
                <a:gd name="T36" fmla="*/ 52 w 52"/>
                <a:gd name="T37" fmla="*/ 3 h 256"/>
                <a:gd name="T38" fmla="*/ 52 w 52"/>
                <a:gd name="T39" fmla="*/ 2 h 256"/>
                <a:gd name="T40" fmla="*/ 51 w 52"/>
                <a:gd name="T41" fmla="*/ 1 h 256"/>
                <a:gd name="T42" fmla="*/ 49 w 52"/>
                <a:gd name="T43" fmla="*/ 0 h 256"/>
                <a:gd name="T44" fmla="*/ 45 w 52"/>
                <a:gd name="T45" fmla="*/ 0 h 256"/>
                <a:gd name="T46" fmla="*/ 39 w 52"/>
                <a:gd name="T47" fmla="*/ 0 h 256"/>
                <a:gd name="T48" fmla="*/ 29 w 52"/>
                <a:gd name="T49" fmla="*/ 2 h 256"/>
                <a:gd name="T50" fmla="*/ 16 w 52"/>
                <a:gd name="T51" fmla="*/ 5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1" name="Freeform 526"/>
            <p:cNvSpPr>
              <a:spLocks noChangeArrowheads="1"/>
            </p:cNvSpPr>
            <p:nvPr/>
          </p:nvSpPr>
          <p:spPr bwMode="auto">
            <a:xfrm>
              <a:off x="3796" y="2011"/>
              <a:ext cx="20" cy="77"/>
            </a:xfrm>
            <a:custGeom>
              <a:avLst/>
              <a:gdLst>
                <a:gd name="T0" fmla="*/ 176 w 176"/>
                <a:gd name="T1" fmla="*/ 5 h 693"/>
                <a:gd name="T2" fmla="*/ 172 w 176"/>
                <a:gd name="T3" fmla="*/ 10 h 693"/>
                <a:gd name="T4" fmla="*/ 159 w 176"/>
                <a:gd name="T5" fmla="*/ 28 h 693"/>
                <a:gd name="T6" fmla="*/ 144 w 176"/>
                <a:gd name="T7" fmla="*/ 63 h 693"/>
                <a:gd name="T8" fmla="*/ 129 w 176"/>
                <a:gd name="T9" fmla="*/ 123 h 693"/>
                <a:gd name="T10" fmla="*/ 117 w 176"/>
                <a:gd name="T11" fmla="*/ 210 h 693"/>
                <a:gd name="T12" fmla="*/ 110 w 176"/>
                <a:gd name="T13" fmla="*/ 331 h 693"/>
                <a:gd name="T14" fmla="*/ 115 w 176"/>
                <a:gd name="T15" fmla="*/ 490 h 693"/>
                <a:gd name="T16" fmla="*/ 131 w 176"/>
                <a:gd name="T17" fmla="*/ 693 h 693"/>
                <a:gd name="T18" fmla="*/ 32 w 176"/>
                <a:gd name="T19" fmla="*/ 693 h 693"/>
                <a:gd name="T20" fmla="*/ 29 w 176"/>
                <a:gd name="T21" fmla="*/ 673 h 693"/>
                <a:gd name="T22" fmla="*/ 20 w 176"/>
                <a:gd name="T23" fmla="*/ 617 h 693"/>
                <a:gd name="T24" fmla="*/ 11 w 176"/>
                <a:gd name="T25" fmla="*/ 533 h 693"/>
                <a:gd name="T26" fmla="*/ 3 w 176"/>
                <a:gd name="T27" fmla="*/ 430 h 693"/>
                <a:gd name="T28" fmla="*/ 0 w 176"/>
                <a:gd name="T29" fmla="*/ 317 h 693"/>
                <a:gd name="T30" fmla="*/ 6 w 176"/>
                <a:gd name="T31" fmla="*/ 202 h 693"/>
                <a:gd name="T32" fmla="*/ 23 w 176"/>
                <a:gd name="T33" fmla="*/ 93 h 693"/>
                <a:gd name="T34" fmla="*/ 57 w 176"/>
                <a:gd name="T35" fmla="*/ 0 h 693"/>
                <a:gd name="T36" fmla="*/ 176 w 176"/>
                <a:gd name="T37" fmla="*/ 5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2" name="Freeform 527"/>
            <p:cNvSpPr>
              <a:spLocks noChangeArrowheads="1"/>
            </p:cNvSpPr>
            <p:nvPr/>
          </p:nvSpPr>
          <p:spPr bwMode="auto">
            <a:xfrm>
              <a:off x="3797" y="2017"/>
              <a:ext cx="16" cy="65"/>
            </a:xfrm>
            <a:custGeom>
              <a:avLst/>
              <a:gdLst>
                <a:gd name="T0" fmla="*/ 149 w 149"/>
                <a:gd name="T1" fmla="*/ 4 h 592"/>
                <a:gd name="T2" fmla="*/ 145 w 149"/>
                <a:gd name="T3" fmla="*/ 8 h 592"/>
                <a:gd name="T4" fmla="*/ 136 w 149"/>
                <a:gd name="T5" fmla="*/ 24 h 592"/>
                <a:gd name="T6" fmla="*/ 123 w 149"/>
                <a:gd name="T7" fmla="*/ 54 h 592"/>
                <a:gd name="T8" fmla="*/ 110 w 149"/>
                <a:gd name="T9" fmla="*/ 104 h 592"/>
                <a:gd name="T10" fmla="*/ 99 w 149"/>
                <a:gd name="T11" fmla="*/ 179 h 592"/>
                <a:gd name="T12" fmla="*/ 94 w 149"/>
                <a:gd name="T13" fmla="*/ 282 h 592"/>
                <a:gd name="T14" fmla="*/ 97 w 149"/>
                <a:gd name="T15" fmla="*/ 418 h 592"/>
                <a:gd name="T16" fmla="*/ 112 w 149"/>
                <a:gd name="T17" fmla="*/ 592 h 592"/>
                <a:gd name="T18" fmla="*/ 27 w 149"/>
                <a:gd name="T19" fmla="*/ 592 h 592"/>
                <a:gd name="T20" fmla="*/ 24 w 149"/>
                <a:gd name="T21" fmla="*/ 575 h 592"/>
                <a:gd name="T22" fmla="*/ 17 w 149"/>
                <a:gd name="T23" fmla="*/ 527 h 592"/>
                <a:gd name="T24" fmla="*/ 9 w 149"/>
                <a:gd name="T25" fmla="*/ 455 h 592"/>
                <a:gd name="T26" fmla="*/ 2 w 149"/>
                <a:gd name="T27" fmla="*/ 367 h 592"/>
                <a:gd name="T28" fmla="*/ 0 w 149"/>
                <a:gd name="T29" fmla="*/ 271 h 592"/>
                <a:gd name="T30" fmla="*/ 5 w 149"/>
                <a:gd name="T31" fmla="*/ 173 h 592"/>
                <a:gd name="T32" fmla="*/ 20 w 149"/>
                <a:gd name="T33" fmla="*/ 80 h 592"/>
                <a:gd name="T34" fmla="*/ 48 w 149"/>
                <a:gd name="T35" fmla="*/ 0 h 592"/>
                <a:gd name="T36" fmla="*/ 149 w 149"/>
                <a:gd name="T37" fmla="*/ 4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3" name="Freeform 528"/>
            <p:cNvSpPr>
              <a:spLocks noChangeArrowheads="1"/>
            </p:cNvSpPr>
            <p:nvPr/>
          </p:nvSpPr>
          <p:spPr bwMode="auto">
            <a:xfrm>
              <a:off x="3798" y="2022"/>
              <a:ext cx="13" cy="54"/>
            </a:xfrm>
            <a:custGeom>
              <a:avLst/>
              <a:gdLst>
                <a:gd name="T0" fmla="*/ 124 w 124"/>
                <a:gd name="T1" fmla="*/ 4 h 490"/>
                <a:gd name="T2" fmla="*/ 121 w 124"/>
                <a:gd name="T3" fmla="*/ 7 h 490"/>
                <a:gd name="T4" fmla="*/ 113 w 124"/>
                <a:gd name="T5" fmla="*/ 21 h 490"/>
                <a:gd name="T6" fmla="*/ 103 w 124"/>
                <a:gd name="T7" fmla="*/ 45 h 490"/>
                <a:gd name="T8" fmla="*/ 91 w 124"/>
                <a:gd name="T9" fmla="*/ 87 h 490"/>
                <a:gd name="T10" fmla="*/ 83 w 124"/>
                <a:gd name="T11" fmla="*/ 148 h 490"/>
                <a:gd name="T12" fmla="*/ 79 w 124"/>
                <a:gd name="T13" fmla="*/ 234 h 490"/>
                <a:gd name="T14" fmla="*/ 81 w 124"/>
                <a:gd name="T15" fmla="*/ 347 h 490"/>
                <a:gd name="T16" fmla="*/ 93 w 124"/>
                <a:gd name="T17" fmla="*/ 490 h 490"/>
                <a:gd name="T18" fmla="*/ 23 w 124"/>
                <a:gd name="T19" fmla="*/ 490 h 490"/>
                <a:gd name="T20" fmla="*/ 21 w 124"/>
                <a:gd name="T21" fmla="*/ 476 h 490"/>
                <a:gd name="T22" fmla="*/ 15 w 124"/>
                <a:gd name="T23" fmla="*/ 436 h 490"/>
                <a:gd name="T24" fmla="*/ 8 w 124"/>
                <a:gd name="T25" fmla="*/ 377 h 490"/>
                <a:gd name="T26" fmla="*/ 2 w 124"/>
                <a:gd name="T27" fmla="*/ 304 h 490"/>
                <a:gd name="T28" fmla="*/ 0 w 124"/>
                <a:gd name="T29" fmla="*/ 224 h 490"/>
                <a:gd name="T30" fmla="*/ 4 w 124"/>
                <a:gd name="T31" fmla="*/ 143 h 490"/>
                <a:gd name="T32" fmla="*/ 17 w 124"/>
                <a:gd name="T33" fmla="*/ 67 h 490"/>
                <a:gd name="T34" fmla="*/ 40 w 124"/>
                <a:gd name="T35" fmla="*/ 0 h 490"/>
                <a:gd name="T36" fmla="*/ 124 w 124"/>
                <a:gd name="T37" fmla="*/ 4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4" name="Freeform 529"/>
            <p:cNvSpPr>
              <a:spLocks noChangeArrowheads="1"/>
            </p:cNvSpPr>
            <p:nvPr/>
          </p:nvSpPr>
          <p:spPr bwMode="auto">
            <a:xfrm>
              <a:off x="3798" y="2027"/>
              <a:ext cx="11" cy="43"/>
            </a:xfrm>
            <a:custGeom>
              <a:avLst/>
              <a:gdLst>
                <a:gd name="T0" fmla="*/ 99 w 99"/>
                <a:gd name="T1" fmla="*/ 3 h 389"/>
                <a:gd name="T2" fmla="*/ 96 w 99"/>
                <a:gd name="T3" fmla="*/ 6 h 389"/>
                <a:gd name="T4" fmla="*/ 89 w 99"/>
                <a:gd name="T5" fmla="*/ 16 h 389"/>
                <a:gd name="T6" fmla="*/ 81 w 99"/>
                <a:gd name="T7" fmla="*/ 36 h 389"/>
                <a:gd name="T8" fmla="*/ 72 w 99"/>
                <a:gd name="T9" fmla="*/ 69 h 389"/>
                <a:gd name="T10" fmla="*/ 66 w 99"/>
                <a:gd name="T11" fmla="*/ 118 h 389"/>
                <a:gd name="T12" fmla="*/ 62 w 99"/>
                <a:gd name="T13" fmla="*/ 185 h 389"/>
                <a:gd name="T14" fmla="*/ 64 w 99"/>
                <a:gd name="T15" fmla="*/ 275 h 389"/>
                <a:gd name="T16" fmla="*/ 73 w 99"/>
                <a:gd name="T17" fmla="*/ 389 h 389"/>
                <a:gd name="T18" fmla="*/ 18 w 99"/>
                <a:gd name="T19" fmla="*/ 389 h 389"/>
                <a:gd name="T20" fmla="*/ 16 w 99"/>
                <a:gd name="T21" fmla="*/ 378 h 389"/>
                <a:gd name="T22" fmla="*/ 11 w 99"/>
                <a:gd name="T23" fmla="*/ 346 h 389"/>
                <a:gd name="T24" fmla="*/ 6 w 99"/>
                <a:gd name="T25" fmla="*/ 299 h 389"/>
                <a:gd name="T26" fmla="*/ 2 w 99"/>
                <a:gd name="T27" fmla="*/ 242 h 389"/>
                <a:gd name="T28" fmla="*/ 0 w 99"/>
                <a:gd name="T29" fmla="*/ 178 h 389"/>
                <a:gd name="T30" fmla="*/ 4 w 99"/>
                <a:gd name="T31" fmla="*/ 114 h 389"/>
                <a:gd name="T32" fmla="*/ 14 w 99"/>
                <a:gd name="T33" fmla="*/ 52 h 389"/>
                <a:gd name="T34" fmla="*/ 32 w 99"/>
                <a:gd name="T35" fmla="*/ 0 h 389"/>
                <a:gd name="T36" fmla="*/ 99 w 99"/>
                <a:gd name="T37" fmla="*/ 3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5" name="Freeform 530"/>
            <p:cNvSpPr>
              <a:spLocks noChangeArrowheads="1"/>
            </p:cNvSpPr>
            <p:nvPr/>
          </p:nvSpPr>
          <p:spPr bwMode="auto">
            <a:xfrm>
              <a:off x="3799" y="2033"/>
              <a:ext cx="8" cy="31"/>
            </a:xfrm>
            <a:custGeom>
              <a:avLst/>
              <a:gdLst>
                <a:gd name="T0" fmla="*/ 72 w 72"/>
                <a:gd name="T1" fmla="*/ 2 h 287"/>
                <a:gd name="T2" fmla="*/ 70 w 72"/>
                <a:gd name="T3" fmla="*/ 4 h 287"/>
                <a:gd name="T4" fmla="*/ 66 w 72"/>
                <a:gd name="T5" fmla="*/ 12 h 287"/>
                <a:gd name="T6" fmla="*/ 59 w 72"/>
                <a:gd name="T7" fmla="*/ 27 h 287"/>
                <a:gd name="T8" fmla="*/ 53 w 72"/>
                <a:gd name="T9" fmla="*/ 50 h 287"/>
                <a:gd name="T10" fmla="*/ 48 w 72"/>
                <a:gd name="T11" fmla="*/ 87 h 287"/>
                <a:gd name="T12" fmla="*/ 46 w 72"/>
                <a:gd name="T13" fmla="*/ 137 h 287"/>
                <a:gd name="T14" fmla="*/ 47 w 72"/>
                <a:gd name="T15" fmla="*/ 203 h 287"/>
                <a:gd name="T16" fmla="*/ 54 w 72"/>
                <a:gd name="T17" fmla="*/ 287 h 287"/>
                <a:gd name="T18" fmla="*/ 13 w 72"/>
                <a:gd name="T19" fmla="*/ 287 h 287"/>
                <a:gd name="T20" fmla="*/ 12 w 72"/>
                <a:gd name="T21" fmla="*/ 279 h 287"/>
                <a:gd name="T22" fmla="*/ 8 w 72"/>
                <a:gd name="T23" fmla="*/ 255 h 287"/>
                <a:gd name="T24" fmla="*/ 4 w 72"/>
                <a:gd name="T25" fmla="*/ 220 h 287"/>
                <a:gd name="T26" fmla="*/ 1 w 72"/>
                <a:gd name="T27" fmla="*/ 178 h 287"/>
                <a:gd name="T28" fmla="*/ 0 w 72"/>
                <a:gd name="T29" fmla="*/ 131 h 287"/>
                <a:gd name="T30" fmla="*/ 2 w 72"/>
                <a:gd name="T31" fmla="*/ 84 h 287"/>
                <a:gd name="T32" fmla="*/ 9 w 72"/>
                <a:gd name="T33" fmla="*/ 39 h 287"/>
                <a:gd name="T34" fmla="*/ 23 w 72"/>
                <a:gd name="T35" fmla="*/ 0 h 287"/>
                <a:gd name="T36" fmla="*/ 72 w 72"/>
                <a:gd name="T37" fmla="*/ 2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6" name="Rectangle 531"/>
            <p:cNvSpPr>
              <a:spLocks noChangeArrowheads="1"/>
            </p:cNvSpPr>
            <p:nvPr/>
          </p:nvSpPr>
          <p:spPr bwMode="auto">
            <a:xfrm>
              <a:off x="3694" y="2025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5947" name="Freeform 532"/>
            <p:cNvSpPr>
              <a:spLocks noChangeArrowheads="1"/>
            </p:cNvSpPr>
            <p:nvPr/>
          </p:nvSpPr>
          <p:spPr bwMode="auto">
            <a:xfrm>
              <a:off x="3730" y="2023"/>
              <a:ext cx="39" cy="47"/>
            </a:xfrm>
            <a:custGeom>
              <a:avLst/>
              <a:gdLst>
                <a:gd name="T0" fmla="*/ 33 w 354"/>
                <a:gd name="T1" fmla="*/ 39 h 418"/>
                <a:gd name="T2" fmla="*/ 30 w 354"/>
                <a:gd name="T3" fmla="*/ 48 h 418"/>
                <a:gd name="T4" fmla="*/ 23 w 354"/>
                <a:gd name="T5" fmla="*/ 71 h 418"/>
                <a:gd name="T6" fmla="*/ 15 w 354"/>
                <a:gd name="T7" fmla="*/ 107 h 418"/>
                <a:gd name="T8" fmla="*/ 7 w 354"/>
                <a:gd name="T9" fmla="*/ 155 h 418"/>
                <a:gd name="T10" fmla="*/ 1 w 354"/>
                <a:gd name="T11" fmla="*/ 212 h 418"/>
                <a:gd name="T12" fmla="*/ 0 w 354"/>
                <a:gd name="T13" fmla="*/ 276 h 418"/>
                <a:gd name="T14" fmla="*/ 6 w 354"/>
                <a:gd name="T15" fmla="*/ 345 h 418"/>
                <a:gd name="T16" fmla="*/ 21 w 354"/>
                <a:gd name="T17" fmla="*/ 418 h 418"/>
                <a:gd name="T18" fmla="*/ 21 w 354"/>
                <a:gd name="T19" fmla="*/ 415 h 418"/>
                <a:gd name="T20" fmla="*/ 21 w 354"/>
                <a:gd name="T21" fmla="*/ 405 h 418"/>
                <a:gd name="T22" fmla="*/ 21 w 354"/>
                <a:gd name="T23" fmla="*/ 390 h 418"/>
                <a:gd name="T24" fmla="*/ 21 w 354"/>
                <a:gd name="T25" fmla="*/ 372 h 418"/>
                <a:gd name="T26" fmla="*/ 23 w 354"/>
                <a:gd name="T27" fmla="*/ 348 h 418"/>
                <a:gd name="T28" fmla="*/ 27 w 354"/>
                <a:gd name="T29" fmla="*/ 324 h 418"/>
                <a:gd name="T30" fmla="*/ 31 w 354"/>
                <a:gd name="T31" fmla="*/ 296 h 418"/>
                <a:gd name="T32" fmla="*/ 37 w 354"/>
                <a:gd name="T33" fmla="*/ 267 h 418"/>
                <a:gd name="T34" fmla="*/ 46 w 354"/>
                <a:gd name="T35" fmla="*/ 239 h 418"/>
                <a:gd name="T36" fmla="*/ 57 w 354"/>
                <a:gd name="T37" fmla="*/ 211 h 418"/>
                <a:gd name="T38" fmla="*/ 70 w 354"/>
                <a:gd name="T39" fmla="*/ 185 h 418"/>
                <a:gd name="T40" fmla="*/ 88 w 354"/>
                <a:gd name="T41" fmla="*/ 160 h 418"/>
                <a:gd name="T42" fmla="*/ 109 w 354"/>
                <a:gd name="T43" fmla="*/ 139 h 418"/>
                <a:gd name="T44" fmla="*/ 133 w 354"/>
                <a:gd name="T45" fmla="*/ 121 h 418"/>
                <a:gd name="T46" fmla="*/ 163 w 354"/>
                <a:gd name="T47" fmla="*/ 109 h 418"/>
                <a:gd name="T48" fmla="*/ 197 w 354"/>
                <a:gd name="T49" fmla="*/ 102 h 418"/>
                <a:gd name="T50" fmla="*/ 199 w 354"/>
                <a:gd name="T51" fmla="*/ 100 h 418"/>
                <a:gd name="T52" fmla="*/ 205 w 354"/>
                <a:gd name="T53" fmla="*/ 96 h 418"/>
                <a:gd name="T54" fmla="*/ 215 w 354"/>
                <a:gd name="T55" fmla="*/ 88 h 418"/>
                <a:gd name="T56" fmla="*/ 231 w 354"/>
                <a:gd name="T57" fmla="*/ 78 h 418"/>
                <a:gd name="T58" fmla="*/ 252 w 354"/>
                <a:gd name="T59" fmla="*/ 66 h 418"/>
                <a:gd name="T60" fmla="*/ 280 w 354"/>
                <a:gd name="T61" fmla="*/ 52 h 418"/>
                <a:gd name="T62" fmla="*/ 314 w 354"/>
                <a:gd name="T63" fmla="*/ 35 h 418"/>
                <a:gd name="T64" fmla="*/ 354 w 354"/>
                <a:gd name="T65" fmla="*/ 17 h 418"/>
                <a:gd name="T66" fmla="*/ 352 w 354"/>
                <a:gd name="T67" fmla="*/ 16 h 418"/>
                <a:gd name="T68" fmla="*/ 346 w 354"/>
                <a:gd name="T69" fmla="*/ 15 h 418"/>
                <a:gd name="T70" fmla="*/ 337 w 354"/>
                <a:gd name="T71" fmla="*/ 13 h 418"/>
                <a:gd name="T72" fmla="*/ 324 w 354"/>
                <a:gd name="T73" fmla="*/ 11 h 418"/>
                <a:gd name="T74" fmla="*/ 308 w 354"/>
                <a:gd name="T75" fmla="*/ 8 h 418"/>
                <a:gd name="T76" fmla="*/ 290 w 354"/>
                <a:gd name="T77" fmla="*/ 6 h 418"/>
                <a:gd name="T78" fmla="*/ 269 w 354"/>
                <a:gd name="T79" fmla="*/ 4 h 418"/>
                <a:gd name="T80" fmla="*/ 246 w 354"/>
                <a:gd name="T81" fmla="*/ 1 h 418"/>
                <a:gd name="T82" fmla="*/ 222 w 354"/>
                <a:gd name="T83" fmla="*/ 0 h 418"/>
                <a:gd name="T84" fmla="*/ 197 w 354"/>
                <a:gd name="T85" fmla="*/ 1 h 418"/>
                <a:gd name="T86" fmla="*/ 170 w 354"/>
                <a:gd name="T87" fmla="*/ 3 h 418"/>
                <a:gd name="T88" fmla="*/ 143 w 354"/>
                <a:gd name="T89" fmla="*/ 6 h 418"/>
                <a:gd name="T90" fmla="*/ 115 w 354"/>
                <a:gd name="T91" fmla="*/ 11 h 418"/>
                <a:gd name="T92" fmla="*/ 87 w 354"/>
                <a:gd name="T93" fmla="*/ 18 h 418"/>
                <a:gd name="T94" fmla="*/ 59 w 354"/>
                <a:gd name="T95" fmla="*/ 27 h 418"/>
                <a:gd name="T96" fmla="*/ 33 w 354"/>
                <a:gd name="T97" fmla="*/ 39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8" name="Freeform 533"/>
            <p:cNvSpPr>
              <a:spLocks noChangeArrowheads="1"/>
            </p:cNvSpPr>
            <p:nvPr/>
          </p:nvSpPr>
          <p:spPr bwMode="auto">
            <a:xfrm>
              <a:off x="3675" y="2058"/>
              <a:ext cx="32" cy="8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8 h 79"/>
                <a:gd name="T16" fmla="*/ 51 w 290"/>
                <a:gd name="T17" fmla="*/ 12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8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5 h 79"/>
                <a:gd name="T36" fmla="*/ 281 w 290"/>
                <a:gd name="T37" fmla="*/ 44 h 79"/>
                <a:gd name="T38" fmla="*/ 274 w 290"/>
                <a:gd name="T39" fmla="*/ 42 h 79"/>
                <a:gd name="T40" fmla="*/ 263 w 290"/>
                <a:gd name="T41" fmla="*/ 39 h 79"/>
                <a:gd name="T42" fmla="*/ 249 w 290"/>
                <a:gd name="T43" fmla="*/ 35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2 h 79"/>
                <a:gd name="T52" fmla="*/ 144 w 290"/>
                <a:gd name="T53" fmla="*/ 21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49" name="Freeform 534"/>
            <p:cNvSpPr>
              <a:spLocks noChangeArrowheads="1"/>
            </p:cNvSpPr>
            <p:nvPr/>
          </p:nvSpPr>
          <p:spPr bwMode="auto">
            <a:xfrm>
              <a:off x="3675" y="2037"/>
              <a:ext cx="32" cy="9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7 h 79"/>
                <a:gd name="T16" fmla="*/ 51 w 290"/>
                <a:gd name="T17" fmla="*/ 11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7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4 h 79"/>
                <a:gd name="T36" fmla="*/ 281 w 290"/>
                <a:gd name="T37" fmla="*/ 43 h 79"/>
                <a:gd name="T38" fmla="*/ 274 w 290"/>
                <a:gd name="T39" fmla="*/ 41 h 79"/>
                <a:gd name="T40" fmla="*/ 263 w 290"/>
                <a:gd name="T41" fmla="*/ 38 h 79"/>
                <a:gd name="T42" fmla="*/ 249 w 290"/>
                <a:gd name="T43" fmla="*/ 34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1 h 79"/>
                <a:gd name="T52" fmla="*/ 144 w 290"/>
                <a:gd name="T53" fmla="*/ 20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0" name="Freeform 535"/>
            <p:cNvSpPr>
              <a:spLocks noChangeArrowheads="1"/>
            </p:cNvSpPr>
            <p:nvPr/>
          </p:nvSpPr>
          <p:spPr bwMode="auto">
            <a:xfrm>
              <a:off x="3705" y="2027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840 h 868"/>
                <a:gd name="T4" fmla="*/ 142 w 469"/>
                <a:gd name="T5" fmla="*/ 868 h 868"/>
                <a:gd name="T6" fmla="*/ 136 w 469"/>
                <a:gd name="T7" fmla="*/ 755 h 868"/>
                <a:gd name="T8" fmla="*/ 469 w 469"/>
                <a:gd name="T9" fmla="*/ 806 h 868"/>
                <a:gd name="T10" fmla="*/ 463 w 469"/>
                <a:gd name="T11" fmla="*/ 761 h 868"/>
                <a:gd name="T12" fmla="*/ 232 w 469"/>
                <a:gd name="T13" fmla="*/ 732 h 868"/>
                <a:gd name="T14" fmla="*/ 226 w 469"/>
                <a:gd name="T15" fmla="*/ 635 h 868"/>
                <a:gd name="T16" fmla="*/ 68 w 469"/>
                <a:gd name="T17" fmla="*/ 635 h 868"/>
                <a:gd name="T18" fmla="*/ 64 w 469"/>
                <a:gd name="T19" fmla="*/ 623 h 868"/>
                <a:gd name="T20" fmla="*/ 53 w 469"/>
                <a:gd name="T21" fmla="*/ 587 h 868"/>
                <a:gd name="T22" fmla="*/ 39 w 469"/>
                <a:gd name="T23" fmla="*/ 530 h 868"/>
                <a:gd name="T24" fmla="*/ 25 w 469"/>
                <a:gd name="T25" fmla="*/ 455 h 868"/>
                <a:gd name="T26" fmla="*/ 14 w 469"/>
                <a:gd name="T27" fmla="*/ 365 h 868"/>
                <a:gd name="T28" fmla="*/ 10 w 469"/>
                <a:gd name="T29" fmla="*/ 262 h 868"/>
                <a:gd name="T30" fmla="*/ 19 w 469"/>
                <a:gd name="T31" fmla="*/ 149 h 868"/>
                <a:gd name="T32" fmla="*/ 40 w 469"/>
                <a:gd name="T33" fmla="*/ 29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1" name="Freeform 536"/>
            <p:cNvSpPr>
              <a:spLocks noChangeArrowheads="1"/>
            </p:cNvSpPr>
            <p:nvPr/>
          </p:nvSpPr>
          <p:spPr bwMode="auto">
            <a:xfrm>
              <a:off x="3731" y="2005"/>
              <a:ext cx="67" cy="13"/>
            </a:xfrm>
            <a:custGeom>
              <a:avLst/>
              <a:gdLst>
                <a:gd name="T0" fmla="*/ 0 w 604"/>
                <a:gd name="T1" fmla="*/ 118 h 118"/>
                <a:gd name="T2" fmla="*/ 3 w 604"/>
                <a:gd name="T3" fmla="*/ 117 h 118"/>
                <a:gd name="T4" fmla="*/ 14 w 604"/>
                <a:gd name="T5" fmla="*/ 113 h 118"/>
                <a:gd name="T6" fmla="*/ 29 w 604"/>
                <a:gd name="T7" fmla="*/ 108 h 118"/>
                <a:gd name="T8" fmla="*/ 50 w 604"/>
                <a:gd name="T9" fmla="*/ 101 h 118"/>
                <a:gd name="T10" fmla="*/ 77 w 604"/>
                <a:gd name="T11" fmla="*/ 93 h 118"/>
                <a:gd name="T12" fmla="*/ 107 w 604"/>
                <a:gd name="T13" fmla="*/ 85 h 118"/>
                <a:gd name="T14" fmla="*/ 143 w 604"/>
                <a:gd name="T15" fmla="*/ 76 h 118"/>
                <a:gd name="T16" fmla="*/ 181 w 604"/>
                <a:gd name="T17" fmla="*/ 69 h 118"/>
                <a:gd name="T18" fmla="*/ 224 w 604"/>
                <a:gd name="T19" fmla="*/ 62 h 118"/>
                <a:gd name="T20" fmla="*/ 270 w 604"/>
                <a:gd name="T21" fmla="*/ 57 h 118"/>
                <a:gd name="T22" fmla="*/ 319 w 604"/>
                <a:gd name="T23" fmla="*/ 53 h 118"/>
                <a:gd name="T24" fmla="*/ 369 w 604"/>
                <a:gd name="T25" fmla="*/ 52 h 118"/>
                <a:gd name="T26" fmla="*/ 422 w 604"/>
                <a:gd name="T27" fmla="*/ 53 h 118"/>
                <a:gd name="T28" fmla="*/ 476 w 604"/>
                <a:gd name="T29" fmla="*/ 58 h 118"/>
                <a:gd name="T30" fmla="*/ 531 w 604"/>
                <a:gd name="T31" fmla="*/ 66 h 118"/>
                <a:gd name="T32" fmla="*/ 587 w 604"/>
                <a:gd name="T33" fmla="*/ 78 h 118"/>
                <a:gd name="T34" fmla="*/ 604 w 604"/>
                <a:gd name="T35" fmla="*/ 0 h 118"/>
                <a:gd name="T36" fmla="*/ 600 w 604"/>
                <a:gd name="T37" fmla="*/ 0 h 118"/>
                <a:gd name="T38" fmla="*/ 587 w 604"/>
                <a:gd name="T39" fmla="*/ 0 h 118"/>
                <a:gd name="T40" fmla="*/ 566 w 604"/>
                <a:gd name="T41" fmla="*/ 0 h 118"/>
                <a:gd name="T42" fmla="*/ 540 w 604"/>
                <a:gd name="T43" fmla="*/ 1 h 118"/>
                <a:gd name="T44" fmla="*/ 507 w 604"/>
                <a:gd name="T45" fmla="*/ 2 h 118"/>
                <a:gd name="T46" fmla="*/ 470 w 604"/>
                <a:gd name="T47" fmla="*/ 3 h 118"/>
                <a:gd name="T48" fmla="*/ 428 w 604"/>
                <a:gd name="T49" fmla="*/ 6 h 118"/>
                <a:gd name="T50" fmla="*/ 383 w 604"/>
                <a:gd name="T51" fmla="*/ 8 h 118"/>
                <a:gd name="T52" fmla="*/ 335 w 604"/>
                <a:gd name="T53" fmla="*/ 12 h 118"/>
                <a:gd name="T54" fmla="*/ 285 w 604"/>
                <a:gd name="T55" fmla="*/ 16 h 118"/>
                <a:gd name="T56" fmla="*/ 235 w 604"/>
                <a:gd name="T57" fmla="*/ 21 h 118"/>
                <a:gd name="T58" fmla="*/ 186 w 604"/>
                <a:gd name="T59" fmla="*/ 28 h 118"/>
                <a:gd name="T60" fmla="*/ 136 w 604"/>
                <a:gd name="T61" fmla="*/ 36 h 118"/>
                <a:gd name="T62" fmla="*/ 88 w 604"/>
                <a:gd name="T63" fmla="*/ 45 h 118"/>
                <a:gd name="T64" fmla="*/ 42 w 604"/>
                <a:gd name="T65" fmla="*/ 55 h 118"/>
                <a:gd name="T66" fmla="*/ 0 w 604"/>
                <a:gd name="T67" fmla="*/ 67 h 118"/>
                <a:gd name="T68" fmla="*/ 0 w 604"/>
                <a:gd name="T69" fmla="*/ 118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2" name="Freeform 537"/>
            <p:cNvSpPr>
              <a:spLocks noChangeArrowheads="1"/>
            </p:cNvSpPr>
            <p:nvPr/>
          </p:nvSpPr>
          <p:spPr bwMode="auto">
            <a:xfrm>
              <a:off x="3692" y="2125"/>
              <a:ext cx="113" cy="38"/>
            </a:xfrm>
            <a:custGeom>
              <a:avLst/>
              <a:gdLst>
                <a:gd name="T0" fmla="*/ 430 w 1017"/>
                <a:gd name="T1" fmla="*/ 326 h 337"/>
                <a:gd name="T2" fmla="*/ 432 w 1017"/>
                <a:gd name="T3" fmla="*/ 325 h 337"/>
                <a:gd name="T4" fmla="*/ 438 w 1017"/>
                <a:gd name="T5" fmla="*/ 323 h 337"/>
                <a:gd name="T6" fmla="*/ 447 w 1017"/>
                <a:gd name="T7" fmla="*/ 319 h 337"/>
                <a:gd name="T8" fmla="*/ 459 w 1017"/>
                <a:gd name="T9" fmla="*/ 314 h 337"/>
                <a:gd name="T10" fmla="*/ 474 w 1017"/>
                <a:gd name="T11" fmla="*/ 308 h 337"/>
                <a:gd name="T12" fmla="*/ 491 w 1017"/>
                <a:gd name="T13" fmla="*/ 301 h 337"/>
                <a:gd name="T14" fmla="*/ 509 w 1017"/>
                <a:gd name="T15" fmla="*/ 291 h 337"/>
                <a:gd name="T16" fmla="*/ 528 w 1017"/>
                <a:gd name="T17" fmla="*/ 282 h 337"/>
                <a:gd name="T18" fmla="*/ 549 w 1017"/>
                <a:gd name="T19" fmla="*/ 272 h 337"/>
                <a:gd name="T20" fmla="*/ 568 w 1017"/>
                <a:gd name="T21" fmla="*/ 260 h 337"/>
                <a:gd name="T22" fmla="*/ 587 w 1017"/>
                <a:gd name="T23" fmla="*/ 248 h 337"/>
                <a:gd name="T24" fmla="*/ 606 w 1017"/>
                <a:gd name="T25" fmla="*/ 235 h 337"/>
                <a:gd name="T26" fmla="*/ 623 w 1017"/>
                <a:gd name="T27" fmla="*/ 222 h 337"/>
                <a:gd name="T28" fmla="*/ 638 w 1017"/>
                <a:gd name="T29" fmla="*/ 208 h 337"/>
                <a:gd name="T30" fmla="*/ 651 w 1017"/>
                <a:gd name="T31" fmla="*/ 193 h 337"/>
                <a:gd name="T32" fmla="*/ 662 w 1017"/>
                <a:gd name="T33" fmla="*/ 179 h 337"/>
                <a:gd name="T34" fmla="*/ 0 w 1017"/>
                <a:gd name="T35" fmla="*/ 17 h 337"/>
                <a:gd name="T36" fmla="*/ 51 w 1017"/>
                <a:gd name="T37" fmla="*/ 0 h 337"/>
                <a:gd name="T38" fmla="*/ 1017 w 1017"/>
                <a:gd name="T39" fmla="*/ 237 h 337"/>
                <a:gd name="T40" fmla="*/ 977 w 1017"/>
                <a:gd name="T41" fmla="*/ 260 h 337"/>
                <a:gd name="T42" fmla="*/ 698 w 1017"/>
                <a:gd name="T43" fmla="*/ 188 h 337"/>
                <a:gd name="T44" fmla="*/ 697 w 1017"/>
                <a:gd name="T45" fmla="*/ 189 h 337"/>
                <a:gd name="T46" fmla="*/ 695 w 1017"/>
                <a:gd name="T47" fmla="*/ 192 h 337"/>
                <a:gd name="T48" fmla="*/ 691 w 1017"/>
                <a:gd name="T49" fmla="*/ 196 h 337"/>
                <a:gd name="T50" fmla="*/ 685 w 1017"/>
                <a:gd name="T51" fmla="*/ 202 h 337"/>
                <a:gd name="T52" fmla="*/ 678 w 1017"/>
                <a:gd name="T53" fmla="*/ 211 h 337"/>
                <a:gd name="T54" fmla="*/ 668 w 1017"/>
                <a:gd name="T55" fmla="*/ 219 h 337"/>
                <a:gd name="T56" fmla="*/ 657 w 1017"/>
                <a:gd name="T57" fmla="*/ 229 h 337"/>
                <a:gd name="T58" fmla="*/ 642 w 1017"/>
                <a:gd name="T59" fmla="*/ 239 h 337"/>
                <a:gd name="T60" fmla="*/ 626 w 1017"/>
                <a:gd name="T61" fmla="*/ 250 h 337"/>
                <a:gd name="T62" fmla="*/ 609 w 1017"/>
                <a:gd name="T63" fmla="*/ 263 h 337"/>
                <a:gd name="T64" fmla="*/ 587 w 1017"/>
                <a:gd name="T65" fmla="*/ 275 h 337"/>
                <a:gd name="T66" fmla="*/ 565 w 1017"/>
                <a:gd name="T67" fmla="*/ 287 h 337"/>
                <a:gd name="T68" fmla="*/ 540 w 1017"/>
                <a:gd name="T69" fmla="*/ 301 h 337"/>
                <a:gd name="T70" fmla="*/ 511 w 1017"/>
                <a:gd name="T71" fmla="*/ 313 h 337"/>
                <a:gd name="T72" fmla="*/ 480 w 1017"/>
                <a:gd name="T73" fmla="*/ 325 h 337"/>
                <a:gd name="T74" fmla="*/ 447 w 1017"/>
                <a:gd name="T75" fmla="*/ 337 h 337"/>
                <a:gd name="T76" fmla="*/ 430 w 1017"/>
                <a:gd name="T77" fmla="*/ 326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3" name="Freeform 538"/>
            <p:cNvSpPr>
              <a:spLocks noChangeArrowheads="1"/>
            </p:cNvSpPr>
            <p:nvPr/>
          </p:nvSpPr>
          <p:spPr bwMode="auto">
            <a:xfrm>
              <a:off x="3668" y="2135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013 w 1036"/>
                <a:gd name="T3" fmla="*/ 303 h 303"/>
                <a:gd name="T4" fmla="*/ 1036 w 1036"/>
                <a:gd name="T5" fmla="*/ 303 h 303"/>
                <a:gd name="T6" fmla="*/ 31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4" name="Freeform 539"/>
            <p:cNvSpPr>
              <a:spLocks noChangeArrowheads="1"/>
            </p:cNvSpPr>
            <p:nvPr/>
          </p:nvSpPr>
          <p:spPr bwMode="auto">
            <a:xfrm>
              <a:off x="3688" y="2131"/>
              <a:ext cx="113" cy="30"/>
            </a:xfrm>
            <a:custGeom>
              <a:avLst/>
              <a:gdLst>
                <a:gd name="T0" fmla="*/ 0 w 1023"/>
                <a:gd name="T1" fmla="*/ 1 h 270"/>
                <a:gd name="T2" fmla="*/ 1001 w 1023"/>
                <a:gd name="T3" fmla="*/ 270 h 270"/>
                <a:gd name="T4" fmla="*/ 1023 w 1023"/>
                <a:gd name="T5" fmla="*/ 269 h 270"/>
                <a:gd name="T6" fmla="*/ 31 w 1023"/>
                <a:gd name="T7" fmla="*/ 0 h 270"/>
                <a:gd name="T8" fmla="*/ 0 w 1023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55" name="Freeform 540"/>
            <p:cNvSpPr>
              <a:spLocks noChangeArrowheads="1"/>
            </p:cNvSpPr>
            <p:nvPr/>
          </p:nvSpPr>
          <p:spPr bwMode="auto">
            <a:xfrm>
              <a:off x="3679" y="2132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009 w 1028"/>
                <a:gd name="T3" fmla="*/ 299 h 299"/>
                <a:gd name="T4" fmla="*/ 1028 w 1028"/>
                <a:gd name="T5" fmla="*/ 292 h 299"/>
                <a:gd name="T6" fmla="*/ 30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798" name="AutoShape 541"/>
          <p:cNvSpPr>
            <a:spLocks noChangeArrowheads="1"/>
          </p:cNvSpPr>
          <p:nvPr/>
        </p:nvSpPr>
        <p:spPr bwMode="auto">
          <a:xfrm>
            <a:off x="5494338" y="3140075"/>
            <a:ext cx="260350" cy="268288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799" name="Freeform 542"/>
          <p:cNvSpPr>
            <a:spLocks noChangeArrowheads="1"/>
          </p:cNvSpPr>
          <p:nvPr/>
        </p:nvSpPr>
        <p:spPr bwMode="auto">
          <a:xfrm>
            <a:off x="5495925" y="3140075"/>
            <a:ext cx="258763" cy="268288"/>
          </a:xfrm>
          <a:custGeom>
            <a:avLst/>
            <a:gdLst>
              <a:gd name="T0" fmla="*/ 653 w 1894"/>
              <a:gd name="T1" fmla="*/ 0 h 1904"/>
              <a:gd name="T2" fmla="*/ 668 w 1894"/>
              <a:gd name="T3" fmla="*/ 0 h 1904"/>
              <a:gd name="T4" fmla="*/ 699 w 1894"/>
              <a:gd name="T5" fmla="*/ 1 h 1904"/>
              <a:gd name="T6" fmla="*/ 742 w 1894"/>
              <a:gd name="T7" fmla="*/ 3 h 1904"/>
              <a:gd name="T8" fmla="*/ 799 w 1894"/>
              <a:gd name="T9" fmla="*/ 6 h 1904"/>
              <a:gd name="T10" fmla="*/ 865 w 1894"/>
              <a:gd name="T11" fmla="*/ 10 h 1904"/>
              <a:gd name="T12" fmla="*/ 941 w 1894"/>
              <a:gd name="T13" fmla="*/ 17 h 1904"/>
              <a:gd name="T14" fmla="*/ 1025 w 1894"/>
              <a:gd name="T15" fmla="*/ 26 h 1904"/>
              <a:gd name="T16" fmla="*/ 1116 w 1894"/>
              <a:gd name="T17" fmla="*/ 38 h 1904"/>
              <a:gd name="T18" fmla="*/ 1213 w 1894"/>
              <a:gd name="T19" fmla="*/ 55 h 1904"/>
              <a:gd name="T20" fmla="*/ 1315 w 1894"/>
              <a:gd name="T21" fmla="*/ 73 h 1904"/>
              <a:gd name="T22" fmla="*/ 1418 w 1894"/>
              <a:gd name="T23" fmla="*/ 97 h 1904"/>
              <a:gd name="T24" fmla="*/ 1525 w 1894"/>
              <a:gd name="T25" fmla="*/ 125 h 1904"/>
              <a:gd name="T26" fmla="*/ 1632 w 1894"/>
              <a:gd name="T27" fmla="*/ 159 h 1904"/>
              <a:gd name="T28" fmla="*/ 1739 w 1894"/>
              <a:gd name="T29" fmla="*/ 197 h 1904"/>
              <a:gd name="T30" fmla="*/ 1843 w 1894"/>
              <a:gd name="T31" fmla="*/ 241 h 1904"/>
              <a:gd name="T32" fmla="*/ 1729 w 1894"/>
              <a:gd name="T33" fmla="*/ 1139 h 1904"/>
              <a:gd name="T34" fmla="*/ 1742 w 1894"/>
              <a:gd name="T35" fmla="*/ 1146 h 1904"/>
              <a:gd name="T36" fmla="*/ 1768 w 1894"/>
              <a:gd name="T37" fmla="*/ 1173 h 1904"/>
              <a:gd name="T38" fmla="*/ 1781 w 1894"/>
              <a:gd name="T39" fmla="*/ 1234 h 1904"/>
              <a:gd name="T40" fmla="*/ 1760 w 1894"/>
              <a:gd name="T41" fmla="*/ 1341 h 1904"/>
              <a:gd name="T42" fmla="*/ 1432 w 1894"/>
              <a:gd name="T43" fmla="*/ 1765 h 1904"/>
              <a:gd name="T44" fmla="*/ 1322 w 1894"/>
              <a:gd name="T45" fmla="*/ 1904 h 1904"/>
              <a:gd name="T46" fmla="*/ 1304 w 1894"/>
              <a:gd name="T47" fmla="*/ 1902 h 1904"/>
              <a:gd name="T48" fmla="*/ 1270 w 1894"/>
              <a:gd name="T49" fmla="*/ 1897 h 1904"/>
              <a:gd name="T50" fmla="*/ 1223 w 1894"/>
              <a:gd name="T51" fmla="*/ 1891 h 1904"/>
              <a:gd name="T52" fmla="*/ 1162 w 1894"/>
              <a:gd name="T53" fmla="*/ 1881 h 1904"/>
              <a:gd name="T54" fmla="*/ 1091 w 1894"/>
              <a:gd name="T55" fmla="*/ 1869 h 1904"/>
              <a:gd name="T56" fmla="*/ 1008 w 1894"/>
              <a:gd name="T57" fmla="*/ 1854 h 1904"/>
              <a:gd name="T58" fmla="*/ 918 w 1894"/>
              <a:gd name="T59" fmla="*/ 1835 h 1904"/>
              <a:gd name="T60" fmla="*/ 820 w 1894"/>
              <a:gd name="T61" fmla="*/ 1813 h 1904"/>
              <a:gd name="T62" fmla="*/ 717 w 1894"/>
              <a:gd name="T63" fmla="*/ 1786 h 1904"/>
              <a:gd name="T64" fmla="*/ 610 w 1894"/>
              <a:gd name="T65" fmla="*/ 1755 h 1904"/>
              <a:gd name="T66" fmla="*/ 501 w 1894"/>
              <a:gd name="T67" fmla="*/ 1720 h 1904"/>
              <a:gd name="T68" fmla="*/ 390 w 1894"/>
              <a:gd name="T69" fmla="*/ 1681 h 1904"/>
              <a:gd name="T70" fmla="*/ 280 w 1894"/>
              <a:gd name="T71" fmla="*/ 1636 h 1904"/>
              <a:gd name="T72" fmla="*/ 172 w 1894"/>
              <a:gd name="T73" fmla="*/ 1585 h 1904"/>
              <a:gd name="T74" fmla="*/ 67 w 1894"/>
              <a:gd name="T75" fmla="*/ 1530 h 1904"/>
              <a:gd name="T76" fmla="*/ 16 w 1894"/>
              <a:gd name="T77" fmla="*/ 1495 h 1904"/>
              <a:gd name="T78" fmla="*/ 8 w 1894"/>
              <a:gd name="T79" fmla="*/ 1457 h 1904"/>
              <a:gd name="T80" fmla="*/ 0 w 1894"/>
              <a:gd name="T81" fmla="*/ 1401 h 1904"/>
              <a:gd name="T82" fmla="*/ 4 w 1894"/>
              <a:gd name="T83" fmla="*/ 1343 h 1904"/>
              <a:gd name="T84" fmla="*/ 388 w 1894"/>
              <a:gd name="T85" fmla="*/ 965 h 1904"/>
              <a:gd name="T86" fmla="*/ 386 w 1894"/>
              <a:gd name="T87" fmla="*/ 952 h 1904"/>
              <a:gd name="T88" fmla="*/ 390 w 1894"/>
              <a:gd name="T89" fmla="*/ 917 h 1904"/>
              <a:gd name="T90" fmla="*/ 412 w 1894"/>
              <a:gd name="T91" fmla="*/ 868 h 1904"/>
              <a:gd name="T92" fmla="*/ 468 w 1894"/>
              <a:gd name="T93" fmla="*/ 814 h 19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894"/>
              <a:gd name="T142" fmla="*/ 0 h 1904"/>
              <a:gd name="T143" fmla="*/ 1894 w 1894"/>
              <a:gd name="T144" fmla="*/ 1904 h 19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894" h="1904">
                <a:moveTo>
                  <a:pt x="651" y="0"/>
                </a:moveTo>
                <a:lnTo>
                  <a:pt x="653" y="0"/>
                </a:lnTo>
                <a:lnTo>
                  <a:pt x="659" y="0"/>
                </a:lnTo>
                <a:lnTo>
                  <a:pt x="668" y="0"/>
                </a:lnTo>
                <a:lnTo>
                  <a:pt x="682" y="0"/>
                </a:lnTo>
                <a:lnTo>
                  <a:pt x="699" y="1"/>
                </a:lnTo>
                <a:lnTo>
                  <a:pt x="720" y="1"/>
                </a:lnTo>
                <a:lnTo>
                  <a:pt x="742" y="3"/>
                </a:lnTo>
                <a:lnTo>
                  <a:pt x="769" y="4"/>
                </a:lnTo>
                <a:lnTo>
                  <a:pt x="799" y="6"/>
                </a:lnTo>
                <a:lnTo>
                  <a:pt x="831" y="8"/>
                </a:lnTo>
                <a:lnTo>
                  <a:pt x="865" y="10"/>
                </a:lnTo>
                <a:lnTo>
                  <a:pt x="902" y="13"/>
                </a:lnTo>
                <a:lnTo>
                  <a:pt x="941" y="17"/>
                </a:lnTo>
                <a:lnTo>
                  <a:pt x="982" y="21"/>
                </a:lnTo>
                <a:lnTo>
                  <a:pt x="1025" y="26"/>
                </a:lnTo>
                <a:lnTo>
                  <a:pt x="1070" y="32"/>
                </a:lnTo>
                <a:lnTo>
                  <a:pt x="1116" y="38"/>
                </a:lnTo>
                <a:lnTo>
                  <a:pt x="1164" y="46"/>
                </a:lnTo>
                <a:lnTo>
                  <a:pt x="1213" y="55"/>
                </a:lnTo>
                <a:lnTo>
                  <a:pt x="1263" y="63"/>
                </a:lnTo>
                <a:lnTo>
                  <a:pt x="1315" y="73"/>
                </a:lnTo>
                <a:lnTo>
                  <a:pt x="1366" y="85"/>
                </a:lnTo>
                <a:lnTo>
                  <a:pt x="1418" y="97"/>
                </a:lnTo>
                <a:lnTo>
                  <a:pt x="1472" y="111"/>
                </a:lnTo>
                <a:lnTo>
                  <a:pt x="1525" y="125"/>
                </a:lnTo>
                <a:lnTo>
                  <a:pt x="1579" y="141"/>
                </a:lnTo>
                <a:lnTo>
                  <a:pt x="1632" y="159"/>
                </a:lnTo>
                <a:lnTo>
                  <a:pt x="1685" y="177"/>
                </a:lnTo>
                <a:lnTo>
                  <a:pt x="1739" y="197"/>
                </a:lnTo>
                <a:lnTo>
                  <a:pt x="1791" y="218"/>
                </a:lnTo>
                <a:lnTo>
                  <a:pt x="1843" y="241"/>
                </a:lnTo>
                <a:lnTo>
                  <a:pt x="1894" y="266"/>
                </a:lnTo>
                <a:lnTo>
                  <a:pt x="1729" y="1139"/>
                </a:lnTo>
                <a:lnTo>
                  <a:pt x="1733" y="1140"/>
                </a:lnTo>
                <a:lnTo>
                  <a:pt x="1742" y="1146"/>
                </a:lnTo>
                <a:lnTo>
                  <a:pt x="1755" y="1156"/>
                </a:lnTo>
                <a:lnTo>
                  <a:pt x="1768" y="1173"/>
                </a:lnTo>
                <a:lnTo>
                  <a:pt x="1778" y="1199"/>
                </a:lnTo>
                <a:lnTo>
                  <a:pt x="1781" y="1234"/>
                </a:lnTo>
                <a:lnTo>
                  <a:pt x="1777" y="1281"/>
                </a:lnTo>
                <a:lnTo>
                  <a:pt x="1760" y="1341"/>
                </a:lnTo>
                <a:lnTo>
                  <a:pt x="1472" y="1765"/>
                </a:lnTo>
                <a:lnTo>
                  <a:pt x="1432" y="1765"/>
                </a:lnTo>
                <a:lnTo>
                  <a:pt x="1324" y="1904"/>
                </a:lnTo>
                <a:lnTo>
                  <a:pt x="1322" y="1904"/>
                </a:lnTo>
                <a:lnTo>
                  <a:pt x="1315" y="1903"/>
                </a:lnTo>
                <a:lnTo>
                  <a:pt x="1304" y="1902"/>
                </a:lnTo>
                <a:lnTo>
                  <a:pt x="1290" y="1900"/>
                </a:lnTo>
                <a:lnTo>
                  <a:pt x="1270" y="1897"/>
                </a:lnTo>
                <a:lnTo>
                  <a:pt x="1249" y="1894"/>
                </a:lnTo>
                <a:lnTo>
                  <a:pt x="1223" y="1891"/>
                </a:lnTo>
                <a:lnTo>
                  <a:pt x="1194" y="1887"/>
                </a:lnTo>
                <a:lnTo>
                  <a:pt x="1162" y="1881"/>
                </a:lnTo>
                <a:lnTo>
                  <a:pt x="1128" y="1876"/>
                </a:lnTo>
                <a:lnTo>
                  <a:pt x="1091" y="1869"/>
                </a:lnTo>
                <a:lnTo>
                  <a:pt x="1050" y="1862"/>
                </a:lnTo>
                <a:lnTo>
                  <a:pt x="1008" y="1854"/>
                </a:lnTo>
                <a:lnTo>
                  <a:pt x="964" y="1845"/>
                </a:lnTo>
                <a:lnTo>
                  <a:pt x="918" y="1835"/>
                </a:lnTo>
                <a:lnTo>
                  <a:pt x="870" y="1824"/>
                </a:lnTo>
                <a:lnTo>
                  <a:pt x="820" y="1813"/>
                </a:lnTo>
                <a:lnTo>
                  <a:pt x="769" y="1800"/>
                </a:lnTo>
                <a:lnTo>
                  <a:pt x="717" y="1786"/>
                </a:lnTo>
                <a:lnTo>
                  <a:pt x="664" y="1772"/>
                </a:lnTo>
                <a:lnTo>
                  <a:pt x="610" y="1755"/>
                </a:lnTo>
                <a:lnTo>
                  <a:pt x="555" y="1738"/>
                </a:lnTo>
                <a:lnTo>
                  <a:pt x="501" y="1720"/>
                </a:lnTo>
                <a:lnTo>
                  <a:pt x="445" y="1701"/>
                </a:lnTo>
                <a:lnTo>
                  <a:pt x="390" y="1681"/>
                </a:lnTo>
                <a:lnTo>
                  <a:pt x="334" y="1659"/>
                </a:lnTo>
                <a:lnTo>
                  <a:pt x="280" y="1636"/>
                </a:lnTo>
                <a:lnTo>
                  <a:pt x="225" y="1611"/>
                </a:lnTo>
                <a:lnTo>
                  <a:pt x="172" y="1585"/>
                </a:lnTo>
                <a:lnTo>
                  <a:pt x="119" y="1559"/>
                </a:lnTo>
                <a:lnTo>
                  <a:pt x="67" y="1530"/>
                </a:lnTo>
                <a:lnTo>
                  <a:pt x="17" y="1500"/>
                </a:lnTo>
                <a:lnTo>
                  <a:pt x="16" y="1495"/>
                </a:lnTo>
                <a:lnTo>
                  <a:pt x="12" y="1480"/>
                </a:lnTo>
                <a:lnTo>
                  <a:pt x="8" y="1457"/>
                </a:lnTo>
                <a:lnTo>
                  <a:pt x="4" y="1430"/>
                </a:lnTo>
                <a:lnTo>
                  <a:pt x="0" y="1401"/>
                </a:lnTo>
                <a:lnTo>
                  <a:pt x="0" y="1370"/>
                </a:lnTo>
                <a:lnTo>
                  <a:pt x="4" y="1343"/>
                </a:lnTo>
                <a:lnTo>
                  <a:pt x="12" y="1319"/>
                </a:lnTo>
                <a:lnTo>
                  <a:pt x="388" y="965"/>
                </a:lnTo>
                <a:lnTo>
                  <a:pt x="387" y="961"/>
                </a:lnTo>
                <a:lnTo>
                  <a:pt x="386" y="952"/>
                </a:lnTo>
                <a:lnTo>
                  <a:pt x="386" y="936"/>
                </a:lnTo>
                <a:lnTo>
                  <a:pt x="390" y="917"/>
                </a:lnTo>
                <a:lnTo>
                  <a:pt x="397" y="893"/>
                </a:lnTo>
                <a:lnTo>
                  <a:pt x="412" y="868"/>
                </a:lnTo>
                <a:lnTo>
                  <a:pt x="435" y="841"/>
                </a:lnTo>
                <a:lnTo>
                  <a:pt x="468" y="814"/>
                </a:lnTo>
                <a:lnTo>
                  <a:pt x="651" y="0"/>
                </a:lnTo>
                <a:close/>
              </a:path>
            </a:pathLst>
          </a:custGeom>
          <a:solidFill>
            <a:srgbClr val="B2B2B2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00" name="Freeform 543"/>
          <p:cNvSpPr>
            <a:spLocks noChangeArrowheads="1"/>
          </p:cNvSpPr>
          <p:nvPr/>
        </p:nvSpPr>
        <p:spPr bwMode="auto">
          <a:xfrm>
            <a:off x="5527675" y="3309938"/>
            <a:ext cx="150813" cy="46037"/>
          </a:xfrm>
          <a:custGeom>
            <a:avLst/>
            <a:gdLst>
              <a:gd name="T0" fmla="*/ 40 w 1106"/>
              <a:gd name="T1" fmla="*/ 0 h 331"/>
              <a:gd name="T2" fmla="*/ 1106 w 1106"/>
              <a:gd name="T3" fmla="*/ 277 h 331"/>
              <a:gd name="T4" fmla="*/ 1071 w 1106"/>
              <a:gd name="T5" fmla="*/ 331 h 331"/>
              <a:gd name="T6" fmla="*/ 0 w 1106"/>
              <a:gd name="T7" fmla="*/ 36 h 331"/>
              <a:gd name="T8" fmla="*/ 40 w 1106"/>
              <a:gd name="T9" fmla="*/ 0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6"/>
              <a:gd name="T16" fmla="*/ 0 h 331"/>
              <a:gd name="T17" fmla="*/ 1106 w 1106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6" h="331">
                <a:moveTo>
                  <a:pt x="40" y="0"/>
                </a:moveTo>
                <a:lnTo>
                  <a:pt x="1106" y="277"/>
                </a:lnTo>
                <a:lnTo>
                  <a:pt x="1071" y="331"/>
                </a:lnTo>
                <a:lnTo>
                  <a:pt x="0" y="36"/>
                </a:lnTo>
                <a:lnTo>
                  <a:pt x="40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01" name="Freeform 544"/>
          <p:cNvSpPr>
            <a:spLocks noChangeArrowheads="1"/>
          </p:cNvSpPr>
          <p:nvPr/>
        </p:nvSpPr>
        <p:spPr bwMode="auto">
          <a:xfrm>
            <a:off x="5502275" y="3330575"/>
            <a:ext cx="176213" cy="71438"/>
          </a:xfrm>
          <a:custGeom>
            <a:avLst/>
            <a:gdLst>
              <a:gd name="T0" fmla="*/ 1282 w 1285"/>
              <a:gd name="T1" fmla="*/ 391 h 505"/>
              <a:gd name="T2" fmla="*/ 1264 w 1285"/>
              <a:gd name="T3" fmla="*/ 389 h 505"/>
              <a:gd name="T4" fmla="*/ 1232 w 1285"/>
              <a:gd name="T5" fmla="*/ 385 h 505"/>
              <a:gd name="T6" fmla="*/ 1183 w 1285"/>
              <a:gd name="T7" fmla="*/ 378 h 505"/>
              <a:gd name="T8" fmla="*/ 1124 w 1285"/>
              <a:gd name="T9" fmla="*/ 369 h 505"/>
              <a:gd name="T10" fmla="*/ 1052 w 1285"/>
              <a:gd name="T11" fmla="*/ 355 h 505"/>
              <a:gd name="T12" fmla="*/ 971 w 1285"/>
              <a:gd name="T13" fmla="*/ 340 h 505"/>
              <a:gd name="T14" fmla="*/ 881 w 1285"/>
              <a:gd name="T15" fmla="*/ 322 h 505"/>
              <a:gd name="T16" fmla="*/ 785 w 1285"/>
              <a:gd name="T17" fmla="*/ 299 h 505"/>
              <a:gd name="T18" fmla="*/ 684 w 1285"/>
              <a:gd name="T19" fmla="*/ 273 h 505"/>
              <a:gd name="T20" fmla="*/ 579 w 1285"/>
              <a:gd name="T21" fmla="*/ 244 h 505"/>
              <a:gd name="T22" fmla="*/ 472 w 1285"/>
              <a:gd name="T23" fmla="*/ 209 h 505"/>
              <a:gd name="T24" fmla="*/ 364 w 1285"/>
              <a:gd name="T25" fmla="*/ 171 h 505"/>
              <a:gd name="T26" fmla="*/ 259 w 1285"/>
              <a:gd name="T27" fmla="*/ 128 h 505"/>
              <a:gd name="T28" fmla="*/ 155 w 1285"/>
              <a:gd name="T29" fmla="*/ 81 h 505"/>
              <a:gd name="T30" fmla="*/ 55 w 1285"/>
              <a:gd name="T31" fmla="*/ 28 h 505"/>
              <a:gd name="T32" fmla="*/ 6 w 1285"/>
              <a:gd name="T33" fmla="*/ 4 h 505"/>
              <a:gd name="T34" fmla="*/ 2 w 1285"/>
              <a:gd name="T35" fmla="*/ 32 h 505"/>
              <a:gd name="T36" fmla="*/ 0 w 1285"/>
              <a:gd name="T37" fmla="*/ 76 h 505"/>
              <a:gd name="T38" fmla="*/ 8 w 1285"/>
              <a:gd name="T39" fmla="*/ 120 h 505"/>
              <a:gd name="T40" fmla="*/ 19 w 1285"/>
              <a:gd name="T41" fmla="*/ 139 h 505"/>
              <a:gd name="T42" fmla="*/ 28 w 1285"/>
              <a:gd name="T43" fmla="*/ 144 h 505"/>
              <a:gd name="T44" fmla="*/ 47 w 1285"/>
              <a:gd name="T45" fmla="*/ 155 h 505"/>
              <a:gd name="T46" fmla="*/ 75 w 1285"/>
              <a:gd name="T47" fmla="*/ 170 h 505"/>
              <a:gd name="T48" fmla="*/ 112 w 1285"/>
              <a:gd name="T49" fmla="*/ 190 h 505"/>
              <a:gd name="T50" fmla="*/ 159 w 1285"/>
              <a:gd name="T51" fmla="*/ 212 h 505"/>
              <a:gd name="T52" fmla="*/ 215 w 1285"/>
              <a:gd name="T53" fmla="*/ 238 h 505"/>
              <a:gd name="T54" fmla="*/ 281 w 1285"/>
              <a:gd name="T55" fmla="*/ 267 h 505"/>
              <a:gd name="T56" fmla="*/ 358 w 1285"/>
              <a:gd name="T57" fmla="*/ 296 h 505"/>
              <a:gd name="T58" fmla="*/ 443 w 1285"/>
              <a:gd name="T59" fmla="*/ 326 h 505"/>
              <a:gd name="T60" fmla="*/ 540 w 1285"/>
              <a:gd name="T61" fmla="*/ 357 h 505"/>
              <a:gd name="T62" fmla="*/ 647 w 1285"/>
              <a:gd name="T63" fmla="*/ 387 h 505"/>
              <a:gd name="T64" fmla="*/ 764 w 1285"/>
              <a:gd name="T65" fmla="*/ 416 h 505"/>
              <a:gd name="T66" fmla="*/ 890 w 1285"/>
              <a:gd name="T67" fmla="*/ 444 h 505"/>
              <a:gd name="T68" fmla="*/ 1028 w 1285"/>
              <a:gd name="T69" fmla="*/ 472 h 505"/>
              <a:gd name="T70" fmla="*/ 1177 w 1285"/>
              <a:gd name="T71" fmla="*/ 494 h 505"/>
              <a:gd name="T72" fmla="*/ 1256 w 1285"/>
              <a:gd name="T73" fmla="*/ 503 h 505"/>
              <a:gd name="T74" fmla="*/ 1265 w 1285"/>
              <a:gd name="T75" fmla="*/ 487 h 505"/>
              <a:gd name="T76" fmla="*/ 1278 w 1285"/>
              <a:gd name="T77" fmla="*/ 456 h 505"/>
              <a:gd name="T78" fmla="*/ 1285 w 1285"/>
              <a:gd name="T79" fmla="*/ 415 h 5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85"/>
              <a:gd name="T121" fmla="*/ 0 h 505"/>
              <a:gd name="T122" fmla="*/ 1285 w 1285"/>
              <a:gd name="T123" fmla="*/ 505 h 5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85" h="505">
                <a:moveTo>
                  <a:pt x="1284" y="391"/>
                </a:moveTo>
                <a:lnTo>
                  <a:pt x="1282" y="391"/>
                </a:lnTo>
                <a:lnTo>
                  <a:pt x="1275" y="390"/>
                </a:lnTo>
                <a:lnTo>
                  <a:pt x="1264" y="389"/>
                </a:lnTo>
                <a:lnTo>
                  <a:pt x="1250" y="387"/>
                </a:lnTo>
                <a:lnTo>
                  <a:pt x="1232" y="385"/>
                </a:lnTo>
                <a:lnTo>
                  <a:pt x="1209" y="382"/>
                </a:lnTo>
                <a:lnTo>
                  <a:pt x="1183" y="378"/>
                </a:lnTo>
                <a:lnTo>
                  <a:pt x="1155" y="374"/>
                </a:lnTo>
                <a:lnTo>
                  <a:pt x="1124" y="369"/>
                </a:lnTo>
                <a:lnTo>
                  <a:pt x="1089" y="362"/>
                </a:lnTo>
                <a:lnTo>
                  <a:pt x="1052" y="355"/>
                </a:lnTo>
                <a:lnTo>
                  <a:pt x="1013" y="349"/>
                </a:lnTo>
                <a:lnTo>
                  <a:pt x="971" y="340"/>
                </a:lnTo>
                <a:lnTo>
                  <a:pt x="926" y="332"/>
                </a:lnTo>
                <a:lnTo>
                  <a:pt x="881" y="322"/>
                </a:lnTo>
                <a:lnTo>
                  <a:pt x="834" y="311"/>
                </a:lnTo>
                <a:lnTo>
                  <a:pt x="785" y="299"/>
                </a:lnTo>
                <a:lnTo>
                  <a:pt x="735" y="287"/>
                </a:lnTo>
                <a:lnTo>
                  <a:pt x="684" y="273"/>
                </a:lnTo>
                <a:lnTo>
                  <a:pt x="632" y="259"/>
                </a:lnTo>
                <a:lnTo>
                  <a:pt x="579" y="244"/>
                </a:lnTo>
                <a:lnTo>
                  <a:pt x="526" y="228"/>
                </a:lnTo>
                <a:lnTo>
                  <a:pt x="472" y="209"/>
                </a:lnTo>
                <a:lnTo>
                  <a:pt x="419" y="191"/>
                </a:lnTo>
                <a:lnTo>
                  <a:pt x="364" y="171"/>
                </a:lnTo>
                <a:lnTo>
                  <a:pt x="311" y="150"/>
                </a:lnTo>
                <a:lnTo>
                  <a:pt x="259" y="128"/>
                </a:lnTo>
                <a:lnTo>
                  <a:pt x="206" y="105"/>
                </a:lnTo>
                <a:lnTo>
                  <a:pt x="155" y="81"/>
                </a:lnTo>
                <a:lnTo>
                  <a:pt x="104" y="55"/>
                </a:lnTo>
                <a:lnTo>
                  <a:pt x="55" y="28"/>
                </a:lnTo>
                <a:lnTo>
                  <a:pt x="7" y="0"/>
                </a:lnTo>
                <a:lnTo>
                  <a:pt x="6" y="4"/>
                </a:lnTo>
                <a:lnTo>
                  <a:pt x="4" y="15"/>
                </a:lnTo>
                <a:lnTo>
                  <a:pt x="2" y="32"/>
                </a:lnTo>
                <a:lnTo>
                  <a:pt x="0" y="53"/>
                </a:lnTo>
                <a:lnTo>
                  <a:pt x="0" y="76"/>
                </a:lnTo>
                <a:lnTo>
                  <a:pt x="2" y="98"/>
                </a:lnTo>
                <a:lnTo>
                  <a:pt x="8" y="120"/>
                </a:lnTo>
                <a:lnTo>
                  <a:pt x="18" y="137"/>
                </a:lnTo>
                <a:lnTo>
                  <a:pt x="19" y="139"/>
                </a:lnTo>
                <a:lnTo>
                  <a:pt x="22" y="141"/>
                </a:lnTo>
                <a:lnTo>
                  <a:pt x="28" y="144"/>
                </a:lnTo>
                <a:lnTo>
                  <a:pt x="37" y="148"/>
                </a:lnTo>
                <a:lnTo>
                  <a:pt x="47" y="155"/>
                </a:lnTo>
                <a:lnTo>
                  <a:pt x="59" y="162"/>
                </a:lnTo>
                <a:lnTo>
                  <a:pt x="75" y="170"/>
                </a:lnTo>
                <a:lnTo>
                  <a:pt x="92" y="180"/>
                </a:lnTo>
                <a:lnTo>
                  <a:pt x="112" y="190"/>
                </a:lnTo>
                <a:lnTo>
                  <a:pt x="134" y="200"/>
                </a:lnTo>
                <a:lnTo>
                  <a:pt x="159" y="212"/>
                </a:lnTo>
                <a:lnTo>
                  <a:pt x="186" y="225"/>
                </a:lnTo>
                <a:lnTo>
                  <a:pt x="215" y="238"/>
                </a:lnTo>
                <a:lnTo>
                  <a:pt x="247" y="252"/>
                </a:lnTo>
                <a:lnTo>
                  <a:pt x="281" y="267"/>
                </a:lnTo>
                <a:lnTo>
                  <a:pt x="318" y="281"/>
                </a:lnTo>
                <a:lnTo>
                  <a:pt x="358" y="296"/>
                </a:lnTo>
                <a:lnTo>
                  <a:pt x="399" y="311"/>
                </a:lnTo>
                <a:lnTo>
                  <a:pt x="443" y="326"/>
                </a:lnTo>
                <a:lnTo>
                  <a:pt x="491" y="341"/>
                </a:lnTo>
                <a:lnTo>
                  <a:pt x="540" y="357"/>
                </a:lnTo>
                <a:lnTo>
                  <a:pt x="592" y="372"/>
                </a:lnTo>
                <a:lnTo>
                  <a:pt x="647" y="387"/>
                </a:lnTo>
                <a:lnTo>
                  <a:pt x="703" y="402"/>
                </a:lnTo>
                <a:lnTo>
                  <a:pt x="764" y="416"/>
                </a:lnTo>
                <a:lnTo>
                  <a:pt x="826" y="431"/>
                </a:lnTo>
                <a:lnTo>
                  <a:pt x="890" y="444"/>
                </a:lnTo>
                <a:lnTo>
                  <a:pt x="958" y="459"/>
                </a:lnTo>
                <a:lnTo>
                  <a:pt x="1028" y="472"/>
                </a:lnTo>
                <a:lnTo>
                  <a:pt x="1101" y="483"/>
                </a:lnTo>
                <a:lnTo>
                  <a:pt x="1177" y="494"/>
                </a:lnTo>
                <a:lnTo>
                  <a:pt x="1255" y="505"/>
                </a:lnTo>
                <a:lnTo>
                  <a:pt x="1256" y="503"/>
                </a:lnTo>
                <a:lnTo>
                  <a:pt x="1260" y="497"/>
                </a:lnTo>
                <a:lnTo>
                  <a:pt x="1265" y="487"/>
                </a:lnTo>
                <a:lnTo>
                  <a:pt x="1272" y="473"/>
                </a:lnTo>
                <a:lnTo>
                  <a:pt x="1278" y="456"/>
                </a:lnTo>
                <a:lnTo>
                  <a:pt x="1282" y="437"/>
                </a:lnTo>
                <a:lnTo>
                  <a:pt x="1285" y="415"/>
                </a:lnTo>
                <a:lnTo>
                  <a:pt x="1284" y="391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02" name="AutoShape 545"/>
          <p:cNvSpPr>
            <a:spLocks noChangeArrowheads="1"/>
          </p:cNvSpPr>
          <p:nvPr/>
        </p:nvSpPr>
        <p:spPr bwMode="auto">
          <a:xfrm>
            <a:off x="5449888" y="3044825"/>
            <a:ext cx="284162" cy="319088"/>
          </a:xfrm>
          <a:prstGeom prst="roundRect">
            <a:avLst>
              <a:gd name="adj" fmla="val 56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803" name="Freeform 546"/>
          <p:cNvSpPr>
            <a:spLocks noChangeArrowheads="1"/>
          </p:cNvSpPr>
          <p:nvPr/>
        </p:nvSpPr>
        <p:spPr bwMode="auto">
          <a:xfrm>
            <a:off x="5508625" y="3065463"/>
            <a:ext cx="41275" cy="52387"/>
          </a:xfrm>
          <a:custGeom>
            <a:avLst/>
            <a:gdLst>
              <a:gd name="T0" fmla="*/ 63 w 179"/>
              <a:gd name="T1" fmla="*/ 28 h 216"/>
              <a:gd name="T2" fmla="*/ 49 w 179"/>
              <a:gd name="T3" fmla="*/ 37 h 216"/>
              <a:gd name="T4" fmla="*/ 38 w 179"/>
              <a:gd name="T5" fmla="*/ 47 h 216"/>
              <a:gd name="T6" fmla="*/ 27 w 179"/>
              <a:gd name="T7" fmla="*/ 59 h 216"/>
              <a:gd name="T8" fmla="*/ 18 w 179"/>
              <a:gd name="T9" fmla="*/ 72 h 216"/>
              <a:gd name="T10" fmla="*/ 10 w 179"/>
              <a:gd name="T11" fmla="*/ 86 h 216"/>
              <a:gd name="T12" fmla="*/ 5 w 179"/>
              <a:gd name="T13" fmla="*/ 101 h 216"/>
              <a:gd name="T14" fmla="*/ 2 w 179"/>
              <a:gd name="T15" fmla="*/ 117 h 216"/>
              <a:gd name="T16" fmla="*/ 0 w 179"/>
              <a:gd name="T17" fmla="*/ 133 h 216"/>
              <a:gd name="T18" fmla="*/ 2 w 179"/>
              <a:gd name="T19" fmla="*/ 155 h 216"/>
              <a:gd name="T20" fmla="*/ 10 w 179"/>
              <a:gd name="T21" fmla="*/ 173 h 216"/>
              <a:gd name="T22" fmla="*/ 23 w 179"/>
              <a:gd name="T23" fmla="*/ 190 h 216"/>
              <a:gd name="T24" fmla="*/ 40 w 179"/>
              <a:gd name="T25" fmla="*/ 201 h 216"/>
              <a:gd name="T26" fmla="*/ 59 w 179"/>
              <a:gd name="T27" fmla="*/ 211 h 216"/>
              <a:gd name="T28" fmla="*/ 79 w 179"/>
              <a:gd name="T29" fmla="*/ 215 h 216"/>
              <a:gd name="T30" fmla="*/ 100 w 179"/>
              <a:gd name="T31" fmla="*/ 216 h 216"/>
              <a:gd name="T32" fmla="*/ 120 w 179"/>
              <a:gd name="T33" fmla="*/ 213 h 216"/>
              <a:gd name="T34" fmla="*/ 124 w 179"/>
              <a:gd name="T35" fmla="*/ 213 h 216"/>
              <a:gd name="T36" fmla="*/ 128 w 179"/>
              <a:gd name="T37" fmla="*/ 211 h 216"/>
              <a:gd name="T38" fmla="*/ 131 w 179"/>
              <a:gd name="T39" fmla="*/ 208 h 216"/>
              <a:gd name="T40" fmla="*/ 132 w 179"/>
              <a:gd name="T41" fmla="*/ 203 h 216"/>
              <a:gd name="T42" fmla="*/ 130 w 179"/>
              <a:gd name="T43" fmla="*/ 198 h 216"/>
              <a:gd name="T44" fmla="*/ 126 w 179"/>
              <a:gd name="T45" fmla="*/ 194 h 216"/>
              <a:gd name="T46" fmla="*/ 121 w 179"/>
              <a:gd name="T47" fmla="*/ 190 h 216"/>
              <a:gd name="T48" fmla="*/ 116 w 179"/>
              <a:gd name="T49" fmla="*/ 187 h 216"/>
              <a:gd name="T50" fmla="*/ 105 w 179"/>
              <a:gd name="T51" fmla="*/ 184 h 216"/>
              <a:gd name="T52" fmla="*/ 95 w 179"/>
              <a:gd name="T53" fmla="*/ 182 h 216"/>
              <a:gd name="T54" fmla="*/ 84 w 179"/>
              <a:gd name="T55" fmla="*/ 180 h 216"/>
              <a:gd name="T56" fmla="*/ 75 w 179"/>
              <a:gd name="T57" fmla="*/ 178 h 216"/>
              <a:gd name="T58" fmla="*/ 65 w 179"/>
              <a:gd name="T59" fmla="*/ 175 h 216"/>
              <a:gd name="T60" fmla="*/ 56 w 179"/>
              <a:gd name="T61" fmla="*/ 170 h 216"/>
              <a:gd name="T62" fmla="*/ 47 w 179"/>
              <a:gd name="T63" fmla="*/ 165 h 216"/>
              <a:gd name="T64" fmla="*/ 39 w 179"/>
              <a:gd name="T65" fmla="*/ 156 h 216"/>
              <a:gd name="T66" fmla="*/ 36 w 179"/>
              <a:gd name="T67" fmla="*/ 120 h 216"/>
              <a:gd name="T68" fmla="*/ 44 w 179"/>
              <a:gd name="T69" fmla="*/ 90 h 216"/>
              <a:gd name="T70" fmla="*/ 61 w 179"/>
              <a:gd name="T71" fmla="*/ 67 h 216"/>
              <a:gd name="T72" fmla="*/ 84 w 179"/>
              <a:gd name="T73" fmla="*/ 47 h 216"/>
              <a:gd name="T74" fmla="*/ 109 w 179"/>
              <a:gd name="T75" fmla="*/ 32 h 216"/>
              <a:gd name="T76" fmla="*/ 136 w 179"/>
              <a:gd name="T77" fmla="*/ 21 h 216"/>
              <a:gd name="T78" fmla="*/ 160 w 179"/>
              <a:gd name="T79" fmla="*/ 12 h 216"/>
              <a:gd name="T80" fmla="*/ 179 w 179"/>
              <a:gd name="T81" fmla="*/ 5 h 216"/>
              <a:gd name="T82" fmla="*/ 167 w 179"/>
              <a:gd name="T83" fmla="*/ 1 h 216"/>
              <a:gd name="T84" fmla="*/ 154 w 179"/>
              <a:gd name="T85" fmla="*/ 0 h 216"/>
              <a:gd name="T86" fmla="*/ 140 w 179"/>
              <a:gd name="T87" fmla="*/ 2 h 216"/>
              <a:gd name="T88" fmla="*/ 124 w 179"/>
              <a:gd name="T89" fmla="*/ 5 h 216"/>
              <a:gd name="T90" fmla="*/ 108 w 179"/>
              <a:gd name="T91" fmla="*/ 10 h 216"/>
              <a:gd name="T92" fmla="*/ 92 w 179"/>
              <a:gd name="T93" fmla="*/ 15 h 216"/>
              <a:gd name="T94" fmla="*/ 77 w 179"/>
              <a:gd name="T95" fmla="*/ 22 h 216"/>
              <a:gd name="T96" fmla="*/ 63 w 179"/>
              <a:gd name="T97" fmla="*/ 28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9"/>
              <a:gd name="T148" fmla="*/ 0 h 216"/>
              <a:gd name="T149" fmla="*/ 179 w 179"/>
              <a:gd name="T150" fmla="*/ 216 h 2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9" h="216">
                <a:moveTo>
                  <a:pt x="63" y="28"/>
                </a:moveTo>
                <a:lnTo>
                  <a:pt x="49" y="37"/>
                </a:lnTo>
                <a:lnTo>
                  <a:pt x="38" y="47"/>
                </a:lnTo>
                <a:lnTo>
                  <a:pt x="27" y="59"/>
                </a:lnTo>
                <a:lnTo>
                  <a:pt x="18" y="72"/>
                </a:lnTo>
                <a:lnTo>
                  <a:pt x="10" y="86"/>
                </a:lnTo>
                <a:lnTo>
                  <a:pt x="5" y="101"/>
                </a:lnTo>
                <a:lnTo>
                  <a:pt x="2" y="117"/>
                </a:lnTo>
                <a:lnTo>
                  <a:pt x="0" y="133"/>
                </a:lnTo>
                <a:lnTo>
                  <a:pt x="2" y="155"/>
                </a:lnTo>
                <a:lnTo>
                  <a:pt x="10" y="173"/>
                </a:lnTo>
                <a:lnTo>
                  <a:pt x="23" y="190"/>
                </a:lnTo>
                <a:lnTo>
                  <a:pt x="40" y="201"/>
                </a:lnTo>
                <a:lnTo>
                  <a:pt x="59" y="211"/>
                </a:lnTo>
                <a:lnTo>
                  <a:pt x="79" y="215"/>
                </a:lnTo>
                <a:lnTo>
                  <a:pt x="100" y="216"/>
                </a:lnTo>
                <a:lnTo>
                  <a:pt x="120" y="213"/>
                </a:lnTo>
                <a:lnTo>
                  <a:pt x="124" y="213"/>
                </a:lnTo>
                <a:lnTo>
                  <a:pt x="128" y="211"/>
                </a:lnTo>
                <a:lnTo>
                  <a:pt x="131" y="208"/>
                </a:lnTo>
                <a:lnTo>
                  <a:pt x="132" y="203"/>
                </a:lnTo>
                <a:lnTo>
                  <a:pt x="130" y="198"/>
                </a:lnTo>
                <a:lnTo>
                  <a:pt x="126" y="194"/>
                </a:lnTo>
                <a:lnTo>
                  <a:pt x="121" y="190"/>
                </a:lnTo>
                <a:lnTo>
                  <a:pt x="116" y="187"/>
                </a:lnTo>
                <a:lnTo>
                  <a:pt x="105" y="184"/>
                </a:lnTo>
                <a:lnTo>
                  <a:pt x="95" y="182"/>
                </a:lnTo>
                <a:lnTo>
                  <a:pt x="84" y="180"/>
                </a:lnTo>
                <a:lnTo>
                  <a:pt x="75" y="178"/>
                </a:lnTo>
                <a:lnTo>
                  <a:pt x="65" y="175"/>
                </a:lnTo>
                <a:lnTo>
                  <a:pt x="56" y="170"/>
                </a:lnTo>
                <a:lnTo>
                  <a:pt x="47" y="165"/>
                </a:lnTo>
                <a:lnTo>
                  <a:pt x="39" y="156"/>
                </a:lnTo>
                <a:lnTo>
                  <a:pt x="36" y="120"/>
                </a:lnTo>
                <a:lnTo>
                  <a:pt x="44" y="90"/>
                </a:lnTo>
                <a:lnTo>
                  <a:pt x="61" y="67"/>
                </a:lnTo>
                <a:lnTo>
                  <a:pt x="84" y="47"/>
                </a:lnTo>
                <a:lnTo>
                  <a:pt x="109" y="32"/>
                </a:lnTo>
                <a:lnTo>
                  <a:pt x="136" y="21"/>
                </a:lnTo>
                <a:lnTo>
                  <a:pt x="160" y="12"/>
                </a:lnTo>
                <a:lnTo>
                  <a:pt x="179" y="5"/>
                </a:lnTo>
                <a:lnTo>
                  <a:pt x="167" y="1"/>
                </a:lnTo>
                <a:lnTo>
                  <a:pt x="154" y="0"/>
                </a:lnTo>
                <a:lnTo>
                  <a:pt x="140" y="2"/>
                </a:lnTo>
                <a:lnTo>
                  <a:pt x="124" y="5"/>
                </a:lnTo>
                <a:lnTo>
                  <a:pt x="108" y="10"/>
                </a:lnTo>
                <a:lnTo>
                  <a:pt x="92" y="15"/>
                </a:lnTo>
                <a:lnTo>
                  <a:pt x="77" y="22"/>
                </a:lnTo>
                <a:lnTo>
                  <a:pt x="63" y="28"/>
                </a:lnTo>
                <a:close/>
              </a:path>
            </a:pathLst>
          </a:custGeom>
          <a:solidFill>
            <a:srgbClr val="C9E8FF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04" name="Freeform 547"/>
          <p:cNvSpPr>
            <a:spLocks noChangeArrowheads="1"/>
          </p:cNvSpPr>
          <p:nvPr/>
        </p:nvSpPr>
        <p:spPr bwMode="auto">
          <a:xfrm>
            <a:off x="5576888" y="3063875"/>
            <a:ext cx="25400" cy="39688"/>
          </a:xfrm>
          <a:custGeom>
            <a:avLst/>
            <a:gdLst>
              <a:gd name="T0" fmla="*/ 96 w 114"/>
              <a:gd name="T1" fmla="*/ 55 h 168"/>
              <a:gd name="T2" fmla="*/ 101 w 114"/>
              <a:gd name="T3" fmla="*/ 72 h 168"/>
              <a:gd name="T4" fmla="*/ 100 w 114"/>
              <a:gd name="T5" fmla="*/ 88 h 168"/>
              <a:gd name="T6" fmla="*/ 92 w 114"/>
              <a:gd name="T7" fmla="*/ 101 h 168"/>
              <a:gd name="T8" fmla="*/ 82 w 114"/>
              <a:gd name="T9" fmla="*/ 112 h 168"/>
              <a:gd name="T10" fmla="*/ 69 w 114"/>
              <a:gd name="T11" fmla="*/ 123 h 168"/>
              <a:gd name="T12" fmla="*/ 54 w 114"/>
              <a:gd name="T13" fmla="*/ 134 h 168"/>
              <a:gd name="T14" fmla="*/ 40 w 114"/>
              <a:gd name="T15" fmla="*/ 143 h 168"/>
              <a:gd name="T16" fmla="*/ 27 w 114"/>
              <a:gd name="T17" fmla="*/ 153 h 168"/>
              <a:gd name="T18" fmla="*/ 25 w 114"/>
              <a:gd name="T19" fmla="*/ 156 h 168"/>
              <a:gd name="T20" fmla="*/ 24 w 114"/>
              <a:gd name="T21" fmla="*/ 158 h 168"/>
              <a:gd name="T22" fmla="*/ 24 w 114"/>
              <a:gd name="T23" fmla="*/ 162 h 168"/>
              <a:gd name="T24" fmla="*/ 25 w 114"/>
              <a:gd name="T25" fmla="*/ 165 h 168"/>
              <a:gd name="T26" fmla="*/ 28 w 114"/>
              <a:gd name="T27" fmla="*/ 167 h 168"/>
              <a:gd name="T28" fmla="*/ 31 w 114"/>
              <a:gd name="T29" fmla="*/ 168 h 168"/>
              <a:gd name="T30" fmla="*/ 33 w 114"/>
              <a:gd name="T31" fmla="*/ 168 h 168"/>
              <a:gd name="T32" fmla="*/ 37 w 114"/>
              <a:gd name="T33" fmla="*/ 167 h 168"/>
              <a:gd name="T34" fmla="*/ 53 w 114"/>
              <a:gd name="T35" fmla="*/ 157 h 168"/>
              <a:gd name="T36" fmla="*/ 69 w 114"/>
              <a:gd name="T37" fmla="*/ 147 h 168"/>
              <a:gd name="T38" fmla="*/ 84 w 114"/>
              <a:gd name="T39" fmla="*/ 135 h 168"/>
              <a:gd name="T40" fmla="*/ 97 w 114"/>
              <a:gd name="T41" fmla="*/ 121 h 168"/>
              <a:gd name="T42" fmla="*/ 107 w 114"/>
              <a:gd name="T43" fmla="*/ 106 h 168"/>
              <a:gd name="T44" fmla="*/ 113 w 114"/>
              <a:gd name="T45" fmla="*/ 89 h 168"/>
              <a:gd name="T46" fmla="*/ 114 w 114"/>
              <a:gd name="T47" fmla="*/ 71 h 168"/>
              <a:gd name="T48" fmla="*/ 110 w 114"/>
              <a:gd name="T49" fmla="*/ 51 h 168"/>
              <a:gd name="T50" fmla="*/ 101 w 114"/>
              <a:gd name="T51" fmla="*/ 36 h 168"/>
              <a:gd name="T52" fmla="*/ 87 w 114"/>
              <a:gd name="T53" fmla="*/ 24 h 168"/>
              <a:gd name="T54" fmla="*/ 70 w 114"/>
              <a:gd name="T55" fmla="*/ 14 h 168"/>
              <a:gd name="T56" fmla="*/ 51 w 114"/>
              <a:gd name="T57" fmla="*/ 7 h 168"/>
              <a:gd name="T58" fmla="*/ 32 w 114"/>
              <a:gd name="T59" fmla="*/ 2 h 168"/>
              <a:gd name="T60" fmla="*/ 17 w 114"/>
              <a:gd name="T61" fmla="*/ 0 h 168"/>
              <a:gd name="T62" fmla="*/ 5 w 114"/>
              <a:gd name="T63" fmla="*/ 0 h 168"/>
              <a:gd name="T64" fmla="*/ 0 w 114"/>
              <a:gd name="T65" fmla="*/ 3 h 168"/>
              <a:gd name="T66" fmla="*/ 12 w 114"/>
              <a:gd name="T67" fmla="*/ 9 h 168"/>
              <a:gd name="T68" fmla="*/ 26 w 114"/>
              <a:gd name="T69" fmla="*/ 13 h 168"/>
              <a:gd name="T70" fmla="*/ 41 w 114"/>
              <a:gd name="T71" fmla="*/ 17 h 168"/>
              <a:gd name="T72" fmla="*/ 54 w 114"/>
              <a:gd name="T73" fmla="*/ 22 h 168"/>
              <a:gd name="T74" fmla="*/ 68 w 114"/>
              <a:gd name="T75" fmla="*/ 27 h 168"/>
              <a:gd name="T76" fmla="*/ 80 w 114"/>
              <a:gd name="T77" fmla="*/ 34 h 168"/>
              <a:gd name="T78" fmla="*/ 89 w 114"/>
              <a:gd name="T79" fmla="*/ 43 h 168"/>
              <a:gd name="T80" fmla="*/ 96 w 114"/>
              <a:gd name="T81" fmla="*/ 55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4"/>
              <a:gd name="T124" fmla="*/ 0 h 168"/>
              <a:gd name="T125" fmla="*/ 114 w 114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4" h="168">
                <a:moveTo>
                  <a:pt x="96" y="55"/>
                </a:moveTo>
                <a:lnTo>
                  <a:pt x="101" y="72"/>
                </a:lnTo>
                <a:lnTo>
                  <a:pt x="100" y="88"/>
                </a:lnTo>
                <a:lnTo>
                  <a:pt x="92" y="101"/>
                </a:lnTo>
                <a:lnTo>
                  <a:pt x="82" y="112"/>
                </a:lnTo>
                <a:lnTo>
                  <a:pt x="69" y="123"/>
                </a:lnTo>
                <a:lnTo>
                  <a:pt x="54" y="134"/>
                </a:lnTo>
                <a:lnTo>
                  <a:pt x="40" y="143"/>
                </a:lnTo>
                <a:lnTo>
                  <a:pt x="27" y="153"/>
                </a:lnTo>
                <a:lnTo>
                  <a:pt x="25" y="156"/>
                </a:lnTo>
                <a:lnTo>
                  <a:pt x="24" y="158"/>
                </a:lnTo>
                <a:lnTo>
                  <a:pt x="24" y="162"/>
                </a:lnTo>
                <a:lnTo>
                  <a:pt x="25" y="165"/>
                </a:lnTo>
                <a:lnTo>
                  <a:pt x="28" y="167"/>
                </a:lnTo>
                <a:lnTo>
                  <a:pt x="31" y="168"/>
                </a:lnTo>
                <a:lnTo>
                  <a:pt x="33" y="168"/>
                </a:lnTo>
                <a:lnTo>
                  <a:pt x="37" y="167"/>
                </a:lnTo>
                <a:lnTo>
                  <a:pt x="53" y="157"/>
                </a:lnTo>
                <a:lnTo>
                  <a:pt x="69" y="147"/>
                </a:lnTo>
                <a:lnTo>
                  <a:pt x="84" y="135"/>
                </a:lnTo>
                <a:lnTo>
                  <a:pt x="97" y="121"/>
                </a:lnTo>
                <a:lnTo>
                  <a:pt x="107" y="106"/>
                </a:lnTo>
                <a:lnTo>
                  <a:pt x="113" y="89"/>
                </a:lnTo>
                <a:lnTo>
                  <a:pt x="114" y="71"/>
                </a:lnTo>
                <a:lnTo>
                  <a:pt x="110" y="51"/>
                </a:lnTo>
                <a:lnTo>
                  <a:pt x="101" y="36"/>
                </a:lnTo>
                <a:lnTo>
                  <a:pt x="87" y="24"/>
                </a:lnTo>
                <a:lnTo>
                  <a:pt x="70" y="14"/>
                </a:lnTo>
                <a:lnTo>
                  <a:pt x="51" y="7"/>
                </a:lnTo>
                <a:lnTo>
                  <a:pt x="32" y="2"/>
                </a:lnTo>
                <a:lnTo>
                  <a:pt x="17" y="0"/>
                </a:lnTo>
                <a:lnTo>
                  <a:pt x="5" y="0"/>
                </a:lnTo>
                <a:lnTo>
                  <a:pt x="0" y="3"/>
                </a:lnTo>
                <a:lnTo>
                  <a:pt x="12" y="9"/>
                </a:lnTo>
                <a:lnTo>
                  <a:pt x="26" y="13"/>
                </a:lnTo>
                <a:lnTo>
                  <a:pt x="41" y="17"/>
                </a:lnTo>
                <a:lnTo>
                  <a:pt x="54" y="22"/>
                </a:lnTo>
                <a:lnTo>
                  <a:pt x="68" y="27"/>
                </a:lnTo>
                <a:lnTo>
                  <a:pt x="80" y="34"/>
                </a:lnTo>
                <a:lnTo>
                  <a:pt x="89" y="43"/>
                </a:lnTo>
                <a:lnTo>
                  <a:pt x="96" y="55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05" name="Freeform 548"/>
          <p:cNvSpPr>
            <a:spLocks noChangeArrowheads="1"/>
          </p:cNvSpPr>
          <p:nvPr/>
        </p:nvSpPr>
        <p:spPr bwMode="auto">
          <a:xfrm>
            <a:off x="5483225" y="3054350"/>
            <a:ext cx="66675" cy="85725"/>
          </a:xfrm>
          <a:custGeom>
            <a:avLst/>
            <a:gdLst>
              <a:gd name="T0" fmla="*/ 90 w 289"/>
              <a:gd name="T1" fmla="*/ 65 h 351"/>
              <a:gd name="T2" fmla="*/ 48 w 289"/>
              <a:gd name="T3" fmla="*/ 106 h 351"/>
              <a:gd name="T4" fmla="*/ 15 w 289"/>
              <a:gd name="T5" fmla="*/ 155 h 351"/>
              <a:gd name="T6" fmla="*/ 0 w 289"/>
              <a:gd name="T7" fmla="*/ 210 h 351"/>
              <a:gd name="T8" fmla="*/ 3 w 289"/>
              <a:gd name="T9" fmla="*/ 248 h 351"/>
              <a:gd name="T10" fmla="*/ 8 w 289"/>
              <a:gd name="T11" fmla="*/ 262 h 351"/>
              <a:gd name="T12" fmla="*/ 17 w 289"/>
              <a:gd name="T13" fmla="*/ 276 h 351"/>
              <a:gd name="T14" fmla="*/ 29 w 289"/>
              <a:gd name="T15" fmla="*/ 288 h 351"/>
              <a:gd name="T16" fmla="*/ 50 w 289"/>
              <a:gd name="T17" fmla="*/ 301 h 351"/>
              <a:gd name="T18" fmla="*/ 77 w 289"/>
              <a:gd name="T19" fmla="*/ 315 h 351"/>
              <a:gd name="T20" fmla="*/ 107 w 289"/>
              <a:gd name="T21" fmla="*/ 326 h 351"/>
              <a:gd name="T22" fmla="*/ 136 w 289"/>
              <a:gd name="T23" fmla="*/ 334 h 351"/>
              <a:gd name="T24" fmla="*/ 167 w 289"/>
              <a:gd name="T25" fmla="*/ 341 h 351"/>
              <a:gd name="T26" fmla="*/ 197 w 289"/>
              <a:gd name="T27" fmla="*/ 345 h 351"/>
              <a:gd name="T28" fmla="*/ 228 w 289"/>
              <a:gd name="T29" fmla="*/ 348 h 351"/>
              <a:gd name="T30" fmla="*/ 259 w 289"/>
              <a:gd name="T31" fmla="*/ 350 h 351"/>
              <a:gd name="T32" fmla="*/ 279 w 289"/>
              <a:gd name="T33" fmla="*/ 351 h 351"/>
              <a:gd name="T34" fmla="*/ 286 w 289"/>
              <a:gd name="T35" fmla="*/ 345 h 351"/>
              <a:gd name="T36" fmla="*/ 289 w 289"/>
              <a:gd name="T37" fmla="*/ 335 h 351"/>
              <a:gd name="T38" fmla="*/ 282 w 289"/>
              <a:gd name="T39" fmla="*/ 328 h 351"/>
              <a:gd name="T40" fmla="*/ 263 w 289"/>
              <a:gd name="T41" fmla="*/ 322 h 351"/>
              <a:gd name="T42" fmla="*/ 236 w 289"/>
              <a:gd name="T43" fmla="*/ 317 h 351"/>
              <a:gd name="T44" fmla="*/ 208 w 289"/>
              <a:gd name="T45" fmla="*/ 313 h 351"/>
              <a:gd name="T46" fmla="*/ 179 w 289"/>
              <a:gd name="T47" fmla="*/ 308 h 351"/>
              <a:gd name="T48" fmla="*/ 152 w 289"/>
              <a:gd name="T49" fmla="*/ 303 h 351"/>
              <a:gd name="T50" fmla="*/ 125 w 289"/>
              <a:gd name="T51" fmla="*/ 296 h 351"/>
              <a:gd name="T52" fmla="*/ 98 w 289"/>
              <a:gd name="T53" fmla="*/ 287 h 351"/>
              <a:gd name="T54" fmla="*/ 72 w 289"/>
              <a:gd name="T55" fmla="*/ 276 h 351"/>
              <a:gd name="T56" fmla="*/ 49 w 289"/>
              <a:gd name="T57" fmla="*/ 261 h 351"/>
              <a:gd name="T58" fmla="*/ 34 w 289"/>
              <a:gd name="T59" fmla="*/ 241 h 351"/>
              <a:gd name="T60" fmla="*/ 30 w 289"/>
              <a:gd name="T61" fmla="*/ 215 h 351"/>
              <a:gd name="T62" fmla="*/ 34 w 289"/>
              <a:gd name="T63" fmla="*/ 186 h 351"/>
              <a:gd name="T64" fmla="*/ 46 w 289"/>
              <a:gd name="T65" fmla="*/ 158 h 351"/>
              <a:gd name="T66" fmla="*/ 64 w 289"/>
              <a:gd name="T67" fmla="*/ 128 h 351"/>
              <a:gd name="T68" fmla="*/ 85 w 289"/>
              <a:gd name="T69" fmla="*/ 102 h 351"/>
              <a:gd name="T70" fmla="*/ 110 w 289"/>
              <a:gd name="T71" fmla="*/ 77 h 351"/>
              <a:gd name="T72" fmla="*/ 137 w 289"/>
              <a:gd name="T73" fmla="*/ 53 h 351"/>
              <a:gd name="T74" fmla="*/ 175 w 289"/>
              <a:gd name="T75" fmla="*/ 35 h 351"/>
              <a:gd name="T76" fmla="*/ 213 w 289"/>
              <a:gd name="T77" fmla="*/ 19 h 351"/>
              <a:gd name="T78" fmla="*/ 237 w 289"/>
              <a:gd name="T79" fmla="*/ 6 h 351"/>
              <a:gd name="T80" fmla="*/ 230 w 289"/>
              <a:gd name="T81" fmla="*/ 0 h 351"/>
              <a:gd name="T82" fmla="*/ 198 w 289"/>
              <a:gd name="T83" fmla="*/ 4 h 351"/>
              <a:gd name="T84" fmla="*/ 161 w 289"/>
              <a:gd name="T85" fmla="*/ 17 h 351"/>
              <a:gd name="T86" fmla="*/ 127 w 289"/>
              <a:gd name="T87" fmla="*/ 35 h 35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1"/>
              <a:gd name="T134" fmla="*/ 289 w 289"/>
              <a:gd name="T135" fmla="*/ 351 h 35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1">
                <a:moveTo>
                  <a:pt x="112" y="46"/>
                </a:moveTo>
                <a:lnTo>
                  <a:pt x="90" y="65"/>
                </a:lnTo>
                <a:lnTo>
                  <a:pt x="68" y="84"/>
                </a:lnTo>
                <a:lnTo>
                  <a:pt x="48" y="106"/>
                </a:lnTo>
                <a:lnTo>
                  <a:pt x="30" y="130"/>
                </a:lnTo>
                <a:lnTo>
                  <a:pt x="15" y="155"/>
                </a:lnTo>
                <a:lnTo>
                  <a:pt x="5" y="181"/>
                </a:lnTo>
                <a:lnTo>
                  <a:pt x="0" y="210"/>
                </a:lnTo>
                <a:lnTo>
                  <a:pt x="1" y="240"/>
                </a:lnTo>
                <a:lnTo>
                  <a:pt x="3" y="248"/>
                </a:lnTo>
                <a:lnTo>
                  <a:pt x="5" y="256"/>
                </a:lnTo>
                <a:lnTo>
                  <a:pt x="8" y="262"/>
                </a:lnTo>
                <a:lnTo>
                  <a:pt x="12" y="270"/>
                </a:lnTo>
                <a:lnTo>
                  <a:pt x="17" y="276"/>
                </a:lnTo>
                <a:lnTo>
                  <a:pt x="24" y="283"/>
                </a:lnTo>
                <a:lnTo>
                  <a:pt x="29" y="288"/>
                </a:lnTo>
                <a:lnTo>
                  <a:pt x="36" y="292"/>
                </a:lnTo>
                <a:lnTo>
                  <a:pt x="50" y="301"/>
                </a:lnTo>
                <a:lnTo>
                  <a:pt x="64" y="308"/>
                </a:lnTo>
                <a:lnTo>
                  <a:pt x="77" y="315"/>
                </a:lnTo>
                <a:lnTo>
                  <a:pt x="92" y="320"/>
                </a:lnTo>
                <a:lnTo>
                  <a:pt x="107" y="326"/>
                </a:lnTo>
                <a:lnTo>
                  <a:pt x="121" y="330"/>
                </a:lnTo>
                <a:lnTo>
                  <a:pt x="136" y="334"/>
                </a:lnTo>
                <a:lnTo>
                  <a:pt x="151" y="337"/>
                </a:lnTo>
                <a:lnTo>
                  <a:pt x="167" y="341"/>
                </a:lnTo>
                <a:lnTo>
                  <a:pt x="181" y="343"/>
                </a:lnTo>
                <a:lnTo>
                  <a:pt x="197" y="345"/>
                </a:lnTo>
                <a:lnTo>
                  <a:pt x="213" y="347"/>
                </a:lnTo>
                <a:lnTo>
                  <a:pt x="228" y="348"/>
                </a:lnTo>
                <a:lnTo>
                  <a:pt x="243" y="349"/>
                </a:lnTo>
                <a:lnTo>
                  <a:pt x="259" y="350"/>
                </a:lnTo>
                <a:lnTo>
                  <a:pt x="274" y="351"/>
                </a:lnTo>
                <a:lnTo>
                  <a:pt x="279" y="351"/>
                </a:lnTo>
                <a:lnTo>
                  <a:pt x="283" y="349"/>
                </a:lnTo>
                <a:lnTo>
                  <a:pt x="286" y="345"/>
                </a:lnTo>
                <a:lnTo>
                  <a:pt x="289" y="341"/>
                </a:lnTo>
                <a:lnTo>
                  <a:pt x="289" y="335"/>
                </a:lnTo>
                <a:lnTo>
                  <a:pt x="286" y="331"/>
                </a:lnTo>
                <a:lnTo>
                  <a:pt x="282" y="328"/>
                </a:lnTo>
                <a:lnTo>
                  <a:pt x="277" y="326"/>
                </a:lnTo>
                <a:lnTo>
                  <a:pt x="263" y="322"/>
                </a:lnTo>
                <a:lnTo>
                  <a:pt x="250" y="320"/>
                </a:lnTo>
                <a:lnTo>
                  <a:pt x="236" y="317"/>
                </a:lnTo>
                <a:lnTo>
                  <a:pt x="221" y="315"/>
                </a:lnTo>
                <a:lnTo>
                  <a:pt x="208" y="313"/>
                </a:lnTo>
                <a:lnTo>
                  <a:pt x="194" y="311"/>
                </a:lnTo>
                <a:lnTo>
                  <a:pt x="179" y="308"/>
                </a:lnTo>
                <a:lnTo>
                  <a:pt x="166" y="305"/>
                </a:lnTo>
                <a:lnTo>
                  <a:pt x="152" y="303"/>
                </a:lnTo>
                <a:lnTo>
                  <a:pt x="138" y="300"/>
                </a:lnTo>
                <a:lnTo>
                  <a:pt x="125" y="296"/>
                </a:lnTo>
                <a:lnTo>
                  <a:pt x="111" y="292"/>
                </a:lnTo>
                <a:lnTo>
                  <a:pt x="98" y="287"/>
                </a:lnTo>
                <a:lnTo>
                  <a:pt x="85" y="282"/>
                </a:lnTo>
                <a:lnTo>
                  <a:pt x="72" y="276"/>
                </a:lnTo>
                <a:lnTo>
                  <a:pt x="59" y="269"/>
                </a:lnTo>
                <a:lnTo>
                  <a:pt x="49" y="261"/>
                </a:lnTo>
                <a:lnTo>
                  <a:pt x="41" y="252"/>
                </a:lnTo>
                <a:lnTo>
                  <a:pt x="34" y="241"/>
                </a:lnTo>
                <a:lnTo>
                  <a:pt x="31" y="228"/>
                </a:lnTo>
                <a:lnTo>
                  <a:pt x="30" y="215"/>
                </a:lnTo>
                <a:lnTo>
                  <a:pt x="31" y="201"/>
                </a:lnTo>
                <a:lnTo>
                  <a:pt x="34" y="186"/>
                </a:lnTo>
                <a:lnTo>
                  <a:pt x="38" y="174"/>
                </a:lnTo>
                <a:lnTo>
                  <a:pt x="46" y="158"/>
                </a:lnTo>
                <a:lnTo>
                  <a:pt x="54" y="142"/>
                </a:lnTo>
                <a:lnTo>
                  <a:pt x="64" y="128"/>
                </a:lnTo>
                <a:lnTo>
                  <a:pt x="74" y="115"/>
                </a:lnTo>
                <a:lnTo>
                  <a:pt x="85" y="102"/>
                </a:lnTo>
                <a:lnTo>
                  <a:pt x="96" y="89"/>
                </a:lnTo>
                <a:lnTo>
                  <a:pt x="110" y="77"/>
                </a:lnTo>
                <a:lnTo>
                  <a:pt x="124" y="64"/>
                </a:lnTo>
                <a:lnTo>
                  <a:pt x="137" y="53"/>
                </a:lnTo>
                <a:lnTo>
                  <a:pt x="155" y="43"/>
                </a:lnTo>
                <a:lnTo>
                  <a:pt x="175" y="35"/>
                </a:lnTo>
                <a:lnTo>
                  <a:pt x="195" y="26"/>
                </a:lnTo>
                <a:lnTo>
                  <a:pt x="213" y="19"/>
                </a:lnTo>
                <a:lnTo>
                  <a:pt x="228" y="12"/>
                </a:lnTo>
                <a:lnTo>
                  <a:pt x="237" y="6"/>
                </a:lnTo>
                <a:lnTo>
                  <a:pt x="240" y="2"/>
                </a:lnTo>
                <a:lnTo>
                  <a:pt x="230" y="0"/>
                </a:lnTo>
                <a:lnTo>
                  <a:pt x="215" y="1"/>
                </a:lnTo>
                <a:lnTo>
                  <a:pt x="198" y="4"/>
                </a:lnTo>
                <a:lnTo>
                  <a:pt x="180" y="9"/>
                </a:lnTo>
                <a:lnTo>
                  <a:pt x="161" y="17"/>
                </a:lnTo>
                <a:lnTo>
                  <a:pt x="144" y="25"/>
                </a:lnTo>
                <a:lnTo>
                  <a:pt x="127" y="35"/>
                </a:lnTo>
                <a:lnTo>
                  <a:pt x="112" y="46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06" name="Freeform 549"/>
          <p:cNvSpPr>
            <a:spLocks noChangeArrowheads="1"/>
          </p:cNvSpPr>
          <p:nvPr/>
        </p:nvSpPr>
        <p:spPr bwMode="auto">
          <a:xfrm>
            <a:off x="5573713" y="3051175"/>
            <a:ext cx="57150" cy="57150"/>
          </a:xfrm>
          <a:custGeom>
            <a:avLst/>
            <a:gdLst>
              <a:gd name="T0" fmla="*/ 210 w 254"/>
              <a:gd name="T1" fmla="*/ 71 h 234"/>
              <a:gd name="T2" fmla="*/ 222 w 254"/>
              <a:gd name="T3" fmla="*/ 84 h 234"/>
              <a:gd name="T4" fmla="*/ 229 w 254"/>
              <a:gd name="T5" fmla="*/ 99 h 234"/>
              <a:gd name="T6" fmla="*/ 232 w 254"/>
              <a:gd name="T7" fmla="*/ 115 h 234"/>
              <a:gd name="T8" fmla="*/ 232 w 254"/>
              <a:gd name="T9" fmla="*/ 132 h 234"/>
              <a:gd name="T10" fmla="*/ 230 w 254"/>
              <a:gd name="T11" fmla="*/ 146 h 234"/>
              <a:gd name="T12" fmla="*/ 226 w 254"/>
              <a:gd name="T13" fmla="*/ 158 h 234"/>
              <a:gd name="T14" fmla="*/ 219 w 254"/>
              <a:gd name="T15" fmla="*/ 170 h 234"/>
              <a:gd name="T16" fmla="*/ 211 w 254"/>
              <a:gd name="T17" fmla="*/ 179 h 234"/>
              <a:gd name="T18" fmla="*/ 202 w 254"/>
              <a:gd name="T19" fmla="*/ 190 h 234"/>
              <a:gd name="T20" fmla="*/ 193 w 254"/>
              <a:gd name="T21" fmla="*/ 199 h 234"/>
              <a:gd name="T22" fmla="*/ 183 w 254"/>
              <a:gd name="T23" fmla="*/ 208 h 234"/>
              <a:gd name="T24" fmla="*/ 174 w 254"/>
              <a:gd name="T25" fmla="*/ 218 h 234"/>
              <a:gd name="T26" fmla="*/ 172 w 254"/>
              <a:gd name="T27" fmla="*/ 221 h 234"/>
              <a:gd name="T28" fmla="*/ 172 w 254"/>
              <a:gd name="T29" fmla="*/ 224 h 234"/>
              <a:gd name="T30" fmla="*/ 172 w 254"/>
              <a:gd name="T31" fmla="*/ 227 h 234"/>
              <a:gd name="T32" fmla="*/ 174 w 254"/>
              <a:gd name="T33" fmla="*/ 231 h 234"/>
              <a:gd name="T34" fmla="*/ 177 w 254"/>
              <a:gd name="T35" fmla="*/ 233 h 234"/>
              <a:gd name="T36" fmla="*/ 181 w 254"/>
              <a:gd name="T37" fmla="*/ 234 h 234"/>
              <a:gd name="T38" fmla="*/ 184 w 254"/>
              <a:gd name="T39" fmla="*/ 233 h 234"/>
              <a:gd name="T40" fmla="*/ 187 w 254"/>
              <a:gd name="T41" fmla="*/ 231 h 234"/>
              <a:gd name="T42" fmla="*/ 208 w 254"/>
              <a:gd name="T43" fmla="*/ 217 h 234"/>
              <a:gd name="T44" fmla="*/ 226 w 254"/>
              <a:gd name="T45" fmla="*/ 199 h 234"/>
              <a:gd name="T46" fmla="*/ 240 w 254"/>
              <a:gd name="T47" fmla="*/ 178 h 234"/>
              <a:gd name="T48" fmla="*/ 249 w 254"/>
              <a:gd name="T49" fmla="*/ 155 h 234"/>
              <a:gd name="T50" fmla="*/ 254 w 254"/>
              <a:gd name="T51" fmla="*/ 131 h 234"/>
              <a:gd name="T52" fmla="*/ 251 w 254"/>
              <a:gd name="T53" fmla="*/ 107 h 234"/>
              <a:gd name="T54" fmla="*/ 243 w 254"/>
              <a:gd name="T55" fmla="*/ 84 h 234"/>
              <a:gd name="T56" fmla="*/ 226 w 254"/>
              <a:gd name="T57" fmla="*/ 64 h 234"/>
              <a:gd name="T58" fmla="*/ 214 w 254"/>
              <a:gd name="T59" fmla="*/ 53 h 234"/>
              <a:gd name="T60" fmla="*/ 199 w 254"/>
              <a:gd name="T61" fmla="*/ 45 h 234"/>
              <a:gd name="T62" fmla="*/ 183 w 254"/>
              <a:gd name="T63" fmla="*/ 36 h 234"/>
              <a:gd name="T64" fmla="*/ 165 w 254"/>
              <a:gd name="T65" fmla="*/ 29 h 234"/>
              <a:gd name="T66" fmla="*/ 147 w 254"/>
              <a:gd name="T67" fmla="*/ 21 h 234"/>
              <a:gd name="T68" fmla="*/ 129 w 254"/>
              <a:gd name="T69" fmla="*/ 16 h 234"/>
              <a:gd name="T70" fmla="*/ 111 w 254"/>
              <a:gd name="T71" fmla="*/ 12 h 234"/>
              <a:gd name="T72" fmla="*/ 93 w 254"/>
              <a:gd name="T73" fmla="*/ 7 h 234"/>
              <a:gd name="T74" fmla="*/ 75 w 254"/>
              <a:gd name="T75" fmla="*/ 4 h 234"/>
              <a:gd name="T76" fmla="*/ 59 w 254"/>
              <a:gd name="T77" fmla="*/ 2 h 234"/>
              <a:gd name="T78" fmla="*/ 43 w 254"/>
              <a:gd name="T79" fmla="*/ 0 h 234"/>
              <a:gd name="T80" fmla="*/ 31 w 254"/>
              <a:gd name="T81" fmla="*/ 0 h 234"/>
              <a:gd name="T82" fmla="*/ 19 w 254"/>
              <a:gd name="T83" fmla="*/ 0 h 234"/>
              <a:gd name="T84" fmla="*/ 10 w 254"/>
              <a:gd name="T85" fmla="*/ 0 h 234"/>
              <a:gd name="T86" fmla="*/ 3 w 254"/>
              <a:gd name="T87" fmla="*/ 2 h 234"/>
              <a:gd name="T88" fmla="*/ 0 w 254"/>
              <a:gd name="T89" fmla="*/ 4 h 234"/>
              <a:gd name="T90" fmla="*/ 11 w 254"/>
              <a:gd name="T91" fmla="*/ 6 h 234"/>
              <a:gd name="T92" fmla="*/ 21 w 254"/>
              <a:gd name="T93" fmla="*/ 7 h 234"/>
              <a:gd name="T94" fmla="*/ 34 w 254"/>
              <a:gd name="T95" fmla="*/ 9 h 234"/>
              <a:gd name="T96" fmla="*/ 46 w 254"/>
              <a:gd name="T97" fmla="*/ 12 h 234"/>
              <a:gd name="T98" fmla="*/ 59 w 254"/>
              <a:gd name="T99" fmla="*/ 15 h 234"/>
              <a:gd name="T100" fmla="*/ 74 w 254"/>
              <a:gd name="T101" fmla="*/ 17 h 234"/>
              <a:gd name="T102" fmla="*/ 87 w 254"/>
              <a:gd name="T103" fmla="*/ 20 h 234"/>
              <a:gd name="T104" fmla="*/ 102 w 254"/>
              <a:gd name="T105" fmla="*/ 23 h 234"/>
              <a:gd name="T106" fmla="*/ 116 w 254"/>
              <a:gd name="T107" fmla="*/ 28 h 234"/>
              <a:gd name="T108" fmla="*/ 131 w 254"/>
              <a:gd name="T109" fmla="*/ 32 h 234"/>
              <a:gd name="T110" fmla="*/ 145 w 254"/>
              <a:gd name="T111" fmla="*/ 36 h 234"/>
              <a:gd name="T112" fmla="*/ 159 w 254"/>
              <a:gd name="T113" fmla="*/ 42 h 234"/>
              <a:gd name="T114" fmla="*/ 173 w 254"/>
              <a:gd name="T115" fmla="*/ 48 h 234"/>
              <a:gd name="T116" fmla="*/ 186 w 254"/>
              <a:gd name="T117" fmla="*/ 55 h 234"/>
              <a:gd name="T118" fmla="*/ 199 w 254"/>
              <a:gd name="T119" fmla="*/ 63 h 234"/>
              <a:gd name="T120" fmla="*/ 210 w 254"/>
              <a:gd name="T121" fmla="*/ 71 h 23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4"/>
              <a:gd name="T184" fmla="*/ 0 h 234"/>
              <a:gd name="T185" fmla="*/ 254 w 254"/>
              <a:gd name="T186" fmla="*/ 234 h 23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4" h="234">
                <a:moveTo>
                  <a:pt x="210" y="71"/>
                </a:moveTo>
                <a:lnTo>
                  <a:pt x="222" y="84"/>
                </a:lnTo>
                <a:lnTo>
                  <a:pt x="229" y="99"/>
                </a:lnTo>
                <a:lnTo>
                  <a:pt x="232" y="115"/>
                </a:lnTo>
                <a:lnTo>
                  <a:pt x="232" y="132"/>
                </a:lnTo>
                <a:lnTo>
                  <a:pt x="230" y="146"/>
                </a:lnTo>
                <a:lnTo>
                  <a:pt x="226" y="158"/>
                </a:lnTo>
                <a:lnTo>
                  <a:pt x="219" y="170"/>
                </a:lnTo>
                <a:lnTo>
                  <a:pt x="211" y="179"/>
                </a:lnTo>
                <a:lnTo>
                  <a:pt x="202" y="190"/>
                </a:lnTo>
                <a:lnTo>
                  <a:pt x="193" y="199"/>
                </a:lnTo>
                <a:lnTo>
                  <a:pt x="183" y="208"/>
                </a:lnTo>
                <a:lnTo>
                  <a:pt x="174" y="218"/>
                </a:lnTo>
                <a:lnTo>
                  <a:pt x="172" y="221"/>
                </a:lnTo>
                <a:lnTo>
                  <a:pt x="172" y="224"/>
                </a:lnTo>
                <a:lnTo>
                  <a:pt x="172" y="227"/>
                </a:lnTo>
                <a:lnTo>
                  <a:pt x="174" y="231"/>
                </a:lnTo>
                <a:lnTo>
                  <a:pt x="177" y="233"/>
                </a:lnTo>
                <a:lnTo>
                  <a:pt x="181" y="234"/>
                </a:lnTo>
                <a:lnTo>
                  <a:pt x="184" y="233"/>
                </a:lnTo>
                <a:lnTo>
                  <a:pt x="187" y="231"/>
                </a:lnTo>
                <a:lnTo>
                  <a:pt x="208" y="217"/>
                </a:lnTo>
                <a:lnTo>
                  <a:pt x="226" y="199"/>
                </a:lnTo>
                <a:lnTo>
                  <a:pt x="240" y="178"/>
                </a:lnTo>
                <a:lnTo>
                  <a:pt x="249" y="155"/>
                </a:lnTo>
                <a:lnTo>
                  <a:pt x="254" y="131"/>
                </a:lnTo>
                <a:lnTo>
                  <a:pt x="251" y="107"/>
                </a:lnTo>
                <a:lnTo>
                  <a:pt x="243" y="84"/>
                </a:lnTo>
                <a:lnTo>
                  <a:pt x="226" y="64"/>
                </a:lnTo>
                <a:lnTo>
                  <a:pt x="214" y="53"/>
                </a:lnTo>
                <a:lnTo>
                  <a:pt x="199" y="45"/>
                </a:lnTo>
                <a:lnTo>
                  <a:pt x="183" y="36"/>
                </a:lnTo>
                <a:lnTo>
                  <a:pt x="165" y="29"/>
                </a:lnTo>
                <a:lnTo>
                  <a:pt x="147" y="21"/>
                </a:lnTo>
                <a:lnTo>
                  <a:pt x="129" y="16"/>
                </a:lnTo>
                <a:lnTo>
                  <a:pt x="111" y="12"/>
                </a:lnTo>
                <a:lnTo>
                  <a:pt x="93" y="7"/>
                </a:lnTo>
                <a:lnTo>
                  <a:pt x="75" y="4"/>
                </a:lnTo>
                <a:lnTo>
                  <a:pt x="59" y="2"/>
                </a:lnTo>
                <a:lnTo>
                  <a:pt x="43" y="0"/>
                </a:lnTo>
                <a:lnTo>
                  <a:pt x="31" y="0"/>
                </a:lnTo>
                <a:lnTo>
                  <a:pt x="19" y="0"/>
                </a:lnTo>
                <a:lnTo>
                  <a:pt x="10" y="0"/>
                </a:lnTo>
                <a:lnTo>
                  <a:pt x="3" y="2"/>
                </a:lnTo>
                <a:lnTo>
                  <a:pt x="0" y="4"/>
                </a:lnTo>
                <a:lnTo>
                  <a:pt x="11" y="6"/>
                </a:lnTo>
                <a:lnTo>
                  <a:pt x="21" y="7"/>
                </a:lnTo>
                <a:lnTo>
                  <a:pt x="34" y="9"/>
                </a:lnTo>
                <a:lnTo>
                  <a:pt x="46" y="12"/>
                </a:lnTo>
                <a:lnTo>
                  <a:pt x="59" y="15"/>
                </a:lnTo>
                <a:lnTo>
                  <a:pt x="74" y="17"/>
                </a:lnTo>
                <a:lnTo>
                  <a:pt x="87" y="20"/>
                </a:lnTo>
                <a:lnTo>
                  <a:pt x="102" y="23"/>
                </a:lnTo>
                <a:lnTo>
                  <a:pt x="116" y="28"/>
                </a:lnTo>
                <a:lnTo>
                  <a:pt x="131" y="32"/>
                </a:lnTo>
                <a:lnTo>
                  <a:pt x="145" y="36"/>
                </a:lnTo>
                <a:lnTo>
                  <a:pt x="159" y="42"/>
                </a:lnTo>
                <a:lnTo>
                  <a:pt x="173" y="48"/>
                </a:lnTo>
                <a:lnTo>
                  <a:pt x="186" y="55"/>
                </a:lnTo>
                <a:lnTo>
                  <a:pt x="199" y="63"/>
                </a:lnTo>
                <a:lnTo>
                  <a:pt x="210" y="7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07" name="Freeform 550"/>
          <p:cNvSpPr>
            <a:spLocks noChangeArrowheads="1"/>
          </p:cNvSpPr>
          <p:nvPr/>
        </p:nvSpPr>
        <p:spPr bwMode="auto">
          <a:xfrm>
            <a:off x="5461000" y="3078163"/>
            <a:ext cx="22225" cy="52387"/>
          </a:xfrm>
          <a:custGeom>
            <a:avLst/>
            <a:gdLst>
              <a:gd name="T0" fmla="*/ 0 w 103"/>
              <a:gd name="T1" fmla="*/ 121 h 221"/>
              <a:gd name="T2" fmla="*/ 0 w 103"/>
              <a:gd name="T3" fmla="*/ 139 h 221"/>
              <a:gd name="T4" fmla="*/ 4 w 103"/>
              <a:gd name="T5" fmla="*/ 156 h 221"/>
              <a:gd name="T6" fmla="*/ 12 w 103"/>
              <a:gd name="T7" fmla="*/ 172 h 221"/>
              <a:gd name="T8" fmla="*/ 22 w 103"/>
              <a:gd name="T9" fmla="*/ 186 h 221"/>
              <a:gd name="T10" fmla="*/ 35 w 103"/>
              <a:gd name="T11" fmla="*/ 197 h 221"/>
              <a:gd name="T12" fmla="*/ 50 w 103"/>
              <a:gd name="T13" fmla="*/ 208 h 221"/>
              <a:gd name="T14" fmla="*/ 66 w 103"/>
              <a:gd name="T15" fmla="*/ 216 h 221"/>
              <a:gd name="T16" fmla="*/ 83 w 103"/>
              <a:gd name="T17" fmla="*/ 220 h 221"/>
              <a:gd name="T18" fmla="*/ 89 w 103"/>
              <a:gd name="T19" fmla="*/ 221 h 221"/>
              <a:gd name="T20" fmla="*/ 94 w 103"/>
              <a:gd name="T21" fmla="*/ 219 h 221"/>
              <a:gd name="T22" fmla="*/ 98 w 103"/>
              <a:gd name="T23" fmla="*/ 216 h 221"/>
              <a:gd name="T24" fmla="*/ 100 w 103"/>
              <a:gd name="T25" fmla="*/ 211 h 221"/>
              <a:gd name="T26" fmla="*/ 100 w 103"/>
              <a:gd name="T27" fmla="*/ 206 h 221"/>
              <a:gd name="T28" fmla="*/ 99 w 103"/>
              <a:gd name="T29" fmla="*/ 201 h 221"/>
              <a:gd name="T30" fmla="*/ 96 w 103"/>
              <a:gd name="T31" fmla="*/ 196 h 221"/>
              <a:gd name="T32" fmla="*/ 91 w 103"/>
              <a:gd name="T33" fmla="*/ 194 h 221"/>
              <a:gd name="T34" fmla="*/ 74 w 103"/>
              <a:gd name="T35" fmla="*/ 188 h 221"/>
              <a:gd name="T36" fmla="*/ 58 w 103"/>
              <a:gd name="T37" fmla="*/ 179 h 221"/>
              <a:gd name="T38" fmla="*/ 45 w 103"/>
              <a:gd name="T39" fmla="*/ 168 h 221"/>
              <a:gd name="T40" fmla="*/ 36 w 103"/>
              <a:gd name="T41" fmla="*/ 155 h 221"/>
              <a:gd name="T42" fmla="*/ 30 w 103"/>
              <a:gd name="T43" fmla="*/ 139 h 221"/>
              <a:gd name="T44" fmla="*/ 27 w 103"/>
              <a:gd name="T45" fmla="*/ 122 h 221"/>
              <a:gd name="T46" fmla="*/ 27 w 103"/>
              <a:gd name="T47" fmla="*/ 103 h 221"/>
              <a:gd name="T48" fmla="*/ 32 w 103"/>
              <a:gd name="T49" fmla="*/ 84 h 221"/>
              <a:gd name="T50" fmla="*/ 38 w 103"/>
              <a:gd name="T51" fmla="*/ 70 h 221"/>
              <a:gd name="T52" fmla="*/ 46 w 103"/>
              <a:gd name="T53" fmla="*/ 57 h 221"/>
              <a:gd name="T54" fmla="*/ 56 w 103"/>
              <a:gd name="T55" fmla="*/ 46 h 221"/>
              <a:gd name="T56" fmla="*/ 66 w 103"/>
              <a:gd name="T57" fmla="*/ 35 h 221"/>
              <a:gd name="T58" fmla="*/ 76 w 103"/>
              <a:gd name="T59" fmla="*/ 25 h 221"/>
              <a:gd name="T60" fmla="*/ 86 w 103"/>
              <a:gd name="T61" fmla="*/ 17 h 221"/>
              <a:gd name="T62" fmla="*/ 96 w 103"/>
              <a:gd name="T63" fmla="*/ 8 h 221"/>
              <a:gd name="T64" fmla="*/ 103 w 103"/>
              <a:gd name="T65" fmla="*/ 1 h 221"/>
              <a:gd name="T66" fmla="*/ 96 w 103"/>
              <a:gd name="T67" fmla="*/ 0 h 221"/>
              <a:gd name="T68" fmla="*/ 84 w 103"/>
              <a:gd name="T69" fmla="*/ 5 h 221"/>
              <a:gd name="T70" fmla="*/ 69 w 103"/>
              <a:gd name="T71" fmla="*/ 17 h 221"/>
              <a:gd name="T72" fmla="*/ 51 w 103"/>
              <a:gd name="T73" fmla="*/ 33 h 221"/>
              <a:gd name="T74" fmla="*/ 34 w 103"/>
              <a:gd name="T75" fmla="*/ 53 h 221"/>
              <a:gd name="T76" fmla="*/ 18 w 103"/>
              <a:gd name="T77" fmla="*/ 75 h 221"/>
              <a:gd name="T78" fmla="*/ 7 w 103"/>
              <a:gd name="T79" fmla="*/ 98 h 221"/>
              <a:gd name="T80" fmla="*/ 0 w 103"/>
              <a:gd name="T81" fmla="*/ 121 h 22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1"/>
              <a:gd name="T125" fmla="*/ 103 w 103"/>
              <a:gd name="T126" fmla="*/ 221 h 22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1">
                <a:moveTo>
                  <a:pt x="0" y="121"/>
                </a:moveTo>
                <a:lnTo>
                  <a:pt x="0" y="139"/>
                </a:lnTo>
                <a:lnTo>
                  <a:pt x="4" y="156"/>
                </a:lnTo>
                <a:lnTo>
                  <a:pt x="12" y="172"/>
                </a:lnTo>
                <a:lnTo>
                  <a:pt x="22" y="186"/>
                </a:lnTo>
                <a:lnTo>
                  <a:pt x="35" y="197"/>
                </a:lnTo>
                <a:lnTo>
                  <a:pt x="50" y="208"/>
                </a:lnTo>
                <a:lnTo>
                  <a:pt x="66" y="216"/>
                </a:lnTo>
                <a:lnTo>
                  <a:pt x="83" y="220"/>
                </a:lnTo>
                <a:lnTo>
                  <a:pt x="89" y="221"/>
                </a:lnTo>
                <a:lnTo>
                  <a:pt x="94" y="219"/>
                </a:lnTo>
                <a:lnTo>
                  <a:pt x="98" y="216"/>
                </a:lnTo>
                <a:lnTo>
                  <a:pt x="100" y="211"/>
                </a:lnTo>
                <a:lnTo>
                  <a:pt x="100" y="206"/>
                </a:lnTo>
                <a:lnTo>
                  <a:pt x="99" y="201"/>
                </a:lnTo>
                <a:lnTo>
                  <a:pt x="96" y="196"/>
                </a:lnTo>
                <a:lnTo>
                  <a:pt x="91" y="194"/>
                </a:lnTo>
                <a:lnTo>
                  <a:pt x="74" y="188"/>
                </a:lnTo>
                <a:lnTo>
                  <a:pt x="58" y="179"/>
                </a:lnTo>
                <a:lnTo>
                  <a:pt x="45" y="168"/>
                </a:lnTo>
                <a:lnTo>
                  <a:pt x="36" y="155"/>
                </a:lnTo>
                <a:lnTo>
                  <a:pt x="30" y="139"/>
                </a:lnTo>
                <a:lnTo>
                  <a:pt x="27" y="122"/>
                </a:lnTo>
                <a:lnTo>
                  <a:pt x="27" y="103"/>
                </a:lnTo>
                <a:lnTo>
                  <a:pt x="32" y="84"/>
                </a:lnTo>
                <a:lnTo>
                  <a:pt x="38" y="70"/>
                </a:lnTo>
                <a:lnTo>
                  <a:pt x="46" y="57"/>
                </a:lnTo>
                <a:lnTo>
                  <a:pt x="56" y="46"/>
                </a:lnTo>
                <a:lnTo>
                  <a:pt x="66" y="35"/>
                </a:lnTo>
                <a:lnTo>
                  <a:pt x="76" y="25"/>
                </a:lnTo>
                <a:lnTo>
                  <a:pt x="86" y="17"/>
                </a:lnTo>
                <a:lnTo>
                  <a:pt x="96" y="8"/>
                </a:lnTo>
                <a:lnTo>
                  <a:pt x="103" y="1"/>
                </a:lnTo>
                <a:lnTo>
                  <a:pt x="96" y="0"/>
                </a:lnTo>
                <a:lnTo>
                  <a:pt x="84" y="5"/>
                </a:lnTo>
                <a:lnTo>
                  <a:pt x="69" y="17"/>
                </a:lnTo>
                <a:lnTo>
                  <a:pt x="51" y="33"/>
                </a:lnTo>
                <a:lnTo>
                  <a:pt x="34" y="53"/>
                </a:lnTo>
                <a:lnTo>
                  <a:pt x="18" y="75"/>
                </a:lnTo>
                <a:lnTo>
                  <a:pt x="7" y="98"/>
                </a:lnTo>
                <a:lnTo>
                  <a:pt x="0" y="12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08" name="Freeform 551"/>
          <p:cNvSpPr>
            <a:spLocks noChangeArrowheads="1"/>
          </p:cNvSpPr>
          <p:nvPr/>
        </p:nvSpPr>
        <p:spPr bwMode="auto">
          <a:xfrm>
            <a:off x="5619750" y="3048000"/>
            <a:ext cx="49213" cy="69850"/>
          </a:xfrm>
          <a:custGeom>
            <a:avLst/>
            <a:gdLst>
              <a:gd name="T0" fmla="*/ 186 w 221"/>
              <a:gd name="T1" fmla="*/ 115 h 288"/>
              <a:gd name="T2" fmla="*/ 197 w 221"/>
              <a:gd name="T3" fmla="*/ 133 h 288"/>
              <a:gd name="T4" fmla="*/ 202 w 221"/>
              <a:gd name="T5" fmla="*/ 153 h 288"/>
              <a:gd name="T6" fmla="*/ 199 w 221"/>
              <a:gd name="T7" fmla="*/ 174 h 288"/>
              <a:gd name="T8" fmla="*/ 187 w 221"/>
              <a:gd name="T9" fmla="*/ 194 h 288"/>
              <a:gd name="T10" fmla="*/ 170 w 221"/>
              <a:gd name="T11" fmla="*/ 212 h 288"/>
              <a:gd name="T12" fmla="*/ 150 w 221"/>
              <a:gd name="T13" fmla="*/ 229 h 288"/>
              <a:gd name="T14" fmla="*/ 129 w 221"/>
              <a:gd name="T15" fmla="*/ 246 h 288"/>
              <a:gd name="T16" fmla="*/ 116 w 221"/>
              <a:gd name="T17" fmla="*/ 258 h 288"/>
              <a:gd name="T18" fmla="*/ 112 w 221"/>
              <a:gd name="T19" fmla="*/ 267 h 288"/>
              <a:gd name="T20" fmla="*/ 109 w 221"/>
              <a:gd name="T21" fmla="*/ 276 h 288"/>
              <a:gd name="T22" fmla="*/ 110 w 221"/>
              <a:gd name="T23" fmla="*/ 284 h 288"/>
              <a:gd name="T24" fmla="*/ 117 w 221"/>
              <a:gd name="T25" fmla="*/ 288 h 288"/>
              <a:gd name="T26" fmla="*/ 125 w 221"/>
              <a:gd name="T27" fmla="*/ 287 h 288"/>
              <a:gd name="T28" fmla="*/ 139 w 221"/>
              <a:gd name="T29" fmla="*/ 272 h 288"/>
              <a:gd name="T30" fmla="*/ 162 w 221"/>
              <a:gd name="T31" fmla="*/ 250 h 288"/>
              <a:gd name="T32" fmla="*/ 186 w 221"/>
              <a:gd name="T33" fmla="*/ 229 h 288"/>
              <a:gd name="T34" fmla="*/ 207 w 221"/>
              <a:gd name="T35" fmla="*/ 204 h 288"/>
              <a:gd name="T36" fmla="*/ 220 w 221"/>
              <a:gd name="T37" fmla="*/ 174 h 288"/>
              <a:gd name="T38" fmla="*/ 218 w 221"/>
              <a:gd name="T39" fmla="*/ 142 h 288"/>
              <a:gd name="T40" fmla="*/ 204 w 221"/>
              <a:gd name="T41" fmla="*/ 112 h 288"/>
              <a:gd name="T42" fmla="*/ 181 w 221"/>
              <a:gd name="T43" fmla="*/ 87 h 288"/>
              <a:gd name="T44" fmla="*/ 159 w 221"/>
              <a:gd name="T45" fmla="*/ 69 h 288"/>
              <a:gd name="T46" fmla="*/ 137 w 221"/>
              <a:gd name="T47" fmla="*/ 55 h 288"/>
              <a:gd name="T48" fmla="*/ 114 w 221"/>
              <a:gd name="T49" fmla="*/ 40 h 288"/>
              <a:gd name="T50" fmla="*/ 89 w 221"/>
              <a:gd name="T51" fmla="*/ 27 h 288"/>
              <a:gd name="T52" fmla="*/ 66 w 221"/>
              <a:gd name="T53" fmla="*/ 15 h 288"/>
              <a:gd name="T54" fmla="*/ 42 w 221"/>
              <a:gd name="T55" fmla="*/ 6 h 288"/>
              <a:gd name="T56" fmla="*/ 22 w 221"/>
              <a:gd name="T57" fmla="*/ 1 h 288"/>
              <a:gd name="T58" fmla="*/ 7 w 221"/>
              <a:gd name="T59" fmla="*/ 1 h 288"/>
              <a:gd name="T60" fmla="*/ 8 w 221"/>
              <a:gd name="T61" fmla="*/ 5 h 288"/>
              <a:gd name="T62" fmla="*/ 26 w 221"/>
              <a:gd name="T63" fmla="*/ 13 h 288"/>
              <a:gd name="T64" fmla="*/ 47 w 221"/>
              <a:gd name="T65" fmla="*/ 22 h 288"/>
              <a:gd name="T66" fmla="*/ 71 w 221"/>
              <a:gd name="T67" fmla="*/ 34 h 288"/>
              <a:gd name="T68" fmla="*/ 96 w 221"/>
              <a:gd name="T69" fmla="*/ 48 h 288"/>
              <a:gd name="T70" fmla="*/ 121 w 221"/>
              <a:gd name="T71" fmla="*/ 64 h 288"/>
              <a:gd name="T72" fmla="*/ 146 w 221"/>
              <a:gd name="T73" fmla="*/ 81 h 288"/>
              <a:gd name="T74" fmla="*/ 169 w 221"/>
              <a:gd name="T75" fmla="*/ 9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1"/>
              <a:gd name="T115" fmla="*/ 0 h 288"/>
              <a:gd name="T116" fmla="*/ 221 w 221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1" h="288">
                <a:moveTo>
                  <a:pt x="179" y="108"/>
                </a:moveTo>
                <a:lnTo>
                  <a:pt x="186" y="115"/>
                </a:lnTo>
                <a:lnTo>
                  <a:pt x="193" y="124"/>
                </a:lnTo>
                <a:lnTo>
                  <a:pt x="197" y="133"/>
                </a:lnTo>
                <a:lnTo>
                  <a:pt x="201" y="143"/>
                </a:lnTo>
                <a:lnTo>
                  <a:pt x="202" y="153"/>
                </a:lnTo>
                <a:lnTo>
                  <a:pt x="202" y="163"/>
                </a:lnTo>
                <a:lnTo>
                  <a:pt x="199" y="174"/>
                </a:lnTo>
                <a:lnTo>
                  <a:pt x="195" y="184"/>
                </a:lnTo>
                <a:lnTo>
                  <a:pt x="187" y="194"/>
                </a:lnTo>
                <a:lnTo>
                  <a:pt x="179" y="204"/>
                </a:lnTo>
                <a:lnTo>
                  <a:pt x="170" y="212"/>
                </a:lnTo>
                <a:lnTo>
                  <a:pt x="159" y="221"/>
                </a:lnTo>
                <a:lnTo>
                  <a:pt x="150" y="229"/>
                </a:lnTo>
                <a:lnTo>
                  <a:pt x="139" y="237"/>
                </a:lnTo>
                <a:lnTo>
                  <a:pt x="129" y="246"/>
                </a:lnTo>
                <a:lnTo>
                  <a:pt x="119" y="255"/>
                </a:lnTo>
                <a:lnTo>
                  <a:pt x="116" y="258"/>
                </a:lnTo>
                <a:lnTo>
                  <a:pt x="114" y="263"/>
                </a:lnTo>
                <a:lnTo>
                  <a:pt x="112" y="267"/>
                </a:lnTo>
                <a:lnTo>
                  <a:pt x="110" y="271"/>
                </a:lnTo>
                <a:lnTo>
                  <a:pt x="109" y="276"/>
                </a:lnTo>
                <a:lnTo>
                  <a:pt x="109" y="280"/>
                </a:lnTo>
                <a:lnTo>
                  <a:pt x="110" y="284"/>
                </a:lnTo>
                <a:lnTo>
                  <a:pt x="113" y="287"/>
                </a:lnTo>
                <a:lnTo>
                  <a:pt x="117" y="288"/>
                </a:lnTo>
                <a:lnTo>
                  <a:pt x="121" y="288"/>
                </a:lnTo>
                <a:lnTo>
                  <a:pt x="125" y="287"/>
                </a:lnTo>
                <a:lnTo>
                  <a:pt x="129" y="284"/>
                </a:lnTo>
                <a:lnTo>
                  <a:pt x="139" y="272"/>
                </a:lnTo>
                <a:lnTo>
                  <a:pt x="151" y="261"/>
                </a:lnTo>
                <a:lnTo>
                  <a:pt x="162" y="250"/>
                </a:lnTo>
                <a:lnTo>
                  <a:pt x="175" y="239"/>
                </a:lnTo>
                <a:lnTo>
                  <a:pt x="186" y="229"/>
                </a:lnTo>
                <a:lnTo>
                  <a:pt x="197" y="217"/>
                </a:lnTo>
                <a:lnTo>
                  <a:pt x="207" y="204"/>
                </a:lnTo>
                <a:lnTo>
                  <a:pt x="215" y="190"/>
                </a:lnTo>
                <a:lnTo>
                  <a:pt x="220" y="174"/>
                </a:lnTo>
                <a:lnTo>
                  <a:pt x="221" y="158"/>
                </a:lnTo>
                <a:lnTo>
                  <a:pt x="218" y="142"/>
                </a:lnTo>
                <a:lnTo>
                  <a:pt x="213" y="127"/>
                </a:lnTo>
                <a:lnTo>
                  <a:pt x="204" y="112"/>
                </a:lnTo>
                <a:lnTo>
                  <a:pt x="194" y="99"/>
                </a:lnTo>
                <a:lnTo>
                  <a:pt x="181" y="87"/>
                </a:lnTo>
                <a:lnTo>
                  <a:pt x="169" y="77"/>
                </a:lnTo>
                <a:lnTo>
                  <a:pt x="159" y="69"/>
                </a:lnTo>
                <a:lnTo>
                  <a:pt x="149" y="63"/>
                </a:lnTo>
                <a:lnTo>
                  <a:pt x="137" y="55"/>
                </a:lnTo>
                <a:lnTo>
                  <a:pt x="125" y="48"/>
                </a:lnTo>
                <a:lnTo>
                  <a:pt x="114" y="40"/>
                </a:lnTo>
                <a:lnTo>
                  <a:pt x="101" y="33"/>
                </a:lnTo>
                <a:lnTo>
                  <a:pt x="89" y="27"/>
                </a:lnTo>
                <a:lnTo>
                  <a:pt x="77" y="20"/>
                </a:lnTo>
                <a:lnTo>
                  <a:pt x="66" y="15"/>
                </a:lnTo>
                <a:lnTo>
                  <a:pt x="54" y="9"/>
                </a:lnTo>
                <a:lnTo>
                  <a:pt x="42" y="6"/>
                </a:lnTo>
                <a:lnTo>
                  <a:pt x="32" y="3"/>
                </a:lnTo>
                <a:lnTo>
                  <a:pt x="22" y="1"/>
                </a:lnTo>
                <a:lnTo>
                  <a:pt x="14" y="0"/>
                </a:lnTo>
                <a:lnTo>
                  <a:pt x="7" y="1"/>
                </a:lnTo>
                <a:lnTo>
                  <a:pt x="0" y="3"/>
                </a:lnTo>
                <a:lnTo>
                  <a:pt x="8" y="5"/>
                </a:lnTo>
                <a:lnTo>
                  <a:pt x="16" y="8"/>
                </a:lnTo>
                <a:lnTo>
                  <a:pt x="26" y="13"/>
                </a:lnTo>
                <a:lnTo>
                  <a:pt x="35" y="17"/>
                </a:lnTo>
                <a:lnTo>
                  <a:pt x="47" y="22"/>
                </a:lnTo>
                <a:lnTo>
                  <a:pt x="58" y="28"/>
                </a:lnTo>
                <a:lnTo>
                  <a:pt x="71" y="34"/>
                </a:lnTo>
                <a:lnTo>
                  <a:pt x="83" y="40"/>
                </a:lnTo>
                <a:lnTo>
                  <a:pt x="96" y="48"/>
                </a:lnTo>
                <a:lnTo>
                  <a:pt x="109" y="55"/>
                </a:lnTo>
                <a:lnTo>
                  <a:pt x="121" y="64"/>
                </a:lnTo>
                <a:lnTo>
                  <a:pt x="134" y="72"/>
                </a:lnTo>
                <a:lnTo>
                  <a:pt x="146" y="81"/>
                </a:lnTo>
                <a:lnTo>
                  <a:pt x="158" y="90"/>
                </a:lnTo>
                <a:lnTo>
                  <a:pt x="169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09" name="Freeform 552"/>
          <p:cNvSpPr>
            <a:spLocks noChangeArrowheads="1"/>
          </p:cNvSpPr>
          <p:nvPr/>
        </p:nvSpPr>
        <p:spPr bwMode="auto">
          <a:xfrm>
            <a:off x="5567363" y="3128963"/>
            <a:ext cx="15875" cy="42862"/>
          </a:xfrm>
          <a:custGeom>
            <a:avLst/>
            <a:gdLst>
              <a:gd name="T0" fmla="*/ 28 w 74"/>
              <a:gd name="T1" fmla="*/ 12 h 174"/>
              <a:gd name="T2" fmla="*/ 26 w 74"/>
              <a:gd name="T3" fmla="*/ 7 h 174"/>
              <a:gd name="T4" fmla="*/ 23 w 74"/>
              <a:gd name="T5" fmla="*/ 3 h 174"/>
              <a:gd name="T6" fmla="*/ 17 w 74"/>
              <a:gd name="T7" fmla="*/ 1 h 174"/>
              <a:gd name="T8" fmla="*/ 12 w 74"/>
              <a:gd name="T9" fmla="*/ 0 h 174"/>
              <a:gd name="T10" fmla="*/ 7 w 74"/>
              <a:gd name="T11" fmla="*/ 2 h 174"/>
              <a:gd name="T12" fmla="*/ 3 w 74"/>
              <a:gd name="T13" fmla="*/ 5 h 174"/>
              <a:gd name="T14" fmla="*/ 0 w 74"/>
              <a:gd name="T15" fmla="*/ 10 h 174"/>
              <a:gd name="T16" fmla="*/ 0 w 74"/>
              <a:gd name="T17" fmla="*/ 16 h 174"/>
              <a:gd name="T18" fmla="*/ 5 w 74"/>
              <a:gd name="T19" fmla="*/ 39 h 174"/>
              <a:gd name="T20" fmla="*/ 13 w 74"/>
              <a:gd name="T21" fmla="*/ 66 h 174"/>
              <a:gd name="T22" fmla="*/ 24 w 74"/>
              <a:gd name="T23" fmla="*/ 92 h 174"/>
              <a:gd name="T24" fmla="*/ 36 w 74"/>
              <a:gd name="T25" fmla="*/ 118 h 174"/>
              <a:gd name="T26" fmla="*/ 49 w 74"/>
              <a:gd name="T27" fmla="*/ 141 h 174"/>
              <a:gd name="T28" fmla="*/ 61 w 74"/>
              <a:gd name="T29" fmla="*/ 159 h 174"/>
              <a:gd name="T30" fmla="*/ 69 w 74"/>
              <a:gd name="T31" fmla="*/ 171 h 174"/>
              <a:gd name="T32" fmla="*/ 74 w 74"/>
              <a:gd name="T33" fmla="*/ 174 h 174"/>
              <a:gd name="T34" fmla="*/ 72 w 74"/>
              <a:gd name="T35" fmla="*/ 162 h 174"/>
              <a:gd name="T36" fmla="*/ 67 w 74"/>
              <a:gd name="T37" fmla="*/ 147 h 174"/>
              <a:gd name="T38" fmla="*/ 61 w 74"/>
              <a:gd name="T39" fmla="*/ 128 h 174"/>
              <a:gd name="T40" fmla="*/ 53 w 74"/>
              <a:gd name="T41" fmla="*/ 105 h 174"/>
              <a:gd name="T42" fmla="*/ 46 w 74"/>
              <a:gd name="T43" fmla="*/ 82 h 174"/>
              <a:gd name="T44" fmla="*/ 38 w 74"/>
              <a:gd name="T45" fmla="*/ 58 h 174"/>
              <a:gd name="T46" fmla="*/ 32 w 74"/>
              <a:gd name="T47" fmla="*/ 35 h 174"/>
              <a:gd name="T48" fmla="*/ 28 w 74"/>
              <a:gd name="T49" fmla="*/ 12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4"/>
              <a:gd name="T76" fmla="*/ 0 h 174"/>
              <a:gd name="T77" fmla="*/ 74 w 74"/>
              <a:gd name="T78" fmla="*/ 174 h 17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4" h="174">
                <a:moveTo>
                  <a:pt x="28" y="12"/>
                </a:moveTo>
                <a:lnTo>
                  <a:pt x="26" y="7"/>
                </a:lnTo>
                <a:lnTo>
                  <a:pt x="23" y="3"/>
                </a:lnTo>
                <a:lnTo>
                  <a:pt x="17" y="1"/>
                </a:lnTo>
                <a:lnTo>
                  <a:pt x="12" y="0"/>
                </a:lnTo>
                <a:lnTo>
                  <a:pt x="7" y="2"/>
                </a:lnTo>
                <a:lnTo>
                  <a:pt x="3" y="5"/>
                </a:lnTo>
                <a:lnTo>
                  <a:pt x="0" y="10"/>
                </a:lnTo>
                <a:lnTo>
                  <a:pt x="0" y="16"/>
                </a:lnTo>
                <a:lnTo>
                  <a:pt x="5" y="39"/>
                </a:lnTo>
                <a:lnTo>
                  <a:pt x="13" y="66"/>
                </a:lnTo>
                <a:lnTo>
                  <a:pt x="24" y="92"/>
                </a:lnTo>
                <a:lnTo>
                  <a:pt x="36" y="118"/>
                </a:lnTo>
                <a:lnTo>
                  <a:pt x="49" y="141"/>
                </a:lnTo>
                <a:lnTo>
                  <a:pt x="61" y="159"/>
                </a:lnTo>
                <a:lnTo>
                  <a:pt x="69" y="171"/>
                </a:lnTo>
                <a:lnTo>
                  <a:pt x="74" y="174"/>
                </a:lnTo>
                <a:lnTo>
                  <a:pt x="72" y="162"/>
                </a:lnTo>
                <a:lnTo>
                  <a:pt x="67" y="147"/>
                </a:lnTo>
                <a:lnTo>
                  <a:pt x="61" y="128"/>
                </a:lnTo>
                <a:lnTo>
                  <a:pt x="53" y="105"/>
                </a:lnTo>
                <a:lnTo>
                  <a:pt x="46" y="82"/>
                </a:lnTo>
                <a:lnTo>
                  <a:pt x="38" y="58"/>
                </a:lnTo>
                <a:lnTo>
                  <a:pt x="32" y="35"/>
                </a:lnTo>
                <a:lnTo>
                  <a:pt x="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10" name="Freeform 553"/>
          <p:cNvSpPr>
            <a:spLocks noChangeArrowheads="1"/>
          </p:cNvSpPr>
          <p:nvPr/>
        </p:nvSpPr>
        <p:spPr bwMode="auto">
          <a:xfrm>
            <a:off x="5559425" y="3106738"/>
            <a:ext cx="9525" cy="20637"/>
          </a:xfrm>
          <a:custGeom>
            <a:avLst/>
            <a:gdLst>
              <a:gd name="T0" fmla="*/ 20 w 39"/>
              <a:gd name="T1" fmla="*/ 9 h 87"/>
              <a:gd name="T2" fmla="*/ 19 w 39"/>
              <a:gd name="T3" fmla="*/ 5 h 87"/>
              <a:gd name="T4" fmla="*/ 16 w 39"/>
              <a:gd name="T5" fmla="*/ 2 h 87"/>
              <a:gd name="T6" fmla="*/ 13 w 39"/>
              <a:gd name="T7" fmla="*/ 0 h 87"/>
              <a:gd name="T8" fmla="*/ 8 w 39"/>
              <a:gd name="T9" fmla="*/ 0 h 87"/>
              <a:gd name="T10" fmla="*/ 5 w 39"/>
              <a:gd name="T11" fmla="*/ 1 h 87"/>
              <a:gd name="T12" fmla="*/ 2 w 39"/>
              <a:gd name="T13" fmla="*/ 3 h 87"/>
              <a:gd name="T14" fmla="*/ 0 w 39"/>
              <a:gd name="T15" fmla="*/ 6 h 87"/>
              <a:gd name="T16" fmla="*/ 0 w 39"/>
              <a:gd name="T17" fmla="*/ 10 h 87"/>
              <a:gd name="T18" fmla="*/ 0 w 39"/>
              <a:gd name="T19" fmla="*/ 22 h 87"/>
              <a:gd name="T20" fmla="*/ 3 w 39"/>
              <a:gd name="T21" fmla="*/ 35 h 87"/>
              <a:gd name="T22" fmla="*/ 7 w 39"/>
              <a:gd name="T23" fmla="*/ 48 h 87"/>
              <a:gd name="T24" fmla="*/ 13 w 39"/>
              <a:gd name="T25" fmla="*/ 60 h 87"/>
              <a:gd name="T26" fmla="*/ 19 w 39"/>
              <a:gd name="T27" fmla="*/ 72 h 87"/>
              <a:gd name="T28" fmla="*/ 25 w 39"/>
              <a:gd name="T29" fmla="*/ 81 h 87"/>
              <a:gd name="T30" fmla="*/ 33 w 39"/>
              <a:gd name="T31" fmla="*/ 86 h 87"/>
              <a:gd name="T32" fmla="*/ 38 w 39"/>
              <a:gd name="T33" fmla="*/ 87 h 87"/>
              <a:gd name="T34" fmla="*/ 39 w 39"/>
              <a:gd name="T35" fmla="*/ 70 h 87"/>
              <a:gd name="T36" fmla="*/ 34 w 39"/>
              <a:gd name="T37" fmla="*/ 50 h 87"/>
              <a:gd name="T38" fmla="*/ 27 w 39"/>
              <a:gd name="T39" fmla="*/ 29 h 87"/>
              <a:gd name="T40" fmla="*/ 20 w 39"/>
              <a:gd name="T41" fmla="*/ 9 h 8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9"/>
              <a:gd name="T64" fmla="*/ 0 h 87"/>
              <a:gd name="T65" fmla="*/ 39 w 39"/>
              <a:gd name="T66" fmla="*/ 87 h 8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9" h="87">
                <a:moveTo>
                  <a:pt x="20" y="9"/>
                </a:moveTo>
                <a:lnTo>
                  <a:pt x="19" y="5"/>
                </a:lnTo>
                <a:lnTo>
                  <a:pt x="16" y="2"/>
                </a:lnTo>
                <a:lnTo>
                  <a:pt x="13" y="0"/>
                </a:lnTo>
                <a:lnTo>
                  <a:pt x="8" y="0"/>
                </a:lnTo>
                <a:lnTo>
                  <a:pt x="5" y="1"/>
                </a:lnTo>
                <a:lnTo>
                  <a:pt x="2" y="3"/>
                </a:lnTo>
                <a:lnTo>
                  <a:pt x="0" y="6"/>
                </a:lnTo>
                <a:lnTo>
                  <a:pt x="0" y="10"/>
                </a:lnTo>
                <a:lnTo>
                  <a:pt x="0" y="22"/>
                </a:lnTo>
                <a:lnTo>
                  <a:pt x="3" y="35"/>
                </a:lnTo>
                <a:lnTo>
                  <a:pt x="7" y="48"/>
                </a:lnTo>
                <a:lnTo>
                  <a:pt x="13" y="60"/>
                </a:lnTo>
                <a:lnTo>
                  <a:pt x="19" y="72"/>
                </a:lnTo>
                <a:lnTo>
                  <a:pt x="25" y="81"/>
                </a:lnTo>
                <a:lnTo>
                  <a:pt x="33" y="86"/>
                </a:lnTo>
                <a:lnTo>
                  <a:pt x="38" y="87"/>
                </a:lnTo>
                <a:lnTo>
                  <a:pt x="39" y="70"/>
                </a:lnTo>
                <a:lnTo>
                  <a:pt x="34" y="50"/>
                </a:lnTo>
                <a:lnTo>
                  <a:pt x="27" y="29"/>
                </a:lnTo>
                <a:lnTo>
                  <a:pt x="20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11" name="Freeform 554"/>
          <p:cNvSpPr>
            <a:spLocks noChangeArrowheads="1"/>
          </p:cNvSpPr>
          <p:nvPr/>
        </p:nvSpPr>
        <p:spPr bwMode="auto">
          <a:xfrm>
            <a:off x="5553075" y="3092450"/>
            <a:ext cx="6350" cy="11113"/>
          </a:xfrm>
          <a:custGeom>
            <a:avLst/>
            <a:gdLst>
              <a:gd name="T0" fmla="*/ 18 w 34"/>
              <a:gd name="T1" fmla="*/ 7 h 51"/>
              <a:gd name="T2" fmla="*/ 18 w 34"/>
              <a:gd name="T3" fmla="*/ 8 h 51"/>
              <a:gd name="T4" fmla="*/ 18 w 34"/>
              <a:gd name="T5" fmla="*/ 8 h 51"/>
              <a:gd name="T6" fmla="*/ 18 w 34"/>
              <a:gd name="T7" fmla="*/ 8 h 51"/>
              <a:gd name="T8" fmla="*/ 18 w 34"/>
              <a:gd name="T9" fmla="*/ 8 h 51"/>
              <a:gd name="T10" fmla="*/ 17 w 34"/>
              <a:gd name="T11" fmla="*/ 5 h 51"/>
              <a:gd name="T12" fmla="*/ 14 w 34"/>
              <a:gd name="T13" fmla="*/ 1 h 51"/>
              <a:gd name="T14" fmla="*/ 11 w 34"/>
              <a:gd name="T15" fmla="*/ 0 h 51"/>
              <a:gd name="T16" fmla="*/ 7 w 34"/>
              <a:gd name="T17" fmla="*/ 0 h 51"/>
              <a:gd name="T18" fmla="*/ 4 w 34"/>
              <a:gd name="T19" fmla="*/ 1 h 51"/>
              <a:gd name="T20" fmla="*/ 1 w 34"/>
              <a:gd name="T21" fmla="*/ 5 h 51"/>
              <a:gd name="T22" fmla="*/ 0 w 34"/>
              <a:gd name="T23" fmla="*/ 8 h 51"/>
              <a:gd name="T24" fmla="*/ 0 w 34"/>
              <a:gd name="T25" fmla="*/ 11 h 51"/>
              <a:gd name="T26" fmla="*/ 1 w 34"/>
              <a:gd name="T27" fmla="*/ 16 h 51"/>
              <a:gd name="T28" fmla="*/ 4 w 34"/>
              <a:gd name="T29" fmla="*/ 23 h 51"/>
              <a:gd name="T30" fmla="*/ 8 w 34"/>
              <a:gd name="T31" fmla="*/ 30 h 51"/>
              <a:gd name="T32" fmla="*/ 13 w 34"/>
              <a:gd name="T33" fmla="*/ 37 h 51"/>
              <a:gd name="T34" fmla="*/ 18 w 34"/>
              <a:gd name="T35" fmla="*/ 43 h 51"/>
              <a:gd name="T36" fmla="*/ 25 w 34"/>
              <a:gd name="T37" fmla="*/ 47 h 51"/>
              <a:gd name="T38" fmla="*/ 30 w 34"/>
              <a:gd name="T39" fmla="*/ 51 h 51"/>
              <a:gd name="T40" fmla="*/ 34 w 34"/>
              <a:gd name="T41" fmla="*/ 51 h 51"/>
              <a:gd name="T42" fmla="*/ 33 w 34"/>
              <a:gd name="T43" fmla="*/ 40 h 51"/>
              <a:gd name="T44" fmla="*/ 29 w 34"/>
              <a:gd name="T45" fmla="*/ 27 h 51"/>
              <a:gd name="T46" fmla="*/ 23 w 34"/>
              <a:gd name="T47" fmla="*/ 15 h 51"/>
              <a:gd name="T48" fmla="*/ 18 w 34"/>
              <a:gd name="T49" fmla="*/ 7 h 5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"/>
              <a:gd name="T76" fmla="*/ 0 h 51"/>
              <a:gd name="T77" fmla="*/ 34 w 34"/>
              <a:gd name="T78" fmla="*/ 51 h 5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" h="51">
                <a:moveTo>
                  <a:pt x="18" y="7"/>
                </a:moveTo>
                <a:lnTo>
                  <a:pt x="18" y="8"/>
                </a:lnTo>
                <a:lnTo>
                  <a:pt x="17" y="5"/>
                </a:lnTo>
                <a:lnTo>
                  <a:pt x="14" y="1"/>
                </a:lnTo>
                <a:lnTo>
                  <a:pt x="11" y="0"/>
                </a:lnTo>
                <a:lnTo>
                  <a:pt x="7" y="0"/>
                </a:lnTo>
                <a:lnTo>
                  <a:pt x="4" y="1"/>
                </a:lnTo>
                <a:lnTo>
                  <a:pt x="1" y="5"/>
                </a:lnTo>
                <a:lnTo>
                  <a:pt x="0" y="8"/>
                </a:lnTo>
                <a:lnTo>
                  <a:pt x="0" y="11"/>
                </a:lnTo>
                <a:lnTo>
                  <a:pt x="1" y="16"/>
                </a:lnTo>
                <a:lnTo>
                  <a:pt x="4" y="23"/>
                </a:lnTo>
                <a:lnTo>
                  <a:pt x="8" y="30"/>
                </a:lnTo>
                <a:lnTo>
                  <a:pt x="13" y="37"/>
                </a:lnTo>
                <a:lnTo>
                  <a:pt x="18" y="43"/>
                </a:lnTo>
                <a:lnTo>
                  <a:pt x="25" y="47"/>
                </a:lnTo>
                <a:lnTo>
                  <a:pt x="30" y="51"/>
                </a:lnTo>
                <a:lnTo>
                  <a:pt x="34" y="51"/>
                </a:lnTo>
                <a:lnTo>
                  <a:pt x="33" y="40"/>
                </a:lnTo>
                <a:lnTo>
                  <a:pt x="29" y="27"/>
                </a:lnTo>
                <a:lnTo>
                  <a:pt x="23" y="15"/>
                </a:lnTo>
                <a:lnTo>
                  <a:pt x="18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12" name="Freeform 555"/>
          <p:cNvSpPr>
            <a:spLocks noChangeArrowheads="1"/>
          </p:cNvSpPr>
          <p:nvPr/>
        </p:nvSpPr>
        <p:spPr bwMode="auto">
          <a:xfrm>
            <a:off x="5545138" y="3081338"/>
            <a:ext cx="11112" cy="7937"/>
          </a:xfrm>
          <a:custGeom>
            <a:avLst/>
            <a:gdLst>
              <a:gd name="T0" fmla="*/ 37 w 46"/>
              <a:gd name="T1" fmla="*/ 24 h 33"/>
              <a:gd name="T2" fmla="*/ 41 w 46"/>
              <a:gd name="T3" fmla="*/ 22 h 33"/>
              <a:gd name="T4" fmla="*/ 45 w 46"/>
              <a:gd name="T5" fmla="*/ 19 h 33"/>
              <a:gd name="T6" fmla="*/ 46 w 46"/>
              <a:gd name="T7" fmla="*/ 15 h 33"/>
              <a:gd name="T8" fmla="*/ 46 w 46"/>
              <a:gd name="T9" fmla="*/ 10 h 33"/>
              <a:gd name="T10" fmla="*/ 44 w 46"/>
              <a:gd name="T11" fmla="*/ 5 h 33"/>
              <a:gd name="T12" fmla="*/ 41 w 46"/>
              <a:gd name="T13" fmla="*/ 2 h 33"/>
              <a:gd name="T14" fmla="*/ 37 w 46"/>
              <a:gd name="T15" fmla="*/ 0 h 33"/>
              <a:gd name="T16" fmla="*/ 32 w 46"/>
              <a:gd name="T17" fmla="*/ 0 h 33"/>
              <a:gd name="T18" fmla="*/ 29 w 46"/>
              <a:gd name="T19" fmla="*/ 0 h 33"/>
              <a:gd name="T20" fmla="*/ 25 w 46"/>
              <a:gd name="T21" fmla="*/ 1 h 33"/>
              <a:gd name="T22" fmla="*/ 19 w 46"/>
              <a:gd name="T23" fmla="*/ 3 h 33"/>
              <a:gd name="T24" fmla="*/ 12 w 46"/>
              <a:gd name="T25" fmla="*/ 7 h 33"/>
              <a:gd name="T26" fmla="*/ 5 w 46"/>
              <a:gd name="T27" fmla="*/ 14 h 33"/>
              <a:gd name="T28" fmla="*/ 2 w 46"/>
              <a:gd name="T29" fmla="*/ 20 h 33"/>
              <a:gd name="T30" fmla="*/ 0 w 46"/>
              <a:gd name="T31" fmla="*/ 26 h 33"/>
              <a:gd name="T32" fmla="*/ 0 w 46"/>
              <a:gd name="T33" fmla="*/ 29 h 33"/>
              <a:gd name="T34" fmla="*/ 3 w 46"/>
              <a:gd name="T35" fmla="*/ 31 h 33"/>
              <a:gd name="T36" fmla="*/ 7 w 46"/>
              <a:gd name="T37" fmla="*/ 33 h 33"/>
              <a:gd name="T38" fmla="*/ 12 w 46"/>
              <a:gd name="T39" fmla="*/ 33 h 33"/>
              <a:gd name="T40" fmla="*/ 16 w 46"/>
              <a:gd name="T41" fmla="*/ 33 h 33"/>
              <a:gd name="T42" fmla="*/ 21 w 46"/>
              <a:gd name="T43" fmla="*/ 31 h 33"/>
              <a:gd name="T44" fmla="*/ 26 w 46"/>
              <a:gd name="T45" fmla="*/ 30 h 33"/>
              <a:gd name="T46" fmla="*/ 32 w 46"/>
              <a:gd name="T47" fmla="*/ 28 h 33"/>
              <a:gd name="T48" fmla="*/ 37 w 46"/>
              <a:gd name="T49" fmla="*/ 24 h 3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6"/>
              <a:gd name="T76" fmla="*/ 0 h 33"/>
              <a:gd name="T77" fmla="*/ 46 w 46"/>
              <a:gd name="T78" fmla="*/ 33 h 3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6" h="33">
                <a:moveTo>
                  <a:pt x="37" y="24"/>
                </a:moveTo>
                <a:lnTo>
                  <a:pt x="41" y="22"/>
                </a:lnTo>
                <a:lnTo>
                  <a:pt x="45" y="19"/>
                </a:lnTo>
                <a:lnTo>
                  <a:pt x="46" y="15"/>
                </a:lnTo>
                <a:lnTo>
                  <a:pt x="46" y="10"/>
                </a:lnTo>
                <a:lnTo>
                  <a:pt x="44" y="5"/>
                </a:lnTo>
                <a:lnTo>
                  <a:pt x="41" y="2"/>
                </a:lnTo>
                <a:lnTo>
                  <a:pt x="37" y="0"/>
                </a:lnTo>
                <a:lnTo>
                  <a:pt x="32" y="0"/>
                </a:lnTo>
                <a:lnTo>
                  <a:pt x="29" y="0"/>
                </a:lnTo>
                <a:lnTo>
                  <a:pt x="25" y="1"/>
                </a:lnTo>
                <a:lnTo>
                  <a:pt x="19" y="3"/>
                </a:lnTo>
                <a:lnTo>
                  <a:pt x="12" y="7"/>
                </a:lnTo>
                <a:lnTo>
                  <a:pt x="5" y="14"/>
                </a:lnTo>
                <a:lnTo>
                  <a:pt x="2" y="20"/>
                </a:lnTo>
                <a:lnTo>
                  <a:pt x="0" y="26"/>
                </a:lnTo>
                <a:lnTo>
                  <a:pt x="0" y="29"/>
                </a:lnTo>
                <a:lnTo>
                  <a:pt x="3" y="31"/>
                </a:lnTo>
                <a:lnTo>
                  <a:pt x="7" y="33"/>
                </a:lnTo>
                <a:lnTo>
                  <a:pt x="12" y="33"/>
                </a:lnTo>
                <a:lnTo>
                  <a:pt x="16" y="33"/>
                </a:lnTo>
                <a:lnTo>
                  <a:pt x="21" y="31"/>
                </a:lnTo>
                <a:lnTo>
                  <a:pt x="26" y="30"/>
                </a:lnTo>
                <a:lnTo>
                  <a:pt x="32" y="28"/>
                </a:lnTo>
                <a:lnTo>
                  <a:pt x="37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13" name="Freeform 556"/>
          <p:cNvSpPr>
            <a:spLocks noChangeArrowheads="1"/>
          </p:cNvSpPr>
          <p:nvPr/>
        </p:nvSpPr>
        <p:spPr bwMode="auto">
          <a:xfrm>
            <a:off x="5497513" y="3068638"/>
            <a:ext cx="41275" cy="52387"/>
          </a:xfrm>
          <a:custGeom>
            <a:avLst/>
            <a:gdLst>
              <a:gd name="T0" fmla="*/ 65 w 177"/>
              <a:gd name="T1" fmla="*/ 33 h 219"/>
              <a:gd name="T2" fmla="*/ 52 w 177"/>
              <a:gd name="T3" fmla="*/ 43 h 219"/>
              <a:gd name="T4" fmla="*/ 41 w 177"/>
              <a:gd name="T5" fmla="*/ 54 h 219"/>
              <a:gd name="T6" fmla="*/ 29 w 177"/>
              <a:gd name="T7" fmla="*/ 66 h 219"/>
              <a:gd name="T8" fmla="*/ 20 w 177"/>
              <a:gd name="T9" fmla="*/ 79 h 219"/>
              <a:gd name="T10" fmla="*/ 12 w 177"/>
              <a:gd name="T11" fmla="*/ 93 h 219"/>
              <a:gd name="T12" fmla="*/ 6 w 177"/>
              <a:gd name="T13" fmla="*/ 107 h 219"/>
              <a:gd name="T14" fmla="*/ 2 w 177"/>
              <a:gd name="T15" fmla="*/ 121 h 219"/>
              <a:gd name="T16" fmla="*/ 0 w 177"/>
              <a:gd name="T17" fmla="*/ 136 h 219"/>
              <a:gd name="T18" fmla="*/ 2 w 177"/>
              <a:gd name="T19" fmla="*/ 158 h 219"/>
              <a:gd name="T20" fmla="*/ 10 w 177"/>
              <a:gd name="T21" fmla="*/ 177 h 219"/>
              <a:gd name="T22" fmla="*/ 23 w 177"/>
              <a:gd name="T23" fmla="*/ 193 h 219"/>
              <a:gd name="T24" fmla="*/ 38 w 177"/>
              <a:gd name="T25" fmla="*/ 204 h 219"/>
              <a:gd name="T26" fmla="*/ 57 w 177"/>
              <a:gd name="T27" fmla="*/ 213 h 219"/>
              <a:gd name="T28" fmla="*/ 78 w 177"/>
              <a:gd name="T29" fmla="*/ 218 h 219"/>
              <a:gd name="T30" fmla="*/ 98 w 177"/>
              <a:gd name="T31" fmla="*/ 219 h 219"/>
              <a:gd name="T32" fmla="*/ 118 w 177"/>
              <a:gd name="T33" fmla="*/ 216 h 219"/>
              <a:gd name="T34" fmla="*/ 123 w 177"/>
              <a:gd name="T35" fmla="*/ 216 h 219"/>
              <a:gd name="T36" fmla="*/ 127 w 177"/>
              <a:gd name="T37" fmla="*/ 214 h 219"/>
              <a:gd name="T38" fmla="*/ 130 w 177"/>
              <a:gd name="T39" fmla="*/ 210 h 219"/>
              <a:gd name="T40" fmla="*/ 131 w 177"/>
              <a:gd name="T41" fmla="*/ 205 h 219"/>
              <a:gd name="T42" fmla="*/ 130 w 177"/>
              <a:gd name="T43" fmla="*/ 203 h 219"/>
              <a:gd name="T44" fmla="*/ 127 w 177"/>
              <a:gd name="T45" fmla="*/ 203 h 219"/>
              <a:gd name="T46" fmla="*/ 123 w 177"/>
              <a:gd name="T47" fmla="*/ 202 h 219"/>
              <a:gd name="T48" fmla="*/ 117 w 177"/>
              <a:gd name="T49" fmla="*/ 202 h 219"/>
              <a:gd name="T50" fmla="*/ 111 w 177"/>
              <a:gd name="T51" fmla="*/ 202 h 219"/>
              <a:gd name="T52" fmla="*/ 106 w 177"/>
              <a:gd name="T53" fmla="*/ 202 h 219"/>
              <a:gd name="T54" fmla="*/ 100 w 177"/>
              <a:gd name="T55" fmla="*/ 202 h 219"/>
              <a:gd name="T56" fmla="*/ 97 w 177"/>
              <a:gd name="T57" fmla="*/ 202 h 219"/>
              <a:gd name="T58" fmla="*/ 87 w 177"/>
              <a:gd name="T59" fmla="*/ 201 h 219"/>
              <a:gd name="T60" fmla="*/ 77 w 177"/>
              <a:gd name="T61" fmla="*/ 200 h 219"/>
              <a:gd name="T62" fmla="*/ 67 w 177"/>
              <a:gd name="T63" fmla="*/ 199 h 219"/>
              <a:gd name="T64" fmla="*/ 56 w 177"/>
              <a:gd name="T65" fmla="*/ 196 h 219"/>
              <a:gd name="T66" fmla="*/ 46 w 177"/>
              <a:gd name="T67" fmla="*/ 193 h 219"/>
              <a:gd name="T68" fmla="*/ 35 w 177"/>
              <a:gd name="T69" fmla="*/ 185 h 219"/>
              <a:gd name="T70" fmla="*/ 26 w 177"/>
              <a:gd name="T71" fmla="*/ 175 h 219"/>
              <a:gd name="T72" fmla="*/ 15 w 177"/>
              <a:gd name="T73" fmla="*/ 162 h 219"/>
              <a:gd name="T74" fmla="*/ 13 w 177"/>
              <a:gd name="T75" fmla="*/ 146 h 219"/>
              <a:gd name="T76" fmla="*/ 14 w 177"/>
              <a:gd name="T77" fmla="*/ 131 h 219"/>
              <a:gd name="T78" fmla="*/ 19 w 177"/>
              <a:gd name="T79" fmla="*/ 116 h 219"/>
              <a:gd name="T80" fmla="*/ 25 w 177"/>
              <a:gd name="T81" fmla="*/ 102 h 219"/>
              <a:gd name="T82" fmla="*/ 34 w 177"/>
              <a:gd name="T83" fmla="*/ 89 h 219"/>
              <a:gd name="T84" fmla="*/ 45 w 177"/>
              <a:gd name="T85" fmla="*/ 76 h 219"/>
              <a:gd name="T86" fmla="*/ 56 w 177"/>
              <a:gd name="T87" fmla="*/ 65 h 219"/>
              <a:gd name="T88" fmla="*/ 70 w 177"/>
              <a:gd name="T89" fmla="*/ 55 h 219"/>
              <a:gd name="T90" fmla="*/ 84 w 177"/>
              <a:gd name="T91" fmla="*/ 45 h 219"/>
              <a:gd name="T92" fmla="*/ 98 w 177"/>
              <a:gd name="T93" fmla="*/ 37 h 219"/>
              <a:gd name="T94" fmla="*/ 113 w 177"/>
              <a:gd name="T95" fmla="*/ 29 h 219"/>
              <a:gd name="T96" fmla="*/ 127 w 177"/>
              <a:gd name="T97" fmla="*/ 23 h 219"/>
              <a:gd name="T98" fmla="*/ 141 w 177"/>
              <a:gd name="T99" fmla="*/ 17 h 219"/>
              <a:gd name="T100" fmla="*/ 154 w 177"/>
              <a:gd name="T101" fmla="*/ 12 h 219"/>
              <a:gd name="T102" fmla="*/ 167 w 177"/>
              <a:gd name="T103" fmla="*/ 9 h 219"/>
              <a:gd name="T104" fmla="*/ 177 w 177"/>
              <a:gd name="T105" fmla="*/ 7 h 219"/>
              <a:gd name="T106" fmla="*/ 170 w 177"/>
              <a:gd name="T107" fmla="*/ 2 h 219"/>
              <a:gd name="T108" fmla="*/ 158 w 177"/>
              <a:gd name="T109" fmla="*/ 0 h 219"/>
              <a:gd name="T110" fmla="*/ 145 w 177"/>
              <a:gd name="T111" fmla="*/ 2 h 219"/>
              <a:gd name="T112" fmla="*/ 129 w 177"/>
              <a:gd name="T113" fmla="*/ 6 h 219"/>
              <a:gd name="T114" fmla="*/ 111 w 177"/>
              <a:gd name="T115" fmla="*/ 11 h 219"/>
              <a:gd name="T116" fmla="*/ 94 w 177"/>
              <a:gd name="T117" fmla="*/ 17 h 219"/>
              <a:gd name="T118" fmla="*/ 78 w 177"/>
              <a:gd name="T119" fmla="*/ 26 h 219"/>
              <a:gd name="T120" fmla="*/ 65 w 177"/>
              <a:gd name="T121" fmla="*/ 33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"/>
              <a:gd name="T184" fmla="*/ 0 h 219"/>
              <a:gd name="T185" fmla="*/ 177 w 177"/>
              <a:gd name="T186" fmla="*/ 219 h 21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" h="219">
                <a:moveTo>
                  <a:pt x="65" y="33"/>
                </a:moveTo>
                <a:lnTo>
                  <a:pt x="52" y="43"/>
                </a:lnTo>
                <a:lnTo>
                  <a:pt x="41" y="54"/>
                </a:lnTo>
                <a:lnTo>
                  <a:pt x="29" y="66"/>
                </a:lnTo>
                <a:lnTo>
                  <a:pt x="20" y="79"/>
                </a:lnTo>
                <a:lnTo>
                  <a:pt x="12" y="93"/>
                </a:lnTo>
                <a:lnTo>
                  <a:pt x="6" y="107"/>
                </a:lnTo>
                <a:lnTo>
                  <a:pt x="2" y="121"/>
                </a:lnTo>
                <a:lnTo>
                  <a:pt x="0" y="136"/>
                </a:lnTo>
                <a:lnTo>
                  <a:pt x="2" y="158"/>
                </a:lnTo>
                <a:lnTo>
                  <a:pt x="10" y="177"/>
                </a:lnTo>
                <a:lnTo>
                  <a:pt x="23" y="193"/>
                </a:lnTo>
                <a:lnTo>
                  <a:pt x="38" y="204"/>
                </a:lnTo>
                <a:lnTo>
                  <a:pt x="57" y="213"/>
                </a:lnTo>
                <a:lnTo>
                  <a:pt x="78" y="218"/>
                </a:lnTo>
                <a:lnTo>
                  <a:pt x="98" y="219"/>
                </a:lnTo>
                <a:lnTo>
                  <a:pt x="118" y="216"/>
                </a:lnTo>
                <a:lnTo>
                  <a:pt x="123" y="216"/>
                </a:lnTo>
                <a:lnTo>
                  <a:pt x="127" y="214"/>
                </a:lnTo>
                <a:lnTo>
                  <a:pt x="130" y="210"/>
                </a:lnTo>
                <a:lnTo>
                  <a:pt x="131" y="205"/>
                </a:lnTo>
                <a:lnTo>
                  <a:pt x="130" y="203"/>
                </a:lnTo>
                <a:lnTo>
                  <a:pt x="127" y="203"/>
                </a:lnTo>
                <a:lnTo>
                  <a:pt x="123" y="202"/>
                </a:lnTo>
                <a:lnTo>
                  <a:pt x="117" y="202"/>
                </a:lnTo>
                <a:lnTo>
                  <a:pt x="111" y="202"/>
                </a:lnTo>
                <a:lnTo>
                  <a:pt x="106" y="202"/>
                </a:lnTo>
                <a:lnTo>
                  <a:pt x="100" y="202"/>
                </a:lnTo>
                <a:lnTo>
                  <a:pt x="97" y="202"/>
                </a:lnTo>
                <a:lnTo>
                  <a:pt x="87" y="201"/>
                </a:lnTo>
                <a:lnTo>
                  <a:pt x="77" y="200"/>
                </a:lnTo>
                <a:lnTo>
                  <a:pt x="67" y="199"/>
                </a:lnTo>
                <a:lnTo>
                  <a:pt x="56" y="196"/>
                </a:lnTo>
                <a:lnTo>
                  <a:pt x="46" y="193"/>
                </a:lnTo>
                <a:lnTo>
                  <a:pt x="35" y="185"/>
                </a:lnTo>
                <a:lnTo>
                  <a:pt x="26" y="175"/>
                </a:lnTo>
                <a:lnTo>
                  <a:pt x="15" y="162"/>
                </a:lnTo>
                <a:lnTo>
                  <a:pt x="13" y="146"/>
                </a:lnTo>
                <a:lnTo>
                  <a:pt x="14" y="131"/>
                </a:lnTo>
                <a:lnTo>
                  <a:pt x="19" y="116"/>
                </a:lnTo>
                <a:lnTo>
                  <a:pt x="25" y="102"/>
                </a:lnTo>
                <a:lnTo>
                  <a:pt x="34" y="89"/>
                </a:lnTo>
                <a:lnTo>
                  <a:pt x="45" y="76"/>
                </a:lnTo>
                <a:lnTo>
                  <a:pt x="56" y="65"/>
                </a:lnTo>
                <a:lnTo>
                  <a:pt x="70" y="55"/>
                </a:lnTo>
                <a:lnTo>
                  <a:pt x="84" y="45"/>
                </a:lnTo>
                <a:lnTo>
                  <a:pt x="98" y="37"/>
                </a:lnTo>
                <a:lnTo>
                  <a:pt x="113" y="29"/>
                </a:lnTo>
                <a:lnTo>
                  <a:pt x="127" y="23"/>
                </a:lnTo>
                <a:lnTo>
                  <a:pt x="141" y="17"/>
                </a:lnTo>
                <a:lnTo>
                  <a:pt x="154" y="12"/>
                </a:lnTo>
                <a:lnTo>
                  <a:pt x="167" y="9"/>
                </a:lnTo>
                <a:lnTo>
                  <a:pt x="177" y="7"/>
                </a:lnTo>
                <a:lnTo>
                  <a:pt x="170" y="2"/>
                </a:lnTo>
                <a:lnTo>
                  <a:pt x="158" y="0"/>
                </a:lnTo>
                <a:lnTo>
                  <a:pt x="145" y="2"/>
                </a:lnTo>
                <a:lnTo>
                  <a:pt x="129" y="6"/>
                </a:lnTo>
                <a:lnTo>
                  <a:pt x="111" y="11"/>
                </a:lnTo>
                <a:lnTo>
                  <a:pt x="94" y="17"/>
                </a:lnTo>
                <a:lnTo>
                  <a:pt x="78" y="26"/>
                </a:lnTo>
                <a:lnTo>
                  <a:pt x="65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14" name="Freeform 557"/>
          <p:cNvSpPr>
            <a:spLocks noChangeArrowheads="1"/>
          </p:cNvSpPr>
          <p:nvPr/>
        </p:nvSpPr>
        <p:spPr bwMode="auto">
          <a:xfrm>
            <a:off x="5565775" y="3067050"/>
            <a:ext cx="25400" cy="41275"/>
          </a:xfrm>
          <a:custGeom>
            <a:avLst/>
            <a:gdLst>
              <a:gd name="T0" fmla="*/ 97 w 115"/>
              <a:gd name="T1" fmla="*/ 57 h 170"/>
              <a:gd name="T2" fmla="*/ 100 w 115"/>
              <a:gd name="T3" fmla="*/ 75 h 170"/>
              <a:gd name="T4" fmla="*/ 98 w 115"/>
              <a:gd name="T5" fmla="*/ 90 h 170"/>
              <a:gd name="T6" fmla="*/ 91 w 115"/>
              <a:gd name="T7" fmla="*/ 103 h 170"/>
              <a:gd name="T8" fmla="*/ 80 w 115"/>
              <a:gd name="T9" fmla="*/ 114 h 170"/>
              <a:gd name="T10" fmla="*/ 68 w 115"/>
              <a:gd name="T11" fmla="*/ 125 h 170"/>
              <a:gd name="T12" fmla="*/ 54 w 115"/>
              <a:gd name="T13" fmla="*/ 135 h 170"/>
              <a:gd name="T14" fmla="*/ 39 w 115"/>
              <a:gd name="T15" fmla="*/ 145 h 170"/>
              <a:gd name="T16" fmla="*/ 27 w 115"/>
              <a:gd name="T17" fmla="*/ 155 h 170"/>
              <a:gd name="T18" fmla="*/ 25 w 115"/>
              <a:gd name="T19" fmla="*/ 158 h 170"/>
              <a:gd name="T20" fmla="*/ 23 w 115"/>
              <a:gd name="T21" fmla="*/ 160 h 170"/>
              <a:gd name="T22" fmla="*/ 23 w 115"/>
              <a:gd name="T23" fmla="*/ 164 h 170"/>
              <a:gd name="T24" fmla="*/ 26 w 115"/>
              <a:gd name="T25" fmla="*/ 167 h 170"/>
              <a:gd name="T26" fmla="*/ 28 w 115"/>
              <a:gd name="T27" fmla="*/ 169 h 170"/>
              <a:gd name="T28" fmla="*/ 31 w 115"/>
              <a:gd name="T29" fmla="*/ 170 h 170"/>
              <a:gd name="T30" fmla="*/ 34 w 115"/>
              <a:gd name="T31" fmla="*/ 170 h 170"/>
              <a:gd name="T32" fmla="*/ 37 w 115"/>
              <a:gd name="T33" fmla="*/ 169 h 170"/>
              <a:gd name="T34" fmla="*/ 53 w 115"/>
              <a:gd name="T35" fmla="*/ 159 h 170"/>
              <a:gd name="T36" fmla="*/ 69 w 115"/>
              <a:gd name="T37" fmla="*/ 149 h 170"/>
              <a:gd name="T38" fmla="*/ 83 w 115"/>
              <a:gd name="T39" fmla="*/ 137 h 170"/>
              <a:gd name="T40" fmla="*/ 97 w 115"/>
              <a:gd name="T41" fmla="*/ 123 h 170"/>
              <a:gd name="T42" fmla="*/ 106 w 115"/>
              <a:gd name="T43" fmla="*/ 108 h 170"/>
              <a:gd name="T44" fmla="*/ 113 w 115"/>
              <a:gd name="T45" fmla="*/ 91 h 170"/>
              <a:gd name="T46" fmla="*/ 115 w 115"/>
              <a:gd name="T47" fmla="*/ 73 h 170"/>
              <a:gd name="T48" fmla="*/ 111 w 115"/>
              <a:gd name="T49" fmla="*/ 53 h 170"/>
              <a:gd name="T50" fmla="*/ 101 w 115"/>
              <a:gd name="T51" fmla="*/ 39 h 170"/>
              <a:gd name="T52" fmla="*/ 89 w 115"/>
              <a:gd name="T53" fmla="*/ 26 h 170"/>
              <a:gd name="T54" fmla="*/ 72 w 115"/>
              <a:gd name="T55" fmla="*/ 15 h 170"/>
              <a:gd name="T56" fmla="*/ 55 w 115"/>
              <a:gd name="T57" fmla="*/ 8 h 170"/>
              <a:gd name="T58" fmla="*/ 37 w 115"/>
              <a:gd name="T59" fmla="*/ 2 h 170"/>
              <a:gd name="T60" fmla="*/ 21 w 115"/>
              <a:gd name="T61" fmla="*/ 0 h 170"/>
              <a:gd name="T62" fmla="*/ 9 w 115"/>
              <a:gd name="T63" fmla="*/ 1 h 170"/>
              <a:gd name="T64" fmla="*/ 0 w 115"/>
              <a:gd name="T65" fmla="*/ 5 h 170"/>
              <a:gd name="T66" fmla="*/ 15 w 115"/>
              <a:gd name="T67" fmla="*/ 10 h 170"/>
              <a:gd name="T68" fmla="*/ 30 w 115"/>
              <a:gd name="T69" fmla="*/ 13 h 170"/>
              <a:gd name="T70" fmla="*/ 43 w 115"/>
              <a:gd name="T71" fmla="*/ 16 h 170"/>
              <a:gd name="T72" fmla="*/ 57 w 115"/>
              <a:gd name="T73" fmla="*/ 20 h 170"/>
              <a:gd name="T74" fmla="*/ 70 w 115"/>
              <a:gd name="T75" fmla="*/ 26 h 170"/>
              <a:gd name="T76" fmla="*/ 81 w 115"/>
              <a:gd name="T77" fmla="*/ 33 h 170"/>
              <a:gd name="T78" fmla="*/ 91 w 115"/>
              <a:gd name="T79" fmla="*/ 43 h 170"/>
              <a:gd name="T80" fmla="*/ 97 w 115"/>
              <a:gd name="T81" fmla="*/ 57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5"/>
              <a:gd name="T124" fmla="*/ 0 h 170"/>
              <a:gd name="T125" fmla="*/ 115 w 11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5" h="170">
                <a:moveTo>
                  <a:pt x="97" y="57"/>
                </a:moveTo>
                <a:lnTo>
                  <a:pt x="100" y="75"/>
                </a:lnTo>
                <a:lnTo>
                  <a:pt x="98" y="90"/>
                </a:lnTo>
                <a:lnTo>
                  <a:pt x="91" y="103"/>
                </a:lnTo>
                <a:lnTo>
                  <a:pt x="80" y="114"/>
                </a:lnTo>
                <a:lnTo>
                  <a:pt x="68" y="125"/>
                </a:lnTo>
                <a:lnTo>
                  <a:pt x="54" y="135"/>
                </a:lnTo>
                <a:lnTo>
                  <a:pt x="39" y="145"/>
                </a:lnTo>
                <a:lnTo>
                  <a:pt x="27" y="155"/>
                </a:lnTo>
                <a:lnTo>
                  <a:pt x="25" y="158"/>
                </a:lnTo>
                <a:lnTo>
                  <a:pt x="23" y="160"/>
                </a:lnTo>
                <a:lnTo>
                  <a:pt x="23" y="164"/>
                </a:lnTo>
                <a:lnTo>
                  <a:pt x="26" y="167"/>
                </a:lnTo>
                <a:lnTo>
                  <a:pt x="28" y="169"/>
                </a:lnTo>
                <a:lnTo>
                  <a:pt x="31" y="170"/>
                </a:lnTo>
                <a:lnTo>
                  <a:pt x="34" y="170"/>
                </a:lnTo>
                <a:lnTo>
                  <a:pt x="37" y="169"/>
                </a:lnTo>
                <a:lnTo>
                  <a:pt x="53" y="159"/>
                </a:lnTo>
                <a:lnTo>
                  <a:pt x="69" y="149"/>
                </a:lnTo>
                <a:lnTo>
                  <a:pt x="83" y="137"/>
                </a:lnTo>
                <a:lnTo>
                  <a:pt x="97" y="123"/>
                </a:lnTo>
                <a:lnTo>
                  <a:pt x="106" y="108"/>
                </a:lnTo>
                <a:lnTo>
                  <a:pt x="113" y="91"/>
                </a:lnTo>
                <a:lnTo>
                  <a:pt x="115" y="73"/>
                </a:lnTo>
                <a:lnTo>
                  <a:pt x="111" y="53"/>
                </a:lnTo>
                <a:lnTo>
                  <a:pt x="101" y="39"/>
                </a:lnTo>
                <a:lnTo>
                  <a:pt x="89" y="26"/>
                </a:lnTo>
                <a:lnTo>
                  <a:pt x="72" y="15"/>
                </a:lnTo>
                <a:lnTo>
                  <a:pt x="55" y="8"/>
                </a:lnTo>
                <a:lnTo>
                  <a:pt x="37" y="2"/>
                </a:lnTo>
                <a:lnTo>
                  <a:pt x="21" y="0"/>
                </a:lnTo>
                <a:lnTo>
                  <a:pt x="9" y="1"/>
                </a:lnTo>
                <a:lnTo>
                  <a:pt x="0" y="5"/>
                </a:lnTo>
                <a:lnTo>
                  <a:pt x="15" y="10"/>
                </a:lnTo>
                <a:lnTo>
                  <a:pt x="30" y="13"/>
                </a:lnTo>
                <a:lnTo>
                  <a:pt x="43" y="16"/>
                </a:lnTo>
                <a:lnTo>
                  <a:pt x="57" y="20"/>
                </a:lnTo>
                <a:lnTo>
                  <a:pt x="70" y="26"/>
                </a:lnTo>
                <a:lnTo>
                  <a:pt x="81" y="33"/>
                </a:lnTo>
                <a:lnTo>
                  <a:pt x="91" y="43"/>
                </a:lnTo>
                <a:lnTo>
                  <a:pt x="97" y="57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15" name="Freeform 558"/>
          <p:cNvSpPr>
            <a:spLocks noChangeArrowheads="1"/>
          </p:cNvSpPr>
          <p:nvPr/>
        </p:nvSpPr>
        <p:spPr bwMode="auto">
          <a:xfrm>
            <a:off x="5473700" y="3059113"/>
            <a:ext cx="63500" cy="84137"/>
          </a:xfrm>
          <a:custGeom>
            <a:avLst/>
            <a:gdLst>
              <a:gd name="T0" fmla="*/ 90 w 289"/>
              <a:gd name="T1" fmla="*/ 65 h 352"/>
              <a:gd name="T2" fmla="*/ 48 w 289"/>
              <a:gd name="T3" fmla="*/ 106 h 352"/>
              <a:gd name="T4" fmla="*/ 16 w 289"/>
              <a:gd name="T5" fmla="*/ 156 h 352"/>
              <a:gd name="T6" fmla="*/ 0 w 289"/>
              <a:gd name="T7" fmla="*/ 211 h 352"/>
              <a:gd name="T8" fmla="*/ 3 w 289"/>
              <a:gd name="T9" fmla="*/ 249 h 352"/>
              <a:gd name="T10" fmla="*/ 10 w 289"/>
              <a:gd name="T11" fmla="*/ 264 h 352"/>
              <a:gd name="T12" fmla="*/ 19 w 289"/>
              <a:gd name="T13" fmla="*/ 277 h 352"/>
              <a:gd name="T14" fmla="*/ 31 w 289"/>
              <a:gd name="T15" fmla="*/ 289 h 352"/>
              <a:gd name="T16" fmla="*/ 51 w 289"/>
              <a:gd name="T17" fmla="*/ 302 h 352"/>
              <a:gd name="T18" fmla="*/ 78 w 289"/>
              <a:gd name="T19" fmla="*/ 316 h 352"/>
              <a:gd name="T20" fmla="*/ 107 w 289"/>
              <a:gd name="T21" fmla="*/ 327 h 352"/>
              <a:gd name="T22" fmla="*/ 137 w 289"/>
              <a:gd name="T23" fmla="*/ 335 h 352"/>
              <a:gd name="T24" fmla="*/ 167 w 289"/>
              <a:gd name="T25" fmla="*/ 342 h 352"/>
              <a:gd name="T26" fmla="*/ 198 w 289"/>
              <a:gd name="T27" fmla="*/ 346 h 352"/>
              <a:gd name="T28" fmla="*/ 229 w 289"/>
              <a:gd name="T29" fmla="*/ 349 h 352"/>
              <a:gd name="T30" fmla="*/ 260 w 289"/>
              <a:gd name="T31" fmla="*/ 351 h 352"/>
              <a:gd name="T32" fmla="*/ 280 w 289"/>
              <a:gd name="T33" fmla="*/ 352 h 352"/>
              <a:gd name="T34" fmla="*/ 287 w 289"/>
              <a:gd name="T35" fmla="*/ 346 h 352"/>
              <a:gd name="T36" fmla="*/ 289 w 289"/>
              <a:gd name="T37" fmla="*/ 335 h 352"/>
              <a:gd name="T38" fmla="*/ 283 w 289"/>
              <a:gd name="T39" fmla="*/ 328 h 352"/>
              <a:gd name="T40" fmla="*/ 264 w 289"/>
              <a:gd name="T41" fmla="*/ 327 h 352"/>
              <a:gd name="T42" fmla="*/ 235 w 289"/>
              <a:gd name="T43" fmla="*/ 326 h 352"/>
              <a:gd name="T44" fmla="*/ 207 w 289"/>
              <a:gd name="T45" fmla="*/ 323 h 352"/>
              <a:gd name="T46" fmla="*/ 179 w 289"/>
              <a:gd name="T47" fmla="*/ 319 h 352"/>
              <a:gd name="T48" fmla="*/ 150 w 289"/>
              <a:gd name="T49" fmla="*/ 314 h 352"/>
              <a:gd name="T50" fmla="*/ 122 w 289"/>
              <a:gd name="T51" fmla="*/ 306 h 352"/>
              <a:gd name="T52" fmla="*/ 95 w 289"/>
              <a:gd name="T53" fmla="*/ 298 h 352"/>
              <a:gd name="T54" fmla="*/ 68 w 289"/>
              <a:gd name="T55" fmla="*/ 285 h 352"/>
              <a:gd name="T56" fmla="*/ 45 w 289"/>
              <a:gd name="T57" fmla="*/ 271 h 352"/>
              <a:gd name="T58" fmla="*/ 32 w 289"/>
              <a:gd name="T59" fmla="*/ 250 h 352"/>
              <a:gd name="T60" fmla="*/ 27 w 289"/>
              <a:gd name="T61" fmla="*/ 222 h 352"/>
              <a:gd name="T62" fmla="*/ 34 w 289"/>
              <a:gd name="T63" fmla="*/ 183 h 352"/>
              <a:gd name="T64" fmla="*/ 45 w 289"/>
              <a:gd name="T65" fmla="*/ 153 h 352"/>
              <a:gd name="T66" fmla="*/ 61 w 289"/>
              <a:gd name="T67" fmla="*/ 127 h 352"/>
              <a:gd name="T68" fmla="*/ 80 w 289"/>
              <a:gd name="T69" fmla="*/ 103 h 352"/>
              <a:gd name="T70" fmla="*/ 102 w 289"/>
              <a:gd name="T71" fmla="*/ 82 h 352"/>
              <a:gd name="T72" fmla="*/ 129 w 289"/>
              <a:gd name="T73" fmla="*/ 59 h 352"/>
              <a:gd name="T74" fmla="*/ 162 w 289"/>
              <a:gd name="T75" fmla="*/ 38 h 352"/>
              <a:gd name="T76" fmla="*/ 197 w 289"/>
              <a:gd name="T77" fmla="*/ 20 h 352"/>
              <a:gd name="T78" fmla="*/ 227 w 289"/>
              <a:gd name="T79" fmla="*/ 6 h 352"/>
              <a:gd name="T80" fmla="*/ 228 w 289"/>
              <a:gd name="T81" fmla="*/ 0 h 352"/>
              <a:gd name="T82" fmla="*/ 198 w 289"/>
              <a:gd name="T83" fmla="*/ 5 h 352"/>
              <a:gd name="T84" fmla="*/ 162 w 289"/>
              <a:gd name="T85" fmla="*/ 18 h 352"/>
              <a:gd name="T86" fmla="*/ 127 w 289"/>
              <a:gd name="T87" fmla="*/ 36 h 3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2"/>
              <a:gd name="T134" fmla="*/ 289 w 289"/>
              <a:gd name="T135" fmla="*/ 352 h 3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2">
                <a:moveTo>
                  <a:pt x="113" y="47"/>
                </a:moveTo>
                <a:lnTo>
                  <a:pt x="90" y="65"/>
                </a:lnTo>
                <a:lnTo>
                  <a:pt x="68" y="85"/>
                </a:lnTo>
                <a:lnTo>
                  <a:pt x="48" y="106"/>
                </a:lnTo>
                <a:lnTo>
                  <a:pt x="31" y="130"/>
                </a:lnTo>
                <a:lnTo>
                  <a:pt x="16" y="156"/>
                </a:lnTo>
                <a:lnTo>
                  <a:pt x="5" y="182"/>
                </a:lnTo>
                <a:lnTo>
                  <a:pt x="0" y="211"/>
                </a:lnTo>
                <a:lnTo>
                  <a:pt x="1" y="241"/>
                </a:lnTo>
                <a:lnTo>
                  <a:pt x="3" y="249"/>
                </a:lnTo>
                <a:lnTo>
                  <a:pt x="6" y="257"/>
                </a:lnTo>
                <a:lnTo>
                  <a:pt x="10" y="264"/>
                </a:lnTo>
                <a:lnTo>
                  <a:pt x="14" y="271"/>
                </a:lnTo>
                <a:lnTo>
                  <a:pt x="19" y="277"/>
                </a:lnTo>
                <a:lnTo>
                  <a:pt x="24" y="284"/>
                </a:lnTo>
                <a:lnTo>
                  <a:pt x="31" y="289"/>
                </a:lnTo>
                <a:lnTo>
                  <a:pt x="37" y="293"/>
                </a:lnTo>
                <a:lnTo>
                  <a:pt x="51" y="302"/>
                </a:lnTo>
                <a:lnTo>
                  <a:pt x="64" y="309"/>
                </a:lnTo>
                <a:lnTo>
                  <a:pt x="78" y="316"/>
                </a:lnTo>
                <a:lnTo>
                  <a:pt x="93" y="321"/>
                </a:lnTo>
                <a:lnTo>
                  <a:pt x="107" y="327"/>
                </a:lnTo>
                <a:lnTo>
                  <a:pt x="122" y="331"/>
                </a:lnTo>
                <a:lnTo>
                  <a:pt x="137" y="335"/>
                </a:lnTo>
                <a:lnTo>
                  <a:pt x="151" y="338"/>
                </a:lnTo>
                <a:lnTo>
                  <a:pt x="167" y="342"/>
                </a:lnTo>
                <a:lnTo>
                  <a:pt x="183" y="344"/>
                </a:lnTo>
                <a:lnTo>
                  <a:pt x="198" y="346"/>
                </a:lnTo>
                <a:lnTo>
                  <a:pt x="213" y="348"/>
                </a:lnTo>
                <a:lnTo>
                  <a:pt x="229" y="349"/>
                </a:lnTo>
                <a:lnTo>
                  <a:pt x="245" y="350"/>
                </a:lnTo>
                <a:lnTo>
                  <a:pt x="260" y="351"/>
                </a:lnTo>
                <a:lnTo>
                  <a:pt x="275" y="352"/>
                </a:lnTo>
                <a:lnTo>
                  <a:pt x="280" y="352"/>
                </a:lnTo>
                <a:lnTo>
                  <a:pt x="284" y="349"/>
                </a:lnTo>
                <a:lnTo>
                  <a:pt x="287" y="346"/>
                </a:lnTo>
                <a:lnTo>
                  <a:pt x="289" y="340"/>
                </a:lnTo>
                <a:lnTo>
                  <a:pt x="289" y="335"/>
                </a:lnTo>
                <a:lnTo>
                  <a:pt x="287" y="331"/>
                </a:lnTo>
                <a:lnTo>
                  <a:pt x="283" y="328"/>
                </a:lnTo>
                <a:lnTo>
                  <a:pt x="279" y="327"/>
                </a:lnTo>
                <a:lnTo>
                  <a:pt x="264" y="327"/>
                </a:lnTo>
                <a:lnTo>
                  <a:pt x="250" y="327"/>
                </a:lnTo>
                <a:lnTo>
                  <a:pt x="235" y="326"/>
                </a:lnTo>
                <a:lnTo>
                  <a:pt x="222" y="324"/>
                </a:lnTo>
                <a:lnTo>
                  <a:pt x="207" y="323"/>
                </a:lnTo>
                <a:lnTo>
                  <a:pt x="192" y="321"/>
                </a:lnTo>
                <a:lnTo>
                  <a:pt x="179" y="319"/>
                </a:lnTo>
                <a:lnTo>
                  <a:pt x="164" y="317"/>
                </a:lnTo>
                <a:lnTo>
                  <a:pt x="150" y="314"/>
                </a:lnTo>
                <a:lnTo>
                  <a:pt x="136" y="311"/>
                </a:lnTo>
                <a:lnTo>
                  <a:pt x="122" y="306"/>
                </a:lnTo>
                <a:lnTo>
                  <a:pt x="108" y="302"/>
                </a:lnTo>
                <a:lnTo>
                  <a:pt x="95" y="298"/>
                </a:lnTo>
                <a:lnTo>
                  <a:pt x="82" y="291"/>
                </a:lnTo>
                <a:lnTo>
                  <a:pt x="68" y="285"/>
                </a:lnTo>
                <a:lnTo>
                  <a:pt x="56" y="278"/>
                </a:lnTo>
                <a:lnTo>
                  <a:pt x="45" y="271"/>
                </a:lnTo>
                <a:lnTo>
                  <a:pt x="37" y="260"/>
                </a:lnTo>
                <a:lnTo>
                  <a:pt x="32" y="250"/>
                </a:lnTo>
                <a:lnTo>
                  <a:pt x="27" y="237"/>
                </a:lnTo>
                <a:lnTo>
                  <a:pt x="27" y="222"/>
                </a:lnTo>
                <a:lnTo>
                  <a:pt x="30" y="203"/>
                </a:lnTo>
                <a:lnTo>
                  <a:pt x="34" y="183"/>
                </a:lnTo>
                <a:lnTo>
                  <a:pt x="38" y="169"/>
                </a:lnTo>
                <a:lnTo>
                  <a:pt x="45" y="153"/>
                </a:lnTo>
                <a:lnTo>
                  <a:pt x="54" y="140"/>
                </a:lnTo>
                <a:lnTo>
                  <a:pt x="61" y="127"/>
                </a:lnTo>
                <a:lnTo>
                  <a:pt x="71" y="115"/>
                </a:lnTo>
                <a:lnTo>
                  <a:pt x="80" y="103"/>
                </a:lnTo>
                <a:lnTo>
                  <a:pt x="90" y="93"/>
                </a:lnTo>
                <a:lnTo>
                  <a:pt x="102" y="82"/>
                </a:lnTo>
                <a:lnTo>
                  <a:pt x="116" y="70"/>
                </a:lnTo>
                <a:lnTo>
                  <a:pt x="129" y="59"/>
                </a:lnTo>
                <a:lnTo>
                  <a:pt x="145" y="49"/>
                </a:lnTo>
                <a:lnTo>
                  <a:pt x="162" y="38"/>
                </a:lnTo>
                <a:lnTo>
                  <a:pt x="180" y="28"/>
                </a:lnTo>
                <a:lnTo>
                  <a:pt x="197" y="20"/>
                </a:lnTo>
                <a:lnTo>
                  <a:pt x="212" y="12"/>
                </a:lnTo>
                <a:lnTo>
                  <a:pt x="227" y="6"/>
                </a:lnTo>
                <a:lnTo>
                  <a:pt x="240" y="1"/>
                </a:lnTo>
                <a:lnTo>
                  <a:pt x="228" y="0"/>
                </a:lnTo>
                <a:lnTo>
                  <a:pt x="213" y="1"/>
                </a:lnTo>
                <a:lnTo>
                  <a:pt x="198" y="5"/>
                </a:lnTo>
                <a:lnTo>
                  <a:pt x="180" y="10"/>
                </a:lnTo>
                <a:lnTo>
                  <a:pt x="162" y="18"/>
                </a:lnTo>
                <a:lnTo>
                  <a:pt x="144" y="26"/>
                </a:lnTo>
                <a:lnTo>
                  <a:pt x="127" y="36"/>
                </a:lnTo>
                <a:lnTo>
                  <a:pt x="113" y="47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16" name="Freeform 559"/>
          <p:cNvSpPr>
            <a:spLocks noChangeArrowheads="1"/>
          </p:cNvSpPr>
          <p:nvPr/>
        </p:nvSpPr>
        <p:spPr bwMode="auto">
          <a:xfrm>
            <a:off x="5562600" y="3054350"/>
            <a:ext cx="57150" cy="58738"/>
          </a:xfrm>
          <a:custGeom>
            <a:avLst/>
            <a:gdLst>
              <a:gd name="T0" fmla="*/ 210 w 252"/>
              <a:gd name="T1" fmla="*/ 72 h 235"/>
              <a:gd name="T2" fmla="*/ 222 w 252"/>
              <a:gd name="T3" fmla="*/ 85 h 235"/>
              <a:gd name="T4" fmla="*/ 228 w 252"/>
              <a:gd name="T5" fmla="*/ 100 h 235"/>
              <a:gd name="T6" fmla="*/ 232 w 252"/>
              <a:gd name="T7" fmla="*/ 116 h 235"/>
              <a:gd name="T8" fmla="*/ 232 w 252"/>
              <a:gd name="T9" fmla="*/ 133 h 235"/>
              <a:gd name="T10" fmla="*/ 230 w 252"/>
              <a:gd name="T11" fmla="*/ 147 h 235"/>
              <a:gd name="T12" fmla="*/ 226 w 252"/>
              <a:gd name="T13" fmla="*/ 159 h 235"/>
              <a:gd name="T14" fmla="*/ 218 w 252"/>
              <a:gd name="T15" fmla="*/ 171 h 235"/>
              <a:gd name="T16" fmla="*/ 211 w 252"/>
              <a:gd name="T17" fmla="*/ 180 h 235"/>
              <a:gd name="T18" fmla="*/ 202 w 252"/>
              <a:gd name="T19" fmla="*/ 191 h 235"/>
              <a:gd name="T20" fmla="*/ 192 w 252"/>
              <a:gd name="T21" fmla="*/ 200 h 235"/>
              <a:gd name="T22" fmla="*/ 183 w 252"/>
              <a:gd name="T23" fmla="*/ 209 h 235"/>
              <a:gd name="T24" fmla="*/ 173 w 252"/>
              <a:gd name="T25" fmla="*/ 219 h 235"/>
              <a:gd name="T26" fmla="*/ 171 w 252"/>
              <a:gd name="T27" fmla="*/ 222 h 235"/>
              <a:gd name="T28" fmla="*/ 170 w 252"/>
              <a:gd name="T29" fmla="*/ 225 h 235"/>
              <a:gd name="T30" fmla="*/ 171 w 252"/>
              <a:gd name="T31" fmla="*/ 229 h 235"/>
              <a:gd name="T32" fmla="*/ 173 w 252"/>
              <a:gd name="T33" fmla="*/ 232 h 235"/>
              <a:gd name="T34" fmla="*/ 176 w 252"/>
              <a:gd name="T35" fmla="*/ 234 h 235"/>
              <a:gd name="T36" fmla="*/ 180 w 252"/>
              <a:gd name="T37" fmla="*/ 235 h 235"/>
              <a:gd name="T38" fmla="*/ 184 w 252"/>
              <a:gd name="T39" fmla="*/ 234 h 235"/>
              <a:gd name="T40" fmla="*/ 187 w 252"/>
              <a:gd name="T41" fmla="*/ 232 h 235"/>
              <a:gd name="T42" fmla="*/ 208 w 252"/>
              <a:gd name="T43" fmla="*/ 218 h 235"/>
              <a:gd name="T44" fmla="*/ 225 w 252"/>
              <a:gd name="T45" fmla="*/ 200 h 235"/>
              <a:gd name="T46" fmla="*/ 239 w 252"/>
              <a:gd name="T47" fmla="*/ 178 h 235"/>
              <a:gd name="T48" fmla="*/ 249 w 252"/>
              <a:gd name="T49" fmla="*/ 156 h 235"/>
              <a:gd name="T50" fmla="*/ 252 w 252"/>
              <a:gd name="T51" fmla="*/ 131 h 235"/>
              <a:gd name="T52" fmla="*/ 250 w 252"/>
              <a:gd name="T53" fmla="*/ 108 h 235"/>
              <a:gd name="T54" fmla="*/ 242 w 252"/>
              <a:gd name="T55" fmla="*/ 85 h 235"/>
              <a:gd name="T56" fmla="*/ 225 w 252"/>
              <a:gd name="T57" fmla="*/ 65 h 235"/>
              <a:gd name="T58" fmla="*/ 212 w 252"/>
              <a:gd name="T59" fmla="*/ 54 h 235"/>
              <a:gd name="T60" fmla="*/ 197 w 252"/>
              <a:gd name="T61" fmla="*/ 45 h 235"/>
              <a:gd name="T62" fmla="*/ 181 w 252"/>
              <a:gd name="T63" fmla="*/ 36 h 235"/>
              <a:gd name="T64" fmla="*/ 164 w 252"/>
              <a:gd name="T65" fmla="*/ 29 h 235"/>
              <a:gd name="T66" fmla="*/ 146 w 252"/>
              <a:gd name="T67" fmla="*/ 22 h 235"/>
              <a:gd name="T68" fmla="*/ 127 w 252"/>
              <a:gd name="T69" fmla="*/ 17 h 235"/>
              <a:gd name="T70" fmla="*/ 109 w 252"/>
              <a:gd name="T71" fmla="*/ 12 h 235"/>
              <a:gd name="T72" fmla="*/ 90 w 252"/>
              <a:gd name="T73" fmla="*/ 7 h 235"/>
              <a:gd name="T74" fmla="*/ 73 w 252"/>
              <a:gd name="T75" fmla="*/ 4 h 235"/>
              <a:gd name="T76" fmla="*/ 57 w 252"/>
              <a:gd name="T77" fmla="*/ 2 h 235"/>
              <a:gd name="T78" fmla="*/ 42 w 252"/>
              <a:gd name="T79" fmla="*/ 0 h 235"/>
              <a:gd name="T80" fmla="*/ 28 w 252"/>
              <a:gd name="T81" fmla="*/ 0 h 235"/>
              <a:gd name="T82" fmla="*/ 17 w 252"/>
              <a:gd name="T83" fmla="*/ 0 h 235"/>
              <a:gd name="T84" fmla="*/ 8 w 252"/>
              <a:gd name="T85" fmla="*/ 1 h 235"/>
              <a:gd name="T86" fmla="*/ 3 w 252"/>
              <a:gd name="T87" fmla="*/ 3 h 235"/>
              <a:gd name="T88" fmla="*/ 0 w 252"/>
              <a:gd name="T89" fmla="*/ 5 h 235"/>
              <a:gd name="T90" fmla="*/ 10 w 252"/>
              <a:gd name="T91" fmla="*/ 7 h 235"/>
              <a:gd name="T92" fmla="*/ 22 w 252"/>
              <a:gd name="T93" fmla="*/ 8 h 235"/>
              <a:gd name="T94" fmla="*/ 33 w 252"/>
              <a:gd name="T95" fmla="*/ 11 h 235"/>
              <a:gd name="T96" fmla="*/ 46 w 252"/>
              <a:gd name="T97" fmla="*/ 13 h 235"/>
              <a:gd name="T98" fmla="*/ 60 w 252"/>
              <a:gd name="T99" fmla="*/ 15 h 235"/>
              <a:gd name="T100" fmla="*/ 73 w 252"/>
              <a:gd name="T101" fmla="*/ 17 h 235"/>
              <a:gd name="T102" fmla="*/ 87 w 252"/>
              <a:gd name="T103" fmla="*/ 20 h 235"/>
              <a:gd name="T104" fmla="*/ 102 w 252"/>
              <a:gd name="T105" fmla="*/ 23 h 235"/>
              <a:gd name="T106" fmla="*/ 115 w 252"/>
              <a:gd name="T107" fmla="*/ 28 h 235"/>
              <a:gd name="T108" fmla="*/ 130 w 252"/>
              <a:gd name="T109" fmla="*/ 32 h 235"/>
              <a:gd name="T110" fmla="*/ 145 w 252"/>
              <a:gd name="T111" fmla="*/ 37 h 235"/>
              <a:gd name="T112" fmla="*/ 159 w 252"/>
              <a:gd name="T113" fmla="*/ 43 h 235"/>
              <a:gd name="T114" fmla="*/ 172 w 252"/>
              <a:gd name="T115" fmla="*/ 49 h 235"/>
              <a:gd name="T116" fmla="*/ 186 w 252"/>
              <a:gd name="T117" fmla="*/ 55 h 235"/>
              <a:gd name="T118" fmla="*/ 198 w 252"/>
              <a:gd name="T119" fmla="*/ 64 h 235"/>
              <a:gd name="T120" fmla="*/ 210 w 252"/>
              <a:gd name="T121" fmla="*/ 72 h 23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"/>
              <a:gd name="T184" fmla="*/ 0 h 235"/>
              <a:gd name="T185" fmla="*/ 252 w 252"/>
              <a:gd name="T186" fmla="*/ 235 h 23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" h="235">
                <a:moveTo>
                  <a:pt x="210" y="72"/>
                </a:moveTo>
                <a:lnTo>
                  <a:pt x="222" y="85"/>
                </a:lnTo>
                <a:lnTo>
                  <a:pt x="228" y="100"/>
                </a:lnTo>
                <a:lnTo>
                  <a:pt x="232" y="116"/>
                </a:lnTo>
                <a:lnTo>
                  <a:pt x="232" y="133"/>
                </a:lnTo>
                <a:lnTo>
                  <a:pt x="230" y="147"/>
                </a:lnTo>
                <a:lnTo>
                  <a:pt x="226" y="159"/>
                </a:lnTo>
                <a:lnTo>
                  <a:pt x="218" y="171"/>
                </a:lnTo>
                <a:lnTo>
                  <a:pt x="211" y="180"/>
                </a:lnTo>
                <a:lnTo>
                  <a:pt x="202" y="191"/>
                </a:lnTo>
                <a:lnTo>
                  <a:pt x="192" y="200"/>
                </a:lnTo>
                <a:lnTo>
                  <a:pt x="183" y="209"/>
                </a:lnTo>
                <a:lnTo>
                  <a:pt x="173" y="219"/>
                </a:lnTo>
                <a:lnTo>
                  <a:pt x="171" y="222"/>
                </a:lnTo>
                <a:lnTo>
                  <a:pt x="170" y="225"/>
                </a:lnTo>
                <a:lnTo>
                  <a:pt x="171" y="229"/>
                </a:lnTo>
                <a:lnTo>
                  <a:pt x="173" y="232"/>
                </a:lnTo>
                <a:lnTo>
                  <a:pt x="176" y="234"/>
                </a:lnTo>
                <a:lnTo>
                  <a:pt x="180" y="235"/>
                </a:lnTo>
                <a:lnTo>
                  <a:pt x="184" y="234"/>
                </a:lnTo>
                <a:lnTo>
                  <a:pt x="187" y="232"/>
                </a:lnTo>
                <a:lnTo>
                  <a:pt x="208" y="218"/>
                </a:lnTo>
                <a:lnTo>
                  <a:pt x="225" y="200"/>
                </a:lnTo>
                <a:lnTo>
                  <a:pt x="239" y="178"/>
                </a:lnTo>
                <a:lnTo>
                  <a:pt x="249" y="156"/>
                </a:lnTo>
                <a:lnTo>
                  <a:pt x="252" y="131"/>
                </a:lnTo>
                <a:lnTo>
                  <a:pt x="250" y="108"/>
                </a:lnTo>
                <a:lnTo>
                  <a:pt x="242" y="85"/>
                </a:lnTo>
                <a:lnTo>
                  <a:pt x="225" y="65"/>
                </a:lnTo>
                <a:lnTo>
                  <a:pt x="212" y="54"/>
                </a:lnTo>
                <a:lnTo>
                  <a:pt x="197" y="45"/>
                </a:lnTo>
                <a:lnTo>
                  <a:pt x="181" y="36"/>
                </a:lnTo>
                <a:lnTo>
                  <a:pt x="164" y="29"/>
                </a:lnTo>
                <a:lnTo>
                  <a:pt x="146" y="22"/>
                </a:lnTo>
                <a:lnTo>
                  <a:pt x="127" y="17"/>
                </a:lnTo>
                <a:lnTo>
                  <a:pt x="109" y="12"/>
                </a:lnTo>
                <a:lnTo>
                  <a:pt x="90" y="7"/>
                </a:lnTo>
                <a:lnTo>
                  <a:pt x="73" y="4"/>
                </a:lnTo>
                <a:lnTo>
                  <a:pt x="57" y="2"/>
                </a:lnTo>
                <a:lnTo>
                  <a:pt x="42" y="0"/>
                </a:lnTo>
                <a:lnTo>
                  <a:pt x="28" y="0"/>
                </a:lnTo>
                <a:lnTo>
                  <a:pt x="17" y="0"/>
                </a:lnTo>
                <a:lnTo>
                  <a:pt x="8" y="1"/>
                </a:lnTo>
                <a:lnTo>
                  <a:pt x="3" y="3"/>
                </a:lnTo>
                <a:lnTo>
                  <a:pt x="0" y="5"/>
                </a:lnTo>
                <a:lnTo>
                  <a:pt x="10" y="7"/>
                </a:lnTo>
                <a:lnTo>
                  <a:pt x="22" y="8"/>
                </a:lnTo>
                <a:lnTo>
                  <a:pt x="33" y="11"/>
                </a:lnTo>
                <a:lnTo>
                  <a:pt x="46" y="13"/>
                </a:lnTo>
                <a:lnTo>
                  <a:pt x="60" y="15"/>
                </a:lnTo>
                <a:lnTo>
                  <a:pt x="73" y="17"/>
                </a:lnTo>
                <a:lnTo>
                  <a:pt x="87" y="20"/>
                </a:lnTo>
                <a:lnTo>
                  <a:pt x="102" y="23"/>
                </a:lnTo>
                <a:lnTo>
                  <a:pt x="115" y="28"/>
                </a:lnTo>
                <a:lnTo>
                  <a:pt x="130" y="32"/>
                </a:lnTo>
                <a:lnTo>
                  <a:pt x="145" y="37"/>
                </a:lnTo>
                <a:lnTo>
                  <a:pt x="159" y="43"/>
                </a:lnTo>
                <a:lnTo>
                  <a:pt x="172" y="49"/>
                </a:lnTo>
                <a:lnTo>
                  <a:pt x="186" y="55"/>
                </a:lnTo>
                <a:lnTo>
                  <a:pt x="198" y="64"/>
                </a:lnTo>
                <a:lnTo>
                  <a:pt x="210" y="72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17" name="Freeform 560"/>
          <p:cNvSpPr>
            <a:spLocks noChangeArrowheads="1"/>
          </p:cNvSpPr>
          <p:nvPr/>
        </p:nvSpPr>
        <p:spPr bwMode="auto">
          <a:xfrm>
            <a:off x="5451475" y="3086100"/>
            <a:ext cx="23813" cy="53975"/>
          </a:xfrm>
          <a:custGeom>
            <a:avLst/>
            <a:gdLst>
              <a:gd name="T0" fmla="*/ 0 w 103"/>
              <a:gd name="T1" fmla="*/ 120 h 220"/>
              <a:gd name="T2" fmla="*/ 0 w 103"/>
              <a:gd name="T3" fmla="*/ 138 h 220"/>
              <a:gd name="T4" fmla="*/ 4 w 103"/>
              <a:gd name="T5" fmla="*/ 155 h 220"/>
              <a:gd name="T6" fmla="*/ 12 w 103"/>
              <a:gd name="T7" fmla="*/ 171 h 220"/>
              <a:gd name="T8" fmla="*/ 22 w 103"/>
              <a:gd name="T9" fmla="*/ 185 h 220"/>
              <a:gd name="T10" fmla="*/ 35 w 103"/>
              <a:gd name="T11" fmla="*/ 197 h 220"/>
              <a:gd name="T12" fmla="*/ 50 w 103"/>
              <a:gd name="T13" fmla="*/ 207 h 220"/>
              <a:gd name="T14" fmla="*/ 66 w 103"/>
              <a:gd name="T15" fmla="*/ 215 h 220"/>
              <a:gd name="T16" fmla="*/ 83 w 103"/>
              <a:gd name="T17" fmla="*/ 219 h 220"/>
              <a:gd name="T18" fmla="*/ 89 w 103"/>
              <a:gd name="T19" fmla="*/ 220 h 220"/>
              <a:gd name="T20" fmla="*/ 94 w 103"/>
              <a:gd name="T21" fmla="*/ 218 h 220"/>
              <a:gd name="T22" fmla="*/ 98 w 103"/>
              <a:gd name="T23" fmla="*/ 215 h 220"/>
              <a:gd name="T24" fmla="*/ 100 w 103"/>
              <a:gd name="T25" fmla="*/ 211 h 220"/>
              <a:gd name="T26" fmla="*/ 100 w 103"/>
              <a:gd name="T27" fmla="*/ 205 h 220"/>
              <a:gd name="T28" fmla="*/ 99 w 103"/>
              <a:gd name="T29" fmla="*/ 200 h 220"/>
              <a:gd name="T30" fmla="*/ 96 w 103"/>
              <a:gd name="T31" fmla="*/ 196 h 220"/>
              <a:gd name="T32" fmla="*/ 91 w 103"/>
              <a:gd name="T33" fmla="*/ 193 h 220"/>
              <a:gd name="T34" fmla="*/ 74 w 103"/>
              <a:gd name="T35" fmla="*/ 187 h 220"/>
              <a:gd name="T36" fmla="*/ 58 w 103"/>
              <a:gd name="T37" fmla="*/ 178 h 220"/>
              <a:gd name="T38" fmla="*/ 45 w 103"/>
              <a:gd name="T39" fmla="*/ 167 h 220"/>
              <a:gd name="T40" fmla="*/ 36 w 103"/>
              <a:gd name="T41" fmla="*/ 154 h 220"/>
              <a:gd name="T42" fmla="*/ 30 w 103"/>
              <a:gd name="T43" fmla="*/ 138 h 220"/>
              <a:gd name="T44" fmla="*/ 27 w 103"/>
              <a:gd name="T45" fmla="*/ 121 h 220"/>
              <a:gd name="T46" fmla="*/ 27 w 103"/>
              <a:gd name="T47" fmla="*/ 103 h 220"/>
              <a:gd name="T48" fmla="*/ 32 w 103"/>
              <a:gd name="T49" fmla="*/ 83 h 220"/>
              <a:gd name="T50" fmla="*/ 39 w 103"/>
              <a:gd name="T51" fmla="*/ 69 h 220"/>
              <a:gd name="T52" fmla="*/ 51 w 103"/>
              <a:gd name="T53" fmla="*/ 56 h 220"/>
              <a:gd name="T54" fmla="*/ 63 w 103"/>
              <a:gd name="T55" fmla="*/ 43 h 220"/>
              <a:gd name="T56" fmla="*/ 77 w 103"/>
              <a:gd name="T57" fmla="*/ 31 h 220"/>
              <a:gd name="T58" fmla="*/ 89 w 103"/>
              <a:gd name="T59" fmla="*/ 21 h 220"/>
              <a:gd name="T60" fmla="*/ 98 w 103"/>
              <a:gd name="T61" fmla="*/ 12 h 220"/>
              <a:gd name="T62" fmla="*/ 103 w 103"/>
              <a:gd name="T63" fmla="*/ 5 h 220"/>
              <a:gd name="T64" fmla="*/ 103 w 103"/>
              <a:gd name="T65" fmla="*/ 0 h 220"/>
              <a:gd name="T66" fmla="*/ 92 w 103"/>
              <a:gd name="T67" fmla="*/ 4 h 220"/>
              <a:gd name="T68" fmla="*/ 77 w 103"/>
              <a:gd name="T69" fmla="*/ 12 h 220"/>
              <a:gd name="T70" fmla="*/ 61 w 103"/>
              <a:gd name="T71" fmla="*/ 25 h 220"/>
              <a:gd name="T72" fmla="*/ 44 w 103"/>
              <a:gd name="T73" fmla="*/ 40 h 220"/>
              <a:gd name="T74" fmla="*/ 29 w 103"/>
              <a:gd name="T75" fmla="*/ 57 h 220"/>
              <a:gd name="T76" fmla="*/ 16 w 103"/>
              <a:gd name="T77" fmla="*/ 77 h 220"/>
              <a:gd name="T78" fmla="*/ 6 w 103"/>
              <a:gd name="T79" fmla="*/ 98 h 220"/>
              <a:gd name="T80" fmla="*/ 0 w 103"/>
              <a:gd name="T81" fmla="*/ 120 h 2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0"/>
              <a:gd name="T125" fmla="*/ 103 w 103"/>
              <a:gd name="T126" fmla="*/ 220 h 22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0">
                <a:moveTo>
                  <a:pt x="0" y="120"/>
                </a:moveTo>
                <a:lnTo>
                  <a:pt x="0" y="138"/>
                </a:lnTo>
                <a:lnTo>
                  <a:pt x="4" y="155"/>
                </a:lnTo>
                <a:lnTo>
                  <a:pt x="12" y="171"/>
                </a:lnTo>
                <a:lnTo>
                  <a:pt x="22" y="185"/>
                </a:lnTo>
                <a:lnTo>
                  <a:pt x="35" y="197"/>
                </a:lnTo>
                <a:lnTo>
                  <a:pt x="50" y="207"/>
                </a:lnTo>
                <a:lnTo>
                  <a:pt x="66" y="215"/>
                </a:lnTo>
                <a:lnTo>
                  <a:pt x="83" y="219"/>
                </a:lnTo>
                <a:lnTo>
                  <a:pt x="89" y="220"/>
                </a:lnTo>
                <a:lnTo>
                  <a:pt x="94" y="218"/>
                </a:lnTo>
                <a:lnTo>
                  <a:pt x="98" y="215"/>
                </a:lnTo>
                <a:lnTo>
                  <a:pt x="100" y="211"/>
                </a:lnTo>
                <a:lnTo>
                  <a:pt x="100" y="205"/>
                </a:lnTo>
                <a:lnTo>
                  <a:pt x="99" y="200"/>
                </a:lnTo>
                <a:lnTo>
                  <a:pt x="96" y="196"/>
                </a:lnTo>
                <a:lnTo>
                  <a:pt x="91" y="193"/>
                </a:lnTo>
                <a:lnTo>
                  <a:pt x="74" y="187"/>
                </a:lnTo>
                <a:lnTo>
                  <a:pt x="58" y="178"/>
                </a:lnTo>
                <a:lnTo>
                  <a:pt x="45" y="167"/>
                </a:lnTo>
                <a:lnTo>
                  <a:pt x="36" y="154"/>
                </a:lnTo>
                <a:lnTo>
                  <a:pt x="30" y="138"/>
                </a:lnTo>
                <a:lnTo>
                  <a:pt x="27" y="121"/>
                </a:lnTo>
                <a:lnTo>
                  <a:pt x="27" y="103"/>
                </a:lnTo>
                <a:lnTo>
                  <a:pt x="32" y="83"/>
                </a:lnTo>
                <a:lnTo>
                  <a:pt x="39" y="69"/>
                </a:lnTo>
                <a:lnTo>
                  <a:pt x="51" y="56"/>
                </a:lnTo>
                <a:lnTo>
                  <a:pt x="63" y="43"/>
                </a:lnTo>
                <a:lnTo>
                  <a:pt x="77" y="31"/>
                </a:lnTo>
                <a:lnTo>
                  <a:pt x="89" y="21"/>
                </a:lnTo>
                <a:lnTo>
                  <a:pt x="98" y="12"/>
                </a:lnTo>
                <a:lnTo>
                  <a:pt x="103" y="5"/>
                </a:lnTo>
                <a:lnTo>
                  <a:pt x="103" y="0"/>
                </a:lnTo>
                <a:lnTo>
                  <a:pt x="92" y="4"/>
                </a:lnTo>
                <a:lnTo>
                  <a:pt x="77" y="12"/>
                </a:lnTo>
                <a:lnTo>
                  <a:pt x="61" y="25"/>
                </a:lnTo>
                <a:lnTo>
                  <a:pt x="44" y="40"/>
                </a:lnTo>
                <a:lnTo>
                  <a:pt x="29" y="57"/>
                </a:lnTo>
                <a:lnTo>
                  <a:pt x="16" y="77"/>
                </a:lnTo>
                <a:lnTo>
                  <a:pt x="6" y="98"/>
                </a:lnTo>
                <a:lnTo>
                  <a:pt x="0" y="120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18" name="Freeform 561"/>
          <p:cNvSpPr>
            <a:spLocks noChangeArrowheads="1"/>
          </p:cNvSpPr>
          <p:nvPr/>
        </p:nvSpPr>
        <p:spPr bwMode="auto">
          <a:xfrm>
            <a:off x="5608638" y="3051175"/>
            <a:ext cx="50800" cy="69850"/>
          </a:xfrm>
          <a:custGeom>
            <a:avLst/>
            <a:gdLst>
              <a:gd name="T0" fmla="*/ 186 w 220"/>
              <a:gd name="T1" fmla="*/ 115 h 288"/>
              <a:gd name="T2" fmla="*/ 196 w 220"/>
              <a:gd name="T3" fmla="*/ 133 h 288"/>
              <a:gd name="T4" fmla="*/ 202 w 220"/>
              <a:gd name="T5" fmla="*/ 153 h 288"/>
              <a:gd name="T6" fmla="*/ 199 w 220"/>
              <a:gd name="T7" fmla="*/ 174 h 288"/>
              <a:gd name="T8" fmla="*/ 186 w 220"/>
              <a:gd name="T9" fmla="*/ 194 h 288"/>
              <a:gd name="T10" fmla="*/ 168 w 220"/>
              <a:gd name="T11" fmla="*/ 213 h 288"/>
              <a:gd name="T12" fmla="*/ 148 w 220"/>
              <a:gd name="T13" fmla="*/ 229 h 288"/>
              <a:gd name="T14" fmla="*/ 127 w 220"/>
              <a:gd name="T15" fmla="*/ 246 h 288"/>
              <a:gd name="T16" fmla="*/ 115 w 220"/>
              <a:gd name="T17" fmla="*/ 258 h 288"/>
              <a:gd name="T18" fmla="*/ 110 w 220"/>
              <a:gd name="T19" fmla="*/ 267 h 288"/>
              <a:gd name="T20" fmla="*/ 107 w 220"/>
              <a:gd name="T21" fmla="*/ 276 h 288"/>
              <a:gd name="T22" fmla="*/ 109 w 220"/>
              <a:gd name="T23" fmla="*/ 284 h 288"/>
              <a:gd name="T24" fmla="*/ 117 w 220"/>
              <a:gd name="T25" fmla="*/ 288 h 288"/>
              <a:gd name="T26" fmla="*/ 124 w 220"/>
              <a:gd name="T27" fmla="*/ 287 h 288"/>
              <a:gd name="T28" fmla="*/ 138 w 220"/>
              <a:gd name="T29" fmla="*/ 271 h 288"/>
              <a:gd name="T30" fmla="*/ 161 w 220"/>
              <a:gd name="T31" fmla="*/ 250 h 288"/>
              <a:gd name="T32" fmla="*/ 185 w 220"/>
              <a:gd name="T33" fmla="*/ 229 h 288"/>
              <a:gd name="T34" fmla="*/ 206 w 220"/>
              <a:gd name="T35" fmla="*/ 204 h 288"/>
              <a:gd name="T36" fmla="*/ 219 w 220"/>
              <a:gd name="T37" fmla="*/ 173 h 288"/>
              <a:gd name="T38" fmla="*/ 218 w 220"/>
              <a:gd name="T39" fmla="*/ 141 h 288"/>
              <a:gd name="T40" fmla="*/ 204 w 220"/>
              <a:gd name="T41" fmla="*/ 111 h 288"/>
              <a:gd name="T42" fmla="*/ 182 w 220"/>
              <a:gd name="T43" fmla="*/ 86 h 288"/>
              <a:gd name="T44" fmla="*/ 158 w 220"/>
              <a:gd name="T45" fmla="*/ 70 h 288"/>
              <a:gd name="T46" fmla="*/ 134 w 220"/>
              <a:gd name="T47" fmla="*/ 56 h 288"/>
              <a:gd name="T48" fmla="*/ 109 w 220"/>
              <a:gd name="T49" fmla="*/ 43 h 288"/>
              <a:gd name="T50" fmla="*/ 83 w 220"/>
              <a:gd name="T51" fmla="*/ 29 h 288"/>
              <a:gd name="T52" fmla="*/ 59 w 220"/>
              <a:gd name="T53" fmla="*/ 17 h 288"/>
              <a:gd name="T54" fmla="*/ 36 w 220"/>
              <a:gd name="T55" fmla="*/ 7 h 288"/>
              <a:gd name="T56" fmla="*/ 18 w 220"/>
              <a:gd name="T57" fmla="*/ 1 h 288"/>
              <a:gd name="T58" fmla="*/ 4 w 220"/>
              <a:gd name="T59" fmla="*/ 0 h 288"/>
              <a:gd name="T60" fmla="*/ 9 w 220"/>
              <a:gd name="T61" fmla="*/ 7 h 288"/>
              <a:gd name="T62" fmla="*/ 31 w 220"/>
              <a:gd name="T63" fmla="*/ 18 h 288"/>
              <a:gd name="T64" fmla="*/ 54 w 220"/>
              <a:gd name="T65" fmla="*/ 29 h 288"/>
              <a:gd name="T66" fmla="*/ 77 w 220"/>
              <a:gd name="T67" fmla="*/ 40 h 288"/>
              <a:gd name="T68" fmla="*/ 101 w 220"/>
              <a:gd name="T69" fmla="*/ 53 h 288"/>
              <a:gd name="T70" fmla="*/ 124 w 220"/>
              <a:gd name="T71" fmla="*/ 66 h 288"/>
              <a:gd name="T72" fmla="*/ 147 w 220"/>
              <a:gd name="T73" fmla="*/ 82 h 288"/>
              <a:gd name="T74" fmla="*/ 168 w 220"/>
              <a:gd name="T75" fmla="*/ 9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0"/>
              <a:gd name="T115" fmla="*/ 0 h 288"/>
              <a:gd name="T116" fmla="*/ 220 w 220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0" h="288">
                <a:moveTo>
                  <a:pt x="179" y="108"/>
                </a:moveTo>
                <a:lnTo>
                  <a:pt x="186" y="115"/>
                </a:lnTo>
                <a:lnTo>
                  <a:pt x="191" y="124"/>
                </a:lnTo>
                <a:lnTo>
                  <a:pt x="196" y="133"/>
                </a:lnTo>
                <a:lnTo>
                  <a:pt x="200" y="143"/>
                </a:lnTo>
                <a:lnTo>
                  <a:pt x="202" y="153"/>
                </a:lnTo>
                <a:lnTo>
                  <a:pt x="201" y="163"/>
                </a:lnTo>
                <a:lnTo>
                  <a:pt x="199" y="174"/>
                </a:lnTo>
                <a:lnTo>
                  <a:pt x="193" y="184"/>
                </a:lnTo>
                <a:lnTo>
                  <a:pt x="186" y="194"/>
                </a:lnTo>
                <a:lnTo>
                  <a:pt x="178" y="204"/>
                </a:lnTo>
                <a:lnTo>
                  <a:pt x="168" y="213"/>
                </a:lnTo>
                <a:lnTo>
                  <a:pt x="159" y="221"/>
                </a:lnTo>
                <a:lnTo>
                  <a:pt x="148" y="229"/>
                </a:lnTo>
                <a:lnTo>
                  <a:pt x="138" y="237"/>
                </a:lnTo>
                <a:lnTo>
                  <a:pt x="127" y="246"/>
                </a:lnTo>
                <a:lnTo>
                  <a:pt x="118" y="255"/>
                </a:lnTo>
                <a:lnTo>
                  <a:pt x="115" y="258"/>
                </a:lnTo>
                <a:lnTo>
                  <a:pt x="112" y="263"/>
                </a:lnTo>
                <a:lnTo>
                  <a:pt x="110" y="267"/>
                </a:lnTo>
                <a:lnTo>
                  <a:pt x="108" y="271"/>
                </a:lnTo>
                <a:lnTo>
                  <a:pt x="107" y="276"/>
                </a:lnTo>
                <a:lnTo>
                  <a:pt x="107" y="280"/>
                </a:lnTo>
                <a:lnTo>
                  <a:pt x="109" y="284"/>
                </a:lnTo>
                <a:lnTo>
                  <a:pt x="112" y="287"/>
                </a:lnTo>
                <a:lnTo>
                  <a:pt x="117" y="288"/>
                </a:lnTo>
                <a:lnTo>
                  <a:pt x="121" y="288"/>
                </a:lnTo>
                <a:lnTo>
                  <a:pt x="124" y="287"/>
                </a:lnTo>
                <a:lnTo>
                  <a:pt x="127" y="284"/>
                </a:lnTo>
                <a:lnTo>
                  <a:pt x="138" y="271"/>
                </a:lnTo>
                <a:lnTo>
                  <a:pt x="149" y="261"/>
                </a:lnTo>
                <a:lnTo>
                  <a:pt x="161" y="250"/>
                </a:lnTo>
                <a:lnTo>
                  <a:pt x="173" y="239"/>
                </a:lnTo>
                <a:lnTo>
                  <a:pt x="185" y="229"/>
                </a:lnTo>
                <a:lnTo>
                  <a:pt x="196" y="217"/>
                </a:lnTo>
                <a:lnTo>
                  <a:pt x="206" y="204"/>
                </a:lnTo>
                <a:lnTo>
                  <a:pt x="213" y="190"/>
                </a:lnTo>
                <a:lnTo>
                  <a:pt x="219" y="173"/>
                </a:lnTo>
                <a:lnTo>
                  <a:pt x="220" y="157"/>
                </a:lnTo>
                <a:lnTo>
                  <a:pt x="218" y="141"/>
                </a:lnTo>
                <a:lnTo>
                  <a:pt x="212" y="125"/>
                </a:lnTo>
                <a:lnTo>
                  <a:pt x="204" y="111"/>
                </a:lnTo>
                <a:lnTo>
                  <a:pt x="194" y="97"/>
                </a:lnTo>
                <a:lnTo>
                  <a:pt x="182" y="86"/>
                </a:lnTo>
                <a:lnTo>
                  <a:pt x="168" y="77"/>
                </a:lnTo>
                <a:lnTo>
                  <a:pt x="158" y="70"/>
                </a:lnTo>
                <a:lnTo>
                  <a:pt x="146" y="64"/>
                </a:lnTo>
                <a:lnTo>
                  <a:pt x="134" y="56"/>
                </a:lnTo>
                <a:lnTo>
                  <a:pt x="122" y="50"/>
                </a:lnTo>
                <a:lnTo>
                  <a:pt x="109" y="43"/>
                </a:lnTo>
                <a:lnTo>
                  <a:pt x="96" y="36"/>
                </a:lnTo>
                <a:lnTo>
                  <a:pt x="83" y="29"/>
                </a:lnTo>
                <a:lnTo>
                  <a:pt x="70" y="22"/>
                </a:lnTo>
                <a:lnTo>
                  <a:pt x="59" y="17"/>
                </a:lnTo>
                <a:lnTo>
                  <a:pt x="47" y="12"/>
                </a:lnTo>
                <a:lnTo>
                  <a:pt x="36" y="7"/>
                </a:lnTo>
                <a:lnTo>
                  <a:pt x="26" y="4"/>
                </a:lnTo>
                <a:lnTo>
                  <a:pt x="18" y="1"/>
                </a:lnTo>
                <a:lnTo>
                  <a:pt x="10" y="0"/>
                </a:lnTo>
                <a:lnTo>
                  <a:pt x="4" y="0"/>
                </a:lnTo>
                <a:lnTo>
                  <a:pt x="0" y="2"/>
                </a:lnTo>
                <a:lnTo>
                  <a:pt x="9" y="7"/>
                </a:lnTo>
                <a:lnTo>
                  <a:pt x="20" y="13"/>
                </a:lnTo>
                <a:lnTo>
                  <a:pt x="31" y="18"/>
                </a:lnTo>
                <a:lnTo>
                  <a:pt x="42" y="23"/>
                </a:lnTo>
                <a:lnTo>
                  <a:pt x="54" y="29"/>
                </a:lnTo>
                <a:lnTo>
                  <a:pt x="65" y="34"/>
                </a:lnTo>
                <a:lnTo>
                  <a:pt x="77" y="40"/>
                </a:lnTo>
                <a:lnTo>
                  <a:pt x="88" y="47"/>
                </a:lnTo>
                <a:lnTo>
                  <a:pt x="101" y="53"/>
                </a:lnTo>
                <a:lnTo>
                  <a:pt x="112" y="60"/>
                </a:lnTo>
                <a:lnTo>
                  <a:pt x="124" y="66"/>
                </a:lnTo>
                <a:lnTo>
                  <a:pt x="136" y="74"/>
                </a:lnTo>
                <a:lnTo>
                  <a:pt x="147" y="82"/>
                </a:lnTo>
                <a:lnTo>
                  <a:pt x="158" y="90"/>
                </a:lnTo>
                <a:lnTo>
                  <a:pt x="168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19" name="Freeform 562"/>
          <p:cNvSpPr>
            <a:spLocks noChangeArrowheads="1"/>
          </p:cNvSpPr>
          <p:nvPr/>
        </p:nvSpPr>
        <p:spPr bwMode="auto">
          <a:xfrm>
            <a:off x="5561013" y="3157538"/>
            <a:ext cx="190500" cy="120650"/>
          </a:xfrm>
          <a:custGeom>
            <a:avLst/>
            <a:gdLst>
              <a:gd name="T0" fmla="*/ 141 w 1070"/>
              <a:gd name="T1" fmla="*/ 0 h 844"/>
              <a:gd name="T2" fmla="*/ 1070 w 1070"/>
              <a:gd name="T3" fmla="*/ 194 h 844"/>
              <a:gd name="T4" fmla="*/ 919 w 1070"/>
              <a:gd name="T5" fmla="*/ 844 h 844"/>
              <a:gd name="T6" fmla="*/ 0 w 1070"/>
              <a:gd name="T7" fmla="*/ 624 h 844"/>
              <a:gd name="T8" fmla="*/ 141 w 1070"/>
              <a:gd name="T9" fmla="*/ 0 h 8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0"/>
              <a:gd name="T16" fmla="*/ 0 h 844"/>
              <a:gd name="T17" fmla="*/ 1070 w 1070"/>
              <a:gd name="T18" fmla="*/ 844 h 8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0" h="844">
                <a:moveTo>
                  <a:pt x="141" y="0"/>
                </a:moveTo>
                <a:lnTo>
                  <a:pt x="1070" y="194"/>
                </a:lnTo>
                <a:lnTo>
                  <a:pt x="919" y="844"/>
                </a:lnTo>
                <a:lnTo>
                  <a:pt x="0" y="624"/>
                </a:lnTo>
                <a:lnTo>
                  <a:pt x="141" y="0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20" name="Freeform 563"/>
          <p:cNvSpPr>
            <a:spLocks noChangeArrowheads="1"/>
          </p:cNvSpPr>
          <p:nvPr/>
        </p:nvSpPr>
        <p:spPr bwMode="auto">
          <a:xfrm>
            <a:off x="5576888" y="3160713"/>
            <a:ext cx="146050" cy="47625"/>
          </a:xfrm>
          <a:custGeom>
            <a:avLst/>
            <a:gdLst>
              <a:gd name="T0" fmla="*/ 97 w 819"/>
              <a:gd name="T1" fmla="*/ 0 h 333"/>
              <a:gd name="T2" fmla="*/ 819 w 819"/>
              <a:gd name="T3" fmla="*/ 139 h 333"/>
              <a:gd name="T4" fmla="*/ 172 w 819"/>
              <a:gd name="T5" fmla="*/ 98 h 333"/>
              <a:gd name="T6" fmla="*/ 0 w 819"/>
              <a:gd name="T7" fmla="*/ 333 h 333"/>
              <a:gd name="T8" fmla="*/ 97 w 819"/>
              <a:gd name="T9" fmla="*/ 0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9"/>
              <a:gd name="T16" fmla="*/ 0 h 333"/>
              <a:gd name="T17" fmla="*/ 819 w 819"/>
              <a:gd name="T18" fmla="*/ 333 h 3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9" h="333">
                <a:moveTo>
                  <a:pt x="97" y="0"/>
                </a:moveTo>
                <a:lnTo>
                  <a:pt x="819" y="139"/>
                </a:lnTo>
                <a:lnTo>
                  <a:pt x="172" y="98"/>
                </a:lnTo>
                <a:lnTo>
                  <a:pt x="0" y="333"/>
                </a:lnTo>
                <a:lnTo>
                  <a:pt x="9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21" name="Freeform 564"/>
          <p:cNvSpPr>
            <a:spLocks noChangeArrowheads="1"/>
          </p:cNvSpPr>
          <p:nvPr/>
        </p:nvSpPr>
        <p:spPr bwMode="auto">
          <a:xfrm>
            <a:off x="5541963" y="3302000"/>
            <a:ext cx="192087" cy="44450"/>
          </a:xfrm>
          <a:custGeom>
            <a:avLst/>
            <a:gdLst>
              <a:gd name="T0" fmla="*/ 34 w 1083"/>
              <a:gd name="T1" fmla="*/ 0 h 306"/>
              <a:gd name="T2" fmla="*/ 1083 w 1083"/>
              <a:gd name="T3" fmla="*/ 261 h 306"/>
              <a:gd name="T4" fmla="*/ 1055 w 1083"/>
              <a:gd name="T5" fmla="*/ 306 h 306"/>
              <a:gd name="T6" fmla="*/ 0 w 1083"/>
              <a:gd name="T7" fmla="*/ 28 h 306"/>
              <a:gd name="T8" fmla="*/ 34 w 1083"/>
              <a:gd name="T9" fmla="*/ 0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3"/>
              <a:gd name="T16" fmla="*/ 0 h 306"/>
              <a:gd name="T17" fmla="*/ 1083 w 1083"/>
              <a:gd name="T18" fmla="*/ 306 h 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3" h="306">
                <a:moveTo>
                  <a:pt x="34" y="0"/>
                </a:moveTo>
                <a:lnTo>
                  <a:pt x="1083" y="261"/>
                </a:lnTo>
                <a:lnTo>
                  <a:pt x="1055" y="306"/>
                </a:lnTo>
                <a:lnTo>
                  <a:pt x="0" y="28"/>
                </a:lnTo>
                <a:lnTo>
                  <a:pt x="34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22" name="Freeform 565"/>
          <p:cNvSpPr>
            <a:spLocks noChangeArrowheads="1"/>
          </p:cNvSpPr>
          <p:nvPr/>
        </p:nvSpPr>
        <p:spPr bwMode="auto">
          <a:xfrm>
            <a:off x="5524500" y="3314700"/>
            <a:ext cx="193675" cy="44450"/>
          </a:xfrm>
          <a:custGeom>
            <a:avLst/>
            <a:gdLst>
              <a:gd name="T0" fmla="*/ 39 w 1088"/>
              <a:gd name="T1" fmla="*/ 0 h 311"/>
              <a:gd name="T2" fmla="*/ 1088 w 1088"/>
              <a:gd name="T3" fmla="*/ 260 h 311"/>
              <a:gd name="T4" fmla="*/ 1055 w 1088"/>
              <a:gd name="T5" fmla="*/ 311 h 311"/>
              <a:gd name="T6" fmla="*/ 0 w 1088"/>
              <a:gd name="T7" fmla="*/ 34 h 311"/>
              <a:gd name="T8" fmla="*/ 39 w 1088"/>
              <a:gd name="T9" fmla="*/ 0 h 3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8"/>
              <a:gd name="T16" fmla="*/ 0 h 311"/>
              <a:gd name="T17" fmla="*/ 1088 w 1088"/>
              <a:gd name="T18" fmla="*/ 311 h 3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8" h="311">
                <a:moveTo>
                  <a:pt x="39" y="0"/>
                </a:moveTo>
                <a:lnTo>
                  <a:pt x="1088" y="260"/>
                </a:lnTo>
                <a:lnTo>
                  <a:pt x="1055" y="311"/>
                </a:lnTo>
                <a:lnTo>
                  <a:pt x="0" y="34"/>
                </a:lnTo>
                <a:lnTo>
                  <a:pt x="39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23" name="Freeform 566"/>
          <p:cNvSpPr>
            <a:spLocks noChangeArrowheads="1"/>
          </p:cNvSpPr>
          <p:nvPr/>
        </p:nvSpPr>
        <p:spPr bwMode="auto">
          <a:xfrm>
            <a:off x="5554663" y="3355975"/>
            <a:ext cx="28575" cy="9525"/>
          </a:xfrm>
          <a:custGeom>
            <a:avLst/>
            <a:gdLst>
              <a:gd name="T0" fmla="*/ 16 w 164"/>
              <a:gd name="T1" fmla="*/ 1 h 72"/>
              <a:gd name="T2" fmla="*/ 21 w 164"/>
              <a:gd name="T3" fmla="*/ 1 h 72"/>
              <a:gd name="T4" fmla="*/ 35 w 164"/>
              <a:gd name="T5" fmla="*/ 0 h 72"/>
              <a:gd name="T6" fmla="*/ 54 w 164"/>
              <a:gd name="T7" fmla="*/ 0 h 72"/>
              <a:gd name="T8" fmla="*/ 78 w 164"/>
              <a:gd name="T9" fmla="*/ 2 h 72"/>
              <a:gd name="T10" fmla="*/ 104 w 164"/>
              <a:gd name="T11" fmla="*/ 7 h 72"/>
              <a:gd name="T12" fmla="*/ 128 w 164"/>
              <a:gd name="T13" fmla="*/ 17 h 72"/>
              <a:gd name="T14" fmla="*/ 149 w 164"/>
              <a:gd name="T15" fmla="*/ 31 h 72"/>
              <a:gd name="T16" fmla="*/ 164 w 164"/>
              <a:gd name="T17" fmla="*/ 51 h 72"/>
              <a:gd name="T18" fmla="*/ 164 w 164"/>
              <a:gd name="T19" fmla="*/ 52 h 72"/>
              <a:gd name="T20" fmla="*/ 164 w 164"/>
              <a:gd name="T21" fmla="*/ 57 h 72"/>
              <a:gd name="T22" fmla="*/ 163 w 164"/>
              <a:gd name="T23" fmla="*/ 62 h 72"/>
              <a:gd name="T24" fmla="*/ 161 w 164"/>
              <a:gd name="T25" fmla="*/ 67 h 72"/>
              <a:gd name="T26" fmla="*/ 156 w 164"/>
              <a:gd name="T27" fmla="*/ 71 h 72"/>
              <a:gd name="T28" fmla="*/ 149 w 164"/>
              <a:gd name="T29" fmla="*/ 72 h 72"/>
              <a:gd name="T30" fmla="*/ 138 w 164"/>
              <a:gd name="T31" fmla="*/ 71 h 72"/>
              <a:gd name="T32" fmla="*/ 124 w 164"/>
              <a:gd name="T33" fmla="*/ 65 h 72"/>
              <a:gd name="T34" fmla="*/ 124 w 164"/>
              <a:gd name="T35" fmla="*/ 63 h 72"/>
              <a:gd name="T36" fmla="*/ 123 w 164"/>
              <a:gd name="T37" fmla="*/ 59 h 72"/>
              <a:gd name="T38" fmla="*/ 120 w 164"/>
              <a:gd name="T39" fmla="*/ 52 h 72"/>
              <a:gd name="T40" fmla="*/ 113 w 164"/>
              <a:gd name="T41" fmla="*/ 45 h 72"/>
              <a:gd name="T42" fmla="*/ 100 w 164"/>
              <a:gd name="T43" fmla="*/ 38 h 72"/>
              <a:gd name="T44" fmla="*/ 81 w 164"/>
              <a:gd name="T45" fmla="*/ 32 h 72"/>
              <a:gd name="T46" fmla="*/ 55 w 164"/>
              <a:gd name="T47" fmla="*/ 29 h 72"/>
              <a:gd name="T48" fmla="*/ 20 w 164"/>
              <a:gd name="T49" fmla="*/ 29 h 72"/>
              <a:gd name="T50" fmla="*/ 18 w 164"/>
              <a:gd name="T51" fmla="*/ 29 h 72"/>
              <a:gd name="T52" fmla="*/ 14 w 164"/>
              <a:gd name="T53" fmla="*/ 27 h 72"/>
              <a:gd name="T54" fmla="*/ 9 w 164"/>
              <a:gd name="T55" fmla="*/ 25 h 72"/>
              <a:gd name="T56" fmla="*/ 4 w 164"/>
              <a:gd name="T57" fmla="*/ 22 h 72"/>
              <a:gd name="T58" fmla="*/ 0 w 164"/>
              <a:gd name="T59" fmla="*/ 18 h 72"/>
              <a:gd name="T60" fmla="*/ 0 w 164"/>
              <a:gd name="T61" fmla="*/ 14 h 72"/>
              <a:gd name="T62" fmla="*/ 5 w 164"/>
              <a:gd name="T63" fmla="*/ 7 h 72"/>
              <a:gd name="T64" fmla="*/ 16 w 164"/>
              <a:gd name="T65" fmla="*/ 1 h 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64"/>
              <a:gd name="T100" fmla="*/ 0 h 72"/>
              <a:gd name="T101" fmla="*/ 164 w 164"/>
              <a:gd name="T102" fmla="*/ 72 h 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64" h="72">
                <a:moveTo>
                  <a:pt x="16" y="1"/>
                </a:moveTo>
                <a:lnTo>
                  <a:pt x="21" y="1"/>
                </a:lnTo>
                <a:lnTo>
                  <a:pt x="35" y="0"/>
                </a:lnTo>
                <a:lnTo>
                  <a:pt x="54" y="0"/>
                </a:lnTo>
                <a:lnTo>
                  <a:pt x="78" y="2"/>
                </a:lnTo>
                <a:lnTo>
                  <a:pt x="104" y="7"/>
                </a:lnTo>
                <a:lnTo>
                  <a:pt x="128" y="17"/>
                </a:lnTo>
                <a:lnTo>
                  <a:pt x="149" y="31"/>
                </a:lnTo>
                <a:lnTo>
                  <a:pt x="164" y="51"/>
                </a:lnTo>
                <a:lnTo>
                  <a:pt x="164" y="52"/>
                </a:lnTo>
                <a:lnTo>
                  <a:pt x="164" y="57"/>
                </a:lnTo>
                <a:lnTo>
                  <a:pt x="163" y="62"/>
                </a:lnTo>
                <a:lnTo>
                  <a:pt x="161" y="67"/>
                </a:lnTo>
                <a:lnTo>
                  <a:pt x="156" y="71"/>
                </a:lnTo>
                <a:lnTo>
                  <a:pt x="149" y="72"/>
                </a:lnTo>
                <a:lnTo>
                  <a:pt x="138" y="71"/>
                </a:lnTo>
                <a:lnTo>
                  <a:pt x="124" y="65"/>
                </a:lnTo>
                <a:lnTo>
                  <a:pt x="124" y="63"/>
                </a:lnTo>
                <a:lnTo>
                  <a:pt x="123" y="59"/>
                </a:lnTo>
                <a:lnTo>
                  <a:pt x="120" y="52"/>
                </a:lnTo>
                <a:lnTo>
                  <a:pt x="113" y="45"/>
                </a:lnTo>
                <a:lnTo>
                  <a:pt x="100" y="38"/>
                </a:lnTo>
                <a:lnTo>
                  <a:pt x="81" y="32"/>
                </a:lnTo>
                <a:lnTo>
                  <a:pt x="55" y="29"/>
                </a:lnTo>
                <a:lnTo>
                  <a:pt x="20" y="29"/>
                </a:lnTo>
                <a:lnTo>
                  <a:pt x="18" y="29"/>
                </a:lnTo>
                <a:lnTo>
                  <a:pt x="14" y="27"/>
                </a:lnTo>
                <a:lnTo>
                  <a:pt x="9" y="25"/>
                </a:lnTo>
                <a:lnTo>
                  <a:pt x="4" y="22"/>
                </a:lnTo>
                <a:lnTo>
                  <a:pt x="0" y="18"/>
                </a:lnTo>
                <a:lnTo>
                  <a:pt x="0" y="14"/>
                </a:lnTo>
                <a:lnTo>
                  <a:pt x="5" y="7"/>
                </a:lnTo>
                <a:lnTo>
                  <a:pt x="16" y="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24" name="Freeform 567"/>
          <p:cNvSpPr>
            <a:spLocks noChangeArrowheads="1"/>
          </p:cNvSpPr>
          <p:nvPr/>
        </p:nvSpPr>
        <p:spPr bwMode="auto">
          <a:xfrm>
            <a:off x="5559425" y="3282950"/>
            <a:ext cx="26988" cy="15875"/>
          </a:xfrm>
          <a:custGeom>
            <a:avLst/>
            <a:gdLst>
              <a:gd name="T0" fmla="*/ 45 w 146"/>
              <a:gd name="T1" fmla="*/ 0 h 109"/>
              <a:gd name="T2" fmla="*/ 42 w 146"/>
              <a:gd name="T3" fmla="*/ 0 h 109"/>
              <a:gd name="T4" fmla="*/ 35 w 146"/>
              <a:gd name="T5" fmla="*/ 3 h 109"/>
              <a:gd name="T6" fmla="*/ 26 w 146"/>
              <a:gd name="T7" fmla="*/ 7 h 109"/>
              <a:gd name="T8" fmla="*/ 15 w 146"/>
              <a:gd name="T9" fmla="*/ 14 h 109"/>
              <a:gd name="T10" fmla="*/ 6 w 146"/>
              <a:gd name="T11" fmla="*/ 24 h 109"/>
              <a:gd name="T12" fmla="*/ 1 w 146"/>
              <a:gd name="T13" fmla="*/ 39 h 109"/>
              <a:gd name="T14" fmla="*/ 0 w 146"/>
              <a:gd name="T15" fmla="*/ 59 h 109"/>
              <a:gd name="T16" fmla="*/ 6 w 146"/>
              <a:gd name="T17" fmla="*/ 85 h 109"/>
              <a:gd name="T18" fmla="*/ 85 w 146"/>
              <a:gd name="T19" fmla="*/ 109 h 109"/>
              <a:gd name="T20" fmla="*/ 84 w 146"/>
              <a:gd name="T21" fmla="*/ 104 h 109"/>
              <a:gd name="T22" fmla="*/ 84 w 146"/>
              <a:gd name="T23" fmla="*/ 93 h 109"/>
              <a:gd name="T24" fmla="*/ 84 w 146"/>
              <a:gd name="T25" fmla="*/ 76 h 109"/>
              <a:gd name="T26" fmla="*/ 87 w 146"/>
              <a:gd name="T27" fmla="*/ 58 h 109"/>
              <a:gd name="T28" fmla="*/ 93 w 146"/>
              <a:gd name="T29" fmla="*/ 40 h 109"/>
              <a:gd name="T30" fmla="*/ 104 w 146"/>
              <a:gd name="T31" fmla="*/ 27 h 109"/>
              <a:gd name="T32" fmla="*/ 121 w 146"/>
              <a:gd name="T33" fmla="*/ 20 h 109"/>
              <a:gd name="T34" fmla="*/ 146 w 146"/>
              <a:gd name="T35" fmla="*/ 23 h 109"/>
              <a:gd name="T36" fmla="*/ 45 w 146"/>
              <a:gd name="T37" fmla="*/ 0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9"/>
              <a:gd name="T59" fmla="*/ 146 w 146"/>
              <a:gd name="T60" fmla="*/ 109 h 10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9">
                <a:moveTo>
                  <a:pt x="45" y="0"/>
                </a:moveTo>
                <a:lnTo>
                  <a:pt x="42" y="0"/>
                </a:lnTo>
                <a:lnTo>
                  <a:pt x="35" y="3"/>
                </a:lnTo>
                <a:lnTo>
                  <a:pt x="26" y="7"/>
                </a:lnTo>
                <a:lnTo>
                  <a:pt x="15" y="14"/>
                </a:lnTo>
                <a:lnTo>
                  <a:pt x="6" y="24"/>
                </a:lnTo>
                <a:lnTo>
                  <a:pt x="1" y="39"/>
                </a:lnTo>
                <a:lnTo>
                  <a:pt x="0" y="59"/>
                </a:lnTo>
                <a:lnTo>
                  <a:pt x="6" y="85"/>
                </a:lnTo>
                <a:lnTo>
                  <a:pt x="85" y="109"/>
                </a:lnTo>
                <a:lnTo>
                  <a:pt x="84" y="104"/>
                </a:lnTo>
                <a:lnTo>
                  <a:pt x="84" y="93"/>
                </a:lnTo>
                <a:lnTo>
                  <a:pt x="84" y="76"/>
                </a:lnTo>
                <a:lnTo>
                  <a:pt x="87" y="58"/>
                </a:lnTo>
                <a:lnTo>
                  <a:pt x="93" y="40"/>
                </a:lnTo>
                <a:lnTo>
                  <a:pt x="104" y="27"/>
                </a:lnTo>
                <a:lnTo>
                  <a:pt x="121" y="20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25" name="Freeform 568"/>
          <p:cNvSpPr>
            <a:spLocks noChangeArrowheads="1"/>
          </p:cNvSpPr>
          <p:nvPr/>
        </p:nvSpPr>
        <p:spPr bwMode="auto">
          <a:xfrm>
            <a:off x="5707063" y="3309938"/>
            <a:ext cx="26987" cy="15875"/>
          </a:xfrm>
          <a:custGeom>
            <a:avLst/>
            <a:gdLst>
              <a:gd name="T0" fmla="*/ 45 w 146"/>
              <a:gd name="T1" fmla="*/ 0 h 107"/>
              <a:gd name="T2" fmla="*/ 42 w 146"/>
              <a:gd name="T3" fmla="*/ 0 h 107"/>
              <a:gd name="T4" fmla="*/ 35 w 146"/>
              <a:gd name="T5" fmla="*/ 2 h 107"/>
              <a:gd name="T6" fmla="*/ 25 w 146"/>
              <a:gd name="T7" fmla="*/ 6 h 107"/>
              <a:gd name="T8" fmla="*/ 15 w 146"/>
              <a:gd name="T9" fmla="*/ 12 h 107"/>
              <a:gd name="T10" fmla="*/ 6 w 146"/>
              <a:gd name="T11" fmla="*/ 23 h 107"/>
              <a:gd name="T12" fmla="*/ 0 w 146"/>
              <a:gd name="T13" fmla="*/ 38 h 107"/>
              <a:gd name="T14" fmla="*/ 0 w 146"/>
              <a:gd name="T15" fmla="*/ 58 h 107"/>
              <a:gd name="T16" fmla="*/ 6 w 146"/>
              <a:gd name="T17" fmla="*/ 85 h 107"/>
              <a:gd name="T18" fmla="*/ 84 w 146"/>
              <a:gd name="T19" fmla="*/ 107 h 107"/>
              <a:gd name="T20" fmla="*/ 83 w 146"/>
              <a:gd name="T21" fmla="*/ 103 h 107"/>
              <a:gd name="T22" fmla="*/ 83 w 146"/>
              <a:gd name="T23" fmla="*/ 91 h 107"/>
              <a:gd name="T24" fmla="*/ 83 w 146"/>
              <a:gd name="T25" fmla="*/ 75 h 107"/>
              <a:gd name="T26" fmla="*/ 86 w 146"/>
              <a:gd name="T27" fmla="*/ 56 h 107"/>
              <a:gd name="T28" fmla="*/ 92 w 146"/>
              <a:gd name="T29" fmla="*/ 40 h 107"/>
              <a:gd name="T30" fmla="*/ 103 w 146"/>
              <a:gd name="T31" fmla="*/ 27 h 107"/>
              <a:gd name="T32" fmla="*/ 121 w 146"/>
              <a:gd name="T33" fmla="*/ 19 h 107"/>
              <a:gd name="T34" fmla="*/ 146 w 146"/>
              <a:gd name="T35" fmla="*/ 23 h 107"/>
              <a:gd name="T36" fmla="*/ 45 w 146"/>
              <a:gd name="T37" fmla="*/ 0 h 1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7"/>
              <a:gd name="T59" fmla="*/ 146 w 146"/>
              <a:gd name="T60" fmla="*/ 107 h 1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7">
                <a:moveTo>
                  <a:pt x="45" y="0"/>
                </a:moveTo>
                <a:lnTo>
                  <a:pt x="42" y="0"/>
                </a:lnTo>
                <a:lnTo>
                  <a:pt x="35" y="2"/>
                </a:lnTo>
                <a:lnTo>
                  <a:pt x="25" y="6"/>
                </a:lnTo>
                <a:lnTo>
                  <a:pt x="15" y="12"/>
                </a:lnTo>
                <a:lnTo>
                  <a:pt x="6" y="23"/>
                </a:lnTo>
                <a:lnTo>
                  <a:pt x="0" y="38"/>
                </a:lnTo>
                <a:lnTo>
                  <a:pt x="0" y="58"/>
                </a:lnTo>
                <a:lnTo>
                  <a:pt x="6" y="85"/>
                </a:lnTo>
                <a:lnTo>
                  <a:pt x="84" y="107"/>
                </a:lnTo>
                <a:lnTo>
                  <a:pt x="83" y="103"/>
                </a:lnTo>
                <a:lnTo>
                  <a:pt x="83" y="91"/>
                </a:lnTo>
                <a:lnTo>
                  <a:pt x="83" y="75"/>
                </a:lnTo>
                <a:lnTo>
                  <a:pt x="86" y="56"/>
                </a:lnTo>
                <a:lnTo>
                  <a:pt x="92" y="40"/>
                </a:lnTo>
                <a:lnTo>
                  <a:pt x="103" y="27"/>
                </a:lnTo>
                <a:lnTo>
                  <a:pt x="121" y="19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26" name="Freeform 569"/>
          <p:cNvSpPr>
            <a:spLocks noChangeArrowheads="1"/>
          </p:cNvSpPr>
          <p:nvPr/>
        </p:nvSpPr>
        <p:spPr bwMode="auto">
          <a:xfrm>
            <a:off x="5588000" y="3286125"/>
            <a:ext cx="111125" cy="26988"/>
          </a:xfrm>
          <a:custGeom>
            <a:avLst/>
            <a:gdLst>
              <a:gd name="T0" fmla="*/ 0 w 629"/>
              <a:gd name="T1" fmla="*/ 40 h 182"/>
              <a:gd name="T2" fmla="*/ 601 w 629"/>
              <a:gd name="T3" fmla="*/ 182 h 182"/>
              <a:gd name="T4" fmla="*/ 629 w 629"/>
              <a:gd name="T5" fmla="*/ 142 h 182"/>
              <a:gd name="T6" fmla="*/ 29 w 629"/>
              <a:gd name="T7" fmla="*/ 0 h 182"/>
              <a:gd name="T8" fmla="*/ 0 w 629"/>
              <a:gd name="T9" fmla="*/ 40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9"/>
              <a:gd name="T16" fmla="*/ 0 h 182"/>
              <a:gd name="T17" fmla="*/ 629 w 629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9" h="182">
                <a:moveTo>
                  <a:pt x="0" y="40"/>
                </a:moveTo>
                <a:lnTo>
                  <a:pt x="601" y="182"/>
                </a:lnTo>
                <a:lnTo>
                  <a:pt x="629" y="142"/>
                </a:lnTo>
                <a:lnTo>
                  <a:pt x="29" y="0"/>
                </a:lnTo>
                <a:lnTo>
                  <a:pt x="0" y="40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27" name="Freeform 570"/>
          <p:cNvSpPr>
            <a:spLocks noChangeArrowheads="1"/>
          </p:cNvSpPr>
          <p:nvPr/>
        </p:nvSpPr>
        <p:spPr bwMode="auto">
          <a:xfrm>
            <a:off x="5588000" y="3298825"/>
            <a:ext cx="106363" cy="23813"/>
          </a:xfrm>
          <a:custGeom>
            <a:avLst/>
            <a:gdLst>
              <a:gd name="T0" fmla="*/ 0 w 606"/>
              <a:gd name="T1" fmla="*/ 28 h 170"/>
              <a:gd name="T2" fmla="*/ 600 w 606"/>
              <a:gd name="T3" fmla="*/ 170 h 170"/>
              <a:gd name="T4" fmla="*/ 606 w 606"/>
              <a:gd name="T5" fmla="*/ 142 h 170"/>
              <a:gd name="T6" fmla="*/ 5 w 606"/>
              <a:gd name="T7" fmla="*/ 0 h 170"/>
              <a:gd name="T8" fmla="*/ 0 w 606"/>
              <a:gd name="T9" fmla="*/ 28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28" name="Freeform 571"/>
          <p:cNvSpPr>
            <a:spLocks noChangeArrowheads="1"/>
          </p:cNvSpPr>
          <p:nvPr/>
        </p:nvSpPr>
        <p:spPr bwMode="auto">
          <a:xfrm>
            <a:off x="5588000" y="3281363"/>
            <a:ext cx="106363" cy="23812"/>
          </a:xfrm>
          <a:custGeom>
            <a:avLst/>
            <a:gdLst>
              <a:gd name="T0" fmla="*/ 0 w 606"/>
              <a:gd name="T1" fmla="*/ 28 h 170"/>
              <a:gd name="T2" fmla="*/ 600 w 606"/>
              <a:gd name="T3" fmla="*/ 170 h 170"/>
              <a:gd name="T4" fmla="*/ 606 w 606"/>
              <a:gd name="T5" fmla="*/ 142 h 170"/>
              <a:gd name="T6" fmla="*/ 5 w 606"/>
              <a:gd name="T7" fmla="*/ 0 h 170"/>
              <a:gd name="T8" fmla="*/ 0 w 606"/>
              <a:gd name="T9" fmla="*/ 28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29" name="AutoShape 572"/>
          <p:cNvSpPr>
            <a:spLocks noChangeArrowheads="1"/>
          </p:cNvSpPr>
          <p:nvPr/>
        </p:nvSpPr>
        <p:spPr bwMode="auto">
          <a:xfrm>
            <a:off x="6194425" y="1831975"/>
            <a:ext cx="295275" cy="293688"/>
          </a:xfrm>
          <a:prstGeom prst="roundRect">
            <a:avLst>
              <a:gd name="adj" fmla="val 542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830" name="Freeform 573"/>
          <p:cNvSpPr>
            <a:spLocks noChangeArrowheads="1"/>
          </p:cNvSpPr>
          <p:nvPr/>
        </p:nvSpPr>
        <p:spPr bwMode="auto">
          <a:xfrm>
            <a:off x="6196013" y="1831975"/>
            <a:ext cx="293687" cy="293688"/>
          </a:xfrm>
          <a:custGeom>
            <a:avLst/>
            <a:gdLst>
              <a:gd name="T0" fmla="*/ 653 w 1894"/>
              <a:gd name="T1" fmla="*/ 0 h 1904"/>
              <a:gd name="T2" fmla="*/ 668 w 1894"/>
              <a:gd name="T3" fmla="*/ 0 h 1904"/>
              <a:gd name="T4" fmla="*/ 699 w 1894"/>
              <a:gd name="T5" fmla="*/ 1 h 1904"/>
              <a:gd name="T6" fmla="*/ 742 w 1894"/>
              <a:gd name="T7" fmla="*/ 3 h 1904"/>
              <a:gd name="T8" fmla="*/ 799 w 1894"/>
              <a:gd name="T9" fmla="*/ 6 h 1904"/>
              <a:gd name="T10" fmla="*/ 865 w 1894"/>
              <a:gd name="T11" fmla="*/ 10 h 1904"/>
              <a:gd name="T12" fmla="*/ 941 w 1894"/>
              <a:gd name="T13" fmla="*/ 17 h 1904"/>
              <a:gd name="T14" fmla="*/ 1025 w 1894"/>
              <a:gd name="T15" fmla="*/ 26 h 1904"/>
              <a:gd name="T16" fmla="*/ 1116 w 1894"/>
              <a:gd name="T17" fmla="*/ 38 h 1904"/>
              <a:gd name="T18" fmla="*/ 1213 w 1894"/>
              <a:gd name="T19" fmla="*/ 55 h 1904"/>
              <a:gd name="T20" fmla="*/ 1315 w 1894"/>
              <a:gd name="T21" fmla="*/ 73 h 1904"/>
              <a:gd name="T22" fmla="*/ 1418 w 1894"/>
              <a:gd name="T23" fmla="*/ 97 h 1904"/>
              <a:gd name="T24" fmla="*/ 1525 w 1894"/>
              <a:gd name="T25" fmla="*/ 125 h 1904"/>
              <a:gd name="T26" fmla="*/ 1632 w 1894"/>
              <a:gd name="T27" fmla="*/ 159 h 1904"/>
              <a:gd name="T28" fmla="*/ 1739 w 1894"/>
              <a:gd name="T29" fmla="*/ 197 h 1904"/>
              <a:gd name="T30" fmla="*/ 1843 w 1894"/>
              <a:gd name="T31" fmla="*/ 241 h 1904"/>
              <a:gd name="T32" fmla="*/ 1729 w 1894"/>
              <a:gd name="T33" fmla="*/ 1139 h 1904"/>
              <a:gd name="T34" fmla="*/ 1742 w 1894"/>
              <a:gd name="T35" fmla="*/ 1146 h 1904"/>
              <a:gd name="T36" fmla="*/ 1768 w 1894"/>
              <a:gd name="T37" fmla="*/ 1173 h 1904"/>
              <a:gd name="T38" fmla="*/ 1781 w 1894"/>
              <a:gd name="T39" fmla="*/ 1234 h 1904"/>
              <a:gd name="T40" fmla="*/ 1760 w 1894"/>
              <a:gd name="T41" fmla="*/ 1341 h 1904"/>
              <a:gd name="T42" fmla="*/ 1432 w 1894"/>
              <a:gd name="T43" fmla="*/ 1765 h 1904"/>
              <a:gd name="T44" fmla="*/ 1322 w 1894"/>
              <a:gd name="T45" fmla="*/ 1904 h 1904"/>
              <a:gd name="T46" fmla="*/ 1304 w 1894"/>
              <a:gd name="T47" fmla="*/ 1902 h 1904"/>
              <a:gd name="T48" fmla="*/ 1270 w 1894"/>
              <a:gd name="T49" fmla="*/ 1897 h 1904"/>
              <a:gd name="T50" fmla="*/ 1223 w 1894"/>
              <a:gd name="T51" fmla="*/ 1891 h 1904"/>
              <a:gd name="T52" fmla="*/ 1162 w 1894"/>
              <a:gd name="T53" fmla="*/ 1881 h 1904"/>
              <a:gd name="T54" fmla="*/ 1091 w 1894"/>
              <a:gd name="T55" fmla="*/ 1869 h 1904"/>
              <a:gd name="T56" fmla="*/ 1008 w 1894"/>
              <a:gd name="T57" fmla="*/ 1854 h 1904"/>
              <a:gd name="T58" fmla="*/ 918 w 1894"/>
              <a:gd name="T59" fmla="*/ 1835 h 1904"/>
              <a:gd name="T60" fmla="*/ 820 w 1894"/>
              <a:gd name="T61" fmla="*/ 1813 h 1904"/>
              <a:gd name="T62" fmla="*/ 717 w 1894"/>
              <a:gd name="T63" fmla="*/ 1786 h 1904"/>
              <a:gd name="T64" fmla="*/ 610 w 1894"/>
              <a:gd name="T65" fmla="*/ 1755 h 1904"/>
              <a:gd name="T66" fmla="*/ 501 w 1894"/>
              <a:gd name="T67" fmla="*/ 1720 h 1904"/>
              <a:gd name="T68" fmla="*/ 390 w 1894"/>
              <a:gd name="T69" fmla="*/ 1681 h 1904"/>
              <a:gd name="T70" fmla="*/ 280 w 1894"/>
              <a:gd name="T71" fmla="*/ 1636 h 1904"/>
              <a:gd name="T72" fmla="*/ 172 w 1894"/>
              <a:gd name="T73" fmla="*/ 1585 h 1904"/>
              <a:gd name="T74" fmla="*/ 67 w 1894"/>
              <a:gd name="T75" fmla="*/ 1530 h 1904"/>
              <a:gd name="T76" fmla="*/ 16 w 1894"/>
              <a:gd name="T77" fmla="*/ 1495 h 1904"/>
              <a:gd name="T78" fmla="*/ 8 w 1894"/>
              <a:gd name="T79" fmla="*/ 1457 h 1904"/>
              <a:gd name="T80" fmla="*/ 0 w 1894"/>
              <a:gd name="T81" fmla="*/ 1401 h 1904"/>
              <a:gd name="T82" fmla="*/ 4 w 1894"/>
              <a:gd name="T83" fmla="*/ 1343 h 1904"/>
              <a:gd name="T84" fmla="*/ 388 w 1894"/>
              <a:gd name="T85" fmla="*/ 965 h 1904"/>
              <a:gd name="T86" fmla="*/ 386 w 1894"/>
              <a:gd name="T87" fmla="*/ 952 h 1904"/>
              <a:gd name="T88" fmla="*/ 390 w 1894"/>
              <a:gd name="T89" fmla="*/ 917 h 1904"/>
              <a:gd name="T90" fmla="*/ 412 w 1894"/>
              <a:gd name="T91" fmla="*/ 868 h 1904"/>
              <a:gd name="T92" fmla="*/ 468 w 1894"/>
              <a:gd name="T93" fmla="*/ 814 h 19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894"/>
              <a:gd name="T142" fmla="*/ 0 h 1904"/>
              <a:gd name="T143" fmla="*/ 1894 w 1894"/>
              <a:gd name="T144" fmla="*/ 1904 h 19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894" h="1904">
                <a:moveTo>
                  <a:pt x="651" y="0"/>
                </a:moveTo>
                <a:lnTo>
                  <a:pt x="653" y="0"/>
                </a:lnTo>
                <a:lnTo>
                  <a:pt x="659" y="0"/>
                </a:lnTo>
                <a:lnTo>
                  <a:pt x="668" y="0"/>
                </a:lnTo>
                <a:lnTo>
                  <a:pt x="682" y="0"/>
                </a:lnTo>
                <a:lnTo>
                  <a:pt x="699" y="1"/>
                </a:lnTo>
                <a:lnTo>
                  <a:pt x="720" y="1"/>
                </a:lnTo>
                <a:lnTo>
                  <a:pt x="742" y="3"/>
                </a:lnTo>
                <a:lnTo>
                  <a:pt x="769" y="4"/>
                </a:lnTo>
                <a:lnTo>
                  <a:pt x="799" y="6"/>
                </a:lnTo>
                <a:lnTo>
                  <a:pt x="831" y="8"/>
                </a:lnTo>
                <a:lnTo>
                  <a:pt x="865" y="10"/>
                </a:lnTo>
                <a:lnTo>
                  <a:pt x="902" y="13"/>
                </a:lnTo>
                <a:lnTo>
                  <a:pt x="941" y="17"/>
                </a:lnTo>
                <a:lnTo>
                  <a:pt x="982" y="21"/>
                </a:lnTo>
                <a:lnTo>
                  <a:pt x="1025" y="26"/>
                </a:lnTo>
                <a:lnTo>
                  <a:pt x="1070" y="32"/>
                </a:lnTo>
                <a:lnTo>
                  <a:pt x="1116" y="38"/>
                </a:lnTo>
                <a:lnTo>
                  <a:pt x="1164" y="46"/>
                </a:lnTo>
                <a:lnTo>
                  <a:pt x="1213" y="55"/>
                </a:lnTo>
                <a:lnTo>
                  <a:pt x="1263" y="63"/>
                </a:lnTo>
                <a:lnTo>
                  <a:pt x="1315" y="73"/>
                </a:lnTo>
                <a:lnTo>
                  <a:pt x="1366" y="85"/>
                </a:lnTo>
                <a:lnTo>
                  <a:pt x="1418" y="97"/>
                </a:lnTo>
                <a:lnTo>
                  <a:pt x="1472" y="111"/>
                </a:lnTo>
                <a:lnTo>
                  <a:pt x="1525" y="125"/>
                </a:lnTo>
                <a:lnTo>
                  <a:pt x="1579" y="141"/>
                </a:lnTo>
                <a:lnTo>
                  <a:pt x="1632" y="159"/>
                </a:lnTo>
                <a:lnTo>
                  <a:pt x="1685" y="177"/>
                </a:lnTo>
                <a:lnTo>
                  <a:pt x="1739" y="197"/>
                </a:lnTo>
                <a:lnTo>
                  <a:pt x="1791" y="218"/>
                </a:lnTo>
                <a:lnTo>
                  <a:pt x="1843" y="241"/>
                </a:lnTo>
                <a:lnTo>
                  <a:pt x="1894" y="266"/>
                </a:lnTo>
                <a:lnTo>
                  <a:pt x="1729" y="1139"/>
                </a:lnTo>
                <a:lnTo>
                  <a:pt x="1733" y="1140"/>
                </a:lnTo>
                <a:lnTo>
                  <a:pt x="1742" y="1146"/>
                </a:lnTo>
                <a:lnTo>
                  <a:pt x="1755" y="1156"/>
                </a:lnTo>
                <a:lnTo>
                  <a:pt x="1768" y="1173"/>
                </a:lnTo>
                <a:lnTo>
                  <a:pt x="1778" y="1199"/>
                </a:lnTo>
                <a:lnTo>
                  <a:pt x="1781" y="1234"/>
                </a:lnTo>
                <a:lnTo>
                  <a:pt x="1777" y="1281"/>
                </a:lnTo>
                <a:lnTo>
                  <a:pt x="1760" y="1341"/>
                </a:lnTo>
                <a:lnTo>
                  <a:pt x="1472" y="1765"/>
                </a:lnTo>
                <a:lnTo>
                  <a:pt x="1432" y="1765"/>
                </a:lnTo>
                <a:lnTo>
                  <a:pt x="1324" y="1904"/>
                </a:lnTo>
                <a:lnTo>
                  <a:pt x="1322" y="1904"/>
                </a:lnTo>
                <a:lnTo>
                  <a:pt x="1315" y="1903"/>
                </a:lnTo>
                <a:lnTo>
                  <a:pt x="1304" y="1902"/>
                </a:lnTo>
                <a:lnTo>
                  <a:pt x="1290" y="1900"/>
                </a:lnTo>
                <a:lnTo>
                  <a:pt x="1270" y="1897"/>
                </a:lnTo>
                <a:lnTo>
                  <a:pt x="1249" y="1894"/>
                </a:lnTo>
                <a:lnTo>
                  <a:pt x="1223" y="1891"/>
                </a:lnTo>
                <a:lnTo>
                  <a:pt x="1194" y="1887"/>
                </a:lnTo>
                <a:lnTo>
                  <a:pt x="1162" y="1881"/>
                </a:lnTo>
                <a:lnTo>
                  <a:pt x="1128" y="1876"/>
                </a:lnTo>
                <a:lnTo>
                  <a:pt x="1091" y="1869"/>
                </a:lnTo>
                <a:lnTo>
                  <a:pt x="1050" y="1862"/>
                </a:lnTo>
                <a:lnTo>
                  <a:pt x="1008" y="1854"/>
                </a:lnTo>
                <a:lnTo>
                  <a:pt x="964" y="1845"/>
                </a:lnTo>
                <a:lnTo>
                  <a:pt x="918" y="1835"/>
                </a:lnTo>
                <a:lnTo>
                  <a:pt x="870" y="1824"/>
                </a:lnTo>
                <a:lnTo>
                  <a:pt x="820" y="1813"/>
                </a:lnTo>
                <a:lnTo>
                  <a:pt x="769" y="1800"/>
                </a:lnTo>
                <a:lnTo>
                  <a:pt x="717" y="1786"/>
                </a:lnTo>
                <a:lnTo>
                  <a:pt x="664" y="1772"/>
                </a:lnTo>
                <a:lnTo>
                  <a:pt x="610" y="1755"/>
                </a:lnTo>
                <a:lnTo>
                  <a:pt x="555" y="1738"/>
                </a:lnTo>
                <a:lnTo>
                  <a:pt x="501" y="1720"/>
                </a:lnTo>
                <a:lnTo>
                  <a:pt x="445" y="1701"/>
                </a:lnTo>
                <a:lnTo>
                  <a:pt x="390" y="1681"/>
                </a:lnTo>
                <a:lnTo>
                  <a:pt x="334" y="1659"/>
                </a:lnTo>
                <a:lnTo>
                  <a:pt x="280" y="1636"/>
                </a:lnTo>
                <a:lnTo>
                  <a:pt x="225" y="1611"/>
                </a:lnTo>
                <a:lnTo>
                  <a:pt x="172" y="1585"/>
                </a:lnTo>
                <a:lnTo>
                  <a:pt x="119" y="1559"/>
                </a:lnTo>
                <a:lnTo>
                  <a:pt x="67" y="1530"/>
                </a:lnTo>
                <a:lnTo>
                  <a:pt x="17" y="1500"/>
                </a:lnTo>
                <a:lnTo>
                  <a:pt x="16" y="1495"/>
                </a:lnTo>
                <a:lnTo>
                  <a:pt x="12" y="1480"/>
                </a:lnTo>
                <a:lnTo>
                  <a:pt x="8" y="1457"/>
                </a:lnTo>
                <a:lnTo>
                  <a:pt x="4" y="1430"/>
                </a:lnTo>
                <a:lnTo>
                  <a:pt x="0" y="1401"/>
                </a:lnTo>
                <a:lnTo>
                  <a:pt x="0" y="1370"/>
                </a:lnTo>
                <a:lnTo>
                  <a:pt x="4" y="1343"/>
                </a:lnTo>
                <a:lnTo>
                  <a:pt x="12" y="1319"/>
                </a:lnTo>
                <a:lnTo>
                  <a:pt x="388" y="965"/>
                </a:lnTo>
                <a:lnTo>
                  <a:pt x="387" y="961"/>
                </a:lnTo>
                <a:lnTo>
                  <a:pt x="386" y="952"/>
                </a:lnTo>
                <a:lnTo>
                  <a:pt x="386" y="936"/>
                </a:lnTo>
                <a:lnTo>
                  <a:pt x="390" y="917"/>
                </a:lnTo>
                <a:lnTo>
                  <a:pt x="397" y="893"/>
                </a:lnTo>
                <a:lnTo>
                  <a:pt x="412" y="868"/>
                </a:lnTo>
                <a:lnTo>
                  <a:pt x="435" y="841"/>
                </a:lnTo>
                <a:lnTo>
                  <a:pt x="468" y="814"/>
                </a:lnTo>
                <a:lnTo>
                  <a:pt x="651" y="0"/>
                </a:lnTo>
                <a:close/>
              </a:path>
            </a:pathLst>
          </a:custGeom>
          <a:solidFill>
            <a:srgbClr val="B2B2B2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31" name="Freeform 574"/>
          <p:cNvSpPr>
            <a:spLocks noChangeArrowheads="1"/>
          </p:cNvSpPr>
          <p:nvPr/>
        </p:nvSpPr>
        <p:spPr bwMode="auto">
          <a:xfrm>
            <a:off x="6232525" y="2019300"/>
            <a:ext cx="171450" cy="49213"/>
          </a:xfrm>
          <a:custGeom>
            <a:avLst/>
            <a:gdLst>
              <a:gd name="T0" fmla="*/ 40 w 1106"/>
              <a:gd name="T1" fmla="*/ 0 h 331"/>
              <a:gd name="T2" fmla="*/ 1106 w 1106"/>
              <a:gd name="T3" fmla="*/ 277 h 331"/>
              <a:gd name="T4" fmla="*/ 1071 w 1106"/>
              <a:gd name="T5" fmla="*/ 331 h 331"/>
              <a:gd name="T6" fmla="*/ 0 w 1106"/>
              <a:gd name="T7" fmla="*/ 36 h 331"/>
              <a:gd name="T8" fmla="*/ 40 w 1106"/>
              <a:gd name="T9" fmla="*/ 0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6"/>
              <a:gd name="T16" fmla="*/ 0 h 331"/>
              <a:gd name="T17" fmla="*/ 1106 w 1106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6" h="331">
                <a:moveTo>
                  <a:pt x="40" y="0"/>
                </a:moveTo>
                <a:lnTo>
                  <a:pt x="1106" y="277"/>
                </a:lnTo>
                <a:lnTo>
                  <a:pt x="1071" y="331"/>
                </a:lnTo>
                <a:lnTo>
                  <a:pt x="0" y="36"/>
                </a:lnTo>
                <a:lnTo>
                  <a:pt x="40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32" name="Freeform 575"/>
          <p:cNvSpPr>
            <a:spLocks noChangeArrowheads="1"/>
          </p:cNvSpPr>
          <p:nvPr/>
        </p:nvSpPr>
        <p:spPr bwMode="auto">
          <a:xfrm>
            <a:off x="6203950" y="2041525"/>
            <a:ext cx="200025" cy="76200"/>
          </a:xfrm>
          <a:custGeom>
            <a:avLst/>
            <a:gdLst>
              <a:gd name="T0" fmla="*/ 1282 w 1285"/>
              <a:gd name="T1" fmla="*/ 391 h 505"/>
              <a:gd name="T2" fmla="*/ 1264 w 1285"/>
              <a:gd name="T3" fmla="*/ 389 h 505"/>
              <a:gd name="T4" fmla="*/ 1232 w 1285"/>
              <a:gd name="T5" fmla="*/ 385 h 505"/>
              <a:gd name="T6" fmla="*/ 1183 w 1285"/>
              <a:gd name="T7" fmla="*/ 378 h 505"/>
              <a:gd name="T8" fmla="*/ 1124 w 1285"/>
              <a:gd name="T9" fmla="*/ 369 h 505"/>
              <a:gd name="T10" fmla="*/ 1052 w 1285"/>
              <a:gd name="T11" fmla="*/ 355 h 505"/>
              <a:gd name="T12" fmla="*/ 971 w 1285"/>
              <a:gd name="T13" fmla="*/ 340 h 505"/>
              <a:gd name="T14" fmla="*/ 881 w 1285"/>
              <a:gd name="T15" fmla="*/ 322 h 505"/>
              <a:gd name="T16" fmla="*/ 785 w 1285"/>
              <a:gd name="T17" fmla="*/ 299 h 505"/>
              <a:gd name="T18" fmla="*/ 684 w 1285"/>
              <a:gd name="T19" fmla="*/ 273 h 505"/>
              <a:gd name="T20" fmla="*/ 579 w 1285"/>
              <a:gd name="T21" fmla="*/ 244 h 505"/>
              <a:gd name="T22" fmla="*/ 472 w 1285"/>
              <a:gd name="T23" fmla="*/ 209 h 505"/>
              <a:gd name="T24" fmla="*/ 364 w 1285"/>
              <a:gd name="T25" fmla="*/ 171 h 505"/>
              <a:gd name="T26" fmla="*/ 259 w 1285"/>
              <a:gd name="T27" fmla="*/ 128 h 505"/>
              <a:gd name="T28" fmla="*/ 155 w 1285"/>
              <a:gd name="T29" fmla="*/ 81 h 505"/>
              <a:gd name="T30" fmla="*/ 55 w 1285"/>
              <a:gd name="T31" fmla="*/ 28 h 505"/>
              <a:gd name="T32" fmla="*/ 6 w 1285"/>
              <a:gd name="T33" fmla="*/ 4 h 505"/>
              <a:gd name="T34" fmla="*/ 2 w 1285"/>
              <a:gd name="T35" fmla="*/ 32 h 505"/>
              <a:gd name="T36" fmla="*/ 0 w 1285"/>
              <a:gd name="T37" fmla="*/ 76 h 505"/>
              <a:gd name="T38" fmla="*/ 8 w 1285"/>
              <a:gd name="T39" fmla="*/ 120 h 505"/>
              <a:gd name="T40" fmla="*/ 19 w 1285"/>
              <a:gd name="T41" fmla="*/ 139 h 505"/>
              <a:gd name="T42" fmla="*/ 28 w 1285"/>
              <a:gd name="T43" fmla="*/ 144 h 505"/>
              <a:gd name="T44" fmla="*/ 47 w 1285"/>
              <a:gd name="T45" fmla="*/ 155 h 505"/>
              <a:gd name="T46" fmla="*/ 75 w 1285"/>
              <a:gd name="T47" fmla="*/ 170 h 505"/>
              <a:gd name="T48" fmla="*/ 112 w 1285"/>
              <a:gd name="T49" fmla="*/ 190 h 505"/>
              <a:gd name="T50" fmla="*/ 159 w 1285"/>
              <a:gd name="T51" fmla="*/ 212 h 505"/>
              <a:gd name="T52" fmla="*/ 215 w 1285"/>
              <a:gd name="T53" fmla="*/ 238 h 505"/>
              <a:gd name="T54" fmla="*/ 281 w 1285"/>
              <a:gd name="T55" fmla="*/ 267 h 505"/>
              <a:gd name="T56" fmla="*/ 358 w 1285"/>
              <a:gd name="T57" fmla="*/ 296 h 505"/>
              <a:gd name="T58" fmla="*/ 443 w 1285"/>
              <a:gd name="T59" fmla="*/ 326 h 505"/>
              <a:gd name="T60" fmla="*/ 540 w 1285"/>
              <a:gd name="T61" fmla="*/ 357 h 505"/>
              <a:gd name="T62" fmla="*/ 647 w 1285"/>
              <a:gd name="T63" fmla="*/ 387 h 505"/>
              <a:gd name="T64" fmla="*/ 764 w 1285"/>
              <a:gd name="T65" fmla="*/ 416 h 505"/>
              <a:gd name="T66" fmla="*/ 890 w 1285"/>
              <a:gd name="T67" fmla="*/ 444 h 505"/>
              <a:gd name="T68" fmla="*/ 1028 w 1285"/>
              <a:gd name="T69" fmla="*/ 472 h 505"/>
              <a:gd name="T70" fmla="*/ 1177 w 1285"/>
              <a:gd name="T71" fmla="*/ 494 h 505"/>
              <a:gd name="T72" fmla="*/ 1256 w 1285"/>
              <a:gd name="T73" fmla="*/ 503 h 505"/>
              <a:gd name="T74" fmla="*/ 1265 w 1285"/>
              <a:gd name="T75" fmla="*/ 487 h 505"/>
              <a:gd name="T76" fmla="*/ 1278 w 1285"/>
              <a:gd name="T77" fmla="*/ 456 h 505"/>
              <a:gd name="T78" fmla="*/ 1285 w 1285"/>
              <a:gd name="T79" fmla="*/ 415 h 5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85"/>
              <a:gd name="T121" fmla="*/ 0 h 505"/>
              <a:gd name="T122" fmla="*/ 1285 w 1285"/>
              <a:gd name="T123" fmla="*/ 505 h 5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85" h="505">
                <a:moveTo>
                  <a:pt x="1284" y="391"/>
                </a:moveTo>
                <a:lnTo>
                  <a:pt x="1282" y="391"/>
                </a:lnTo>
                <a:lnTo>
                  <a:pt x="1275" y="390"/>
                </a:lnTo>
                <a:lnTo>
                  <a:pt x="1264" y="389"/>
                </a:lnTo>
                <a:lnTo>
                  <a:pt x="1250" y="387"/>
                </a:lnTo>
                <a:lnTo>
                  <a:pt x="1232" y="385"/>
                </a:lnTo>
                <a:lnTo>
                  <a:pt x="1209" y="382"/>
                </a:lnTo>
                <a:lnTo>
                  <a:pt x="1183" y="378"/>
                </a:lnTo>
                <a:lnTo>
                  <a:pt x="1155" y="374"/>
                </a:lnTo>
                <a:lnTo>
                  <a:pt x="1124" y="369"/>
                </a:lnTo>
                <a:lnTo>
                  <a:pt x="1089" y="362"/>
                </a:lnTo>
                <a:lnTo>
                  <a:pt x="1052" y="355"/>
                </a:lnTo>
                <a:lnTo>
                  <a:pt x="1013" y="349"/>
                </a:lnTo>
                <a:lnTo>
                  <a:pt x="971" y="340"/>
                </a:lnTo>
                <a:lnTo>
                  <a:pt x="926" y="332"/>
                </a:lnTo>
                <a:lnTo>
                  <a:pt x="881" y="322"/>
                </a:lnTo>
                <a:lnTo>
                  <a:pt x="834" y="311"/>
                </a:lnTo>
                <a:lnTo>
                  <a:pt x="785" y="299"/>
                </a:lnTo>
                <a:lnTo>
                  <a:pt x="735" y="287"/>
                </a:lnTo>
                <a:lnTo>
                  <a:pt x="684" y="273"/>
                </a:lnTo>
                <a:lnTo>
                  <a:pt x="632" y="259"/>
                </a:lnTo>
                <a:lnTo>
                  <a:pt x="579" y="244"/>
                </a:lnTo>
                <a:lnTo>
                  <a:pt x="526" y="228"/>
                </a:lnTo>
                <a:lnTo>
                  <a:pt x="472" y="209"/>
                </a:lnTo>
                <a:lnTo>
                  <a:pt x="419" y="191"/>
                </a:lnTo>
                <a:lnTo>
                  <a:pt x="364" y="171"/>
                </a:lnTo>
                <a:lnTo>
                  <a:pt x="311" y="150"/>
                </a:lnTo>
                <a:lnTo>
                  <a:pt x="259" y="128"/>
                </a:lnTo>
                <a:lnTo>
                  <a:pt x="206" y="105"/>
                </a:lnTo>
                <a:lnTo>
                  <a:pt x="155" y="81"/>
                </a:lnTo>
                <a:lnTo>
                  <a:pt x="104" y="55"/>
                </a:lnTo>
                <a:lnTo>
                  <a:pt x="55" y="28"/>
                </a:lnTo>
                <a:lnTo>
                  <a:pt x="7" y="0"/>
                </a:lnTo>
                <a:lnTo>
                  <a:pt x="6" y="4"/>
                </a:lnTo>
                <a:lnTo>
                  <a:pt x="4" y="15"/>
                </a:lnTo>
                <a:lnTo>
                  <a:pt x="2" y="32"/>
                </a:lnTo>
                <a:lnTo>
                  <a:pt x="0" y="53"/>
                </a:lnTo>
                <a:lnTo>
                  <a:pt x="0" y="76"/>
                </a:lnTo>
                <a:lnTo>
                  <a:pt x="2" y="98"/>
                </a:lnTo>
                <a:lnTo>
                  <a:pt x="8" y="120"/>
                </a:lnTo>
                <a:lnTo>
                  <a:pt x="18" y="137"/>
                </a:lnTo>
                <a:lnTo>
                  <a:pt x="19" y="139"/>
                </a:lnTo>
                <a:lnTo>
                  <a:pt x="22" y="141"/>
                </a:lnTo>
                <a:lnTo>
                  <a:pt x="28" y="144"/>
                </a:lnTo>
                <a:lnTo>
                  <a:pt x="37" y="148"/>
                </a:lnTo>
                <a:lnTo>
                  <a:pt x="47" y="155"/>
                </a:lnTo>
                <a:lnTo>
                  <a:pt x="59" y="162"/>
                </a:lnTo>
                <a:lnTo>
                  <a:pt x="75" y="170"/>
                </a:lnTo>
                <a:lnTo>
                  <a:pt x="92" y="180"/>
                </a:lnTo>
                <a:lnTo>
                  <a:pt x="112" y="190"/>
                </a:lnTo>
                <a:lnTo>
                  <a:pt x="134" y="200"/>
                </a:lnTo>
                <a:lnTo>
                  <a:pt x="159" y="212"/>
                </a:lnTo>
                <a:lnTo>
                  <a:pt x="186" y="225"/>
                </a:lnTo>
                <a:lnTo>
                  <a:pt x="215" y="238"/>
                </a:lnTo>
                <a:lnTo>
                  <a:pt x="247" y="252"/>
                </a:lnTo>
                <a:lnTo>
                  <a:pt x="281" y="267"/>
                </a:lnTo>
                <a:lnTo>
                  <a:pt x="318" y="281"/>
                </a:lnTo>
                <a:lnTo>
                  <a:pt x="358" y="296"/>
                </a:lnTo>
                <a:lnTo>
                  <a:pt x="399" y="311"/>
                </a:lnTo>
                <a:lnTo>
                  <a:pt x="443" y="326"/>
                </a:lnTo>
                <a:lnTo>
                  <a:pt x="491" y="341"/>
                </a:lnTo>
                <a:lnTo>
                  <a:pt x="540" y="357"/>
                </a:lnTo>
                <a:lnTo>
                  <a:pt x="592" y="372"/>
                </a:lnTo>
                <a:lnTo>
                  <a:pt x="647" y="387"/>
                </a:lnTo>
                <a:lnTo>
                  <a:pt x="703" y="402"/>
                </a:lnTo>
                <a:lnTo>
                  <a:pt x="764" y="416"/>
                </a:lnTo>
                <a:lnTo>
                  <a:pt x="826" y="431"/>
                </a:lnTo>
                <a:lnTo>
                  <a:pt x="890" y="444"/>
                </a:lnTo>
                <a:lnTo>
                  <a:pt x="958" y="459"/>
                </a:lnTo>
                <a:lnTo>
                  <a:pt x="1028" y="472"/>
                </a:lnTo>
                <a:lnTo>
                  <a:pt x="1101" y="483"/>
                </a:lnTo>
                <a:lnTo>
                  <a:pt x="1177" y="494"/>
                </a:lnTo>
                <a:lnTo>
                  <a:pt x="1255" y="505"/>
                </a:lnTo>
                <a:lnTo>
                  <a:pt x="1256" y="503"/>
                </a:lnTo>
                <a:lnTo>
                  <a:pt x="1260" y="497"/>
                </a:lnTo>
                <a:lnTo>
                  <a:pt x="1265" y="487"/>
                </a:lnTo>
                <a:lnTo>
                  <a:pt x="1272" y="473"/>
                </a:lnTo>
                <a:lnTo>
                  <a:pt x="1278" y="456"/>
                </a:lnTo>
                <a:lnTo>
                  <a:pt x="1282" y="437"/>
                </a:lnTo>
                <a:lnTo>
                  <a:pt x="1285" y="415"/>
                </a:lnTo>
                <a:lnTo>
                  <a:pt x="1284" y="391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33" name="AutoShape 576"/>
          <p:cNvSpPr>
            <a:spLocks noChangeArrowheads="1"/>
          </p:cNvSpPr>
          <p:nvPr/>
        </p:nvSpPr>
        <p:spPr bwMode="auto">
          <a:xfrm>
            <a:off x="6143625" y="1728788"/>
            <a:ext cx="322263" cy="349250"/>
          </a:xfrm>
          <a:prstGeom prst="roundRect">
            <a:avLst>
              <a:gd name="adj" fmla="val 49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834" name="Freeform 577"/>
          <p:cNvSpPr>
            <a:spLocks noChangeArrowheads="1"/>
          </p:cNvSpPr>
          <p:nvPr/>
        </p:nvSpPr>
        <p:spPr bwMode="auto">
          <a:xfrm>
            <a:off x="6210300" y="1751013"/>
            <a:ext cx="46038" cy="57150"/>
          </a:xfrm>
          <a:custGeom>
            <a:avLst/>
            <a:gdLst>
              <a:gd name="T0" fmla="*/ 63 w 179"/>
              <a:gd name="T1" fmla="*/ 28 h 216"/>
              <a:gd name="T2" fmla="*/ 49 w 179"/>
              <a:gd name="T3" fmla="*/ 37 h 216"/>
              <a:gd name="T4" fmla="*/ 38 w 179"/>
              <a:gd name="T5" fmla="*/ 47 h 216"/>
              <a:gd name="T6" fmla="*/ 27 w 179"/>
              <a:gd name="T7" fmla="*/ 59 h 216"/>
              <a:gd name="T8" fmla="*/ 18 w 179"/>
              <a:gd name="T9" fmla="*/ 72 h 216"/>
              <a:gd name="T10" fmla="*/ 10 w 179"/>
              <a:gd name="T11" fmla="*/ 86 h 216"/>
              <a:gd name="T12" fmla="*/ 5 w 179"/>
              <a:gd name="T13" fmla="*/ 101 h 216"/>
              <a:gd name="T14" fmla="*/ 2 w 179"/>
              <a:gd name="T15" fmla="*/ 117 h 216"/>
              <a:gd name="T16" fmla="*/ 0 w 179"/>
              <a:gd name="T17" fmla="*/ 133 h 216"/>
              <a:gd name="T18" fmla="*/ 2 w 179"/>
              <a:gd name="T19" fmla="*/ 155 h 216"/>
              <a:gd name="T20" fmla="*/ 10 w 179"/>
              <a:gd name="T21" fmla="*/ 173 h 216"/>
              <a:gd name="T22" fmla="*/ 23 w 179"/>
              <a:gd name="T23" fmla="*/ 190 h 216"/>
              <a:gd name="T24" fmla="*/ 40 w 179"/>
              <a:gd name="T25" fmla="*/ 201 h 216"/>
              <a:gd name="T26" fmla="*/ 59 w 179"/>
              <a:gd name="T27" fmla="*/ 211 h 216"/>
              <a:gd name="T28" fmla="*/ 79 w 179"/>
              <a:gd name="T29" fmla="*/ 215 h 216"/>
              <a:gd name="T30" fmla="*/ 100 w 179"/>
              <a:gd name="T31" fmla="*/ 216 h 216"/>
              <a:gd name="T32" fmla="*/ 120 w 179"/>
              <a:gd name="T33" fmla="*/ 213 h 216"/>
              <a:gd name="T34" fmla="*/ 124 w 179"/>
              <a:gd name="T35" fmla="*/ 213 h 216"/>
              <a:gd name="T36" fmla="*/ 128 w 179"/>
              <a:gd name="T37" fmla="*/ 211 h 216"/>
              <a:gd name="T38" fmla="*/ 131 w 179"/>
              <a:gd name="T39" fmla="*/ 208 h 216"/>
              <a:gd name="T40" fmla="*/ 132 w 179"/>
              <a:gd name="T41" fmla="*/ 203 h 216"/>
              <a:gd name="T42" fmla="*/ 130 w 179"/>
              <a:gd name="T43" fmla="*/ 198 h 216"/>
              <a:gd name="T44" fmla="*/ 126 w 179"/>
              <a:gd name="T45" fmla="*/ 194 h 216"/>
              <a:gd name="T46" fmla="*/ 121 w 179"/>
              <a:gd name="T47" fmla="*/ 190 h 216"/>
              <a:gd name="T48" fmla="*/ 116 w 179"/>
              <a:gd name="T49" fmla="*/ 187 h 216"/>
              <a:gd name="T50" fmla="*/ 105 w 179"/>
              <a:gd name="T51" fmla="*/ 184 h 216"/>
              <a:gd name="T52" fmla="*/ 95 w 179"/>
              <a:gd name="T53" fmla="*/ 182 h 216"/>
              <a:gd name="T54" fmla="*/ 84 w 179"/>
              <a:gd name="T55" fmla="*/ 180 h 216"/>
              <a:gd name="T56" fmla="*/ 75 w 179"/>
              <a:gd name="T57" fmla="*/ 178 h 216"/>
              <a:gd name="T58" fmla="*/ 65 w 179"/>
              <a:gd name="T59" fmla="*/ 175 h 216"/>
              <a:gd name="T60" fmla="*/ 56 w 179"/>
              <a:gd name="T61" fmla="*/ 170 h 216"/>
              <a:gd name="T62" fmla="*/ 47 w 179"/>
              <a:gd name="T63" fmla="*/ 165 h 216"/>
              <a:gd name="T64" fmla="*/ 39 w 179"/>
              <a:gd name="T65" fmla="*/ 156 h 216"/>
              <a:gd name="T66" fmla="*/ 36 w 179"/>
              <a:gd name="T67" fmla="*/ 120 h 216"/>
              <a:gd name="T68" fmla="*/ 44 w 179"/>
              <a:gd name="T69" fmla="*/ 90 h 216"/>
              <a:gd name="T70" fmla="*/ 61 w 179"/>
              <a:gd name="T71" fmla="*/ 67 h 216"/>
              <a:gd name="T72" fmla="*/ 84 w 179"/>
              <a:gd name="T73" fmla="*/ 47 h 216"/>
              <a:gd name="T74" fmla="*/ 109 w 179"/>
              <a:gd name="T75" fmla="*/ 32 h 216"/>
              <a:gd name="T76" fmla="*/ 136 w 179"/>
              <a:gd name="T77" fmla="*/ 21 h 216"/>
              <a:gd name="T78" fmla="*/ 160 w 179"/>
              <a:gd name="T79" fmla="*/ 12 h 216"/>
              <a:gd name="T80" fmla="*/ 179 w 179"/>
              <a:gd name="T81" fmla="*/ 5 h 216"/>
              <a:gd name="T82" fmla="*/ 167 w 179"/>
              <a:gd name="T83" fmla="*/ 1 h 216"/>
              <a:gd name="T84" fmla="*/ 154 w 179"/>
              <a:gd name="T85" fmla="*/ 0 h 216"/>
              <a:gd name="T86" fmla="*/ 140 w 179"/>
              <a:gd name="T87" fmla="*/ 2 h 216"/>
              <a:gd name="T88" fmla="*/ 124 w 179"/>
              <a:gd name="T89" fmla="*/ 5 h 216"/>
              <a:gd name="T90" fmla="*/ 108 w 179"/>
              <a:gd name="T91" fmla="*/ 10 h 216"/>
              <a:gd name="T92" fmla="*/ 92 w 179"/>
              <a:gd name="T93" fmla="*/ 15 h 216"/>
              <a:gd name="T94" fmla="*/ 77 w 179"/>
              <a:gd name="T95" fmla="*/ 22 h 216"/>
              <a:gd name="T96" fmla="*/ 63 w 179"/>
              <a:gd name="T97" fmla="*/ 28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9"/>
              <a:gd name="T148" fmla="*/ 0 h 216"/>
              <a:gd name="T149" fmla="*/ 179 w 179"/>
              <a:gd name="T150" fmla="*/ 216 h 2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9" h="216">
                <a:moveTo>
                  <a:pt x="63" y="28"/>
                </a:moveTo>
                <a:lnTo>
                  <a:pt x="49" y="37"/>
                </a:lnTo>
                <a:lnTo>
                  <a:pt x="38" y="47"/>
                </a:lnTo>
                <a:lnTo>
                  <a:pt x="27" y="59"/>
                </a:lnTo>
                <a:lnTo>
                  <a:pt x="18" y="72"/>
                </a:lnTo>
                <a:lnTo>
                  <a:pt x="10" y="86"/>
                </a:lnTo>
                <a:lnTo>
                  <a:pt x="5" y="101"/>
                </a:lnTo>
                <a:lnTo>
                  <a:pt x="2" y="117"/>
                </a:lnTo>
                <a:lnTo>
                  <a:pt x="0" y="133"/>
                </a:lnTo>
                <a:lnTo>
                  <a:pt x="2" y="155"/>
                </a:lnTo>
                <a:lnTo>
                  <a:pt x="10" y="173"/>
                </a:lnTo>
                <a:lnTo>
                  <a:pt x="23" y="190"/>
                </a:lnTo>
                <a:lnTo>
                  <a:pt x="40" y="201"/>
                </a:lnTo>
                <a:lnTo>
                  <a:pt x="59" y="211"/>
                </a:lnTo>
                <a:lnTo>
                  <a:pt x="79" y="215"/>
                </a:lnTo>
                <a:lnTo>
                  <a:pt x="100" y="216"/>
                </a:lnTo>
                <a:lnTo>
                  <a:pt x="120" y="213"/>
                </a:lnTo>
                <a:lnTo>
                  <a:pt x="124" y="213"/>
                </a:lnTo>
                <a:lnTo>
                  <a:pt x="128" y="211"/>
                </a:lnTo>
                <a:lnTo>
                  <a:pt x="131" y="208"/>
                </a:lnTo>
                <a:lnTo>
                  <a:pt x="132" y="203"/>
                </a:lnTo>
                <a:lnTo>
                  <a:pt x="130" y="198"/>
                </a:lnTo>
                <a:lnTo>
                  <a:pt x="126" y="194"/>
                </a:lnTo>
                <a:lnTo>
                  <a:pt x="121" y="190"/>
                </a:lnTo>
                <a:lnTo>
                  <a:pt x="116" y="187"/>
                </a:lnTo>
                <a:lnTo>
                  <a:pt x="105" y="184"/>
                </a:lnTo>
                <a:lnTo>
                  <a:pt x="95" y="182"/>
                </a:lnTo>
                <a:lnTo>
                  <a:pt x="84" y="180"/>
                </a:lnTo>
                <a:lnTo>
                  <a:pt x="75" y="178"/>
                </a:lnTo>
                <a:lnTo>
                  <a:pt x="65" y="175"/>
                </a:lnTo>
                <a:lnTo>
                  <a:pt x="56" y="170"/>
                </a:lnTo>
                <a:lnTo>
                  <a:pt x="47" y="165"/>
                </a:lnTo>
                <a:lnTo>
                  <a:pt x="39" y="156"/>
                </a:lnTo>
                <a:lnTo>
                  <a:pt x="36" y="120"/>
                </a:lnTo>
                <a:lnTo>
                  <a:pt x="44" y="90"/>
                </a:lnTo>
                <a:lnTo>
                  <a:pt x="61" y="67"/>
                </a:lnTo>
                <a:lnTo>
                  <a:pt x="84" y="47"/>
                </a:lnTo>
                <a:lnTo>
                  <a:pt x="109" y="32"/>
                </a:lnTo>
                <a:lnTo>
                  <a:pt x="136" y="21"/>
                </a:lnTo>
                <a:lnTo>
                  <a:pt x="160" y="12"/>
                </a:lnTo>
                <a:lnTo>
                  <a:pt x="179" y="5"/>
                </a:lnTo>
                <a:lnTo>
                  <a:pt x="167" y="1"/>
                </a:lnTo>
                <a:lnTo>
                  <a:pt x="154" y="0"/>
                </a:lnTo>
                <a:lnTo>
                  <a:pt x="140" y="2"/>
                </a:lnTo>
                <a:lnTo>
                  <a:pt x="124" y="5"/>
                </a:lnTo>
                <a:lnTo>
                  <a:pt x="108" y="10"/>
                </a:lnTo>
                <a:lnTo>
                  <a:pt x="92" y="15"/>
                </a:lnTo>
                <a:lnTo>
                  <a:pt x="77" y="22"/>
                </a:lnTo>
                <a:lnTo>
                  <a:pt x="63" y="28"/>
                </a:lnTo>
                <a:close/>
              </a:path>
            </a:pathLst>
          </a:custGeom>
          <a:solidFill>
            <a:srgbClr val="C9E8FF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35" name="Freeform 578"/>
          <p:cNvSpPr>
            <a:spLocks noChangeArrowheads="1"/>
          </p:cNvSpPr>
          <p:nvPr/>
        </p:nvSpPr>
        <p:spPr bwMode="auto">
          <a:xfrm>
            <a:off x="6288088" y="1749425"/>
            <a:ext cx="28575" cy="44450"/>
          </a:xfrm>
          <a:custGeom>
            <a:avLst/>
            <a:gdLst>
              <a:gd name="T0" fmla="*/ 96 w 114"/>
              <a:gd name="T1" fmla="*/ 55 h 168"/>
              <a:gd name="T2" fmla="*/ 101 w 114"/>
              <a:gd name="T3" fmla="*/ 72 h 168"/>
              <a:gd name="T4" fmla="*/ 100 w 114"/>
              <a:gd name="T5" fmla="*/ 88 h 168"/>
              <a:gd name="T6" fmla="*/ 92 w 114"/>
              <a:gd name="T7" fmla="*/ 101 h 168"/>
              <a:gd name="T8" fmla="*/ 82 w 114"/>
              <a:gd name="T9" fmla="*/ 112 h 168"/>
              <a:gd name="T10" fmla="*/ 69 w 114"/>
              <a:gd name="T11" fmla="*/ 123 h 168"/>
              <a:gd name="T12" fmla="*/ 54 w 114"/>
              <a:gd name="T13" fmla="*/ 134 h 168"/>
              <a:gd name="T14" fmla="*/ 40 w 114"/>
              <a:gd name="T15" fmla="*/ 143 h 168"/>
              <a:gd name="T16" fmla="*/ 27 w 114"/>
              <a:gd name="T17" fmla="*/ 153 h 168"/>
              <a:gd name="T18" fmla="*/ 25 w 114"/>
              <a:gd name="T19" fmla="*/ 156 h 168"/>
              <a:gd name="T20" fmla="*/ 24 w 114"/>
              <a:gd name="T21" fmla="*/ 158 h 168"/>
              <a:gd name="T22" fmla="*/ 24 w 114"/>
              <a:gd name="T23" fmla="*/ 162 h 168"/>
              <a:gd name="T24" fmla="*/ 25 w 114"/>
              <a:gd name="T25" fmla="*/ 165 h 168"/>
              <a:gd name="T26" fmla="*/ 28 w 114"/>
              <a:gd name="T27" fmla="*/ 167 h 168"/>
              <a:gd name="T28" fmla="*/ 31 w 114"/>
              <a:gd name="T29" fmla="*/ 168 h 168"/>
              <a:gd name="T30" fmla="*/ 33 w 114"/>
              <a:gd name="T31" fmla="*/ 168 h 168"/>
              <a:gd name="T32" fmla="*/ 37 w 114"/>
              <a:gd name="T33" fmla="*/ 167 h 168"/>
              <a:gd name="T34" fmla="*/ 53 w 114"/>
              <a:gd name="T35" fmla="*/ 157 h 168"/>
              <a:gd name="T36" fmla="*/ 69 w 114"/>
              <a:gd name="T37" fmla="*/ 147 h 168"/>
              <a:gd name="T38" fmla="*/ 84 w 114"/>
              <a:gd name="T39" fmla="*/ 135 h 168"/>
              <a:gd name="T40" fmla="*/ 97 w 114"/>
              <a:gd name="T41" fmla="*/ 121 h 168"/>
              <a:gd name="T42" fmla="*/ 107 w 114"/>
              <a:gd name="T43" fmla="*/ 106 h 168"/>
              <a:gd name="T44" fmla="*/ 113 w 114"/>
              <a:gd name="T45" fmla="*/ 89 h 168"/>
              <a:gd name="T46" fmla="*/ 114 w 114"/>
              <a:gd name="T47" fmla="*/ 71 h 168"/>
              <a:gd name="T48" fmla="*/ 110 w 114"/>
              <a:gd name="T49" fmla="*/ 51 h 168"/>
              <a:gd name="T50" fmla="*/ 101 w 114"/>
              <a:gd name="T51" fmla="*/ 36 h 168"/>
              <a:gd name="T52" fmla="*/ 87 w 114"/>
              <a:gd name="T53" fmla="*/ 24 h 168"/>
              <a:gd name="T54" fmla="*/ 70 w 114"/>
              <a:gd name="T55" fmla="*/ 14 h 168"/>
              <a:gd name="T56" fmla="*/ 51 w 114"/>
              <a:gd name="T57" fmla="*/ 7 h 168"/>
              <a:gd name="T58" fmla="*/ 32 w 114"/>
              <a:gd name="T59" fmla="*/ 2 h 168"/>
              <a:gd name="T60" fmla="*/ 17 w 114"/>
              <a:gd name="T61" fmla="*/ 0 h 168"/>
              <a:gd name="T62" fmla="*/ 5 w 114"/>
              <a:gd name="T63" fmla="*/ 0 h 168"/>
              <a:gd name="T64" fmla="*/ 0 w 114"/>
              <a:gd name="T65" fmla="*/ 3 h 168"/>
              <a:gd name="T66" fmla="*/ 12 w 114"/>
              <a:gd name="T67" fmla="*/ 9 h 168"/>
              <a:gd name="T68" fmla="*/ 26 w 114"/>
              <a:gd name="T69" fmla="*/ 13 h 168"/>
              <a:gd name="T70" fmla="*/ 41 w 114"/>
              <a:gd name="T71" fmla="*/ 17 h 168"/>
              <a:gd name="T72" fmla="*/ 54 w 114"/>
              <a:gd name="T73" fmla="*/ 22 h 168"/>
              <a:gd name="T74" fmla="*/ 68 w 114"/>
              <a:gd name="T75" fmla="*/ 27 h 168"/>
              <a:gd name="T76" fmla="*/ 80 w 114"/>
              <a:gd name="T77" fmla="*/ 34 h 168"/>
              <a:gd name="T78" fmla="*/ 89 w 114"/>
              <a:gd name="T79" fmla="*/ 43 h 168"/>
              <a:gd name="T80" fmla="*/ 96 w 114"/>
              <a:gd name="T81" fmla="*/ 55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4"/>
              <a:gd name="T124" fmla="*/ 0 h 168"/>
              <a:gd name="T125" fmla="*/ 114 w 114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4" h="168">
                <a:moveTo>
                  <a:pt x="96" y="55"/>
                </a:moveTo>
                <a:lnTo>
                  <a:pt x="101" y="72"/>
                </a:lnTo>
                <a:lnTo>
                  <a:pt x="100" y="88"/>
                </a:lnTo>
                <a:lnTo>
                  <a:pt x="92" y="101"/>
                </a:lnTo>
                <a:lnTo>
                  <a:pt x="82" y="112"/>
                </a:lnTo>
                <a:lnTo>
                  <a:pt x="69" y="123"/>
                </a:lnTo>
                <a:lnTo>
                  <a:pt x="54" y="134"/>
                </a:lnTo>
                <a:lnTo>
                  <a:pt x="40" y="143"/>
                </a:lnTo>
                <a:lnTo>
                  <a:pt x="27" y="153"/>
                </a:lnTo>
                <a:lnTo>
                  <a:pt x="25" y="156"/>
                </a:lnTo>
                <a:lnTo>
                  <a:pt x="24" y="158"/>
                </a:lnTo>
                <a:lnTo>
                  <a:pt x="24" y="162"/>
                </a:lnTo>
                <a:lnTo>
                  <a:pt x="25" y="165"/>
                </a:lnTo>
                <a:lnTo>
                  <a:pt x="28" y="167"/>
                </a:lnTo>
                <a:lnTo>
                  <a:pt x="31" y="168"/>
                </a:lnTo>
                <a:lnTo>
                  <a:pt x="33" y="168"/>
                </a:lnTo>
                <a:lnTo>
                  <a:pt x="37" y="167"/>
                </a:lnTo>
                <a:lnTo>
                  <a:pt x="53" y="157"/>
                </a:lnTo>
                <a:lnTo>
                  <a:pt x="69" y="147"/>
                </a:lnTo>
                <a:lnTo>
                  <a:pt x="84" y="135"/>
                </a:lnTo>
                <a:lnTo>
                  <a:pt x="97" y="121"/>
                </a:lnTo>
                <a:lnTo>
                  <a:pt x="107" y="106"/>
                </a:lnTo>
                <a:lnTo>
                  <a:pt x="113" y="89"/>
                </a:lnTo>
                <a:lnTo>
                  <a:pt x="114" y="71"/>
                </a:lnTo>
                <a:lnTo>
                  <a:pt x="110" y="51"/>
                </a:lnTo>
                <a:lnTo>
                  <a:pt x="101" y="36"/>
                </a:lnTo>
                <a:lnTo>
                  <a:pt x="87" y="24"/>
                </a:lnTo>
                <a:lnTo>
                  <a:pt x="70" y="14"/>
                </a:lnTo>
                <a:lnTo>
                  <a:pt x="51" y="7"/>
                </a:lnTo>
                <a:lnTo>
                  <a:pt x="32" y="2"/>
                </a:lnTo>
                <a:lnTo>
                  <a:pt x="17" y="0"/>
                </a:lnTo>
                <a:lnTo>
                  <a:pt x="5" y="0"/>
                </a:lnTo>
                <a:lnTo>
                  <a:pt x="0" y="3"/>
                </a:lnTo>
                <a:lnTo>
                  <a:pt x="12" y="9"/>
                </a:lnTo>
                <a:lnTo>
                  <a:pt x="26" y="13"/>
                </a:lnTo>
                <a:lnTo>
                  <a:pt x="41" y="17"/>
                </a:lnTo>
                <a:lnTo>
                  <a:pt x="54" y="22"/>
                </a:lnTo>
                <a:lnTo>
                  <a:pt x="68" y="27"/>
                </a:lnTo>
                <a:lnTo>
                  <a:pt x="80" y="34"/>
                </a:lnTo>
                <a:lnTo>
                  <a:pt x="89" y="43"/>
                </a:lnTo>
                <a:lnTo>
                  <a:pt x="96" y="55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36" name="Freeform 579"/>
          <p:cNvSpPr>
            <a:spLocks noChangeArrowheads="1"/>
          </p:cNvSpPr>
          <p:nvPr/>
        </p:nvSpPr>
        <p:spPr bwMode="auto">
          <a:xfrm>
            <a:off x="6181725" y="1739900"/>
            <a:ext cx="74613" cy="92075"/>
          </a:xfrm>
          <a:custGeom>
            <a:avLst/>
            <a:gdLst>
              <a:gd name="T0" fmla="*/ 90 w 289"/>
              <a:gd name="T1" fmla="*/ 65 h 351"/>
              <a:gd name="T2" fmla="*/ 48 w 289"/>
              <a:gd name="T3" fmla="*/ 106 h 351"/>
              <a:gd name="T4" fmla="*/ 15 w 289"/>
              <a:gd name="T5" fmla="*/ 155 h 351"/>
              <a:gd name="T6" fmla="*/ 0 w 289"/>
              <a:gd name="T7" fmla="*/ 210 h 351"/>
              <a:gd name="T8" fmla="*/ 3 w 289"/>
              <a:gd name="T9" fmla="*/ 248 h 351"/>
              <a:gd name="T10" fmla="*/ 8 w 289"/>
              <a:gd name="T11" fmla="*/ 262 h 351"/>
              <a:gd name="T12" fmla="*/ 17 w 289"/>
              <a:gd name="T13" fmla="*/ 276 h 351"/>
              <a:gd name="T14" fmla="*/ 29 w 289"/>
              <a:gd name="T15" fmla="*/ 288 h 351"/>
              <a:gd name="T16" fmla="*/ 50 w 289"/>
              <a:gd name="T17" fmla="*/ 301 h 351"/>
              <a:gd name="T18" fmla="*/ 77 w 289"/>
              <a:gd name="T19" fmla="*/ 315 h 351"/>
              <a:gd name="T20" fmla="*/ 107 w 289"/>
              <a:gd name="T21" fmla="*/ 326 h 351"/>
              <a:gd name="T22" fmla="*/ 136 w 289"/>
              <a:gd name="T23" fmla="*/ 334 h 351"/>
              <a:gd name="T24" fmla="*/ 167 w 289"/>
              <a:gd name="T25" fmla="*/ 341 h 351"/>
              <a:gd name="T26" fmla="*/ 197 w 289"/>
              <a:gd name="T27" fmla="*/ 345 h 351"/>
              <a:gd name="T28" fmla="*/ 228 w 289"/>
              <a:gd name="T29" fmla="*/ 348 h 351"/>
              <a:gd name="T30" fmla="*/ 259 w 289"/>
              <a:gd name="T31" fmla="*/ 350 h 351"/>
              <a:gd name="T32" fmla="*/ 279 w 289"/>
              <a:gd name="T33" fmla="*/ 351 h 351"/>
              <a:gd name="T34" fmla="*/ 286 w 289"/>
              <a:gd name="T35" fmla="*/ 345 h 351"/>
              <a:gd name="T36" fmla="*/ 289 w 289"/>
              <a:gd name="T37" fmla="*/ 335 h 351"/>
              <a:gd name="T38" fmla="*/ 282 w 289"/>
              <a:gd name="T39" fmla="*/ 328 h 351"/>
              <a:gd name="T40" fmla="*/ 263 w 289"/>
              <a:gd name="T41" fmla="*/ 322 h 351"/>
              <a:gd name="T42" fmla="*/ 236 w 289"/>
              <a:gd name="T43" fmla="*/ 317 h 351"/>
              <a:gd name="T44" fmla="*/ 208 w 289"/>
              <a:gd name="T45" fmla="*/ 313 h 351"/>
              <a:gd name="T46" fmla="*/ 179 w 289"/>
              <a:gd name="T47" fmla="*/ 308 h 351"/>
              <a:gd name="T48" fmla="*/ 152 w 289"/>
              <a:gd name="T49" fmla="*/ 303 h 351"/>
              <a:gd name="T50" fmla="*/ 125 w 289"/>
              <a:gd name="T51" fmla="*/ 296 h 351"/>
              <a:gd name="T52" fmla="*/ 98 w 289"/>
              <a:gd name="T53" fmla="*/ 287 h 351"/>
              <a:gd name="T54" fmla="*/ 72 w 289"/>
              <a:gd name="T55" fmla="*/ 276 h 351"/>
              <a:gd name="T56" fmla="*/ 49 w 289"/>
              <a:gd name="T57" fmla="*/ 261 h 351"/>
              <a:gd name="T58" fmla="*/ 34 w 289"/>
              <a:gd name="T59" fmla="*/ 241 h 351"/>
              <a:gd name="T60" fmla="*/ 30 w 289"/>
              <a:gd name="T61" fmla="*/ 215 h 351"/>
              <a:gd name="T62" fmla="*/ 34 w 289"/>
              <a:gd name="T63" fmla="*/ 186 h 351"/>
              <a:gd name="T64" fmla="*/ 46 w 289"/>
              <a:gd name="T65" fmla="*/ 158 h 351"/>
              <a:gd name="T66" fmla="*/ 64 w 289"/>
              <a:gd name="T67" fmla="*/ 128 h 351"/>
              <a:gd name="T68" fmla="*/ 85 w 289"/>
              <a:gd name="T69" fmla="*/ 102 h 351"/>
              <a:gd name="T70" fmla="*/ 110 w 289"/>
              <a:gd name="T71" fmla="*/ 77 h 351"/>
              <a:gd name="T72" fmla="*/ 137 w 289"/>
              <a:gd name="T73" fmla="*/ 53 h 351"/>
              <a:gd name="T74" fmla="*/ 175 w 289"/>
              <a:gd name="T75" fmla="*/ 35 h 351"/>
              <a:gd name="T76" fmla="*/ 213 w 289"/>
              <a:gd name="T77" fmla="*/ 19 h 351"/>
              <a:gd name="T78" fmla="*/ 237 w 289"/>
              <a:gd name="T79" fmla="*/ 6 h 351"/>
              <a:gd name="T80" fmla="*/ 230 w 289"/>
              <a:gd name="T81" fmla="*/ 0 h 351"/>
              <a:gd name="T82" fmla="*/ 198 w 289"/>
              <a:gd name="T83" fmla="*/ 4 h 351"/>
              <a:gd name="T84" fmla="*/ 161 w 289"/>
              <a:gd name="T85" fmla="*/ 17 h 351"/>
              <a:gd name="T86" fmla="*/ 127 w 289"/>
              <a:gd name="T87" fmla="*/ 35 h 35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1"/>
              <a:gd name="T134" fmla="*/ 289 w 289"/>
              <a:gd name="T135" fmla="*/ 351 h 35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1">
                <a:moveTo>
                  <a:pt x="112" y="46"/>
                </a:moveTo>
                <a:lnTo>
                  <a:pt x="90" y="65"/>
                </a:lnTo>
                <a:lnTo>
                  <a:pt x="68" y="84"/>
                </a:lnTo>
                <a:lnTo>
                  <a:pt x="48" y="106"/>
                </a:lnTo>
                <a:lnTo>
                  <a:pt x="30" y="130"/>
                </a:lnTo>
                <a:lnTo>
                  <a:pt x="15" y="155"/>
                </a:lnTo>
                <a:lnTo>
                  <a:pt x="5" y="181"/>
                </a:lnTo>
                <a:lnTo>
                  <a:pt x="0" y="210"/>
                </a:lnTo>
                <a:lnTo>
                  <a:pt x="1" y="240"/>
                </a:lnTo>
                <a:lnTo>
                  <a:pt x="3" y="248"/>
                </a:lnTo>
                <a:lnTo>
                  <a:pt x="5" y="256"/>
                </a:lnTo>
                <a:lnTo>
                  <a:pt x="8" y="262"/>
                </a:lnTo>
                <a:lnTo>
                  <a:pt x="12" y="270"/>
                </a:lnTo>
                <a:lnTo>
                  <a:pt x="17" y="276"/>
                </a:lnTo>
                <a:lnTo>
                  <a:pt x="24" y="283"/>
                </a:lnTo>
                <a:lnTo>
                  <a:pt x="29" y="288"/>
                </a:lnTo>
                <a:lnTo>
                  <a:pt x="36" y="292"/>
                </a:lnTo>
                <a:lnTo>
                  <a:pt x="50" y="301"/>
                </a:lnTo>
                <a:lnTo>
                  <a:pt x="64" y="308"/>
                </a:lnTo>
                <a:lnTo>
                  <a:pt x="77" y="315"/>
                </a:lnTo>
                <a:lnTo>
                  <a:pt x="92" y="320"/>
                </a:lnTo>
                <a:lnTo>
                  <a:pt x="107" y="326"/>
                </a:lnTo>
                <a:lnTo>
                  <a:pt x="121" y="330"/>
                </a:lnTo>
                <a:lnTo>
                  <a:pt x="136" y="334"/>
                </a:lnTo>
                <a:lnTo>
                  <a:pt x="151" y="337"/>
                </a:lnTo>
                <a:lnTo>
                  <a:pt x="167" y="341"/>
                </a:lnTo>
                <a:lnTo>
                  <a:pt x="181" y="343"/>
                </a:lnTo>
                <a:lnTo>
                  <a:pt x="197" y="345"/>
                </a:lnTo>
                <a:lnTo>
                  <a:pt x="213" y="347"/>
                </a:lnTo>
                <a:lnTo>
                  <a:pt x="228" y="348"/>
                </a:lnTo>
                <a:lnTo>
                  <a:pt x="243" y="349"/>
                </a:lnTo>
                <a:lnTo>
                  <a:pt x="259" y="350"/>
                </a:lnTo>
                <a:lnTo>
                  <a:pt x="274" y="351"/>
                </a:lnTo>
                <a:lnTo>
                  <a:pt x="279" y="351"/>
                </a:lnTo>
                <a:lnTo>
                  <a:pt x="283" y="349"/>
                </a:lnTo>
                <a:lnTo>
                  <a:pt x="286" y="345"/>
                </a:lnTo>
                <a:lnTo>
                  <a:pt x="289" y="341"/>
                </a:lnTo>
                <a:lnTo>
                  <a:pt x="289" y="335"/>
                </a:lnTo>
                <a:lnTo>
                  <a:pt x="286" y="331"/>
                </a:lnTo>
                <a:lnTo>
                  <a:pt x="282" y="328"/>
                </a:lnTo>
                <a:lnTo>
                  <a:pt x="277" y="326"/>
                </a:lnTo>
                <a:lnTo>
                  <a:pt x="263" y="322"/>
                </a:lnTo>
                <a:lnTo>
                  <a:pt x="250" y="320"/>
                </a:lnTo>
                <a:lnTo>
                  <a:pt x="236" y="317"/>
                </a:lnTo>
                <a:lnTo>
                  <a:pt x="221" y="315"/>
                </a:lnTo>
                <a:lnTo>
                  <a:pt x="208" y="313"/>
                </a:lnTo>
                <a:lnTo>
                  <a:pt x="194" y="311"/>
                </a:lnTo>
                <a:lnTo>
                  <a:pt x="179" y="308"/>
                </a:lnTo>
                <a:lnTo>
                  <a:pt x="166" y="305"/>
                </a:lnTo>
                <a:lnTo>
                  <a:pt x="152" y="303"/>
                </a:lnTo>
                <a:lnTo>
                  <a:pt x="138" y="300"/>
                </a:lnTo>
                <a:lnTo>
                  <a:pt x="125" y="296"/>
                </a:lnTo>
                <a:lnTo>
                  <a:pt x="111" y="292"/>
                </a:lnTo>
                <a:lnTo>
                  <a:pt x="98" y="287"/>
                </a:lnTo>
                <a:lnTo>
                  <a:pt x="85" y="282"/>
                </a:lnTo>
                <a:lnTo>
                  <a:pt x="72" y="276"/>
                </a:lnTo>
                <a:lnTo>
                  <a:pt x="59" y="269"/>
                </a:lnTo>
                <a:lnTo>
                  <a:pt x="49" y="261"/>
                </a:lnTo>
                <a:lnTo>
                  <a:pt x="41" y="252"/>
                </a:lnTo>
                <a:lnTo>
                  <a:pt x="34" y="241"/>
                </a:lnTo>
                <a:lnTo>
                  <a:pt x="31" y="228"/>
                </a:lnTo>
                <a:lnTo>
                  <a:pt x="30" y="215"/>
                </a:lnTo>
                <a:lnTo>
                  <a:pt x="31" y="201"/>
                </a:lnTo>
                <a:lnTo>
                  <a:pt x="34" y="186"/>
                </a:lnTo>
                <a:lnTo>
                  <a:pt x="38" y="174"/>
                </a:lnTo>
                <a:lnTo>
                  <a:pt x="46" y="158"/>
                </a:lnTo>
                <a:lnTo>
                  <a:pt x="54" y="142"/>
                </a:lnTo>
                <a:lnTo>
                  <a:pt x="64" y="128"/>
                </a:lnTo>
                <a:lnTo>
                  <a:pt x="74" y="115"/>
                </a:lnTo>
                <a:lnTo>
                  <a:pt x="85" y="102"/>
                </a:lnTo>
                <a:lnTo>
                  <a:pt x="96" y="89"/>
                </a:lnTo>
                <a:lnTo>
                  <a:pt x="110" y="77"/>
                </a:lnTo>
                <a:lnTo>
                  <a:pt x="124" y="64"/>
                </a:lnTo>
                <a:lnTo>
                  <a:pt x="137" y="53"/>
                </a:lnTo>
                <a:lnTo>
                  <a:pt x="155" y="43"/>
                </a:lnTo>
                <a:lnTo>
                  <a:pt x="175" y="35"/>
                </a:lnTo>
                <a:lnTo>
                  <a:pt x="195" y="26"/>
                </a:lnTo>
                <a:lnTo>
                  <a:pt x="213" y="19"/>
                </a:lnTo>
                <a:lnTo>
                  <a:pt x="228" y="12"/>
                </a:lnTo>
                <a:lnTo>
                  <a:pt x="237" y="6"/>
                </a:lnTo>
                <a:lnTo>
                  <a:pt x="240" y="2"/>
                </a:lnTo>
                <a:lnTo>
                  <a:pt x="230" y="0"/>
                </a:lnTo>
                <a:lnTo>
                  <a:pt x="215" y="1"/>
                </a:lnTo>
                <a:lnTo>
                  <a:pt x="198" y="4"/>
                </a:lnTo>
                <a:lnTo>
                  <a:pt x="180" y="9"/>
                </a:lnTo>
                <a:lnTo>
                  <a:pt x="161" y="17"/>
                </a:lnTo>
                <a:lnTo>
                  <a:pt x="144" y="25"/>
                </a:lnTo>
                <a:lnTo>
                  <a:pt x="127" y="35"/>
                </a:lnTo>
                <a:lnTo>
                  <a:pt x="112" y="46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37" name="Freeform 580"/>
          <p:cNvSpPr>
            <a:spLocks noChangeArrowheads="1"/>
          </p:cNvSpPr>
          <p:nvPr/>
        </p:nvSpPr>
        <p:spPr bwMode="auto">
          <a:xfrm>
            <a:off x="6284913" y="1736725"/>
            <a:ext cx="63500" cy="61913"/>
          </a:xfrm>
          <a:custGeom>
            <a:avLst/>
            <a:gdLst>
              <a:gd name="T0" fmla="*/ 210 w 254"/>
              <a:gd name="T1" fmla="*/ 71 h 234"/>
              <a:gd name="T2" fmla="*/ 222 w 254"/>
              <a:gd name="T3" fmla="*/ 84 h 234"/>
              <a:gd name="T4" fmla="*/ 229 w 254"/>
              <a:gd name="T5" fmla="*/ 99 h 234"/>
              <a:gd name="T6" fmla="*/ 232 w 254"/>
              <a:gd name="T7" fmla="*/ 115 h 234"/>
              <a:gd name="T8" fmla="*/ 232 w 254"/>
              <a:gd name="T9" fmla="*/ 132 h 234"/>
              <a:gd name="T10" fmla="*/ 230 w 254"/>
              <a:gd name="T11" fmla="*/ 146 h 234"/>
              <a:gd name="T12" fmla="*/ 226 w 254"/>
              <a:gd name="T13" fmla="*/ 158 h 234"/>
              <a:gd name="T14" fmla="*/ 219 w 254"/>
              <a:gd name="T15" fmla="*/ 170 h 234"/>
              <a:gd name="T16" fmla="*/ 211 w 254"/>
              <a:gd name="T17" fmla="*/ 179 h 234"/>
              <a:gd name="T18" fmla="*/ 202 w 254"/>
              <a:gd name="T19" fmla="*/ 190 h 234"/>
              <a:gd name="T20" fmla="*/ 193 w 254"/>
              <a:gd name="T21" fmla="*/ 199 h 234"/>
              <a:gd name="T22" fmla="*/ 183 w 254"/>
              <a:gd name="T23" fmla="*/ 208 h 234"/>
              <a:gd name="T24" fmla="*/ 174 w 254"/>
              <a:gd name="T25" fmla="*/ 218 h 234"/>
              <a:gd name="T26" fmla="*/ 172 w 254"/>
              <a:gd name="T27" fmla="*/ 221 h 234"/>
              <a:gd name="T28" fmla="*/ 172 w 254"/>
              <a:gd name="T29" fmla="*/ 224 h 234"/>
              <a:gd name="T30" fmla="*/ 172 w 254"/>
              <a:gd name="T31" fmla="*/ 227 h 234"/>
              <a:gd name="T32" fmla="*/ 174 w 254"/>
              <a:gd name="T33" fmla="*/ 231 h 234"/>
              <a:gd name="T34" fmla="*/ 177 w 254"/>
              <a:gd name="T35" fmla="*/ 233 h 234"/>
              <a:gd name="T36" fmla="*/ 181 w 254"/>
              <a:gd name="T37" fmla="*/ 234 h 234"/>
              <a:gd name="T38" fmla="*/ 184 w 254"/>
              <a:gd name="T39" fmla="*/ 233 h 234"/>
              <a:gd name="T40" fmla="*/ 187 w 254"/>
              <a:gd name="T41" fmla="*/ 231 h 234"/>
              <a:gd name="T42" fmla="*/ 208 w 254"/>
              <a:gd name="T43" fmla="*/ 217 h 234"/>
              <a:gd name="T44" fmla="*/ 226 w 254"/>
              <a:gd name="T45" fmla="*/ 199 h 234"/>
              <a:gd name="T46" fmla="*/ 240 w 254"/>
              <a:gd name="T47" fmla="*/ 178 h 234"/>
              <a:gd name="T48" fmla="*/ 249 w 254"/>
              <a:gd name="T49" fmla="*/ 155 h 234"/>
              <a:gd name="T50" fmla="*/ 254 w 254"/>
              <a:gd name="T51" fmla="*/ 131 h 234"/>
              <a:gd name="T52" fmla="*/ 251 w 254"/>
              <a:gd name="T53" fmla="*/ 107 h 234"/>
              <a:gd name="T54" fmla="*/ 243 w 254"/>
              <a:gd name="T55" fmla="*/ 84 h 234"/>
              <a:gd name="T56" fmla="*/ 226 w 254"/>
              <a:gd name="T57" fmla="*/ 64 h 234"/>
              <a:gd name="T58" fmla="*/ 214 w 254"/>
              <a:gd name="T59" fmla="*/ 53 h 234"/>
              <a:gd name="T60" fmla="*/ 199 w 254"/>
              <a:gd name="T61" fmla="*/ 45 h 234"/>
              <a:gd name="T62" fmla="*/ 183 w 254"/>
              <a:gd name="T63" fmla="*/ 36 h 234"/>
              <a:gd name="T64" fmla="*/ 165 w 254"/>
              <a:gd name="T65" fmla="*/ 29 h 234"/>
              <a:gd name="T66" fmla="*/ 147 w 254"/>
              <a:gd name="T67" fmla="*/ 21 h 234"/>
              <a:gd name="T68" fmla="*/ 129 w 254"/>
              <a:gd name="T69" fmla="*/ 16 h 234"/>
              <a:gd name="T70" fmla="*/ 111 w 254"/>
              <a:gd name="T71" fmla="*/ 12 h 234"/>
              <a:gd name="T72" fmla="*/ 93 w 254"/>
              <a:gd name="T73" fmla="*/ 7 h 234"/>
              <a:gd name="T74" fmla="*/ 75 w 254"/>
              <a:gd name="T75" fmla="*/ 4 h 234"/>
              <a:gd name="T76" fmla="*/ 59 w 254"/>
              <a:gd name="T77" fmla="*/ 2 h 234"/>
              <a:gd name="T78" fmla="*/ 43 w 254"/>
              <a:gd name="T79" fmla="*/ 0 h 234"/>
              <a:gd name="T80" fmla="*/ 31 w 254"/>
              <a:gd name="T81" fmla="*/ 0 h 234"/>
              <a:gd name="T82" fmla="*/ 19 w 254"/>
              <a:gd name="T83" fmla="*/ 0 h 234"/>
              <a:gd name="T84" fmla="*/ 10 w 254"/>
              <a:gd name="T85" fmla="*/ 0 h 234"/>
              <a:gd name="T86" fmla="*/ 3 w 254"/>
              <a:gd name="T87" fmla="*/ 2 h 234"/>
              <a:gd name="T88" fmla="*/ 0 w 254"/>
              <a:gd name="T89" fmla="*/ 4 h 234"/>
              <a:gd name="T90" fmla="*/ 11 w 254"/>
              <a:gd name="T91" fmla="*/ 6 h 234"/>
              <a:gd name="T92" fmla="*/ 21 w 254"/>
              <a:gd name="T93" fmla="*/ 7 h 234"/>
              <a:gd name="T94" fmla="*/ 34 w 254"/>
              <a:gd name="T95" fmla="*/ 9 h 234"/>
              <a:gd name="T96" fmla="*/ 46 w 254"/>
              <a:gd name="T97" fmla="*/ 12 h 234"/>
              <a:gd name="T98" fmla="*/ 59 w 254"/>
              <a:gd name="T99" fmla="*/ 15 h 234"/>
              <a:gd name="T100" fmla="*/ 74 w 254"/>
              <a:gd name="T101" fmla="*/ 17 h 234"/>
              <a:gd name="T102" fmla="*/ 87 w 254"/>
              <a:gd name="T103" fmla="*/ 20 h 234"/>
              <a:gd name="T104" fmla="*/ 102 w 254"/>
              <a:gd name="T105" fmla="*/ 23 h 234"/>
              <a:gd name="T106" fmla="*/ 116 w 254"/>
              <a:gd name="T107" fmla="*/ 28 h 234"/>
              <a:gd name="T108" fmla="*/ 131 w 254"/>
              <a:gd name="T109" fmla="*/ 32 h 234"/>
              <a:gd name="T110" fmla="*/ 145 w 254"/>
              <a:gd name="T111" fmla="*/ 36 h 234"/>
              <a:gd name="T112" fmla="*/ 159 w 254"/>
              <a:gd name="T113" fmla="*/ 42 h 234"/>
              <a:gd name="T114" fmla="*/ 173 w 254"/>
              <a:gd name="T115" fmla="*/ 48 h 234"/>
              <a:gd name="T116" fmla="*/ 186 w 254"/>
              <a:gd name="T117" fmla="*/ 55 h 234"/>
              <a:gd name="T118" fmla="*/ 199 w 254"/>
              <a:gd name="T119" fmla="*/ 63 h 234"/>
              <a:gd name="T120" fmla="*/ 210 w 254"/>
              <a:gd name="T121" fmla="*/ 71 h 23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4"/>
              <a:gd name="T184" fmla="*/ 0 h 234"/>
              <a:gd name="T185" fmla="*/ 254 w 254"/>
              <a:gd name="T186" fmla="*/ 234 h 23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4" h="234">
                <a:moveTo>
                  <a:pt x="210" y="71"/>
                </a:moveTo>
                <a:lnTo>
                  <a:pt x="222" y="84"/>
                </a:lnTo>
                <a:lnTo>
                  <a:pt x="229" y="99"/>
                </a:lnTo>
                <a:lnTo>
                  <a:pt x="232" y="115"/>
                </a:lnTo>
                <a:lnTo>
                  <a:pt x="232" y="132"/>
                </a:lnTo>
                <a:lnTo>
                  <a:pt x="230" y="146"/>
                </a:lnTo>
                <a:lnTo>
                  <a:pt x="226" y="158"/>
                </a:lnTo>
                <a:lnTo>
                  <a:pt x="219" y="170"/>
                </a:lnTo>
                <a:lnTo>
                  <a:pt x="211" y="179"/>
                </a:lnTo>
                <a:lnTo>
                  <a:pt x="202" y="190"/>
                </a:lnTo>
                <a:lnTo>
                  <a:pt x="193" y="199"/>
                </a:lnTo>
                <a:lnTo>
                  <a:pt x="183" y="208"/>
                </a:lnTo>
                <a:lnTo>
                  <a:pt x="174" y="218"/>
                </a:lnTo>
                <a:lnTo>
                  <a:pt x="172" y="221"/>
                </a:lnTo>
                <a:lnTo>
                  <a:pt x="172" y="224"/>
                </a:lnTo>
                <a:lnTo>
                  <a:pt x="172" y="227"/>
                </a:lnTo>
                <a:lnTo>
                  <a:pt x="174" y="231"/>
                </a:lnTo>
                <a:lnTo>
                  <a:pt x="177" y="233"/>
                </a:lnTo>
                <a:lnTo>
                  <a:pt x="181" y="234"/>
                </a:lnTo>
                <a:lnTo>
                  <a:pt x="184" y="233"/>
                </a:lnTo>
                <a:lnTo>
                  <a:pt x="187" y="231"/>
                </a:lnTo>
                <a:lnTo>
                  <a:pt x="208" y="217"/>
                </a:lnTo>
                <a:lnTo>
                  <a:pt x="226" y="199"/>
                </a:lnTo>
                <a:lnTo>
                  <a:pt x="240" y="178"/>
                </a:lnTo>
                <a:lnTo>
                  <a:pt x="249" y="155"/>
                </a:lnTo>
                <a:lnTo>
                  <a:pt x="254" y="131"/>
                </a:lnTo>
                <a:lnTo>
                  <a:pt x="251" y="107"/>
                </a:lnTo>
                <a:lnTo>
                  <a:pt x="243" y="84"/>
                </a:lnTo>
                <a:lnTo>
                  <a:pt x="226" y="64"/>
                </a:lnTo>
                <a:lnTo>
                  <a:pt x="214" y="53"/>
                </a:lnTo>
                <a:lnTo>
                  <a:pt x="199" y="45"/>
                </a:lnTo>
                <a:lnTo>
                  <a:pt x="183" y="36"/>
                </a:lnTo>
                <a:lnTo>
                  <a:pt x="165" y="29"/>
                </a:lnTo>
                <a:lnTo>
                  <a:pt x="147" y="21"/>
                </a:lnTo>
                <a:lnTo>
                  <a:pt x="129" y="16"/>
                </a:lnTo>
                <a:lnTo>
                  <a:pt x="111" y="12"/>
                </a:lnTo>
                <a:lnTo>
                  <a:pt x="93" y="7"/>
                </a:lnTo>
                <a:lnTo>
                  <a:pt x="75" y="4"/>
                </a:lnTo>
                <a:lnTo>
                  <a:pt x="59" y="2"/>
                </a:lnTo>
                <a:lnTo>
                  <a:pt x="43" y="0"/>
                </a:lnTo>
                <a:lnTo>
                  <a:pt x="31" y="0"/>
                </a:lnTo>
                <a:lnTo>
                  <a:pt x="19" y="0"/>
                </a:lnTo>
                <a:lnTo>
                  <a:pt x="10" y="0"/>
                </a:lnTo>
                <a:lnTo>
                  <a:pt x="3" y="2"/>
                </a:lnTo>
                <a:lnTo>
                  <a:pt x="0" y="4"/>
                </a:lnTo>
                <a:lnTo>
                  <a:pt x="11" y="6"/>
                </a:lnTo>
                <a:lnTo>
                  <a:pt x="21" y="7"/>
                </a:lnTo>
                <a:lnTo>
                  <a:pt x="34" y="9"/>
                </a:lnTo>
                <a:lnTo>
                  <a:pt x="46" y="12"/>
                </a:lnTo>
                <a:lnTo>
                  <a:pt x="59" y="15"/>
                </a:lnTo>
                <a:lnTo>
                  <a:pt x="74" y="17"/>
                </a:lnTo>
                <a:lnTo>
                  <a:pt x="87" y="20"/>
                </a:lnTo>
                <a:lnTo>
                  <a:pt x="102" y="23"/>
                </a:lnTo>
                <a:lnTo>
                  <a:pt x="116" y="28"/>
                </a:lnTo>
                <a:lnTo>
                  <a:pt x="131" y="32"/>
                </a:lnTo>
                <a:lnTo>
                  <a:pt x="145" y="36"/>
                </a:lnTo>
                <a:lnTo>
                  <a:pt x="159" y="42"/>
                </a:lnTo>
                <a:lnTo>
                  <a:pt x="173" y="48"/>
                </a:lnTo>
                <a:lnTo>
                  <a:pt x="186" y="55"/>
                </a:lnTo>
                <a:lnTo>
                  <a:pt x="199" y="63"/>
                </a:lnTo>
                <a:lnTo>
                  <a:pt x="210" y="7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38" name="Freeform 581"/>
          <p:cNvSpPr>
            <a:spLocks noChangeArrowheads="1"/>
          </p:cNvSpPr>
          <p:nvPr/>
        </p:nvSpPr>
        <p:spPr bwMode="auto">
          <a:xfrm>
            <a:off x="6156325" y="1765300"/>
            <a:ext cx="25400" cy="57150"/>
          </a:xfrm>
          <a:custGeom>
            <a:avLst/>
            <a:gdLst>
              <a:gd name="T0" fmla="*/ 0 w 103"/>
              <a:gd name="T1" fmla="*/ 121 h 221"/>
              <a:gd name="T2" fmla="*/ 0 w 103"/>
              <a:gd name="T3" fmla="*/ 139 h 221"/>
              <a:gd name="T4" fmla="*/ 4 w 103"/>
              <a:gd name="T5" fmla="*/ 156 h 221"/>
              <a:gd name="T6" fmla="*/ 12 w 103"/>
              <a:gd name="T7" fmla="*/ 172 h 221"/>
              <a:gd name="T8" fmla="*/ 22 w 103"/>
              <a:gd name="T9" fmla="*/ 186 h 221"/>
              <a:gd name="T10" fmla="*/ 35 w 103"/>
              <a:gd name="T11" fmla="*/ 197 h 221"/>
              <a:gd name="T12" fmla="*/ 50 w 103"/>
              <a:gd name="T13" fmla="*/ 208 h 221"/>
              <a:gd name="T14" fmla="*/ 66 w 103"/>
              <a:gd name="T15" fmla="*/ 216 h 221"/>
              <a:gd name="T16" fmla="*/ 83 w 103"/>
              <a:gd name="T17" fmla="*/ 220 h 221"/>
              <a:gd name="T18" fmla="*/ 89 w 103"/>
              <a:gd name="T19" fmla="*/ 221 h 221"/>
              <a:gd name="T20" fmla="*/ 94 w 103"/>
              <a:gd name="T21" fmla="*/ 219 h 221"/>
              <a:gd name="T22" fmla="*/ 98 w 103"/>
              <a:gd name="T23" fmla="*/ 216 h 221"/>
              <a:gd name="T24" fmla="*/ 100 w 103"/>
              <a:gd name="T25" fmla="*/ 211 h 221"/>
              <a:gd name="T26" fmla="*/ 100 w 103"/>
              <a:gd name="T27" fmla="*/ 206 h 221"/>
              <a:gd name="T28" fmla="*/ 99 w 103"/>
              <a:gd name="T29" fmla="*/ 201 h 221"/>
              <a:gd name="T30" fmla="*/ 96 w 103"/>
              <a:gd name="T31" fmla="*/ 196 h 221"/>
              <a:gd name="T32" fmla="*/ 91 w 103"/>
              <a:gd name="T33" fmla="*/ 194 h 221"/>
              <a:gd name="T34" fmla="*/ 74 w 103"/>
              <a:gd name="T35" fmla="*/ 188 h 221"/>
              <a:gd name="T36" fmla="*/ 58 w 103"/>
              <a:gd name="T37" fmla="*/ 179 h 221"/>
              <a:gd name="T38" fmla="*/ 45 w 103"/>
              <a:gd name="T39" fmla="*/ 168 h 221"/>
              <a:gd name="T40" fmla="*/ 36 w 103"/>
              <a:gd name="T41" fmla="*/ 155 h 221"/>
              <a:gd name="T42" fmla="*/ 30 w 103"/>
              <a:gd name="T43" fmla="*/ 139 h 221"/>
              <a:gd name="T44" fmla="*/ 27 w 103"/>
              <a:gd name="T45" fmla="*/ 122 h 221"/>
              <a:gd name="T46" fmla="*/ 27 w 103"/>
              <a:gd name="T47" fmla="*/ 103 h 221"/>
              <a:gd name="T48" fmla="*/ 32 w 103"/>
              <a:gd name="T49" fmla="*/ 84 h 221"/>
              <a:gd name="T50" fmla="*/ 38 w 103"/>
              <a:gd name="T51" fmla="*/ 70 h 221"/>
              <a:gd name="T52" fmla="*/ 46 w 103"/>
              <a:gd name="T53" fmla="*/ 57 h 221"/>
              <a:gd name="T54" fmla="*/ 56 w 103"/>
              <a:gd name="T55" fmla="*/ 46 h 221"/>
              <a:gd name="T56" fmla="*/ 66 w 103"/>
              <a:gd name="T57" fmla="*/ 35 h 221"/>
              <a:gd name="T58" fmla="*/ 76 w 103"/>
              <a:gd name="T59" fmla="*/ 25 h 221"/>
              <a:gd name="T60" fmla="*/ 86 w 103"/>
              <a:gd name="T61" fmla="*/ 17 h 221"/>
              <a:gd name="T62" fmla="*/ 96 w 103"/>
              <a:gd name="T63" fmla="*/ 8 h 221"/>
              <a:gd name="T64" fmla="*/ 103 w 103"/>
              <a:gd name="T65" fmla="*/ 1 h 221"/>
              <a:gd name="T66" fmla="*/ 96 w 103"/>
              <a:gd name="T67" fmla="*/ 0 h 221"/>
              <a:gd name="T68" fmla="*/ 84 w 103"/>
              <a:gd name="T69" fmla="*/ 5 h 221"/>
              <a:gd name="T70" fmla="*/ 69 w 103"/>
              <a:gd name="T71" fmla="*/ 17 h 221"/>
              <a:gd name="T72" fmla="*/ 51 w 103"/>
              <a:gd name="T73" fmla="*/ 33 h 221"/>
              <a:gd name="T74" fmla="*/ 34 w 103"/>
              <a:gd name="T75" fmla="*/ 53 h 221"/>
              <a:gd name="T76" fmla="*/ 18 w 103"/>
              <a:gd name="T77" fmla="*/ 75 h 221"/>
              <a:gd name="T78" fmla="*/ 7 w 103"/>
              <a:gd name="T79" fmla="*/ 98 h 221"/>
              <a:gd name="T80" fmla="*/ 0 w 103"/>
              <a:gd name="T81" fmla="*/ 121 h 22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1"/>
              <a:gd name="T125" fmla="*/ 103 w 103"/>
              <a:gd name="T126" fmla="*/ 221 h 22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1">
                <a:moveTo>
                  <a:pt x="0" y="121"/>
                </a:moveTo>
                <a:lnTo>
                  <a:pt x="0" y="139"/>
                </a:lnTo>
                <a:lnTo>
                  <a:pt x="4" y="156"/>
                </a:lnTo>
                <a:lnTo>
                  <a:pt x="12" y="172"/>
                </a:lnTo>
                <a:lnTo>
                  <a:pt x="22" y="186"/>
                </a:lnTo>
                <a:lnTo>
                  <a:pt x="35" y="197"/>
                </a:lnTo>
                <a:lnTo>
                  <a:pt x="50" y="208"/>
                </a:lnTo>
                <a:lnTo>
                  <a:pt x="66" y="216"/>
                </a:lnTo>
                <a:lnTo>
                  <a:pt x="83" y="220"/>
                </a:lnTo>
                <a:lnTo>
                  <a:pt x="89" y="221"/>
                </a:lnTo>
                <a:lnTo>
                  <a:pt x="94" y="219"/>
                </a:lnTo>
                <a:lnTo>
                  <a:pt x="98" y="216"/>
                </a:lnTo>
                <a:lnTo>
                  <a:pt x="100" y="211"/>
                </a:lnTo>
                <a:lnTo>
                  <a:pt x="100" y="206"/>
                </a:lnTo>
                <a:lnTo>
                  <a:pt x="99" y="201"/>
                </a:lnTo>
                <a:lnTo>
                  <a:pt x="96" y="196"/>
                </a:lnTo>
                <a:lnTo>
                  <a:pt x="91" y="194"/>
                </a:lnTo>
                <a:lnTo>
                  <a:pt x="74" y="188"/>
                </a:lnTo>
                <a:lnTo>
                  <a:pt x="58" y="179"/>
                </a:lnTo>
                <a:lnTo>
                  <a:pt x="45" y="168"/>
                </a:lnTo>
                <a:lnTo>
                  <a:pt x="36" y="155"/>
                </a:lnTo>
                <a:lnTo>
                  <a:pt x="30" y="139"/>
                </a:lnTo>
                <a:lnTo>
                  <a:pt x="27" y="122"/>
                </a:lnTo>
                <a:lnTo>
                  <a:pt x="27" y="103"/>
                </a:lnTo>
                <a:lnTo>
                  <a:pt x="32" y="84"/>
                </a:lnTo>
                <a:lnTo>
                  <a:pt x="38" y="70"/>
                </a:lnTo>
                <a:lnTo>
                  <a:pt x="46" y="57"/>
                </a:lnTo>
                <a:lnTo>
                  <a:pt x="56" y="46"/>
                </a:lnTo>
                <a:lnTo>
                  <a:pt x="66" y="35"/>
                </a:lnTo>
                <a:lnTo>
                  <a:pt x="76" y="25"/>
                </a:lnTo>
                <a:lnTo>
                  <a:pt x="86" y="17"/>
                </a:lnTo>
                <a:lnTo>
                  <a:pt x="96" y="8"/>
                </a:lnTo>
                <a:lnTo>
                  <a:pt x="103" y="1"/>
                </a:lnTo>
                <a:lnTo>
                  <a:pt x="96" y="0"/>
                </a:lnTo>
                <a:lnTo>
                  <a:pt x="84" y="5"/>
                </a:lnTo>
                <a:lnTo>
                  <a:pt x="69" y="17"/>
                </a:lnTo>
                <a:lnTo>
                  <a:pt x="51" y="33"/>
                </a:lnTo>
                <a:lnTo>
                  <a:pt x="34" y="53"/>
                </a:lnTo>
                <a:lnTo>
                  <a:pt x="18" y="75"/>
                </a:lnTo>
                <a:lnTo>
                  <a:pt x="7" y="98"/>
                </a:lnTo>
                <a:lnTo>
                  <a:pt x="0" y="12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39" name="Freeform 582"/>
          <p:cNvSpPr>
            <a:spLocks noChangeArrowheads="1"/>
          </p:cNvSpPr>
          <p:nvPr/>
        </p:nvSpPr>
        <p:spPr bwMode="auto">
          <a:xfrm>
            <a:off x="6337300" y="1731963"/>
            <a:ext cx="55563" cy="76200"/>
          </a:xfrm>
          <a:custGeom>
            <a:avLst/>
            <a:gdLst>
              <a:gd name="T0" fmla="*/ 186 w 221"/>
              <a:gd name="T1" fmla="*/ 115 h 288"/>
              <a:gd name="T2" fmla="*/ 197 w 221"/>
              <a:gd name="T3" fmla="*/ 133 h 288"/>
              <a:gd name="T4" fmla="*/ 202 w 221"/>
              <a:gd name="T5" fmla="*/ 153 h 288"/>
              <a:gd name="T6" fmla="*/ 199 w 221"/>
              <a:gd name="T7" fmla="*/ 174 h 288"/>
              <a:gd name="T8" fmla="*/ 187 w 221"/>
              <a:gd name="T9" fmla="*/ 194 h 288"/>
              <a:gd name="T10" fmla="*/ 170 w 221"/>
              <a:gd name="T11" fmla="*/ 212 h 288"/>
              <a:gd name="T12" fmla="*/ 150 w 221"/>
              <a:gd name="T13" fmla="*/ 229 h 288"/>
              <a:gd name="T14" fmla="*/ 129 w 221"/>
              <a:gd name="T15" fmla="*/ 246 h 288"/>
              <a:gd name="T16" fmla="*/ 116 w 221"/>
              <a:gd name="T17" fmla="*/ 258 h 288"/>
              <a:gd name="T18" fmla="*/ 112 w 221"/>
              <a:gd name="T19" fmla="*/ 267 h 288"/>
              <a:gd name="T20" fmla="*/ 109 w 221"/>
              <a:gd name="T21" fmla="*/ 276 h 288"/>
              <a:gd name="T22" fmla="*/ 110 w 221"/>
              <a:gd name="T23" fmla="*/ 284 h 288"/>
              <a:gd name="T24" fmla="*/ 117 w 221"/>
              <a:gd name="T25" fmla="*/ 288 h 288"/>
              <a:gd name="T26" fmla="*/ 125 w 221"/>
              <a:gd name="T27" fmla="*/ 287 h 288"/>
              <a:gd name="T28" fmla="*/ 139 w 221"/>
              <a:gd name="T29" fmla="*/ 272 h 288"/>
              <a:gd name="T30" fmla="*/ 162 w 221"/>
              <a:gd name="T31" fmla="*/ 250 h 288"/>
              <a:gd name="T32" fmla="*/ 186 w 221"/>
              <a:gd name="T33" fmla="*/ 229 h 288"/>
              <a:gd name="T34" fmla="*/ 207 w 221"/>
              <a:gd name="T35" fmla="*/ 204 h 288"/>
              <a:gd name="T36" fmla="*/ 220 w 221"/>
              <a:gd name="T37" fmla="*/ 174 h 288"/>
              <a:gd name="T38" fmla="*/ 218 w 221"/>
              <a:gd name="T39" fmla="*/ 142 h 288"/>
              <a:gd name="T40" fmla="*/ 204 w 221"/>
              <a:gd name="T41" fmla="*/ 112 h 288"/>
              <a:gd name="T42" fmla="*/ 181 w 221"/>
              <a:gd name="T43" fmla="*/ 87 h 288"/>
              <a:gd name="T44" fmla="*/ 159 w 221"/>
              <a:gd name="T45" fmla="*/ 69 h 288"/>
              <a:gd name="T46" fmla="*/ 137 w 221"/>
              <a:gd name="T47" fmla="*/ 55 h 288"/>
              <a:gd name="T48" fmla="*/ 114 w 221"/>
              <a:gd name="T49" fmla="*/ 40 h 288"/>
              <a:gd name="T50" fmla="*/ 89 w 221"/>
              <a:gd name="T51" fmla="*/ 27 h 288"/>
              <a:gd name="T52" fmla="*/ 66 w 221"/>
              <a:gd name="T53" fmla="*/ 15 h 288"/>
              <a:gd name="T54" fmla="*/ 42 w 221"/>
              <a:gd name="T55" fmla="*/ 6 h 288"/>
              <a:gd name="T56" fmla="*/ 22 w 221"/>
              <a:gd name="T57" fmla="*/ 1 h 288"/>
              <a:gd name="T58" fmla="*/ 7 w 221"/>
              <a:gd name="T59" fmla="*/ 1 h 288"/>
              <a:gd name="T60" fmla="*/ 8 w 221"/>
              <a:gd name="T61" fmla="*/ 5 h 288"/>
              <a:gd name="T62" fmla="*/ 26 w 221"/>
              <a:gd name="T63" fmla="*/ 13 h 288"/>
              <a:gd name="T64" fmla="*/ 47 w 221"/>
              <a:gd name="T65" fmla="*/ 22 h 288"/>
              <a:gd name="T66" fmla="*/ 71 w 221"/>
              <a:gd name="T67" fmla="*/ 34 h 288"/>
              <a:gd name="T68" fmla="*/ 96 w 221"/>
              <a:gd name="T69" fmla="*/ 48 h 288"/>
              <a:gd name="T70" fmla="*/ 121 w 221"/>
              <a:gd name="T71" fmla="*/ 64 h 288"/>
              <a:gd name="T72" fmla="*/ 146 w 221"/>
              <a:gd name="T73" fmla="*/ 81 h 288"/>
              <a:gd name="T74" fmla="*/ 169 w 221"/>
              <a:gd name="T75" fmla="*/ 9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1"/>
              <a:gd name="T115" fmla="*/ 0 h 288"/>
              <a:gd name="T116" fmla="*/ 221 w 221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1" h="288">
                <a:moveTo>
                  <a:pt x="179" y="108"/>
                </a:moveTo>
                <a:lnTo>
                  <a:pt x="186" y="115"/>
                </a:lnTo>
                <a:lnTo>
                  <a:pt x="193" y="124"/>
                </a:lnTo>
                <a:lnTo>
                  <a:pt x="197" y="133"/>
                </a:lnTo>
                <a:lnTo>
                  <a:pt x="201" y="143"/>
                </a:lnTo>
                <a:lnTo>
                  <a:pt x="202" y="153"/>
                </a:lnTo>
                <a:lnTo>
                  <a:pt x="202" y="163"/>
                </a:lnTo>
                <a:lnTo>
                  <a:pt x="199" y="174"/>
                </a:lnTo>
                <a:lnTo>
                  <a:pt x="195" y="184"/>
                </a:lnTo>
                <a:lnTo>
                  <a:pt x="187" y="194"/>
                </a:lnTo>
                <a:lnTo>
                  <a:pt x="179" y="204"/>
                </a:lnTo>
                <a:lnTo>
                  <a:pt x="170" y="212"/>
                </a:lnTo>
                <a:lnTo>
                  <a:pt x="159" y="221"/>
                </a:lnTo>
                <a:lnTo>
                  <a:pt x="150" y="229"/>
                </a:lnTo>
                <a:lnTo>
                  <a:pt x="139" y="237"/>
                </a:lnTo>
                <a:lnTo>
                  <a:pt x="129" y="246"/>
                </a:lnTo>
                <a:lnTo>
                  <a:pt x="119" y="255"/>
                </a:lnTo>
                <a:lnTo>
                  <a:pt x="116" y="258"/>
                </a:lnTo>
                <a:lnTo>
                  <a:pt x="114" y="263"/>
                </a:lnTo>
                <a:lnTo>
                  <a:pt x="112" y="267"/>
                </a:lnTo>
                <a:lnTo>
                  <a:pt x="110" y="271"/>
                </a:lnTo>
                <a:lnTo>
                  <a:pt x="109" y="276"/>
                </a:lnTo>
                <a:lnTo>
                  <a:pt x="109" y="280"/>
                </a:lnTo>
                <a:lnTo>
                  <a:pt x="110" y="284"/>
                </a:lnTo>
                <a:lnTo>
                  <a:pt x="113" y="287"/>
                </a:lnTo>
                <a:lnTo>
                  <a:pt x="117" y="288"/>
                </a:lnTo>
                <a:lnTo>
                  <a:pt x="121" y="288"/>
                </a:lnTo>
                <a:lnTo>
                  <a:pt x="125" y="287"/>
                </a:lnTo>
                <a:lnTo>
                  <a:pt x="129" y="284"/>
                </a:lnTo>
                <a:lnTo>
                  <a:pt x="139" y="272"/>
                </a:lnTo>
                <a:lnTo>
                  <a:pt x="151" y="261"/>
                </a:lnTo>
                <a:lnTo>
                  <a:pt x="162" y="250"/>
                </a:lnTo>
                <a:lnTo>
                  <a:pt x="175" y="239"/>
                </a:lnTo>
                <a:lnTo>
                  <a:pt x="186" y="229"/>
                </a:lnTo>
                <a:lnTo>
                  <a:pt x="197" y="217"/>
                </a:lnTo>
                <a:lnTo>
                  <a:pt x="207" y="204"/>
                </a:lnTo>
                <a:lnTo>
                  <a:pt x="215" y="190"/>
                </a:lnTo>
                <a:lnTo>
                  <a:pt x="220" y="174"/>
                </a:lnTo>
                <a:lnTo>
                  <a:pt x="221" y="158"/>
                </a:lnTo>
                <a:lnTo>
                  <a:pt x="218" y="142"/>
                </a:lnTo>
                <a:lnTo>
                  <a:pt x="213" y="127"/>
                </a:lnTo>
                <a:lnTo>
                  <a:pt x="204" y="112"/>
                </a:lnTo>
                <a:lnTo>
                  <a:pt x="194" y="99"/>
                </a:lnTo>
                <a:lnTo>
                  <a:pt x="181" y="87"/>
                </a:lnTo>
                <a:lnTo>
                  <a:pt x="169" y="77"/>
                </a:lnTo>
                <a:lnTo>
                  <a:pt x="159" y="69"/>
                </a:lnTo>
                <a:lnTo>
                  <a:pt x="149" y="63"/>
                </a:lnTo>
                <a:lnTo>
                  <a:pt x="137" y="55"/>
                </a:lnTo>
                <a:lnTo>
                  <a:pt x="125" y="48"/>
                </a:lnTo>
                <a:lnTo>
                  <a:pt x="114" y="40"/>
                </a:lnTo>
                <a:lnTo>
                  <a:pt x="101" y="33"/>
                </a:lnTo>
                <a:lnTo>
                  <a:pt x="89" y="27"/>
                </a:lnTo>
                <a:lnTo>
                  <a:pt x="77" y="20"/>
                </a:lnTo>
                <a:lnTo>
                  <a:pt x="66" y="15"/>
                </a:lnTo>
                <a:lnTo>
                  <a:pt x="54" y="9"/>
                </a:lnTo>
                <a:lnTo>
                  <a:pt x="42" y="6"/>
                </a:lnTo>
                <a:lnTo>
                  <a:pt x="32" y="3"/>
                </a:lnTo>
                <a:lnTo>
                  <a:pt x="22" y="1"/>
                </a:lnTo>
                <a:lnTo>
                  <a:pt x="14" y="0"/>
                </a:lnTo>
                <a:lnTo>
                  <a:pt x="7" y="1"/>
                </a:lnTo>
                <a:lnTo>
                  <a:pt x="0" y="3"/>
                </a:lnTo>
                <a:lnTo>
                  <a:pt x="8" y="5"/>
                </a:lnTo>
                <a:lnTo>
                  <a:pt x="16" y="8"/>
                </a:lnTo>
                <a:lnTo>
                  <a:pt x="26" y="13"/>
                </a:lnTo>
                <a:lnTo>
                  <a:pt x="35" y="17"/>
                </a:lnTo>
                <a:lnTo>
                  <a:pt x="47" y="22"/>
                </a:lnTo>
                <a:lnTo>
                  <a:pt x="58" y="28"/>
                </a:lnTo>
                <a:lnTo>
                  <a:pt x="71" y="34"/>
                </a:lnTo>
                <a:lnTo>
                  <a:pt x="83" y="40"/>
                </a:lnTo>
                <a:lnTo>
                  <a:pt x="96" y="48"/>
                </a:lnTo>
                <a:lnTo>
                  <a:pt x="109" y="55"/>
                </a:lnTo>
                <a:lnTo>
                  <a:pt x="121" y="64"/>
                </a:lnTo>
                <a:lnTo>
                  <a:pt x="134" y="72"/>
                </a:lnTo>
                <a:lnTo>
                  <a:pt x="146" y="81"/>
                </a:lnTo>
                <a:lnTo>
                  <a:pt x="158" y="90"/>
                </a:lnTo>
                <a:lnTo>
                  <a:pt x="169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40" name="Freeform 583"/>
          <p:cNvSpPr>
            <a:spLocks noChangeArrowheads="1"/>
          </p:cNvSpPr>
          <p:nvPr/>
        </p:nvSpPr>
        <p:spPr bwMode="auto">
          <a:xfrm>
            <a:off x="6276975" y="1820863"/>
            <a:ext cx="17463" cy="46037"/>
          </a:xfrm>
          <a:custGeom>
            <a:avLst/>
            <a:gdLst>
              <a:gd name="T0" fmla="*/ 28 w 74"/>
              <a:gd name="T1" fmla="*/ 12 h 174"/>
              <a:gd name="T2" fmla="*/ 26 w 74"/>
              <a:gd name="T3" fmla="*/ 7 h 174"/>
              <a:gd name="T4" fmla="*/ 23 w 74"/>
              <a:gd name="T5" fmla="*/ 3 h 174"/>
              <a:gd name="T6" fmla="*/ 17 w 74"/>
              <a:gd name="T7" fmla="*/ 1 h 174"/>
              <a:gd name="T8" fmla="*/ 12 w 74"/>
              <a:gd name="T9" fmla="*/ 0 h 174"/>
              <a:gd name="T10" fmla="*/ 7 w 74"/>
              <a:gd name="T11" fmla="*/ 2 h 174"/>
              <a:gd name="T12" fmla="*/ 3 w 74"/>
              <a:gd name="T13" fmla="*/ 5 h 174"/>
              <a:gd name="T14" fmla="*/ 0 w 74"/>
              <a:gd name="T15" fmla="*/ 10 h 174"/>
              <a:gd name="T16" fmla="*/ 0 w 74"/>
              <a:gd name="T17" fmla="*/ 16 h 174"/>
              <a:gd name="T18" fmla="*/ 5 w 74"/>
              <a:gd name="T19" fmla="*/ 39 h 174"/>
              <a:gd name="T20" fmla="*/ 13 w 74"/>
              <a:gd name="T21" fmla="*/ 66 h 174"/>
              <a:gd name="T22" fmla="*/ 24 w 74"/>
              <a:gd name="T23" fmla="*/ 92 h 174"/>
              <a:gd name="T24" fmla="*/ 36 w 74"/>
              <a:gd name="T25" fmla="*/ 118 h 174"/>
              <a:gd name="T26" fmla="*/ 49 w 74"/>
              <a:gd name="T27" fmla="*/ 141 h 174"/>
              <a:gd name="T28" fmla="*/ 61 w 74"/>
              <a:gd name="T29" fmla="*/ 159 h 174"/>
              <a:gd name="T30" fmla="*/ 69 w 74"/>
              <a:gd name="T31" fmla="*/ 171 h 174"/>
              <a:gd name="T32" fmla="*/ 74 w 74"/>
              <a:gd name="T33" fmla="*/ 174 h 174"/>
              <a:gd name="T34" fmla="*/ 72 w 74"/>
              <a:gd name="T35" fmla="*/ 162 h 174"/>
              <a:gd name="T36" fmla="*/ 67 w 74"/>
              <a:gd name="T37" fmla="*/ 147 h 174"/>
              <a:gd name="T38" fmla="*/ 61 w 74"/>
              <a:gd name="T39" fmla="*/ 128 h 174"/>
              <a:gd name="T40" fmla="*/ 53 w 74"/>
              <a:gd name="T41" fmla="*/ 105 h 174"/>
              <a:gd name="T42" fmla="*/ 46 w 74"/>
              <a:gd name="T43" fmla="*/ 82 h 174"/>
              <a:gd name="T44" fmla="*/ 38 w 74"/>
              <a:gd name="T45" fmla="*/ 58 h 174"/>
              <a:gd name="T46" fmla="*/ 32 w 74"/>
              <a:gd name="T47" fmla="*/ 35 h 174"/>
              <a:gd name="T48" fmla="*/ 28 w 74"/>
              <a:gd name="T49" fmla="*/ 12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4"/>
              <a:gd name="T76" fmla="*/ 0 h 174"/>
              <a:gd name="T77" fmla="*/ 74 w 74"/>
              <a:gd name="T78" fmla="*/ 174 h 17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4" h="174">
                <a:moveTo>
                  <a:pt x="28" y="12"/>
                </a:moveTo>
                <a:lnTo>
                  <a:pt x="26" y="7"/>
                </a:lnTo>
                <a:lnTo>
                  <a:pt x="23" y="3"/>
                </a:lnTo>
                <a:lnTo>
                  <a:pt x="17" y="1"/>
                </a:lnTo>
                <a:lnTo>
                  <a:pt x="12" y="0"/>
                </a:lnTo>
                <a:lnTo>
                  <a:pt x="7" y="2"/>
                </a:lnTo>
                <a:lnTo>
                  <a:pt x="3" y="5"/>
                </a:lnTo>
                <a:lnTo>
                  <a:pt x="0" y="10"/>
                </a:lnTo>
                <a:lnTo>
                  <a:pt x="0" y="16"/>
                </a:lnTo>
                <a:lnTo>
                  <a:pt x="5" y="39"/>
                </a:lnTo>
                <a:lnTo>
                  <a:pt x="13" y="66"/>
                </a:lnTo>
                <a:lnTo>
                  <a:pt x="24" y="92"/>
                </a:lnTo>
                <a:lnTo>
                  <a:pt x="36" y="118"/>
                </a:lnTo>
                <a:lnTo>
                  <a:pt x="49" y="141"/>
                </a:lnTo>
                <a:lnTo>
                  <a:pt x="61" y="159"/>
                </a:lnTo>
                <a:lnTo>
                  <a:pt x="69" y="171"/>
                </a:lnTo>
                <a:lnTo>
                  <a:pt x="74" y="174"/>
                </a:lnTo>
                <a:lnTo>
                  <a:pt x="72" y="162"/>
                </a:lnTo>
                <a:lnTo>
                  <a:pt x="67" y="147"/>
                </a:lnTo>
                <a:lnTo>
                  <a:pt x="61" y="128"/>
                </a:lnTo>
                <a:lnTo>
                  <a:pt x="53" y="105"/>
                </a:lnTo>
                <a:lnTo>
                  <a:pt x="46" y="82"/>
                </a:lnTo>
                <a:lnTo>
                  <a:pt x="38" y="58"/>
                </a:lnTo>
                <a:lnTo>
                  <a:pt x="32" y="35"/>
                </a:lnTo>
                <a:lnTo>
                  <a:pt x="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41" name="Freeform 584"/>
          <p:cNvSpPr>
            <a:spLocks noChangeArrowheads="1"/>
          </p:cNvSpPr>
          <p:nvPr/>
        </p:nvSpPr>
        <p:spPr bwMode="auto">
          <a:xfrm>
            <a:off x="6269038" y="1797050"/>
            <a:ext cx="9525" cy="22225"/>
          </a:xfrm>
          <a:custGeom>
            <a:avLst/>
            <a:gdLst>
              <a:gd name="T0" fmla="*/ 20 w 39"/>
              <a:gd name="T1" fmla="*/ 9 h 87"/>
              <a:gd name="T2" fmla="*/ 19 w 39"/>
              <a:gd name="T3" fmla="*/ 5 h 87"/>
              <a:gd name="T4" fmla="*/ 16 w 39"/>
              <a:gd name="T5" fmla="*/ 2 h 87"/>
              <a:gd name="T6" fmla="*/ 13 w 39"/>
              <a:gd name="T7" fmla="*/ 0 h 87"/>
              <a:gd name="T8" fmla="*/ 8 w 39"/>
              <a:gd name="T9" fmla="*/ 0 h 87"/>
              <a:gd name="T10" fmla="*/ 5 w 39"/>
              <a:gd name="T11" fmla="*/ 1 h 87"/>
              <a:gd name="T12" fmla="*/ 2 w 39"/>
              <a:gd name="T13" fmla="*/ 3 h 87"/>
              <a:gd name="T14" fmla="*/ 0 w 39"/>
              <a:gd name="T15" fmla="*/ 6 h 87"/>
              <a:gd name="T16" fmla="*/ 0 w 39"/>
              <a:gd name="T17" fmla="*/ 10 h 87"/>
              <a:gd name="T18" fmla="*/ 0 w 39"/>
              <a:gd name="T19" fmla="*/ 22 h 87"/>
              <a:gd name="T20" fmla="*/ 3 w 39"/>
              <a:gd name="T21" fmla="*/ 35 h 87"/>
              <a:gd name="T22" fmla="*/ 7 w 39"/>
              <a:gd name="T23" fmla="*/ 48 h 87"/>
              <a:gd name="T24" fmla="*/ 13 w 39"/>
              <a:gd name="T25" fmla="*/ 60 h 87"/>
              <a:gd name="T26" fmla="*/ 19 w 39"/>
              <a:gd name="T27" fmla="*/ 72 h 87"/>
              <a:gd name="T28" fmla="*/ 25 w 39"/>
              <a:gd name="T29" fmla="*/ 81 h 87"/>
              <a:gd name="T30" fmla="*/ 33 w 39"/>
              <a:gd name="T31" fmla="*/ 86 h 87"/>
              <a:gd name="T32" fmla="*/ 38 w 39"/>
              <a:gd name="T33" fmla="*/ 87 h 87"/>
              <a:gd name="T34" fmla="*/ 39 w 39"/>
              <a:gd name="T35" fmla="*/ 70 h 87"/>
              <a:gd name="T36" fmla="*/ 34 w 39"/>
              <a:gd name="T37" fmla="*/ 50 h 87"/>
              <a:gd name="T38" fmla="*/ 27 w 39"/>
              <a:gd name="T39" fmla="*/ 29 h 87"/>
              <a:gd name="T40" fmla="*/ 20 w 39"/>
              <a:gd name="T41" fmla="*/ 9 h 8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9"/>
              <a:gd name="T64" fmla="*/ 0 h 87"/>
              <a:gd name="T65" fmla="*/ 39 w 39"/>
              <a:gd name="T66" fmla="*/ 87 h 8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9" h="87">
                <a:moveTo>
                  <a:pt x="20" y="9"/>
                </a:moveTo>
                <a:lnTo>
                  <a:pt x="19" y="5"/>
                </a:lnTo>
                <a:lnTo>
                  <a:pt x="16" y="2"/>
                </a:lnTo>
                <a:lnTo>
                  <a:pt x="13" y="0"/>
                </a:lnTo>
                <a:lnTo>
                  <a:pt x="8" y="0"/>
                </a:lnTo>
                <a:lnTo>
                  <a:pt x="5" y="1"/>
                </a:lnTo>
                <a:lnTo>
                  <a:pt x="2" y="3"/>
                </a:lnTo>
                <a:lnTo>
                  <a:pt x="0" y="6"/>
                </a:lnTo>
                <a:lnTo>
                  <a:pt x="0" y="10"/>
                </a:lnTo>
                <a:lnTo>
                  <a:pt x="0" y="22"/>
                </a:lnTo>
                <a:lnTo>
                  <a:pt x="3" y="35"/>
                </a:lnTo>
                <a:lnTo>
                  <a:pt x="7" y="48"/>
                </a:lnTo>
                <a:lnTo>
                  <a:pt x="13" y="60"/>
                </a:lnTo>
                <a:lnTo>
                  <a:pt x="19" y="72"/>
                </a:lnTo>
                <a:lnTo>
                  <a:pt x="25" y="81"/>
                </a:lnTo>
                <a:lnTo>
                  <a:pt x="33" y="86"/>
                </a:lnTo>
                <a:lnTo>
                  <a:pt x="38" y="87"/>
                </a:lnTo>
                <a:lnTo>
                  <a:pt x="39" y="70"/>
                </a:lnTo>
                <a:lnTo>
                  <a:pt x="34" y="50"/>
                </a:lnTo>
                <a:lnTo>
                  <a:pt x="27" y="29"/>
                </a:lnTo>
                <a:lnTo>
                  <a:pt x="20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42" name="Freeform 585"/>
          <p:cNvSpPr>
            <a:spLocks noChangeArrowheads="1"/>
          </p:cNvSpPr>
          <p:nvPr/>
        </p:nvSpPr>
        <p:spPr bwMode="auto">
          <a:xfrm>
            <a:off x="6261100" y="1781175"/>
            <a:ext cx="7938" cy="12700"/>
          </a:xfrm>
          <a:custGeom>
            <a:avLst/>
            <a:gdLst>
              <a:gd name="T0" fmla="*/ 18 w 34"/>
              <a:gd name="T1" fmla="*/ 7 h 51"/>
              <a:gd name="T2" fmla="*/ 18 w 34"/>
              <a:gd name="T3" fmla="*/ 8 h 51"/>
              <a:gd name="T4" fmla="*/ 18 w 34"/>
              <a:gd name="T5" fmla="*/ 8 h 51"/>
              <a:gd name="T6" fmla="*/ 18 w 34"/>
              <a:gd name="T7" fmla="*/ 8 h 51"/>
              <a:gd name="T8" fmla="*/ 18 w 34"/>
              <a:gd name="T9" fmla="*/ 8 h 51"/>
              <a:gd name="T10" fmla="*/ 17 w 34"/>
              <a:gd name="T11" fmla="*/ 5 h 51"/>
              <a:gd name="T12" fmla="*/ 14 w 34"/>
              <a:gd name="T13" fmla="*/ 1 h 51"/>
              <a:gd name="T14" fmla="*/ 11 w 34"/>
              <a:gd name="T15" fmla="*/ 0 h 51"/>
              <a:gd name="T16" fmla="*/ 7 w 34"/>
              <a:gd name="T17" fmla="*/ 0 h 51"/>
              <a:gd name="T18" fmla="*/ 4 w 34"/>
              <a:gd name="T19" fmla="*/ 1 h 51"/>
              <a:gd name="T20" fmla="*/ 1 w 34"/>
              <a:gd name="T21" fmla="*/ 5 h 51"/>
              <a:gd name="T22" fmla="*/ 0 w 34"/>
              <a:gd name="T23" fmla="*/ 8 h 51"/>
              <a:gd name="T24" fmla="*/ 0 w 34"/>
              <a:gd name="T25" fmla="*/ 11 h 51"/>
              <a:gd name="T26" fmla="*/ 1 w 34"/>
              <a:gd name="T27" fmla="*/ 16 h 51"/>
              <a:gd name="T28" fmla="*/ 4 w 34"/>
              <a:gd name="T29" fmla="*/ 23 h 51"/>
              <a:gd name="T30" fmla="*/ 8 w 34"/>
              <a:gd name="T31" fmla="*/ 30 h 51"/>
              <a:gd name="T32" fmla="*/ 13 w 34"/>
              <a:gd name="T33" fmla="*/ 37 h 51"/>
              <a:gd name="T34" fmla="*/ 18 w 34"/>
              <a:gd name="T35" fmla="*/ 43 h 51"/>
              <a:gd name="T36" fmla="*/ 25 w 34"/>
              <a:gd name="T37" fmla="*/ 47 h 51"/>
              <a:gd name="T38" fmla="*/ 30 w 34"/>
              <a:gd name="T39" fmla="*/ 51 h 51"/>
              <a:gd name="T40" fmla="*/ 34 w 34"/>
              <a:gd name="T41" fmla="*/ 51 h 51"/>
              <a:gd name="T42" fmla="*/ 33 w 34"/>
              <a:gd name="T43" fmla="*/ 40 h 51"/>
              <a:gd name="T44" fmla="*/ 29 w 34"/>
              <a:gd name="T45" fmla="*/ 27 h 51"/>
              <a:gd name="T46" fmla="*/ 23 w 34"/>
              <a:gd name="T47" fmla="*/ 15 h 51"/>
              <a:gd name="T48" fmla="*/ 18 w 34"/>
              <a:gd name="T49" fmla="*/ 7 h 5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"/>
              <a:gd name="T76" fmla="*/ 0 h 51"/>
              <a:gd name="T77" fmla="*/ 34 w 34"/>
              <a:gd name="T78" fmla="*/ 51 h 5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" h="51">
                <a:moveTo>
                  <a:pt x="18" y="7"/>
                </a:moveTo>
                <a:lnTo>
                  <a:pt x="18" y="8"/>
                </a:lnTo>
                <a:lnTo>
                  <a:pt x="17" y="5"/>
                </a:lnTo>
                <a:lnTo>
                  <a:pt x="14" y="1"/>
                </a:lnTo>
                <a:lnTo>
                  <a:pt x="11" y="0"/>
                </a:lnTo>
                <a:lnTo>
                  <a:pt x="7" y="0"/>
                </a:lnTo>
                <a:lnTo>
                  <a:pt x="4" y="1"/>
                </a:lnTo>
                <a:lnTo>
                  <a:pt x="1" y="5"/>
                </a:lnTo>
                <a:lnTo>
                  <a:pt x="0" y="8"/>
                </a:lnTo>
                <a:lnTo>
                  <a:pt x="0" y="11"/>
                </a:lnTo>
                <a:lnTo>
                  <a:pt x="1" y="16"/>
                </a:lnTo>
                <a:lnTo>
                  <a:pt x="4" y="23"/>
                </a:lnTo>
                <a:lnTo>
                  <a:pt x="8" y="30"/>
                </a:lnTo>
                <a:lnTo>
                  <a:pt x="13" y="37"/>
                </a:lnTo>
                <a:lnTo>
                  <a:pt x="18" y="43"/>
                </a:lnTo>
                <a:lnTo>
                  <a:pt x="25" y="47"/>
                </a:lnTo>
                <a:lnTo>
                  <a:pt x="30" y="51"/>
                </a:lnTo>
                <a:lnTo>
                  <a:pt x="34" y="51"/>
                </a:lnTo>
                <a:lnTo>
                  <a:pt x="33" y="40"/>
                </a:lnTo>
                <a:lnTo>
                  <a:pt x="29" y="27"/>
                </a:lnTo>
                <a:lnTo>
                  <a:pt x="23" y="15"/>
                </a:lnTo>
                <a:lnTo>
                  <a:pt x="18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43" name="Freeform 586"/>
          <p:cNvSpPr>
            <a:spLocks noChangeArrowheads="1"/>
          </p:cNvSpPr>
          <p:nvPr/>
        </p:nvSpPr>
        <p:spPr bwMode="auto">
          <a:xfrm>
            <a:off x="6251575" y="1770063"/>
            <a:ext cx="12700" cy="6350"/>
          </a:xfrm>
          <a:custGeom>
            <a:avLst/>
            <a:gdLst>
              <a:gd name="T0" fmla="*/ 37 w 46"/>
              <a:gd name="T1" fmla="*/ 24 h 33"/>
              <a:gd name="T2" fmla="*/ 41 w 46"/>
              <a:gd name="T3" fmla="*/ 22 h 33"/>
              <a:gd name="T4" fmla="*/ 45 w 46"/>
              <a:gd name="T5" fmla="*/ 19 h 33"/>
              <a:gd name="T6" fmla="*/ 46 w 46"/>
              <a:gd name="T7" fmla="*/ 15 h 33"/>
              <a:gd name="T8" fmla="*/ 46 w 46"/>
              <a:gd name="T9" fmla="*/ 10 h 33"/>
              <a:gd name="T10" fmla="*/ 44 w 46"/>
              <a:gd name="T11" fmla="*/ 5 h 33"/>
              <a:gd name="T12" fmla="*/ 41 w 46"/>
              <a:gd name="T13" fmla="*/ 2 h 33"/>
              <a:gd name="T14" fmla="*/ 37 w 46"/>
              <a:gd name="T15" fmla="*/ 0 h 33"/>
              <a:gd name="T16" fmla="*/ 32 w 46"/>
              <a:gd name="T17" fmla="*/ 0 h 33"/>
              <a:gd name="T18" fmla="*/ 29 w 46"/>
              <a:gd name="T19" fmla="*/ 0 h 33"/>
              <a:gd name="T20" fmla="*/ 25 w 46"/>
              <a:gd name="T21" fmla="*/ 1 h 33"/>
              <a:gd name="T22" fmla="*/ 19 w 46"/>
              <a:gd name="T23" fmla="*/ 3 h 33"/>
              <a:gd name="T24" fmla="*/ 12 w 46"/>
              <a:gd name="T25" fmla="*/ 7 h 33"/>
              <a:gd name="T26" fmla="*/ 5 w 46"/>
              <a:gd name="T27" fmla="*/ 14 h 33"/>
              <a:gd name="T28" fmla="*/ 2 w 46"/>
              <a:gd name="T29" fmla="*/ 20 h 33"/>
              <a:gd name="T30" fmla="*/ 0 w 46"/>
              <a:gd name="T31" fmla="*/ 26 h 33"/>
              <a:gd name="T32" fmla="*/ 0 w 46"/>
              <a:gd name="T33" fmla="*/ 29 h 33"/>
              <a:gd name="T34" fmla="*/ 3 w 46"/>
              <a:gd name="T35" fmla="*/ 31 h 33"/>
              <a:gd name="T36" fmla="*/ 7 w 46"/>
              <a:gd name="T37" fmla="*/ 33 h 33"/>
              <a:gd name="T38" fmla="*/ 12 w 46"/>
              <a:gd name="T39" fmla="*/ 33 h 33"/>
              <a:gd name="T40" fmla="*/ 16 w 46"/>
              <a:gd name="T41" fmla="*/ 33 h 33"/>
              <a:gd name="T42" fmla="*/ 21 w 46"/>
              <a:gd name="T43" fmla="*/ 31 h 33"/>
              <a:gd name="T44" fmla="*/ 26 w 46"/>
              <a:gd name="T45" fmla="*/ 30 h 33"/>
              <a:gd name="T46" fmla="*/ 32 w 46"/>
              <a:gd name="T47" fmla="*/ 28 h 33"/>
              <a:gd name="T48" fmla="*/ 37 w 46"/>
              <a:gd name="T49" fmla="*/ 24 h 3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6"/>
              <a:gd name="T76" fmla="*/ 0 h 33"/>
              <a:gd name="T77" fmla="*/ 46 w 46"/>
              <a:gd name="T78" fmla="*/ 33 h 3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6" h="33">
                <a:moveTo>
                  <a:pt x="37" y="24"/>
                </a:moveTo>
                <a:lnTo>
                  <a:pt x="41" y="22"/>
                </a:lnTo>
                <a:lnTo>
                  <a:pt x="45" y="19"/>
                </a:lnTo>
                <a:lnTo>
                  <a:pt x="46" y="15"/>
                </a:lnTo>
                <a:lnTo>
                  <a:pt x="46" y="10"/>
                </a:lnTo>
                <a:lnTo>
                  <a:pt x="44" y="5"/>
                </a:lnTo>
                <a:lnTo>
                  <a:pt x="41" y="2"/>
                </a:lnTo>
                <a:lnTo>
                  <a:pt x="37" y="0"/>
                </a:lnTo>
                <a:lnTo>
                  <a:pt x="32" y="0"/>
                </a:lnTo>
                <a:lnTo>
                  <a:pt x="29" y="0"/>
                </a:lnTo>
                <a:lnTo>
                  <a:pt x="25" y="1"/>
                </a:lnTo>
                <a:lnTo>
                  <a:pt x="19" y="3"/>
                </a:lnTo>
                <a:lnTo>
                  <a:pt x="12" y="7"/>
                </a:lnTo>
                <a:lnTo>
                  <a:pt x="5" y="14"/>
                </a:lnTo>
                <a:lnTo>
                  <a:pt x="2" y="20"/>
                </a:lnTo>
                <a:lnTo>
                  <a:pt x="0" y="26"/>
                </a:lnTo>
                <a:lnTo>
                  <a:pt x="0" y="29"/>
                </a:lnTo>
                <a:lnTo>
                  <a:pt x="3" y="31"/>
                </a:lnTo>
                <a:lnTo>
                  <a:pt x="7" y="33"/>
                </a:lnTo>
                <a:lnTo>
                  <a:pt x="12" y="33"/>
                </a:lnTo>
                <a:lnTo>
                  <a:pt x="16" y="33"/>
                </a:lnTo>
                <a:lnTo>
                  <a:pt x="21" y="31"/>
                </a:lnTo>
                <a:lnTo>
                  <a:pt x="26" y="30"/>
                </a:lnTo>
                <a:lnTo>
                  <a:pt x="32" y="28"/>
                </a:lnTo>
                <a:lnTo>
                  <a:pt x="37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44" name="Freeform 587"/>
          <p:cNvSpPr>
            <a:spLocks noChangeArrowheads="1"/>
          </p:cNvSpPr>
          <p:nvPr/>
        </p:nvSpPr>
        <p:spPr bwMode="auto">
          <a:xfrm>
            <a:off x="6197600" y="1754188"/>
            <a:ext cx="46038" cy="57150"/>
          </a:xfrm>
          <a:custGeom>
            <a:avLst/>
            <a:gdLst>
              <a:gd name="T0" fmla="*/ 65 w 177"/>
              <a:gd name="T1" fmla="*/ 33 h 219"/>
              <a:gd name="T2" fmla="*/ 52 w 177"/>
              <a:gd name="T3" fmla="*/ 43 h 219"/>
              <a:gd name="T4" fmla="*/ 41 w 177"/>
              <a:gd name="T5" fmla="*/ 54 h 219"/>
              <a:gd name="T6" fmla="*/ 29 w 177"/>
              <a:gd name="T7" fmla="*/ 66 h 219"/>
              <a:gd name="T8" fmla="*/ 20 w 177"/>
              <a:gd name="T9" fmla="*/ 79 h 219"/>
              <a:gd name="T10" fmla="*/ 12 w 177"/>
              <a:gd name="T11" fmla="*/ 93 h 219"/>
              <a:gd name="T12" fmla="*/ 6 w 177"/>
              <a:gd name="T13" fmla="*/ 107 h 219"/>
              <a:gd name="T14" fmla="*/ 2 w 177"/>
              <a:gd name="T15" fmla="*/ 121 h 219"/>
              <a:gd name="T16" fmla="*/ 0 w 177"/>
              <a:gd name="T17" fmla="*/ 136 h 219"/>
              <a:gd name="T18" fmla="*/ 2 w 177"/>
              <a:gd name="T19" fmla="*/ 158 h 219"/>
              <a:gd name="T20" fmla="*/ 10 w 177"/>
              <a:gd name="T21" fmla="*/ 177 h 219"/>
              <a:gd name="T22" fmla="*/ 23 w 177"/>
              <a:gd name="T23" fmla="*/ 193 h 219"/>
              <a:gd name="T24" fmla="*/ 38 w 177"/>
              <a:gd name="T25" fmla="*/ 204 h 219"/>
              <a:gd name="T26" fmla="*/ 57 w 177"/>
              <a:gd name="T27" fmla="*/ 213 h 219"/>
              <a:gd name="T28" fmla="*/ 78 w 177"/>
              <a:gd name="T29" fmla="*/ 218 h 219"/>
              <a:gd name="T30" fmla="*/ 98 w 177"/>
              <a:gd name="T31" fmla="*/ 219 h 219"/>
              <a:gd name="T32" fmla="*/ 118 w 177"/>
              <a:gd name="T33" fmla="*/ 216 h 219"/>
              <a:gd name="T34" fmla="*/ 123 w 177"/>
              <a:gd name="T35" fmla="*/ 216 h 219"/>
              <a:gd name="T36" fmla="*/ 127 w 177"/>
              <a:gd name="T37" fmla="*/ 214 h 219"/>
              <a:gd name="T38" fmla="*/ 130 w 177"/>
              <a:gd name="T39" fmla="*/ 210 h 219"/>
              <a:gd name="T40" fmla="*/ 131 w 177"/>
              <a:gd name="T41" fmla="*/ 205 h 219"/>
              <a:gd name="T42" fmla="*/ 130 w 177"/>
              <a:gd name="T43" fmla="*/ 203 h 219"/>
              <a:gd name="T44" fmla="*/ 127 w 177"/>
              <a:gd name="T45" fmla="*/ 203 h 219"/>
              <a:gd name="T46" fmla="*/ 123 w 177"/>
              <a:gd name="T47" fmla="*/ 202 h 219"/>
              <a:gd name="T48" fmla="*/ 117 w 177"/>
              <a:gd name="T49" fmla="*/ 202 h 219"/>
              <a:gd name="T50" fmla="*/ 111 w 177"/>
              <a:gd name="T51" fmla="*/ 202 h 219"/>
              <a:gd name="T52" fmla="*/ 106 w 177"/>
              <a:gd name="T53" fmla="*/ 202 h 219"/>
              <a:gd name="T54" fmla="*/ 100 w 177"/>
              <a:gd name="T55" fmla="*/ 202 h 219"/>
              <a:gd name="T56" fmla="*/ 97 w 177"/>
              <a:gd name="T57" fmla="*/ 202 h 219"/>
              <a:gd name="T58" fmla="*/ 87 w 177"/>
              <a:gd name="T59" fmla="*/ 201 h 219"/>
              <a:gd name="T60" fmla="*/ 77 w 177"/>
              <a:gd name="T61" fmla="*/ 200 h 219"/>
              <a:gd name="T62" fmla="*/ 67 w 177"/>
              <a:gd name="T63" fmla="*/ 199 h 219"/>
              <a:gd name="T64" fmla="*/ 56 w 177"/>
              <a:gd name="T65" fmla="*/ 196 h 219"/>
              <a:gd name="T66" fmla="*/ 46 w 177"/>
              <a:gd name="T67" fmla="*/ 193 h 219"/>
              <a:gd name="T68" fmla="*/ 35 w 177"/>
              <a:gd name="T69" fmla="*/ 185 h 219"/>
              <a:gd name="T70" fmla="*/ 26 w 177"/>
              <a:gd name="T71" fmla="*/ 175 h 219"/>
              <a:gd name="T72" fmla="*/ 15 w 177"/>
              <a:gd name="T73" fmla="*/ 162 h 219"/>
              <a:gd name="T74" fmla="*/ 13 w 177"/>
              <a:gd name="T75" fmla="*/ 146 h 219"/>
              <a:gd name="T76" fmla="*/ 14 w 177"/>
              <a:gd name="T77" fmla="*/ 131 h 219"/>
              <a:gd name="T78" fmla="*/ 19 w 177"/>
              <a:gd name="T79" fmla="*/ 116 h 219"/>
              <a:gd name="T80" fmla="*/ 25 w 177"/>
              <a:gd name="T81" fmla="*/ 102 h 219"/>
              <a:gd name="T82" fmla="*/ 34 w 177"/>
              <a:gd name="T83" fmla="*/ 89 h 219"/>
              <a:gd name="T84" fmla="*/ 45 w 177"/>
              <a:gd name="T85" fmla="*/ 76 h 219"/>
              <a:gd name="T86" fmla="*/ 56 w 177"/>
              <a:gd name="T87" fmla="*/ 65 h 219"/>
              <a:gd name="T88" fmla="*/ 70 w 177"/>
              <a:gd name="T89" fmla="*/ 55 h 219"/>
              <a:gd name="T90" fmla="*/ 84 w 177"/>
              <a:gd name="T91" fmla="*/ 45 h 219"/>
              <a:gd name="T92" fmla="*/ 98 w 177"/>
              <a:gd name="T93" fmla="*/ 37 h 219"/>
              <a:gd name="T94" fmla="*/ 113 w 177"/>
              <a:gd name="T95" fmla="*/ 29 h 219"/>
              <a:gd name="T96" fmla="*/ 127 w 177"/>
              <a:gd name="T97" fmla="*/ 23 h 219"/>
              <a:gd name="T98" fmla="*/ 141 w 177"/>
              <a:gd name="T99" fmla="*/ 17 h 219"/>
              <a:gd name="T100" fmla="*/ 154 w 177"/>
              <a:gd name="T101" fmla="*/ 12 h 219"/>
              <a:gd name="T102" fmla="*/ 167 w 177"/>
              <a:gd name="T103" fmla="*/ 9 h 219"/>
              <a:gd name="T104" fmla="*/ 177 w 177"/>
              <a:gd name="T105" fmla="*/ 7 h 219"/>
              <a:gd name="T106" fmla="*/ 170 w 177"/>
              <a:gd name="T107" fmla="*/ 2 h 219"/>
              <a:gd name="T108" fmla="*/ 158 w 177"/>
              <a:gd name="T109" fmla="*/ 0 h 219"/>
              <a:gd name="T110" fmla="*/ 145 w 177"/>
              <a:gd name="T111" fmla="*/ 2 h 219"/>
              <a:gd name="T112" fmla="*/ 129 w 177"/>
              <a:gd name="T113" fmla="*/ 6 h 219"/>
              <a:gd name="T114" fmla="*/ 111 w 177"/>
              <a:gd name="T115" fmla="*/ 11 h 219"/>
              <a:gd name="T116" fmla="*/ 94 w 177"/>
              <a:gd name="T117" fmla="*/ 17 h 219"/>
              <a:gd name="T118" fmla="*/ 78 w 177"/>
              <a:gd name="T119" fmla="*/ 26 h 219"/>
              <a:gd name="T120" fmla="*/ 65 w 177"/>
              <a:gd name="T121" fmla="*/ 33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"/>
              <a:gd name="T184" fmla="*/ 0 h 219"/>
              <a:gd name="T185" fmla="*/ 177 w 177"/>
              <a:gd name="T186" fmla="*/ 219 h 21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" h="219">
                <a:moveTo>
                  <a:pt x="65" y="33"/>
                </a:moveTo>
                <a:lnTo>
                  <a:pt x="52" y="43"/>
                </a:lnTo>
                <a:lnTo>
                  <a:pt x="41" y="54"/>
                </a:lnTo>
                <a:lnTo>
                  <a:pt x="29" y="66"/>
                </a:lnTo>
                <a:lnTo>
                  <a:pt x="20" y="79"/>
                </a:lnTo>
                <a:lnTo>
                  <a:pt x="12" y="93"/>
                </a:lnTo>
                <a:lnTo>
                  <a:pt x="6" y="107"/>
                </a:lnTo>
                <a:lnTo>
                  <a:pt x="2" y="121"/>
                </a:lnTo>
                <a:lnTo>
                  <a:pt x="0" y="136"/>
                </a:lnTo>
                <a:lnTo>
                  <a:pt x="2" y="158"/>
                </a:lnTo>
                <a:lnTo>
                  <a:pt x="10" y="177"/>
                </a:lnTo>
                <a:lnTo>
                  <a:pt x="23" y="193"/>
                </a:lnTo>
                <a:lnTo>
                  <a:pt x="38" y="204"/>
                </a:lnTo>
                <a:lnTo>
                  <a:pt x="57" y="213"/>
                </a:lnTo>
                <a:lnTo>
                  <a:pt x="78" y="218"/>
                </a:lnTo>
                <a:lnTo>
                  <a:pt x="98" y="219"/>
                </a:lnTo>
                <a:lnTo>
                  <a:pt x="118" y="216"/>
                </a:lnTo>
                <a:lnTo>
                  <a:pt x="123" y="216"/>
                </a:lnTo>
                <a:lnTo>
                  <a:pt x="127" y="214"/>
                </a:lnTo>
                <a:lnTo>
                  <a:pt x="130" y="210"/>
                </a:lnTo>
                <a:lnTo>
                  <a:pt x="131" y="205"/>
                </a:lnTo>
                <a:lnTo>
                  <a:pt x="130" y="203"/>
                </a:lnTo>
                <a:lnTo>
                  <a:pt x="127" y="203"/>
                </a:lnTo>
                <a:lnTo>
                  <a:pt x="123" y="202"/>
                </a:lnTo>
                <a:lnTo>
                  <a:pt x="117" y="202"/>
                </a:lnTo>
                <a:lnTo>
                  <a:pt x="111" y="202"/>
                </a:lnTo>
                <a:lnTo>
                  <a:pt x="106" y="202"/>
                </a:lnTo>
                <a:lnTo>
                  <a:pt x="100" y="202"/>
                </a:lnTo>
                <a:lnTo>
                  <a:pt x="97" y="202"/>
                </a:lnTo>
                <a:lnTo>
                  <a:pt x="87" y="201"/>
                </a:lnTo>
                <a:lnTo>
                  <a:pt x="77" y="200"/>
                </a:lnTo>
                <a:lnTo>
                  <a:pt x="67" y="199"/>
                </a:lnTo>
                <a:lnTo>
                  <a:pt x="56" y="196"/>
                </a:lnTo>
                <a:lnTo>
                  <a:pt x="46" y="193"/>
                </a:lnTo>
                <a:lnTo>
                  <a:pt x="35" y="185"/>
                </a:lnTo>
                <a:lnTo>
                  <a:pt x="26" y="175"/>
                </a:lnTo>
                <a:lnTo>
                  <a:pt x="15" y="162"/>
                </a:lnTo>
                <a:lnTo>
                  <a:pt x="13" y="146"/>
                </a:lnTo>
                <a:lnTo>
                  <a:pt x="14" y="131"/>
                </a:lnTo>
                <a:lnTo>
                  <a:pt x="19" y="116"/>
                </a:lnTo>
                <a:lnTo>
                  <a:pt x="25" y="102"/>
                </a:lnTo>
                <a:lnTo>
                  <a:pt x="34" y="89"/>
                </a:lnTo>
                <a:lnTo>
                  <a:pt x="45" y="76"/>
                </a:lnTo>
                <a:lnTo>
                  <a:pt x="56" y="65"/>
                </a:lnTo>
                <a:lnTo>
                  <a:pt x="70" y="55"/>
                </a:lnTo>
                <a:lnTo>
                  <a:pt x="84" y="45"/>
                </a:lnTo>
                <a:lnTo>
                  <a:pt x="98" y="37"/>
                </a:lnTo>
                <a:lnTo>
                  <a:pt x="113" y="29"/>
                </a:lnTo>
                <a:lnTo>
                  <a:pt x="127" y="23"/>
                </a:lnTo>
                <a:lnTo>
                  <a:pt x="141" y="17"/>
                </a:lnTo>
                <a:lnTo>
                  <a:pt x="154" y="12"/>
                </a:lnTo>
                <a:lnTo>
                  <a:pt x="167" y="9"/>
                </a:lnTo>
                <a:lnTo>
                  <a:pt x="177" y="7"/>
                </a:lnTo>
                <a:lnTo>
                  <a:pt x="170" y="2"/>
                </a:lnTo>
                <a:lnTo>
                  <a:pt x="158" y="0"/>
                </a:lnTo>
                <a:lnTo>
                  <a:pt x="145" y="2"/>
                </a:lnTo>
                <a:lnTo>
                  <a:pt x="129" y="6"/>
                </a:lnTo>
                <a:lnTo>
                  <a:pt x="111" y="11"/>
                </a:lnTo>
                <a:lnTo>
                  <a:pt x="94" y="17"/>
                </a:lnTo>
                <a:lnTo>
                  <a:pt x="78" y="26"/>
                </a:lnTo>
                <a:lnTo>
                  <a:pt x="65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45" name="Freeform 588"/>
          <p:cNvSpPr>
            <a:spLocks noChangeArrowheads="1"/>
          </p:cNvSpPr>
          <p:nvPr/>
        </p:nvSpPr>
        <p:spPr bwMode="auto">
          <a:xfrm>
            <a:off x="6273800" y="1752600"/>
            <a:ext cx="30163" cy="46038"/>
          </a:xfrm>
          <a:custGeom>
            <a:avLst/>
            <a:gdLst>
              <a:gd name="T0" fmla="*/ 97 w 115"/>
              <a:gd name="T1" fmla="*/ 57 h 170"/>
              <a:gd name="T2" fmla="*/ 100 w 115"/>
              <a:gd name="T3" fmla="*/ 75 h 170"/>
              <a:gd name="T4" fmla="*/ 98 w 115"/>
              <a:gd name="T5" fmla="*/ 90 h 170"/>
              <a:gd name="T6" fmla="*/ 91 w 115"/>
              <a:gd name="T7" fmla="*/ 103 h 170"/>
              <a:gd name="T8" fmla="*/ 80 w 115"/>
              <a:gd name="T9" fmla="*/ 114 h 170"/>
              <a:gd name="T10" fmla="*/ 68 w 115"/>
              <a:gd name="T11" fmla="*/ 125 h 170"/>
              <a:gd name="T12" fmla="*/ 54 w 115"/>
              <a:gd name="T13" fmla="*/ 135 h 170"/>
              <a:gd name="T14" fmla="*/ 39 w 115"/>
              <a:gd name="T15" fmla="*/ 145 h 170"/>
              <a:gd name="T16" fmla="*/ 27 w 115"/>
              <a:gd name="T17" fmla="*/ 155 h 170"/>
              <a:gd name="T18" fmla="*/ 25 w 115"/>
              <a:gd name="T19" fmla="*/ 158 h 170"/>
              <a:gd name="T20" fmla="*/ 23 w 115"/>
              <a:gd name="T21" fmla="*/ 160 h 170"/>
              <a:gd name="T22" fmla="*/ 23 w 115"/>
              <a:gd name="T23" fmla="*/ 164 h 170"/>
              <a:gd name="T24" fmla="*/ 26 w 115"/>
              <a:gd name="T25" fmla="*/ 167 h 170"/>
              <a:gd name="T26" fmla="*/ 28 w 115"/>
              <a:gd name="T27" fmla="*/ 169 h 170"/>
              <a:gd name="T28" fmla="*/ 31 w 115"/>
              <a:gd name="T29" fmla="*/ 170 h 170"/>
              <a:gd name="T30" fmla="*/ 34 w 115"/>
              <a:gd name="T31" fmla="*/ 170 h 170"/>
              <a:gd name="T32" fmla="*/ 37 w 115"/>
              <a:gd name="T33" fmla="*/ 169 h 170"/>
              <a:gd name="T34" fmla="*/ 53 w 115"/>
              <a:gd name="T35" fmla="*/ 159 h 170"/>
              <a:gd name="T36" fmla="*/ 69 w 115"/>
              <a:gd name="T37" fmla="*/ 149 h 170"/>
              <a:gd name="T38" fmla="*/ 83 w 115"/>
              <a:gd name="T39" fmla="*/ 137 h 170"/>
              <a:gd name="T40" fmla="*/ 97 w 115"/>
              <a:gd name="T41" fmla="*/ 123 h 170"/>
              <a:gd name="T42" fmla="*/ 106 w 115"/>
              <a:gd name="T43" fmla="*/ 108 h 170"/>
              <a:gd name="T44" fmla="*/ 113 w 115"/>
              <a:gd name="T45" fmla="*/ 91 h 170"/>
              <a:gd name="T46" fmla="*/ 115 w 115"/>
              <a:gd name="T47" fmla="*/ 73 h 170"/>
              <a:gd name="T48" fmla="*/ 111 w 115"/>
              <a:gd name="T49" fmla="*/ 53 h 170"/>
              <a:gd name="T50" fmla="*/ 101 w 115"/>
              <a:gd name="T51" fmla="*/ 39 h 170"/>
              <a:gd name="T52" fmla="*/ 89 w 115"/>
              <a:gd name="T53" fmla="*/ 26 h 170"/>
              <a:gd name="T54" fmla="*/ 72 w 115"/>
              <a:gd name="T55" fmla="*/ 15 h 170"/>
              <a:gd name="T56" fmla="*/ 55 w 115"/>
              <a:gd name="T57" fmla="*/ 8 h 170"/>
              <a:gd name="T58" fmla="*/ 37 w 115"/>
              <a:gd name="T59" fmla="*/ 2 h 170"/>
              <a:gd name="T60" fmla="*/ 21 w 115"/>
              <a:gd name="T61" fmla="*/ 0 h 170"/>
              <a:gd name="T62" fmla="*/ 9 w 115"/>
              <a:gd name="T63" fmla="*/ 1 h 170"/>
              <a:gd name="T64" fmla="*/ 0 w 115"/>
              <a:gd name="T65" fmla="*/ 5 h 170"/>
              <a:gd name="T66" fmla="*/ 15 w 115"/>
              <a:gd name="T67" fmla="*/ 10 h 170"/>
              <a:gd name="T68" fmla="*/ 30 w 115"/>
              <a:gd name="T69" fmla="*/ 13 h 170"/>
              <a:gd name="T70" fmla="*/ 43 w 115"/>
              <a:gd name="T71" fmla="*/ 16 h 170"/>
              <a:gd name="T72" fmla="*/ 57 w 115"/>
              <a:gd name="T73" fmla="*/ 20 h 170"/>
              <a:gd name="T74" fmla="*/ 70 w 115"/>
              <a:gd name="T75" fmla="*/ 26 h 170"/>
              <a:gd name="T76" fmla="*/ 81 w 115"/>
              <a:gd name="T77" fmla="*/ 33 h 170"/>
              <a:gd name="T78" fmla="*/ 91 w 115"/>
              <a:gd name="T79" fmla="*/ 43 h 170"/>
              <a:gd name="T80" fmla="*/ 97 w 115"/>
              <a:gd name="T81" fmla="*/ 57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5"/>
              <a:gd name="T124" fmla="*/ 0 h 170"/>
              <a:gd name="T125" fmla="*/ 115 w 11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5" h="170">
                <a:moveTo>
                  <a:pt x="97" y="57"/>
                </a:moveTo>
                <a:lnTo>
                  <a:pt x="100" y="75"/>
                </a:lnTo>
                <a:lnTo>
                  <a:pt x="98" y="90"/>
                </a:lnTo>
                <a:lnTo>
                  <a:pt x="91" y="103"/>
                </a:lnTo>
                <a:lnTo>
                  <a:pt x="80" y="114"/>
                </a:lnTo>
                <a:lnTo>
                  <a:pt x="68" y="125"/>
                </a:lnTo>
                <a:lnTo>
                  <a:pt x="54" y="135"/>
                </a:lnTo>
                <a:lnTo>
                  <a:pt x="39" y="145"/>
                </a:lnTo>
                <a:lnTo>
                  <a:pt x="27" y="155"/>
                </a:lnTo>
                <a:lnTo>
                  <a:pt x="25" y="158"/>
                </a:lnTo>
                <a:lnTo>
                  <a:pt x="23" y="160"/>
                </a:lnTo>
                <a:lnTo>
                  <a:pt x="23" y="164"/>
                </a:lnTo>
                <a:lnTo>
                  <a:pt x="26" y="167"/>
                </a:lnTo>
                <a:lnTo>
                  <a:pt x="28" y="169"/>
                </a:lnTo>
                <a:lnTo>
                  <a:pt x="31" y="170"/>
                </a:lnTo>
                <a:lnTo>
                  <a:pt x="34" y="170"/>
                </a:lnTo>
                <a:lnTo>
                  <a:pt x="37" y="169"/>
                </a:lnTo>
                <a:lnTo>
                  <a:pt x="53" y="159"/>
                </a:lnTo>
                <a:lnTo>
                  <a:pt x="69" y="149"/>
                </a:lnTo>
                <a:lnTo>
                  <a:pt x="83" y="137"/>
                </a:lnTo>
                <a:lnTo>
                  <a:pt x="97" y="123"/>
                </a:lnTo>
                <a:lnTo>
                  <a:pt x="106" y="108"/>
                </a:lnTo>
                <a:lnTo>
                  <a:pt x="113" y="91"/>
                </a:lnTo>
                <a:lnTo>
                  <a:pt x="115" y="73"/>
                </a:lnTo>
                <a:lnTo>
                  <a:pt x="111" y="53"/>
                </a:lnTo>
                <a:lnTo>
                  <a:pt x="101" y="39"/>
                </a:lnTo>
                <a:lnTo>
                  <a:pt x="89" y="26"/>
                </a:lnTo>
                <a:lnTo>
                  <a:pt x="72" y="15"/>
                </a:lnTo>
                <a:lnTo>
                  <a:pt x="55" y="8"/>
                </a:lnTo>
                <a:lnTo>
                  <a:pt x="37" y="2"/>
                </a:lnTo>
                <a:lnTo>
                  <a:pt x="21" y="0"/>
                </a:lnTo>
                <a:lnTo>
                  <a:pt x="9" y="1"/>
                </a:lnTo>
                <a:lnTo>
                  <a:pt x="0" y="5"/>
                </a:lnTo>
                <a:lnTo>
                  <a:pt x="15" y="10"/>
                </a:lnTo>
                <a:lnTo>
                  <a:pt x="30" y="13"/>
                </a:lnTo>
                <a:lnTo>
                  <a:pt x="43" y="16"/>
                </a:lnTo>
                <a:lnTo>
                  <a:pt x="57" y="20"/>
                </a:lnTo>
                <a:lnTo>
                  <a:pt x="70" y="26"/>
                </a:lnTo>
                <a:lnTo>
                  <a:pt x="81" y="33"/>
                </a:lnTo>
                <a:lnTo>
                  <a:pt x="91" y="43"/>
                </a:lnTo>
                <a:lnTo>
                  <a:pt x="97" y="57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46" name="Freeform 589"/>
          <p:cNvSpPr>
            <a:spLocks noChangeArrowheads="1"/>
          </p:cNvSpPr>
          <p:nvPr/>
        </p:nvSpPr>
        <p:spPr bwMode="auto">
          <a:xfrm>
            <a:off x="6169025" y="1743075"/>
            <a:ext cx="73025" cy="92075"/>
          </a:xfrm>
          <a:custGeom>
            <a:avLst/>
            <a:gdLst>
              <a:gd name="T0" fmla="*/ 90 w 289"/>
              <a:gd name="T1" fmla="*/ 65 h 352"/>
              <a:gd name="T2" fmla="*/ 48 w 289"/>
              <a:gd name="T3" fmla="*/ 106 h 352"/>
              <a:gd name="T4" fmla="*/ 16 w 289"/>
              <a:gd name="T5" fmla="*/ 156 h 352"/>
              <a:gd name="T6" fmla="*/ 0 w 289"/>
              <a:gd name="T7" fmla="*/ 211 h 352"/>
              <a:gd name="T8" fmla="*/ 3 w 289"/>
              <a:gd name="T9" fmla="*/ 249 h 352"/>
              <a:gd name="T10" fmla="*/ 10 w 289"/>
              <a:gd name="T11" fmla="*/ 264 h 352"/>
              <a:gd name="T12" fmla="*/ 19 w 289"/>
              <a:gd name="T13" fmla="*/ 277 h 352"/>
              <a:gd name="T14" fmla="*/ 31 w 289"/>
              <a:gd name="T15" fmla="*/ 289 h 352"/>
              <a:gd name="T16" fmla="*/ 51 w 289"/>
              <a:gd name="T17" fmla="*/ 302 h 352"/>
              <a:gd name="T18" fmla="*/ 78 w 289"/>
              <a:gd name="T19" fmla="*/ 316 h 352"/>
              <a:gd name="T20" fmla="*/ 107 w 289"/>
              <a:gd name="T21" fmla="*/ 327 h 352"/>
              <a:gd name="T22" fmla="*/ 137 w 289"/>
              <a:gd name="T23" fmla="*/ 335 h 352"/>
              <a:gd name="T24" fmla="*/ 167 w 289"/>
              <a:gd name="T25" fmla="*/ 342 h 352"/>
              <a:gd name="T26" fmla="*/ 198 w 289"/>
              <a:gd name="T27" fmla="*/ 346 h 352"/>
              <a:gd name="T28" fmla="*/ 229 w 289"/>
              <a:gd name="T29" fmla="*/ 349 h 352"/>
              <a:gd name="T30" fmla="*/ 260 w 289"/>
              <a:gd name="T31" fmla="*/ 351 h 352"/>
              <a:gd name="T32" fmla="*/ 280 w 289"/>
              <a:gd name="T33" fmla="*/ 352 h 352"/>
              <a:gd name="T34" fmla="*/ 287 w 289"/>
              <a:gd name="T35" fmla="*/ 346 h 352"/>
              <a:gd name="T36" fmla="*/ 289 w 289"/>
              <a:gd name="T37" fmla="*/ 335 h 352"/>
              <a:gd name="T38" fmla="*/ 283 w 289"/>
              <a:gd name="T39" fmla="*/ 328 h 352"/>
              <a:gd name="T40" fmla="*/ 264 w 289"/>
              <a:gd name="T41" fmla="*/ 327 h 352"/>
              <a:gd name="T42" fmla="*/ 235 w 289"/>
              <a:gd name="T43" fmla="*/ 326 h 352"/>
              <a:gd name="T44" fmla="*/ 207 w 289"/>
              <a:gd name="T45" fmla="*/ 323 h 352"/>
              <a:gd name="T46" fmla="*/ 179 w 289"/>
              <a:gd name="T47" fmla="*/ 319 h 352"/>
              <a:gd name="T48" fmla="*/ 150 w 289"/>
              <a:gd name="T49" fmla="*/ 314 h 352"/>
              <a:gd name="T50" fmla="*/ 122 w 289"/>
              <a:gd name="T51" fmla="*/ 306 h 352"/>
              <a:gd name="T52" fmla="*/ 95 w 289"/>
              <a:gd name="T53" fmla="*/ 298 h 352"/>
              <a:gd name="T54" fmla="*/ 68 w 289"/>
              <a:gd name="T55" fmla="*/ 285 h 352"/>
              <a:gd name="T56" fmla="*/ 45 w 289"/>
              <a:gd name="T57" fmla="*/ 271 h 352"/>
              <a:gd name="T58" fmla="*/ 32 w 289"/>
              <a:gd name="T59" fmla="*/ 250 h 352"/>
              <a:gd name="T60" fmla="*/ 27 w 289"/>
              <a:gd name="T61" fmla="*/ 222 h 352"/>
              <a:gd name="T62" fmla="*/ 34 w 289"/>
              <a:gd name="T63" fmla="*/ 183 h 352"/>
              <a:gd name="T64" fmla="*/ 45 w 289"/>
              <a:gd name="T65" fmla="*/ 153 h 352"/>
              <a:gd name="T66" fmla="*/ 61 w 289"/>
              <a:gd name="T67" fmla="*/ 127 h 352"/>
              <a:gd name="T68" fmla="*/ 80 w 289"/>
              <a:gd name="T69" fmla="*/ 103 h 352"/>
              <a:gd name="T70" fmla="*/ 102 w 289"/>
              <a:gd name="T71" fmla="*/ 82 h 352"/>
              <a:gd name="T72" fmla="*/ 129 w 289"/>
              <a:gd name="T73" fmla="*/ 59 h 352"/>
              <a:gd name="T74" fmla="*/ 162 w 289"/>
              <a:gd name="T75" fmla="*/ 38 h 352"/>
              <a:gd name="T76" fmla="*/ 197 w 289"/>
              <a:gd name="T77" fmla="*/ 20 h 352"/>
              <a:gd name="T78" fmla="*/ 227 w 289"/>
              <a:gd name="T79" fmla="*/ 6 h 352"/>
              <a:gd name="T80" fmla="*/ 228 w 289"/>
              <a:gd name="T81" fmla="*/ 0 h 352"/>
              <a:gd name="T82" fmla="*/ 198 w 289"/>
              <a:gd name="T83" fmla="*/ 5 h 352"/>
              <a:gd name="T84" fmla="*/ 162 w 289"/>
              <a:gd name="T85" fmla="*/ 18 h 352"/>
              <a:gd name="T86" fmla="*/ 127 w 289"/>
              <a:gd name="T87" fmla="*/ 36 h 3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2"/>
              <a:gd name="T134" fmla="*/ 289 w 289"/>
              <a:gd name="T135" fmla="*/ 352 h 3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2">
                <a:moveTo>
                  <a:pt x="113" y="47"/>
                </a:moveTo>
                <a:lnTo>
                  <a:pt x="90" y="65"/>
                </a:lnTo>
                <a:lnTo>
                  <a:pt x="68" y="85"/>
                </a:lnTo>
                <a:lnTo>
                  <a:pt x="48" y="106"/>
                </a:lnTo>
                <a:lnTo>
                  <a:pt x="31" y="130"/>
                </a:lnTo>
                <a:lnTo>
                  <a:pt x="16" y="156"/>
                </a:lnTo>
                <a:lnTo>
                  <a:pt x="5" y="182"/>
                </a:lnTo>
                <a:lnTo>
                  <a:pt x="0" y="211"/>
                </a:lnTo>
                <a:lnTo>
                  <a:pt x="1" y="241"/>
                </a:lnTo>
                <a:lnTo>
                  <a:pt x="3" y="249"/>
                </a:lnTo>
                <a:lnTo>
                  <a:pt x="6" y="257"/>
                </a:lnTo>
                <a:lnTo>
                  <a:pt x="10" y="264"/>
                </a:lnTo>
                <a:lnTo>
                  <a:pt x="14" y="271"/>
                </a:lnTo>
                <a:lnTo>
                  <a:pt x="19" y="277"/>
                </a:lnTo>
                <a:lnTo>
                  <a:pt x="24" y="284"/>
                </a:lnTo>
                <a:lnTo>
                  <a:pt x="31" y="289"/>
                </a:lnTo>
                <a:lnTo>
                  <a:pt x="37" y="293"/>
                </a:lnTo>
                <a:lnTo>
                  <a:pt x="51" y="302"/>
                </a:lnTo>
                <a:lnTo>
                  <a:pt x="64" y="309"/>
                </a:lnTo>
                <a:lnTo>
                  <a:pt x="78" y="316"/>
                </a:lnTo>
                <a:lnTo>
                  <a:pt x="93" y="321"/>
                </a:lnTo>
                <a:lnTo>
                  <a:pt x="107" y="327"/>
                </a:lnTo>
                <a:lnTo>
                  <a:pt x="122" y="331"/>
                </a:lnTo>
                <a:lnTo>
                  <a:pt x="137" y="335"/>
                </a:lnTo>
                <a:lnTo>
                  <a:pt x="151" y="338"/>
                </a:lnTo>
                <a:lnTo>
                  <a:pt x="167" y="342"/>
                </a:lnTo>
                <a:lnTo>
                  <a:pt x="183" y="344"/>
                </a:lnTo>
                <a:lnTo>
                  <a:pt x="198" y="346"/>
                </a:lnTo>
                <a:lnTo>
                  <a:pt x="213" y="348"/>
                </a:lnTo>
                <a:lnTo>
                  <a:pt x="229" y="349"/>
                </a:lnTo>
                <a:lnTo>
                  <a:pt x="245" y="350"/>
                </a:lnTo>
                <a:lnTo>
                  <a:pt x="260" y="351"/>
                </a:lnTo>
                <a:lnTo>
                  <a:pt x="275" y="352"/>
                </a:lnTo>
                <a:lnTo>
                  <a:pt x="280" y="352"/>
                </a:lnTo>
                <a:lnTo>
                  <a:pt x="284" y="349"/>
                </a:lnTo>
                <a:lnTo>
                  <a:pt x="287" y="346"/>
                </a:lnTo>
                <a:lnTo>
                  <a:pt x="289" y="340"/>
                </a:lnTo>
                <a:lnTo>
                  <a:pt x="289" y="335"/>
                </a:lnTo>
                <a:lnTo>
                  <a:pt x="287" y="331"/>
                </a:lnTo>
                <a:lnTo>
                  <a:pt x="283" y="328"/>
                </a:lnTo>
                <a:lnTo>
                  <a:pt x="279" y="327"/>
                </a:lnTo>
                <a:lnTo>
                  <a:pt x="264" y="327"/>
                </a:lnTo>
                <a:lnTo>
                  <a:pt x="250" y="327"/>
                </a:lnTo>
                <a:lnTo>
                  <a:pt x="235" y="326"/>
                </a:lnTo>
                <a:lnTo>
                  <a:pt x="222" y="324"/>
                </a:lnTo>
                <a:lnTo>
                  <a:pt x="207" y="323"/>
                </a:lnTo>
                <a:lnTo>
                  <a:pt x="192" y="321"/>
                </a:lnTo>
                <a:lnTo>
                  <a:pt x="179" y="319"/>
                </a:lnTo>
                <a:lnTo>
                  <a:pt x="164" y="317"/>
                </a:lnTo>
                <a:lnTo>
                  <a:pt x="150" y="314"/>
                </a:lnTo>
                <a:lnTo>
                  <a:pt x="136" y="311"/>
                </a:lnTo>
                <a:lnTo>
                  <a:pt x="122" y="306"/>
                </a:lnTo>
                <a:lnTo>
                  <a:pt x="108" y="302"/>
                </a:lnTo>
                <a:lnTo>
                  <a:pt x="95" y="298"/>
                </a:lnTo>
                <a:lnTo>
                  <a:pt x="82" y="291"/>
                </a:lnTo>
                <a:lnTo>
                  <a:pt x="68" y="285"/>
                </a:lnTo>
                <a:lnTo>
                  <a:pt x="56" y="278"/>
                </a:lnTo>
                <a:lnTo>
                  <a:pt x="45" y="271"/>
                </a:lnTo>
                <a:lnTo>
                  <a:pt x="37" y="260"/>
                </a:lnTo>
                <a:lnTo>
                  <a:pt x="32" y="250"/>
                </a:lnTo>
                <a:lnTo>
                  <a:pt x="27" y="237"/>
                </a:lnTo>
                <a:lnTo>
                  <a:pt x="27" y="222"/>
                </a:lnTo>
                <a:lnTo>
                  <a:pt x="30" y="203"/>
                </a:lnTo>
                <a:lnTo>
                  <a:pt x="34" y="183"/>
                </a:lnTo>
                <a:lnTo>
                  <a:pt x="38" y="169"/>
                </a:lnTo>
                <a:lnTo>
                  <a:pt x="45" y="153"/>
                </a:lnTo>
                <a:lnTo>
                  <a:pt x="54" y="140"/>
                </a:lnTo>
                <a:lnTo>
                  <a:pt x="61" y="127"/>
                </a:lnTo>
                <a:lnTo>
                  <a:pt x="71" y="115"/>
                </a:lnTo>
                <a:lnTo>
                  <a:pt x="80" y="103"/>
                </a:lnTo>
                <a:lnTo>
                  <a:pt x="90" y="93"/>
                </a:lnTo>
                <a:lnTo>
                  <a:pt x="102" y="82"/>
                </a:lnTo>
                <a:lnTo>
                  <a:pt x="116" y="70"/>
                </a:lnTo>
                <a:lnTo>
                  <a:pt x="129" y="59"/>
                </a:lnTo>
                <a:lnTo>
                  <a:pt x="145" y="49"/>
                </a:lnTo>
                <a:lnTo>
                  <a:pt x="162" y="38"/>
                </a:lnTo>
                <a:lnTo>
                  <a:pt x="180" y="28"/>
                </a:lnTo>
                <a:lnTo>
                  <a:pt x="197" y="20"/>
                </a:lnTo>
                <a:lnTo>
                  <a:pt x="212" y="12"/>
                </a:lnTo>
                <a:lnTo>
                  <a:pt x="227" y="6"/>
                </a:lnTo>
                <a:lnTo>
                  <a:pt x="240" y="1"/>
                </a:lnTo>
                <a:lnTo>
                  <a:pt x="228" y="0"/>
                </a:lnTo>
                <a:lnTo>
                  <a:pt x="213" y="1"/>
                </a:lnTo>
                <a:lnTo>
                  <a:pt x="198" y="5"/>
                </a:lnTo>
                <a:lnTo>
                  <a:pt x="180" y="10"/>
                </a:lnTo>
                <a:lnTo>
                  <a:pt x="162" y="18"/>
                </a:lnTo>
                <a:lnTo>
                  <a:pt x="144" y="26"/>
                </a:lnTo>
                <a:lnTo>
                  <a:pt x="127" y="36"/>
                </a:lnTo>
                <a:lnTo>
                  <a:pt x="113" y="47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47" name="Freeform 590"/>
          <p:cNvSpPr>
            <a:spLocks noChangeArrowheads="1"/>
          </p:cNvSpPr>
          <p:nvPr/>
        </p:nvSpPr>
        <p:spPr bwMode="auto">
          <a:xfrm>
            <a:off x="6272213" y="1739900"/>
            <a:ext cx="65087" cy="63500"/>
          </a:xfrm>
          <a:custGeom>
            <a:avLst/>
            <a:gdLst>
              <a:gd name="T0" fmla="*/ 210 w 252"/>
              <a:gd name="T1" fmla="*/ 72 h 235"/>
              <a:gd name="T2" fmla="*/ 222 w 252"/>
              <a:gd name="T3" fmla="*/ 85 h 235"/>
              <a:gd name="T4" fmla="*/ 228 w 252"/>
              <a:gd name="T5" fmla="*/ 100 h 235"/>
              <a:gd name="T6" fmla="*/ 232 w 252"/>
              <a:gd name="T7" fmla="*/ 116 h 235"/>
              <a:gd name="T8" fmla="*/ 232 w 252"/>
              <a:gd name="T9" fmla="*/ 133 h 235"/>
              <a:gd name="T10" fmla="*/ 230 w 252"/>
              <a:gd name="T11" fmla="*/ 147 h 235"/>
              <a:gd name="T12" fmla="*/ 226 w 252"/>
              <a:gd name="T13" fmla="*/ 159 h 235"/>
              <a:gd name="T14" fmla="*/ 218 w 252"/>
              <a:gd name="T15" fmla="*/ 171 h 235"/>
              <a:gd name="T16" fmla="*/ 211 w 252"/>
              <a:gd name="T17" fmla="*/ 180 h 235"/>
              <a:gd name="T18" fmla="*/ 202 w 252"/>
              <a:gd name="T19" fmla="*/ 191 h 235"/>
              <a:gd name="T20" fmla="*/ 192 w 252"/>
              <a:gd name="T21" fmla="*/ 200 h 235"/>
              <a:gd name="T22" fmla="*/ 183 w 252"/>
              <a:gd name="T23" fmla="*/ 209 h 235"/>
              <a:gd name="T24" fmla="*/ 173 w 252"/>
              <a:gd name="T25" fmla="*/ 219 h 235"/>
              <a:gd name="T26" fmla="*/ 171 w 252"/>
              <a:gd name="T27" fmla="*/ 222 h 235"/>
              <a:gd name="T28" fmla="*/ 170 w 252"/>
              <a:gd name="T29" fmla="*/ 225 h 235"/>
              <a:gd name="T30" fmla="*/ 171 w 252"/>
              <a:gd name="T31" fmla="*/ 229 h 235"/>
              <a:gd name="T32" fmla="*/ 173 w 252"/>
              <a:gd name="T33" fmla="*/ 232 h 235"/>
              <a:gd name="T34" fmla="*/ 176 w 252"/>
              <a:gd name="T35" fmla="*/ 234 h 235"/>
              <a:gd name="T36" fmla="*/ 180 w 252"/>
              <a:gd name="T37" fmla="*/ 235 h 235"/>
              <a:gd name="T38" fmla="*/ 184 w 252"/>
              <a:gd name="T39" fmla="*/ 234 h 235"/>
              <a:gd name="T40" fmla="*/ 187 w 252"/>
              <a:gd name="T41" fmla="*/ 232 h 235"/>
              <a:gd name="T42" fmla="*/ 208 w 252"/>
              <a:gd name="T43" fmla="*/ 218 h 235"/>
              <a:gd name="T44" fmla="*/ 225 w 252"/>
              <a:gd name="T45" fmla="*/ 200 h 235"/>
              <a:gd name="T46" fmla="*/ 239 w 252"/>
              <a:gd name="T47" fmla="*/ 178 h 235"/>
              <a:gd name="T48" fmla="*/ 249 w 252"/>
              <a:gd name="T49" fmla="*/ 156 h 235"/>
              <a:gd name="T50" fmla="*/ 252 w 252"/>
              <a:gd name="T51" fmla="*/ 131 h 235"/>
              <a:gd name="T52" fmla="*/ 250 w 252"/>
              <a:gd name="T53" fmla="*/ 108 h 235"/>
              <a:gd name="T54" fmla="*/ 242 w 252"/>
              <a:gd name="T55" fmla="*/ 85 h 235"/>
              <a:gd name="T56" fmla="*/ 225 w 252"/>
              <a:gd name="T57" fmla="*/ 65 h 235"/>
              <a:gd name="T58" fmla="*/ 212 w 252"/>
              <a:gd name="T59" fmla="*/ 54 h 235"/>
              <a:gd name="T60" fmla="*/ 197 w 252"/>
              <a:gd name="T61" fmla="*/ 45 h 235"/>
              <a:gd name="T62" fmla="*/ 181 w 252"/>
              <a:gd name="T63" fmla="*/ 36 h 235"/>
              <a:gd name="T64" fmla="*/ 164 w 252"/>
              <a:gd name="T65" fmla="*/ 29 h 235"/>
              <a:gd name="T66" fmla="*/ 146 w 252"/>
              <a:gd name="T67" fmla="*/ 22 h 235"/>
              <a:gd name="T68" fmla="*/ 127 w 252"/>
              <a:gd name="T69" fmla="*/ 17 h 235"/>
              <a:gd name="T70" fmla="*/ 109 w 252"/>
              <a:gd name="T71" fmla="*/ 12 h 235"/>
              <a:gd name="T72" fmla="*/ 90 w 252"/>
              <a:gd name="T73" fmla="*/ 7 h 235"/>
              <a:gd name="T74" fmla="*/ 73 w 252"/>
              <a:gd name="T75" fmla="*/ 4 h 235"/>
              <a:gd name="T76" fmla="*/ 57 w 252"/>
              <a:gd name="T77" fmla="*/ 2 h 235"/>
              <a:gd name="T78" fmla="*/ 42 w 252"/>
              <a:gd name="T79" fmla="*/ 0 h 235"/>
              <a:gd name="T80" fmla="*/ 28 w 252"/>
              <a:gd name="T81" fmla="*/ 0 h 235"/>
              <a:gd name="T82" fmla="*/ 17 w 252"/>
              <a:gd name="T83" fmla="*/ 0 h 235"/>
              <a:gd name="T84" fmla="*/ 8 w 252"/>
              <a:gd name="T85" fmla="*/ 1 h 235"/>
              <a:gd name="T86" fmla="*/ 3 w 252"/>
              <a:gd name="T87" fmla="*/ 3 h 235"/>
              <a:gd name="T88" fmla="*/ 0 w 252"/>
              <a:gd name="T89" fmla="*/ 5 h 235"/>
              <a:gd name="T90" fmla="*/ 10 w 252"/>
              <a:gd name="T91" fmla="*/ 7 h 235"/>
              <a:gd name="T92" fmla="*/ 22 w 252"/>
              <a:gd name="T93" fmla="*/ 8 h 235"/>
              <a:gd name="T94" fmla="*/ 33 w 252"/>
              <a:gd name="T95" fmla="*/ 11 h 235"/>
              <a:gd name="T96" fmla="*/ 46 w 252"/>
              <a:gd name="T97" fmla="*/ 13 h 235"/>
              <a:gd name="T98" fmla="*/ 60 w 252"/>
              <a:gd name="T99" fmla="*/ 15 h 235"/>
              <a:gd name="T100" fmla="*/ 73 w 252"/>
              <a:gd name="T101" fmla="*/ 17 h 235"/>
              <a:gd name="T102" fmla="*/ 87 w 252"/>
              <a:gd name="T103" fmla="*/ 20 h 235"/>
              <a:gd name="T104" fmla="*/ 102 w 252"/>
              <a:gd name="T105" fmla="*/ 23 h 235"/>
              <a:gd name="T106" fmla="*/ 115 w 252"/>
              <a:gd name="T107" fmla="*/ 28 h 235"/>
              <a:gd name="T108" fmla="*/ 130 w 252"/>
              <a:gd name="T109" fmla="*/ 32 h 235"/>
              <a:gd name="T110" fmla="*/ 145 w 252"/>
              <a:gd name="T111" fmla="*/ 37 h 235"/>
              <a:gd name="T112" fmla="*/ 159 w 252"/>
              <a:gd name="T113" fmla="*/ 43 h 235"/>
              <a:gd name="T114" fmla="*/ 172 w 252"/>
              <a:gd name="T115" fmla="*/ 49 h 235"/>
              <a:gd name="T116" fmla="*/ 186 w 252"/>
              <a:gd name="T117" fmla="*/ 55 h 235"/>
              <a:gd name="T118" fmla="*/ 198 w 252"/>
              <a:gd name="T119" fmla="*/ 64 h 235"/>
              <a:gd name="T120" fmla="*/ 210 w 252"/>
              <a:gd name="T121" fmla="*/ 72 h 23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"/>
              <a:gd name="T184" fmla="*/ 0 h 235"/>
              <a:gd name="T185" fmla="*/ 252 w 252"/>
              <a:gd name="T186" fmla="*/ 235 h 23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" h="235">
                <a:moveTo>
                  <a:pt x="210" y="72"/>
                </a:moveTo>
                <a:lnTo>
                  <a:pt x="222" y="85"/>
                </a:lnTo>
                <a:lnTo>
                  <a:pt x="228" y="100"/>
                </a:lnTo>
                <a:lnTo>
                  <a:pt x="232" y="116"/>
                </a:lnTo>
                <a:lnTo>
                  <a:pt x="232" y="133"/>
                </a:lnTo>
                <a:lnTo>
                  <a:pt x="230" y="147"/>
                </a:lnTo>
                <a:lnTo>
                  <a:pt x="226" y="159"/>
                </a:lnTo>
                <a:lnTo>
                  <a:pt x="218" y="171"/>
                </a:lnTo>
                <a:lnTo>
                  <a:pt x="211" y="180"/>
                </a:lnTo>
                <a:lnTo>
                  <a:pt x="202" y="191"/>
                </a:lnTo>
                <a:lnTo>
                  <a:pt x="192" y="200"/>
                </a:lnTo>
                <a:lnTo>
                  <a:pt x="183" y="209"/>
                </a:lnTo>
                <a:lnTo>
                  <a:pt x="173" y="219"/>
                </a:lnTo>
                <a:lnTo>
                  <a:pt x="171" y="222"/>
                </a:lnTo>
                <a:lnTo>
                  <a:pt x="170" y="225"/>
                </a:lnTo>
                <a:lnTo>
                  <a:pt x="171" y="229"/>
                </a:lnTo>
                <a:lnTo>
                  <a:pt x="173" y="232"/>
                </a:lnTo>
                <a:lnTo>
                  <a:pt x="176" y="234"/>
                </a:lnTo>
                <a:lnTo>
                  <a:pt x="180" y="235"/>
                </a:lnTo>
                <a:lnTo>
                  <a:pt x="184" y="234"/>
                </a:lnTo>
                <a:lnTo>
                  <a:pt x="187" y="232"/>
                </a:lnTo>
                <a:lnTo>
                  <a:pt x="208" y="218"/>
                </a:lnTo>
                <a:lnTo>
                  <a:pt x="225" y="200"/>
                </a:lnTo>
                <a:lnTo>
                  <a:pt x="239" y="178"/>
                </a:lnTo>
                <a:lnTo>
                  <a:pt x="249" y="156"/>
                </a:lnTo>
                <a:lnTo>
                  <a:pt x="252" y="131"/>
                </a:lnTo>
                <a:lnTo>
                  <a:pt x="250" y="108"/>
                </a:lnTo>
                <a:lnTo>
                  <a:pt x="242" y="85"/>
                </a:lnTo>
                <a:lnTo>
                  <a:pt x="225" y="65"/>
                </a:lnTo>
                <a:lnTo>
                  <a:pt x="212" y="54"/>
                </a:lnTo>
                <a:lnTo>
                  <a:pt x="197" y="45"/>
                </a:lnTo>
                <a:lnTo>
                  <a:pt x="181" y="36"/>
                </a:lnTo>
                <a:lnTo>
                  <a:pt x="164" y="29"/>
                </a:lnTo>
                <a:lnTo>
                  <a:pt x="146" y="22"/>
                </a:lnTo>
                <a:lnTo>
                  <a:pt x="127" y="17"/>
                </a:lnTo>
                <a:lnTo>
                  <a:pt x="109" y="12"/>
                </a:lnTo>
                <a:lnTo>
                  <a:pt x="90" y="7"/>
                </a:lnTo>
                <a:lnTo>
                  <a:pt x="73" y="4"/>
                </a:lnTo>
                <a:lnTo>
                  <a:pt x="57" y="2"/>
                </a:lnTo>
                <a:lnTo>
                  <a:pt x="42" y="0"/>
                </a:lnTo>
                <a:lnTo>
                  <a:pt x="28" y="0"/>
                </a:lnTo>
                <a:lnTo>
                  <a:pt x="17" y="0"/>
                </a:lnTo>
                <a:lnTo>
                  <a:pt x="8" y="1"/>
                </a:lnTo>
                <a:lnTo>
                  <a:pt x="3" y="3"/>
                </a:lnTo>
                <a:lnTo>
                  <a:pt x="0" y="5"/>
                </a:lnTo>
                <a:lnTo>
                  <a:pt x="10" y="7"/>
                </a:lnTo>
                <a:lnTo>
                  <a:pt x="22" y="8"/>
                </a:lnTo>
                <a:lnTo>
                  <a:pt x="33" y="11"/>
                </a:lnTo>
                <a:lnTo>
                  <a:pt x="46" y="13"/>
                </a:lnTo>
                <a:lnTo>
                  <a:pt x="60" y="15"/>
                </a:lnTo>
                <a:lnTo>
                  <a:pt x="73" y="17"/>
                </a:lnTo>
                <a:lnTo>
                  <a:pt x="87" y="20"/>
                </a:lnTo>
                <a:lnTo>
                  <a:pt x="102" y="23"/>
                </a:lnTo>
                <a:lnTo>
                  <a:pt x="115" y="28"/>
                </a:lnTo>
                <a:lnTo>
                  <a:pt x="130" y="32"/>
                </a:lnTo>
                <a:lnTo>
                  <a:pt x="145" y="37"/>
                </a:lnTo>
                <a:lnTo>
                  <a:pt x="159" y="43"/>
                </a:lnTo>
                <a:lnTo>
                  <a:pt x="172" y="49"/>
                </a:lnTo>
                <a:lnTo>
                  <a:pt x="186" y="55"/>
                </a:lnTo>
                <a:lnTo>
                  <a:pt x="198" y="64"/>
                </a:lnTo>
                <a:lnTo>
                  <a:pt x="210" y="72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48" name="Freeform 591"/>
          <p:cNvSpPr>
            <a:spLocks noChangeArrowheads="1"/>
          </p:cNvSpPr>
          <p:nvPr/>
        </p:nvSpPr>
        <p:spPr bwMode="auto">
          <a:xfrm>
            <a:off x="6145213" y="1773238"/>
            <a:ext cx="26987" cy="58737"/>
          </a:xfrm>
          <a:custGeom>
            <a:avLst/>
            <a:gdLst>
              <a:gd name="T0" fmla="*/ 0 w 103"/>
              <a:gd name="T1" fmla="*/ 120 h 220"/>
              <a:gd name="T2" fmla="*/ 0 w 103"/>
              <a:gd name="T3" fmla="*/ 138 h 220"/>
              <a:gd name="T4" fmla="*/ 4 w 103"/>
              <a:gd name="T5" fmla="*/ 155 h 220"/>
              <a:gd name="T6" fmla="*/ 12 w 103"/>
              <a:gd name="T7" fmla="*/ 171 h 220"/>
              <a:gd name="T8" fmla="*/ 22 w 103"/>
              <a:gd name="T9" fmla="*/ 185 h 220"/>
              <a:gd name="T10" fmla="*/ 35 w 103"/>
              <a:gd name="T11" fmla="*/ 197 h 220"/>
              <a:gd name="T12" fmla="*/ 50 w 103"/>
              <a:gd name="T13" fmla="*/ 207 h 220"/>
              <a:gd name="T14" fmla="*/ 66 w 103"/>
              <a:gd name="T15" fmla="*/ 215 h 220"/>
              <a:gd name="T16" fmla="*/ 83 w 103"/>
              <a:gd name="T17" fmla="*/ 219 h 220"/>
              <a:gd name="T18" fmla="*/ 89 w 103"/>
              <a:gd name="T19" fmla="*/ 220 h 220"/>
              <a:gd name="T20" fmla="*/ 94 w 103"/>
              <a:gd name="T21" fmla="*/ 218 h 220"/>
              <a:gd name="T22" fmla="*/ 98 w 103"/>
              <a:gd name="T23" fmla="*/ 215 h 220"/>
              <a:gd name="T24" fmla="*/ 100 w 103"/>
              <a:gd name="T25" fmla="*/ 211 h 220"/>
              <a:gd name="T26" fmla="*/ 100 w 103"/>
              <a:gd name="T27" fmla="*/ 205 h 220"/>
              <a:gd name="T28" fmla="*/ 99 w 103"/>
              <a:gd name="T29" fmla="*/ 200 h 220"/>
              <a:gd name="T30" fmla="*/ 96 w 103"/>
              <a:gd name="T31" fmla="*/ 196 h 220"/>
              <a:gd name="T32" fmla="*/ 91 w 103"/>
              <a:gd name="T33" fmla="*/ 193 h 220"/>
              <a:gd name="T34" fmla="*/ 74 w 103"/>
              <a:gd name="T35" fmla="*/ 187 h 220"/>
              <a:gd name="T36" fmla="*/ 58 w 103"/>
              <a:gd name="T37" fmla="*/ 178 h 220"/>
              <a:gd name="T38" fmla="*/ 45 w 103"/>
              <a:gd name="T39" fmla="*/ 167 h 220"/>
              <a:gd name="T40" fmla="*/ 36 w 103"/>
              <a:gd name="T41" fmla="*/ 154 h 220"/>
              <a:gd name="T42" fmla="*/ 30 w 103"/>
              <a:gd name="T43" fmla="*/ 138 h 220"/>
              <a:gd name="T44" fmla="*/ 27 w 103"/>
              <a:gd name="T45" fmla="*/ 121 h 220"/>
              <a:gd name="T46" fmla="*/ 27 w 103"/>
              <a:gd name="T47" fmla="*/ 103 h 220"/>
              <a:gd name="T48" fmla="*/ 32 w 103"/>
              <a:gd name="T49" fmla="*/ 83 h 220"/>
              <a:gd name="T50" fmla="*/ 39 w 103"/>
              <a:gd name="T51" fmla="*/ 69 h 220"/>
              <a:gd name="T52" fmla="*/ 51 w 103"/>
              <a:gd name="T53" fmla="*/ 56 h 220"/>
              <a:gd name="T54" fmla="*/ 63 w 103"/>
              <a:gd name="T55" fmla="*/ 43 h 220"/>
              <a:gd name="T56" fmla="*/ 77 w 103"/>
              <a:gd name="T57" fmla="*/ 31 h 220"/>
              <a:gd name="T58" fmla="*/ 89 w 103"/>
              <a:gd name="T59" fmla="*/ 21 h 220"/>
              <a:gd name="T60" fmla="*/ 98 w 103"/>
              <a:gd name="T61" fmla="*/ 12 h 220"/>
              <a:gd name="T62" fmla="*/ 103 w 103"/>
              <a:gd name="T63" fmla="*/ 5 h 220"/>
              <a:gd name="T64" fmla="*/ 103 w 103"/>
              <a:gd name="T65" fmla="*/ 0 h 220"/>
              <a:gd name="T66" fmla="*/ 92 w 103"/>
              <a:gd name="T67" fmla="*/ 4 h 220"/>
              <a:gd name="T68" fmla="*/ 77 w 103"/>
              <a:gd name="T69" fmla="*/ 12 h 220"/>
              <a:gd name="T70" fmla="*/ 61 w 103"/>
              <a:gd name="T71" fmla="*/ 25 h 220"/>
              <a:gd name="T72" fmla="*/ 44 w 103"/>
              <a:gd name="T73" fmla="*/ 40 h 220"/>
              <a:gd name="T74" fmla="*/ 29 w 103"/>
              <a:gd name="T75" fmla="*/ 57 h 220"/>
              <a:gd name="T76" fmla="*/ 16 w 103"/>
              <a:gd name="T77" fmla="*/ 77 h 220"/>
              <a:gd name="T78" fmla="*/ 6 w 103"/>
              <a:gd name="T79" fmla="*/ 98 h 220"/>
              <a:gd name="T80" fmla="*/ 0 w 103"/>
              <a:gd name="T81" fmla="*/ 120 h 2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0"/>
              <a:gd name="T125" fmla="*/ 103 w 103"/>
              <a:gd name="T126" fmla="*/ 220 h 22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0">
                <a:moveTo>
                  <a:pt x="0" y="120"/>
                </a:moveTo>
                <a:lnTo>
                  <a:pt x="0" y="138"/>
                </a:lnTo>
                <a:lnTo>
                  <a:pt x="4" y="155"/>
                </a:lnTo>
                <a:lnTo>
                  <a:pt x="12" y="171"/>
                </a:lnTo>
                <a:lnTo>
                  <a:pt x="22" y="185"/>
                </a:lnTo>
                <a:lnTo>
                  <a:pt x="35" y="197"/>
                </a:lnTo>
                <a:lnTo>
                  <a:pt x="50" y="207"/>
                </a:lnTo>
                <a:lnTo>
                  <a:pt x="66" y="215"/>
                </a:lnTo>
                <a:lnTo>
                  <a:pt x="83" y="219"/>
                </a:lnTo>
                <a:lnTo>
                  <a:pt x="89" y="220"/>
                </a:lnTo>
                <a:lnTo>
                  <a:pt x="94" y="218"/>
                </a:lnTo>
                <a:lnTo>
                  <a:pt x="98" y="215"/>
                </a:lnTo>
                <a:lnTo>
                  <a:pt x="100" y="211"/>
                </a:lnTo>
                <a:lnTo>
                  <a:pt x="100" y="205"/>
                </a:lnTo>
                <a:lnTo>
                  <a:pt x="99" y="200"/>
                </a:lnTo>
                <a:lnTo>
                  <a:pt x="96" y="196"/>
                </a:lnTo>
                <a:lnTo>
                  <a:pt x="91" y="193"/>
                </a:lnTo>
                <a:lnTo>
                  <a:pt x="74" y="187"/>
                </a:lnTo>
                <a:lnTo>
                  <a:pt x="58" y="178"/>
                </a:lnTo>
                <a:lnTo>
                  <a:pt x="45" y="167"/>
                </a:lnTo>
                <a:lnTo>
                  <a:pt x="36" y="154"/>
                </a:lnTo>
                <a:lnTo>
                  <a:pt x="30" y="138"/>
                </a:lnTo>
                <a:lnTo>
                  <a:pt x="27" y="121"/>
                </a:lnTo>
                <a:lnTo>
                  <a:pt x="27" y="103"/>
                </a:lnTo>
                <a:lnTo>
                  <a:pt x="32" y="83"/>
                </a:lnTo>
                <a:lnTo>
                  <a:pt x="39" y="69"/>
                </a:lnTo>
                <a:lnTo>
                  <a:pt x="51" y="56"/>
                </a:lnTo>
                <a:lnTo>
                  <a:pt x="63" y="43"/>
                </a:lnTo>
                <a:lnTo>
                  <a:pt x="77" y="31"/>
                </a:lnTo>
                <a:lnTo>
                  <a:pt x="89" y="21"/>
                </a:lnTo>
                <a:lnTo>
                  <a:pt x="98" y="12"/>
                </a:lnTo>
                <a:lnTo>
                  <a:pt x="103" y="5"/>
                </a:lnTo>
                <a:lnTo>
                  <a:pt x="103" y="0"/>
                </a:lnTo>
                <a:lnTo>
                  <a:pt x="92" y="4"/>
                </a:lnTo>
                <a:lnTo>
                  <a:pt x="77" y="12"/>
                </a:lnTo>
                <a:lnTo>
                  <a:pt x="61" y="25"/>
                </a:lnTo>
                <a:lnTo>
                  <a:pt x="44" y="40"/>
                </a:lnTo>
                <a:lnTo>
                  <a:pt x="29" y="57"/>
                </a:lnTo>
                <a:lnTo>
                  <a:pt x="16" y="77"/>
                </a:lnTo>
                <a:lnTo>
                  <a:pt x="6" y="98"/>
                </a:lnTo>
                <a:lnTo>
                  <a:pt x="0" y="120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49" name="Freeform 592"/>
          <p:cNvSpPr>
            <a:spLocks noChangeArrowheads="1"/>
          </p:cNvSpPr>
          <p:nvPr/>
        </p:nvSpPr>
        <p:spPr bwMode="auto">
          <a:xfrm>
            <a:off x="6324600" y="1736725"/>
            <a:ext cx="57150" cy="74613"/>
          </a:xfrm>
          <a:custGeom>
            <a:avLst/>
            <a:gdLst>
              <a:gd name="T0" fmla="*/ 186 w 220"/>
              <a:gd name="T1" fmla="*/ 115 h 288"/>
              <a:gd name="T2" fmla="*/ 196 w 220"/>
              <a:gd name="T3" fmla="*/ 133 h 288"/>
              <a:gd name="T4" fmla="*/ 202 w 220"/>
              <a:gd name="T5" fmla="*/ 153 h 288"/>
              <a:gd name="T6" fmla="*/ 199 w 220"/>
              <a:gd name="T7" fmla="*/ 174 h 288"/>
              <a:gd name="T8" fmla="*/ 186 w 220"/>
              <a:gd name="T9" fmla="*/ 194 h 288"/>
              <a:gd name="T10" fmla="*/ 168 w 220"/>
              <a:gd name="T11" fmla="*/ 213 h 288"/>
              <a:gd name="T12" fmla="*/ 148 w 220"/>
              <a:gd name="T13" fmla="*/ 229 h 288"/>
              <a:gd name="T14" fmla="*/ 127 w 220"/>
              <a:gd name="T15" fmla="*/ 246 h 288"/>
              <a:gd name="T16" fmla="*/ 115 w 220"/>
              <a:gd name="T17" fmla="*/ 258 h 288"/>
              <a:gd name="T18" fmla="*/ 110 w 220"/>
              <a:gd name="T19" fmla="*/ 267 h 288"/>
              <a:gd name="T20" fmla="*/ 107 w 220"/>
              <a:gd name="T21" fmla="*/ 276 h 288"/>
              <a:gd name="T22" fmla="*/ 109 w 220"/>
              <a:gd name="T23" fmla="*/ 284 h 288"/>
              <a:gd name="T24" fmla="*/ 117 w 220"/>
              <a:gd name="T25" fmla="*/ 288 h 288"/>
              <a:gd name="T26" fmla="*/ 124 w 220"/>
              <a:gd name="T27" fmla="*/ 287 h 288"/>
              <a:gd name="T28" fmla="*/ 138 w 220"/>
              <a:gd name="T29" fmla="*/ 271 h 288"/>
              <a:gd name="T30" fmla="*/ 161 w 220"/>
              <a:gd name="T31" fmla="*/ 250 h 288"/>
              <a:gd name="T32" fmla="*/ 185 w 220"/>
              <a:gd name="T33" fmla="*/ 229 h 288"/>
              <a:gd name="T34" fmla="*/ 206 w 220"/>
              <a:gd name="T35" fmla="*/ 204 h 288"/>
              <a:gd name="T36" fmla="*/ 219 w 220"/>
              <a:gd name="T37" fmla="*/ 173 h 288"/>
              <a:gd name="T38" fmla="*/ 218 w 220"/>
              <a:gd name="T39" fmla="*/ 141 h 288"/>
              <a:gd name="T40" fmla="*/ 204 w 220"/>
              <a:gd name="T41" fmla="*/ 111 h 288"/>
              <a:gd name="T42" fmla="*/ 182 w 220"/>
              <a:gd name="T43" fmla="*/ 86 h 288"/>
              <a:gd name="T44" fmla="*/ 158 w 220"/>
              <a:gd name="T45" fmla="*/ 70 h 288"/>
              <a:gd name="T46" fmla="*/ 134 w 220"/>
              <a:gd name="T47" fmla="*/ 56 h 288"/>
              <a:gd name="T48" fmla="*/ 109 w 220"/>
              <a:gd name="T49" fmla="*/ 43 h 288"/>
              <a:gd name="T50" fmla="*/ 83 w 220"/>
              <a:gd name="T51" fmla="*/ 29 h 288"/>
              <a:gd name="T52" fmla="*/ 59 w 220"/>
              <a:gd name="T53" fmla="*/ 17 h 288"/>
              <a:gd name="T54" fmla="*/ 36 w 220"/>
              <a:gd name="T55" fmla="*/ 7 h 288"/>
              <a:gd name="T56" fmla="*/ 18 w 220"/>
              <a:gd name="T57" fmla="*/ 1 h 288"/>
              <a:gd name="T58" fmla="*/ 4 w 220"/>
              <a:gd name="T59" fmla="*/ 0 h 288"/>
              <a:gd name="T60" fmla="*/ 9 w 220"/>
              <a:gd name="T61" fmla="*/ 7 h 288"/>
              <a:gd name="T62" fmla="*/ 31 w 220"/>
              <a:gd name="T63" fmla="*/ 18 h 288"/>
              <a:gd name="T64" fmla="*/ 54 w 220"/>
              <a:gd name="T65" fmla="*/ 29 h 288"/>
              <a:gd name="T66" fmla="*/ 77 w 220"/>
              <a:gd name="T67" fmla="*/ 40 h 288"/>
              <a:gd name="T68" fmla="*/ 101 w 220"/>
              <a:gd name="T69" fmla="*/ 53 h 288"/>
              <a:gd name="T70" fmla="*/ 124 w 220"/>
              <a:gd name="T71" fmla="*/ 66 h 288"/>
              <a:gd name="T72" fmla="*/ 147 w 220"/>
              <a:gd name="T73" fmla="*/ 82 h 288"/>
              <a:gd name="T74" fmla="*/ 168 w 220"/>
              <a:gd name="T75" fmla="*/ 9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0"/>
              <a:gd name="T115" fmla="*/ 0 h 288"/>
              <a:gd name="T116" fmla="*/ 220 w 220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0" h="288">
                <a:moveTo>
                  <a:pt x="179" y="108"/>
                </a:moveTo>
                <a:lnTo>
                  <a:pt x="186" y="115"/>
                </a:lnTo>
                <a:lnTo>
                  <a:pt x="191" y="124"/>
                </a:lnTo>
                <a:lnTo>
                  <a:pt x="196" y="133"/>
                </a:lnTo>
                <a:lnTo>
                  <a:pt x="200" y="143"/>
                </a:lnTo>
                <a:lnTo>
                  <a:pt x="202" y="153"/>
                </a:lnTo>
                <a:lnTo>
                  <a:pt x="201" y="163"/>
                </a:lnTo>
                <a:lnTo>
                  <a:pt x="199" y="174"/>
                </a:lnTo>
                <a:lnTo>
                  <a:pt x="193" y="184"/>
                </a:lnTo>
                <a:lnTo>
                  <a:pt x="186" y="194"/>
                </a:lnTo>
                <a:lnTo>
                  <a:pt x="178" y="204"/>
                </a:lnTo>
                <a:lnTo>
                  <a:pt x="168" y="213"/>
                </a:lnTo>
                <a:lnTo>
                  <a:pt x="159" y="221"/>
                </a:lnTo>
                <a:lnTo>
                  <a:pt x="148" y="229"/>
                </a:lnTo>
                <a:lnTo>
                  <a:pt x="138" y="237"/>
                </a:lnTo>
                <a:lnTo>
                  <a:pt x="127" y="246"/>
                </a:lnTo>
                <a:lnTo>
                  <a:pt x="118" y="255"/>
                </a:lnTo>
                <a:lnTo>
                  <a:pt x="115" y="258"/>
                </a:lnTo>
                <a:lnTo>
                  <a:pt x="112" y="263"/>
                </a:lnTo>
                <a:lnTo>
                  <a:pt x="110" y="267"/>
                </a:lnTo>
                <a:lnTo>
                  <a:pt x="108" y="271"/>
                </a:lnTo>
                <a:lnTo>
                  <a:pt x="107" y="276"/>
                </a:lnTo>
                <a:lnTo>
                  <a:pt x="107" y="280"/>
                </a:lnTo>
                <a:lnTo>
                  <a:pt x="109" y="284"/>
                </a:lnTo>
                <a:lnTo>
                  <a:pt x="112" y="287"/>
                </a:lnTo>
                <a:lnTo>
                  <a:pt x="117" y="288"/>
                </a:lnTo>
                <a:lnTo>
                  <a:pt x="121" y="288"/>
                </a:lnTo>
                <a:lnTo>
                  <a:pt x="124" y="287"/>
                </a:lnTo>
                <a:lnTo>
                  <a:pt x="127" y="284"/>
                </a:lnTo>
                <a:lnTo>
                  <a:pt x="138" y="271"/>
                </a:lnTo>
                <a:lnTo>
                  <a:pt x="149" y="261"/>
                </a:lnTo>
                <a:lnTo>
                  <a:pt x="161" y="250"/>
                </a:lnTo>
                <a:lnTo>
                  <a:pt x="173" y="239"/>
                </a:lnTo>
                <a:lnTo>
                  <a:pt x="185" y="229"/>
                </a:lnTo>
                <a:lnTo>
                  <a:pt x="196" y="217"/>
                </a:lnTo>
                <a:lnTo>
                  <a:pt x="206" y="204"/>
                </a:lnTo>
                <a:lnTo>
                  <a:pt x="213" y="190"/>
                </a:lnTo>
                <a:lnTo>
                  <a:pt x="219" y="173"/>
                </a:lnTo>
                <a:lnTo>
                  <a:pt x="220" y="157"/>
                </a:lnTo>
                <a:lnTo>
                  <a:pt x="218" y="141"/>
                </a:lnTo>
                <a:lnTo>
                  <a:pt x="212" y="125"/>
                </a:lnTo>
                <a:lnTo>
                  <a:pt x="204" y="111"/>
                </a:lnTo>
                <a:lnTo>
                  <a:pt x="194" y="97"/>
                </a:lnTo>
                <a:lnTo>
                  <a:pt x="182" y="86"/>
                </a:lnTo>
                <a:lnTo>
                  <a:pt x="168" y="77"/>
                </a:lnTo>
                <a:lnTo>
                  <a:pt x="158" y="70"/>
                </a:lnTo>
                <a:lnTo>
                  <a:pt x="146" y="64"/>
                </a:lnTo>
                <a:lnTo>
                  <a:pt x="134" y="56"/>
                </a:lnTo>
                <a:lnTo>
                  <a:pt x="122" y="50"/>
                </a:lnTo>
                <a:lnTo>
                  <a:pt x="109" y="43"/>
                </a:lnTo>
                <a:lnTo>
                  <a:pt x="96" y="36"/>
                </a:lnTo>
                <a:lnTo>
                  <a:pt x="83" y="29"/>
                </a:lnTo>
                <a:lnTo>
                  <a:pt x="70" y="22"/>
                </a:lnTo>
                <a:lnTo>
                  <a:pt x="59" y="17"/>
                </a:lnTo>
                <a:lnTo>
                  <a:pt x="47" y="12"/>
                </a:lnTo>
                <a:lnTo>
                  <a:pt x="36" y="7"/>
                </a:lnTo>
                <a:lnTo>
                  <a:pt x="26" y="4"/>
                </a:lnTo>
                <a:lnTo>
                  <a:pt x="18" y="1"/>
                </a:lnTo>
                <a:lnTo>
                  <a:pt x="10" y="0"/>
                </a:lnTo>
                <a:lnTo>
                  <a:pt x="4" y="0"/>
                </a:lnTo>
                <a:lnTo>
                  <a:pt x="0" y="2"/>
                </a:lnTo>
                <a:lnTo>
                  <a:pt x="9" y="7"/>
                </a:lnTo>
                <a:lnTo>
                  <a:pt x="20" y="13"/>
                </a:lnTo>
                <a:lnTo>
                  <a:pt x="31" y="18"/>
                </a:lnTo>
                <a:lnTo>
                  <a:pt x="42" y="23"/>
                </a:lnTo>
                <a:lnTo>
                  <a:pt x="54" y="29"/>
                </a:lnTo>
                <a:lnTo>
                  <a:pt x="65" y="34"/>
                </a:lnTo>
                <a:lnTo>
                  <a:pt x="77" y="40"/>
                </a:lnTo>
                <a:lnTo>
                  <a:pt x="88" y="47"/>
                </a:lnTo>
                <a:lnTo>
                  <a:pt x="101" y="53"/>
                </a:lnTo>
                <a:lnTo>
                  <a:pt x="112" y="60"/>
                </a:lnTo>
                <a:lnTo>
                  <a:pt x="124" y="66"/>
                </a:lnTo>
                <a:lnTo>
                  <a:pt x="136" y="74"/>
                </a:lnTo>
                <a:lnTo>
                  <a:pt x="147" y="82"/>
                </a:lnTo>
                <a:lnTo>
                  <a:pt x="158" y="90"/>
                </a:lnTo>
                <a:lnTo>
                  <a:pt x="168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50" name="Freeform 593"/>
          <p:cNvSpPr>
            <a:spLocks noChangeArrowheads="1"/>
          </p:cNvSpPr>
          <p:nvPr/>
        </p:nvSpPr>
        <p:spPr bwMode="auto">
          <a:xfrm>
            <a:off x="6270625" y="1852613"/>
            <a:ext cx="214313" cy="130175"/>
          </a:xfrm>
          <a:custGeom>
            <a:avLst/>
            <a:gdLst>
              <a:gd name="T0" fmla="*/ 141 w 1070"/>
              <a:gd name="T1" fmla="*/ 0 h 844"/>
              <a:gd name="T2" fmla="*/ 1070 w 1070"/>
              <a:gd name="T3" fmla="*/ 194 h 844"/>
              <a:gd name="T4" fmla="*/ 919 w 1070"/>
              <a:gd name="T5" fmla="*/ 844 h 844"/>
              <a:gd name="T6" fmla="*/ 0 w 1070"/>
              <a:gd name="T7" fmla="*/ 624 h 844"/>
              <a:gd name="T8" fmla="*/ 141 w 1070"/>
              <a:gd name="T9" fmla="*/ 0 h 8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0"/>
              <a:gd name="T16" fmla="*/ 0 h 844"/>
              <a:gd name="T17" fmla="*/ 1070 w 1070"/>
              <a:gd name="T18" fmla="*/ 844 h 8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0" h="844">
                <a:moveTo>
                  <a:pt x="141" y="0"/>
                </a:moveTo>
                <a:lnTo>
                  <a:pt x="1070" y="194"/>
                </a:lnTo>
                <a:lnTo>
                  <a:pt x="919" y="844"/>
                </a:lnTo>
                <a:lnTo>
                  <a:pt x="0" y="624"/>
                </a:lnTo>
                <a:lnTo>
                  <a:pt x="141" y="0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51" name="Freeform 594"/>
          <p:cNvSpPr>
            <a:spLocks noChangeArrowheads="1"/>
          </p:cNvSpPr>
          <p:nvPr/>
        </p:nvSpPr>
        <p:spPr bwMode="auto">
          <a:xfrm>
            <a:off x="6288088" y="1855788"/>
            <a:ext cx="165100" cy="52387"/>
          </a:xfrm>
          <a:custGeom>
            <a:avLst/>
            <a:gdLst>
              <a:gd name="T0" fmla="*/ 97 w 819"/>
              <a:gd name="T1" fmla="*/ 0 h 333"/>
              <a:gd name="T2" fmla="*/ 819 w 819"/>
              <a:gd name="T3" fmla="*/ 139 h 333"/>
              <a:gd name="T4" fmla="*/ 172 w 819"/>
              <a:gd name="T5" fmla="*/ 98 h 333"/>
              <a:gd name="T6" fmla="*/ 0 w 819"/>
              <a:gd name="T7" fmla="*/ 333 h 333"/>
              <a:gd name="T8" fmla="*/ 97 w 819"/>
              <a:gd name="T9" fmla="*/ 0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9"/>
              <a:gd name="T16" fmla="*/ 0 h 333"/>
              <a:gd name="T17" fmla="*/ 819 w 819"/>
              <a:gd name="T18" fmla="*/ 333 h 3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9" h="333">
                <a:moveTo>
                  <a:pt x="97" y="0"/>
                </a:moveTo>
                <a:lnTo>
                  <a:pt x="819" y="139"/>
                </a:lnTo>
                <a:lnTo>
                  <a:pt x="172" y="98"/>
                </a:lnTo>
                <a:lnTo>
                  <a:pt x="0" y="333"/>
                </a:lnTo>
                <a:lnTo>
                  <a:pt x="9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52" name="Freeform 595"/>
          <p:cNvSpPr>
            <a:spLocks noChangeArrowheads="1"/>
          </p:cNvSpPr>
          <p:nvPr/>
        </p:nvSpPr>
        <p:spPr bwMode="auto">
          <a:xfrm>
            <a:off x="6248400" y="2009775"/>
            <a:ext cx="217488" cy="47625"/>
          </a:xfrm>
          <a:custGeom>
            <a:avLst/>
            <a:gdLst>
              <a:gd name="T0" fmla="*/ 34 w 1083"/>
              <a:gd name="T1" fmla="*/ 0 h 306"/>
              <a:gd name="T2" fmla="*/ 1083 w 1083"/>
              <a:gd name="T3" fmla="*/ 261 h 306"/>
              <a:gd name="T4" fmla="*/ 1055 w 1083"/>
              <a:gd name="T5" fmla="*/ 306 h 306"/>
              <a:gd name="T6" fmla="*/ 0 w 1083"/>
              <a:gd name="T7" fmla="*/ 28 h 306"/>
              <a:gd name="T8" fmla="*/ 34 w 1083"/>
              <a:gd name="T9" fmla="*/ 0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3"/>
              <a:gd name="T16" fmla="*/ 0 h 306"/>
              <a:gd name="T17" fmla="*/ 1083 w 1083"/>
              <a:gd name="T18" fmla="*/ 306 h 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3" h="306">
                <a:moveTo>
                  <a:pt x="34" y="0"/>
                </a:moveTo>
                <a:lnTo>
                  <a:pt x="1083" y="261"/>
                </a:lnTo>
                <a:lnTo>
                  <a:pt x="1055" y="306"/>
                </a:lnTo>
                <a:lnTo>
                  <a:pt x="0" y="28"/>
                </a:lnTo>
                <a:lnTo>
                  <a:pt x="34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53" name="Freeform 596"/>
          <p:cNvSpPr>
            <a:spLocks noChangeArrowheads="1"/>
          </p:cNvSpPr>
          <p:nvPr/>
        </p:nvSpPr>
        <p:spPr bwMode="auto">
          <a:xfrm>
            <a:off x="6227763" y="2024063"/>
            <a:ext cx="219075" cy="47625"/>
          </a:xfrm>
          <a:custGeom>
            <a:avLst/>
            <a:gdLst>
              <a:gd name="T0" fmla="*/ 39 w 1088"/>
              <a:gd name="T1" fmla="*/ 0 h 311"/>
              <a:gd name="T2" fmla="*/ 1088 w 1088"/>
              <a:gd name="T3" fmla="*/ 260 h 311"/>
              <a:gd name="T4" fmla="*/ 1055 w 1088"/>
              <a:gd name="T5" fmla="*/ 311 h 311"/>
              <a:gd name="T6" fmla="*/ 0 w 1088"/>
              <a:gd name="T7" fmla="*/ 34 h 311"/>
              <a:gd name="T8" fmla="*/ 39 w 1088"/>
              <a:gd name="T9" fmla="*/ 0 h 3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8"/>
              <a:gd name="T16" fmla="*/ 0 h 311"/>
              <a:gd name="T17" fmla="*/ 1088 w 1088"/>
              <a:gd name="T18" fmla="*/ 311 h 3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8" h="311">
                <a:moveTo>
                  <a:pt x="39" y="0"/>
                </a:moveTo>
                <a:lnTo>
                  <a:pt x="1088" y="260"/>
                </a:lnTo>
                <a:lnTo>
                  <a:pt x="1055" y="311"/>
                </a:lnTo>
                <a:lnTo>
                  <a:pt x="0" y="34"/>
                </a:lnTo>
                <a:lnTo>
                  <a:pt x="39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54" name="Freeform 597"/>
          <p:cNvSpPr>
            <a:spLocks noChangeArrowheads="1"/>
          </p:cNvSpPr>
          <p:nvPr/>
        </p:nvSpPr>
        <p:spPr bwMode="auto">
          <a:xfrm>
            <a:off x="6262688" y="2068513"/>
            <a:ext cx="31750" cy="11112"/>
          </a:xfrm>
          <a:custGeom>
            <a:avLst/>
            <a:gdLst>
              <a:gd name="T0" fmla="*/ 16 w 164"/>
              <a:gd name="T1" fmla="*/ 1 h 72"/>
              <a:gd name="T2" fmla="*/ 21 w 164"/>
              <a:gd name="T3" fmla="*/ 1 h 72"/>
              <a:gd name="T4" fmla="*/ 35 w 164"/>
              <a:gd name="T5" fmla="*/ 0 h 72"/>
              <a:gd name="T6" fmla="*/ 54 w 164"/>
              <a:gd name="T7" fmla="*/ 0 h 72"/>
              <a:gd name="T8" fmla="*/ 78 w 164"/>
              <a:gd name="T9" fmla="*/ 2 h 72"/>
              <a:gd name="T10" fmla="*/ 104 w 164"/>
              <a:gd name="T11" fmla="*/ 7 h 72"/>
              <a:gd name="T12" fmla="*/ 128 w 164"/>
              <a:gd name="T13" fmla="*/ 17 h 72"/>
              <a:gd name="T14" fmla="*/ 149 w 164"/>
              <a:gd name="T15" fmla="*/ 31 h 72"/>
              <a:gd name="T16" fmla="*/ 164 w 164"/>
              <a:gd name="T17" fmla="*/ 51 h 72"/>
              <a:gd name="T18" fmla="*/ 164 w 164"/>
              <a:gd name="T19" fmla="*/ 52 h 72"/>
              <a:gd name="T20" fmla="*/ 164 w 164"/>
              <a:gd name="T21" fmla="*/ 57 h 72"/>
              <a:gd name="T22" fmla="*/ 163 w 164"/>
              <a:gd name="T23" fmla="*/ 62 h 72"/>
              <a:gd name="T24" fmla="*/ 161 w 164"/>
              <a:gd name="T25" fmla="*/ 67 h 72"/>
              <a:gd name="T26" fmla="*/ 156 w 164"/>
              <a:gd name="T27" fmla="*/ 71 h 72"/>
              <a:gd name="T28" fmla="*/ 149 w 164"/>
              <a:gd name="T29" fmla="*/ 72 h 72"/>
              <a:gd name="T30" fmla="*/ 138 w 164"/>
              <a:gd name="T31" fmla="*/ 71 h 72"/>
              <a:gd name="T32" fmla="*/ 124 w 164"/>
              <a:gd name="T33" fmla="*/ 65 h 72"/>
              <a:gd name="T34" fmla="*/ 124 w 164"/>
              <a:gd name="T35" fmla="*/ 63 h 72"/>
              <a:gd name="T36" fmla="*/ 123 w 164"/>
              <a:gd name="T37" fmla="*/ 59 h 72"/>
              <a:gd name="T38" fmla="*/ 120 w 164"/>
              <a:gd name="T39" fmla="*/ 52 h 72"/>
              <a:gd name="T40" fmla="*/ 113 w 164"/>
              <a:gd name="T41" fmla="*/ 45 h 72"/>
              <a:gd name="T42" fmla="*/ 100 w 164"/>
              <a:gd name="T43" fmla="*/ 38 h 72"/>
              <a:gd name="T44" fmla="*/ 81 w 164"/>
              <a:gd name="T45" fmla="*/ 32 h 72"/>
              <a:gd name="T46" fmla="*/ 55 w 164"/>
              <a:gd name="T47" fmla="*/ 29 h 72"/>
              <a:gd name="T48" fmla="*/ 20 w 164"/>
              <a:gd name="T49" fmla="*/ 29 h 72"/>
              <a:gd name="T50" fmla="*/ 18 w 164"/>
              <a:gd name="T51" fmla="*/ 29 h 72"/>
              <a:gd name="T52" fmla="*/ 14 w 164"/>
              <a:gd name="T53" fmla="*/ 27 h 72"/>
              <a:gd name="T54" fmla="*/ 9 w 164"/>
              <a:gd name="T55" fmla="*/ 25 h 72"/>
              <a:gd name="T56" fmla="*/ 4 w 164"/>
              <a:gd name="T57" fmla="*/ 22 h 72"/>
              <a:gd name="T58" fmla="*/ 0 w 164"/>
              <a:gd name="T59" fmla="*/ 18 h 72"/>
              <a:gd name="T60" fmla="*/ 0 w 164"/>
              <a:gd name="T61" fmla="*/ 14 h 72"/>
              <a:gd name="T62" fmla="*/ 5 w 164"/>
              <a:gd name="T63" fmla="*/ 7 h 72"/>
              <a:gd name="T64" fmla="*/ 16 w 164"/>
              <a:gd name="T65" fmla="*/ 1 h 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64"/>
              <a:gd name="T100" fmla="*/ 0 h 72"/>
              <a:gd name="T101" fmla="*/ 164 w 164"/>
              <a:gd name="T102" fmla="*/ 72 h 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64" h="72">
                <a:moveTo>
                  <a:pt x="16" y="1"/>
                </a:moveTo>
                <a:lnTo>
                  <a:pt x="21" y="1"/>
                </a:lnTo>
                <a:lnTo>
                  <a:pt x="35" y="0"/>
                </a:lnTo>
                <a:lnTo>
                  <a:pt x="54" y="0"/>
                </a:lnTo>
                <a:lnTo>
                  <a:pt x="78" y="2"/>
                </a:lnTo>
                <a:lnTo>
                  <a:pt x="104" y="7"/>
                </a:lnTo>
                <a:lnTo>
                  <a:pt x="128" y="17"/>
                </a:lnTo>
                <a:lnTo>
                  <a:pt x="149" y="31"/>
                </a:lnTo>
                <a:lnTo>
                  <a:pt x="164" y="51"/>
                </a:lnTo>
                <a:lnTo>
                  <a:pt x="164" y="52"/>
                </a:lnTo>
                <a:lnTo>
                  <a:pt x="164" y="57"/>
                </a:lnTo>
                <a:lnTo>
                  <a:pt x="163" y="62"/>
                </a:lnTo>
                <a:lnTo>
                  <a:pt x="161" y="67"/>
                </a:lnTo>
                <a:lnTo>
                  <a:pt x="156" y="71"/>
                </a:lnTo>
                <a:lnTo>
                  <a:pt x="149" y="72"/>
                </a:lnTo>
                <a:lnTo>
                  <a:pt x="138" y="71"/>
                </a:lnTo>
                <a:lnTo>
                  <a:pt x="124" y="65"/>
                </a:lnTo>
                <a:lnTo>
                  <a:pt x="124" y="63"/>
                </a:lnTo>
                <a:lnTo>
                  <a:pt x="123" y="59"/>
                </a:lnTo>
                <a:lnTo>
                  <a:pt x="120" y="52"/>
                </a:lnTo>
                <a:lnTo>
                  <a:pt x="113" y="45"/>
                </a:lnTo>
                <a:lnTo>
                  <a:pt x="100" y="38"/>
                </a:lnTo>
                <a:lnTo>
                  <a:pt x="81" y="32"/>
                </a:lnTo>
                <a:lnTo>
                  <a:pt x="55" y="29"/>
                </a:lnTo>
                <a:lnTo>
                  <a:pt x="20" y="29"/>
                </a:lnTo>
                <a:lnTo>
                  <a:pt x="18" y="29"/>
                </a:lnTo>
                <a:lnTo>
                  <a:pt x="14" y="27"/>
                </a:lnTo>
                <a:lnTo>
                  <a:pt x="9" y="25"/>
                </a:lnTo>
                <a:lnTo>
                  <a:pt x="4" y="22"/>
                </a:lnTo>
                <a:lnTo>
                  <a:pt x="0" y="18"/>
                </a:lnTo>
                <a:lnTo>
                  <a:pt x="0" y="14"/>
                </a:lnTo>
                <a:lnTo>
                  <a:pt x="5" y="7"/>
                </a:lnTo>
                <a:lnTo>
                  <a:pt x="16" y="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55" name="Freeform 598"/>
          <p:cNvSpPr>
            <a:spLocks noChangeArrowheads="1"/>
          </p:cNvSpPr>
          <p:nvPr/>
        </p:nvSpPr>
        <p:spPr bwMode="auto">
          <a:xfrm>
            <a:off x="6269038" y="1989138"/>
            <a:ext cx="30162" cy="15875"/>
          </a:xfrm>
          <a:custGeom>
            <a:avLst/>
            <a:gdLst>
              <a:gd name="T0" fmla="*/ 45 w 146"/>
              <a:gd name="T1" fmla="*/ 0 h 109"/>
              <a:gd name="T2" fmla="*/ 42 w 146"/>
              <a:gd name="T3" fmla="*/ 0 h 109"/>
              <a:gd name="T4" fmla="*/ 35 w 146"/>
              <a:gd name="T5" fmla="*/ 3 h 109"/>
              <a:gd name="T6" fmla="*/ 26 w 146"/>
              <a:gd name="T7" fmla="*/ 7 h 109"/>
              <a:gd name="T8" fmla="*/ 15 w 146"/>
              <a:gd name="T9" fmla="*/ 14 h 109"/>
              <a:gd name="T10" fmla="*/ 6 w 146"/>
              <a:gd name="T11" fmla="*/ 24 h 109"/>
              <a:gd name="T12" fmla="*/ 1 w 146"/>
              <a:gd name="T13" fmla="*/ 39 h 109"/>
              <a:gd name="T14" fmla="*/ 0 w 146"/>
              <a:gd name="T15" fmla="*/ 59 h 109"/>
              <a:gd name="T16" fmla="*/ 6 w 146"/>
              <a:gd name="T17" fmla="*/ 85 h 109"/>
              <a:gd name="T18" fmla="*/ 85 w 146"/>
              <a:gd name="T19" fmla="*/ 109 h 109"/>
              <a:gd name="T20" fmla="*/ 84 w 146"/>
              <a:gd name="T21" fmla="*/ 104 h 109"/>
              <a:gd name="T22" fmla="*/ 84 w 146"/>
              <a:gd name="T23" fmla="*/ 93 h 109"/>
              <a:gd name="T24" fmla="*/ 84 w 146"/>
              <a:gd name="T25" fmla="*/ 76 h 109"/>
              <a:gd name="T26" fmla="*/ 87 w 146"/>
              <a:gd name="T27" fmla="*/ 58 h 109"/>
              <a:gd name="T28" fmla="*/ 93 w 146"/>
              <a:gd name="T29" fmla="*/ 40 h 109"/>
              <a:gd name="T30" fmla="*/ 104 w 146"/>
              <a:gd name="T31" fmla="*/ 27 h 109"/>
              <a:gd name="T32" fmla="*/ 121 w 146"/>
              <a:gd name="T33" fmla="*/ 20 h 109"/>
              <a:gd name="T34" fmla="*/ 146 w 146"/>
              <a:gd name="T35" fmla="*/ 23 h 109"/>
              <a:gd name="T36" fmla="*/ 45 w 146"/>
              <a:gd name="T37" fmla="*/ 0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9"/>
              <a:gd name="T59" fmla="*/ 146 w 146"/>
              <a:gd name="T60" fmla="*/ 109 h 10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9">
                <a:moveTo>
                  <a:pt x="45" y="0"/>
                </a:moveTo>
                <a:lnTo>
                  <a:pt x="42" y="0"/>
                </a:lnTo>
                <a:lnTo>
                  <a:pt x="35" y="3"/>
                </a:lnTo>
                <a:lnTo>
                  <a:pt x="26" y="7"/>
                </a:lnTo>
                <a:lnTo>
                  <a:pt x="15" y="14"/>
                </a:lnTo>
                <a:lnTo>
                  <a:pt x="6" y="24"/>
                </a:lnTo>
                <a:lnTo>
                  <a:pt x="1" y="39"/>
                </a:lnTo>
                <a:lnTo>
                  <a:pt x="0" y="59"/>
                </a:lnTo>
                <a:lnTo>
                  <a:pt x="6" y="85"/>
                </a:lnTo>
                <a:lnTo>
                  <a:pt x="85" y="109"/>
                </a:lnTo>
                <a:lnTo>
                  <a:pt x="84" y="104"/>
                </a:lnTo>
                <a:lnTo>
                  <a:pt x="84" y="93"/>
                </a:lnTo>
                <a:lnTo>
                  <a:pt x="84" y="76"/>
                </a:lnTo>
                <a:lnTo>
                  <a:pt x="87" y="58"/>
                </a:lnTo>
                <a:lnTo>
                  <a:pt x="93" y="40"/>
                </a:lnTo>
                <a:lnTo>
                  <a:pt x="104" y="27"/>
                </a:lnTo>
                <a:lnTo>
                  <a:pt x="121" y="20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56" name="Freeform 599"/>
          <p:cNvSpPr>
            <a:spLocks noChangeArrowheads="1"/>
          </p:cNvSpPr>
          <p:nvPr/>
        </p:nvSpPr>
        <p:spPr bwMode="auto">
          <a:xfrm>
            <a:off x="6435725" y="2019300"/>
            <a:ext cx="30163" cy="15875"/>
          </a:xfrm>
          <a:custGeom>
            <a:avLst/>
            <a:gdLst>
              <a:gd name="T0" fmla="*/ 45 w 146"/>
              <a:gd name="T1" fmla="*/ 0 h 107"/>
              <a:gd name="T2" fmla="*/ 42 w 146"/>
              <a:gd name="T3" fmla="*/ 0 h 107"/>
              <a:gd name="T4" fmla="*/ 35 w 146"/>
              <a:gd name="T5" fmla="*/ 2 h 107"/>
              <a:gd name="T6" fmla="*/ 25 w 146"/>
              <a:gd name="T7" fmla="*/ 6 h 107"/>
              <a:gd name="T8" fmla="*/ 15 w 146"/>
              <a:gd name="T9" fmla="*/ 12 h 107"/>
              <a:gd name="T10" fmla="*/ 6 w 146"/>
              <a:gd name="T11" fmla="*/ 23 h 107"/>
              <a:gd name="T12" fmla="*/ 0 w 146"/>
              <a:gd name="T13" fmla="*/ 38 h 107"/>
              <a:gd name="T14" fmla="*/ 0 w 146"/>
              <a:gd name="T15" fmla="*/ 58 h 107"/>
              <a:gd name="T16" fmla="*/ 6 w 146"/>
              <a:gd name="T17" fmla="*/ 85 h 107"/>
              <a:gd name="T18" fmla="*/ 84 w 146"/>
              <a:gd name="T19" fmla="*/ 107 h 107"/>
              <a:gd name="T20" fmla="*/ 83 w 146"/>
              <a:gd name="T21" fmla="*/ 103 h 107"/>
              <a:gd name="T22" fmla="*/ 83 w 146"/>
              <a:gd name="T23" fmla="*/ 91 h 107"/>
              <a:gd name="T24" fmla="*/ 83 w 146"/>
              <a:gd name="T25" fmla="*/ 75 h 107"/>
              <a:gd name="T26" fmla="*/ 86 w 146"/>
              <a:gd name="T27" fmla="*/ 56 h 107"/>
              <a:gd name="T28" fmla="*/ 92 w 146"/>
              <a:gd name="T29" fmla="*/ 40 h 107"/>
              <a:gd name="T30" fmla="*/ 103 w 146"/>
              <a:gd name="T31" fmla="*/ 27 h 107"/>
              <a:gd name="T32" fmla="*/ 121 w 146"/>
              <a:gd name="T33" fmla="*/ 19 h 107"/>
              <a:gd name="T34" fmla="*/ 146 w 146"/>
              <a:gd name="T35" fmla="*/ 23 h 107"/>
              <a:gd name="T36" fmla="*/ 45 w 146"/>
              <a:gd name="T37" fmla="*/ 0 h 1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7"/>
              <a:gd name="T59" fmla="*/ 146 w 146"/>
              <a:gd name="T60" fmla="*/ 107 h 1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7">
                <a:moveTo>
                  <a:pt x="45" y="0"/>
                </a:moveTo>
                <a:lnTo>
                  <a:pt x="42" y="0"/>
                </a:lnTo>
                <a:lnTo>
                  <a:pt x="35" y="2"/>
                </a:lnTo>
                <a:lnTo>
                  <a:pt x="25" y="6"/>
                </a:lnTo>
                <a:lnTo>
                  <a:pt x="15" y="12"/>
                </a:lnTo>
                <a:lnTo>
                  <a:pt x="6" y="23"/>
                </a:lnTo>
                <a:lnTo>
                  <a:pt x="0" y="38"/>
                </a:lnTo>
                <a:lnTo>
                  <a:pt x="0" y="58"/>
                </a:lnTo>
                <a:lnTo>
                  <a:pt x="6" y="85"/>
                </a:lnTo>
                <a:lnTo>
                  <a:pt x="84" y="107"/>
                </a:lnTo>
                <a:lnTo>
                  <a:pt x="83" y="103"/>
                </a:lnTo>
                <a:lnTo>
                  <a:pt x="83" y="91"/>
                </a:lnTo>
                <a:lnTo>
                  <a:pt x="83" y="75"/>
                </a:lnTo>
                <a:lnTo>
                  <a:pt x="86" y="56"/>
                </a:lnTo>
                <a:lnTo>
                  <a:pt x="92" y="40"/>
                </a:lnTo>
                <a:lnTo>
                  <a:pt x="103" y="27"/>
                </a:lnTo>
                <a:lnTo>
                  <a:pt x="121" y="19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57" name="Freeform 600"/>
          <p:cNvSpPr>
            <a:spLocks noChangeArrowheads="1"/>
          </p:cNvSpPr>
          <p:nvPr/>
        </p:nvSpPr>
        <p:spPr bwMode="auto">
          <a:xfrm>
            <a:off x="6300788" y="1992313"/>
            <a:ext cx="127000" cy="30162"/>
          </a:xfrm>
          <a:custGeom>
            <a:avLst/>
            <a:gdLst>
              <a:gd name="T0" fmla="*/ 0 w 629"/>
              <a:gd name="T1" fmla="*/ 40 h 182"/>
              <a:gd name="T2" fmla="*/ 601 w 629"/>
              <a:gd name="T3" fmla="*/ 182 h 182"/>
              <a:gd name="T4" fmla="*/ 629 w 629"/>
              <a:gd name="T5" fmla="*/ 142 h 182"/>
              <a:gd name="T6" fmla="*/ 29 w 629"/>
              <a:gd name="T7" fmla="*/ 0 h 182"/>
              <a:gd name="T8" fmla="*/ 0 w 629"/>
              <a:gd name="T9" fmla="*/ 40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9"/>
              <a:gd name="T16" fmla="*/ 0 h 182"/>
              <a:gd name="T17" fmla="*/ 629 w 629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9" h="182">
                <a:moveTo>
                  <a:pt x="0" y="40"/>
                </a:moveTo>
                <a:lnTo>
                  <a:pt x="601" y="182"/>
                </a:lnTo>
                <a:lnTo>
                  <a:pt x="629" y="142"/>
                </a:lnTo>
                <a:lnTo>
                  <a:pt x="29" y="0"/>
                </a:lnTo>
                <a:lnTo>
                  <a:pt x="0" y="40"/>
                </a:lnTo>
                <a:close/>
              </a:path>
            </a:pathLst>
          </a:cu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58" name="Freeform 601"/>
          <p:cNvSpPr>
            <a:spLocks noChangeArrowheads="1"/>
          </p:cNvSpPr>
          <p:nvPr/>
        </p:nvSpPr>
        <p:spPr bwMode="auto">
          <a:xfrm>
            <a:off x="6300788" y="2005013"/>
            <a:ext cx="120650" cy="26987"/>
          </a:xfrm>
          <a:custGeom>
            <a:avLst/>
            <a:gdLst>
              <a:gd name="T0" fmla="*/ 0 w 606"/>
              <a:gd name="T1" fmla="*/ 28 h 170"/>
              <a:gd name="T2" fmla="*/ 600 w 606"/>
              <a:gd name="T3" fmla="*/ 170 h 170"/>
              <a:gd name="T4" fmla="*/ 606 w 606"/>
              <a:gd name="T5" fmla="*/ 142 h 170"/>
              <a:gd name="T6" fmla="*/ 5 w 606"/>
              <a:gd name="T7" fmla="*/ 0 h 170"/>
              <a:gd name="T8" fmla="*/ 0 w 606"/>
              <a:gd name="T9" fmla="*/ 28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59" name="Freeform 602"/>
          <p:cNvSpPr>
            <a:spLocks noChangeArrowheads="1"/>
          </p:cNvSpPr>
          <p:nvPr/>
        </p:nvSpPr>
        <p:spPr bwMode="auto">
          <a:xfrm>
            <a:off x="6300788" y="1987550"/>
            <a:ext cx="120650" cy="25400"/>
          </a:xfrm>
          <a:custGeom>
            <a:avLst/>
            <a:gdLst>
              <a:gd name="T0" fmla="*/ 0 w 606"/>
              <a:gd name="T1" fmla="*/ 28 h 170"/>
              <a:gd name="T2" fmla="*/ 600 w 606"/>
              <a:gd name="T3" fmla="*/ 170 h 170"/>
              <a:gd name="T4" fmla="*/ 606 w 606"/>
              <a:gd name="T5" fmla="*/ 142 h 170"/>
              <a:gd name="T6" fmla="*/ 5 w 606"/>
              <a:gd name="T7" fmla="*/ 0 h 170"/>
              <a:gd name="T8" fmla="*/ 0 w 606"/>
              <a:gd name="T9" fmla="*/ 28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60" name="AutoShape 603"/>
          <p:cNvSpPr>
            <a:spLocks noChangeArrowheads="1"/>
          </p:cNvSpPr>
          <p:nvPr/>
        </p:nvSpPr>
        <p:spPr bwMode="auto">
          <a:xfrm>
            <a:off x="5227638" y="2174875"/>
            <a:ext cx="517525" cy="180975"/>
          </a:xfrm>
          <a:prstGeom prst="roundRect">
            <a:avLst>
              <a:gd name="adj" fmla="val 875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861" name="Freeform 604"/>
          <p:cNvSpPr>
            <a:spLocks noChangeArrowheads="1"/>
          </p:cNvSpPr>
          <p:nvPr/>
        </p:nvSpPr>
        <p:spPr bwMode="auto">
          <a:xfrm>
            <a:off x="5637213" y="1844675"/>
            <a:ext cx="46037" cy="57150"/>
          </a:xfrm>
          <a:custGeom>
            <a:avLst/>
            <a:gdLst>
              <a:gd name="T0" fmla="*/ 65 w 177"/>
              <a:gd name="T1" fmla="*/ 33 h 219"/>
              <a:gd name="T2" fmla="*/ 52 w 177"/>
              <a:gd name="T3" fmla="*/ 43 h 219"/>
              <a:gd name="T4" fmla="*/ 41 w 177"/>
              <a:gd name="T5" fmla="*/ 54 h 219"/>
              <a:gd name="T6" fmla="*/ 29 w 177"/>
              <a:gd name="T7" fmla="*/ 66 h 219"/>
              <a:gd name="T8" fmla="*/ 20 w 177"/>
              <a:gd name="T9" fmla="*/ 79 h 219"/>
              <a:gd name="T10" fmla="*/ 12 w 177"/>
              <a:gd name="T11" fmla="*/ 93 h 219"/>
              <a:gd name="T12" fmla="*/ 6 w 177"/>
              <a:gd name="T13" fmla="*/ 107 h 219"/>
              <a:gd name="T14" fmla="*/ 2 w 177"/>
              <a:gd name="T15" fmla="*/ 121 h 219"/>
              <a:gd name="T16" fmla="*/ 0 w 177"/>
              <a:gd name="T17" fmla="*/ 136 h 219"/>
              <a:gd name="T18" fmla="*/ 2 w 177"/>
              <a:gd name="T19" fmla="*/ 158 h 219"/>
              <a:gd name="T20" fmla="*/ 10 w 177"/>
              <a:gd name="T21" fmla="*/ 177 h 219"/>
              <a:gd name="T22" fmla="*/ 23 w 177"/>
              <a:gd name="T23" fmla="*/ 193 h 219"/>
              <a:gd name="T24" fmla="*/ 38 w 177"/>
              <a:gd name="T25" fmla="*/ 204 h 219"/>
              <a:gd name="T26" fmla="*/ 57 w 177"/>
              <a:gd name="T27" fmla="*/ 213 h 219"/>
              <a:gd name="T28" fmla="*/ 78 w 177"/>
              <a:gd name="T29" fmla="*/ 218 h 219"/>
              <a:gd name="T30" fmla="*/ 98 w 177"/>
              <a:gd name="T31" fmla="*/ 219 h 219"/>
              <a:gd name="T32" fmla="*/ 118 w 177"/>
              <a:gd name="T33" fmla="*/ 216 h 219"/>
              <a:gd name="T34" fmla="*/ 123 w 177"/>
              <a:gd name="T35" fmla="*/ 216 h 219"/>
              <a:gd name="T36" fmla="*/ 127 w 177"/>
              <a:gd name="T37" fmla="*/ 214 h 219"/>
              <a:gd name="T38" fmla="*/ 130 w 177"/>
              <a:gd name="T39" fmla="*/ 210 h 219"/>
              <a:gd name="T40" fmla="*/ 131 w 177"/>
              <a:gd name="T41" fmla="*/ 205 h 219"/>
              <a:gd name="T42" fmla="*/ 130 w 177"/>
              <a:gd name="T43" fmla="*/ 203 h 219"/>
              <a:gd name="T44" fmla="*/ 127 w 177"/>
              <a:gd name="T45" fmla="*/ 203 h 219"/>
              <a:gd name="T46" fmla="*/ 123 w 177"/>
              <a:gd name="T47" fmla="*/ 202 h 219"/>
              <a:gd name="T48" fmla="*/ 117 w 177"/>
              <a:gd name="T49" fmla="*/ 202 h 219"/>
              <a:gd name="T50" fmla="*/ 111 w 177"/>
              <a:gd name="T51" fmla="*/ 202 h 219"/>
              <a:gd name="T52" fmla="*/ 106 w 177"/>
              <a:gd name="T53" fmla="*/ 202 h 219"/>
              <a:gd name="T54" fmla="*/ 100 w 177"/>
              <a:gd name="T55" fmla="*/ 202 h 219"/>
              <a:gd name="T56" fmla="*/ 97 w 177"/>
              <a:gd name="T57" fmla="*/ 202 h 219"/>
              <a:gd name="T58" fmla="*/ 87 w 177"/>
              <a:gd name="T59" fmla="*/ 201 h 219"/>
              <a:gd name="T60" fmla="*/ 77 w 177"/>
              <a:gd name="T61" fmla="*/ 200 h 219"/>
              <a:gd name="T62" fmla="*/ 67 w 177"/>
              <a:gd name="T63" fmla="*/ 199 h 219"/>
              <a:gd name="T64" fmla="*/ 56 w 177"/>
              <a:gd name="T65" fmla="*/ 196 h 219"/>
              <a:gd name="T66" fmla="*/ 46 w 177"/>
              <a:gd name="T67" fmla="*/ 193 h 219"/>
              <a:gd name="T68" fmla="*/ 35 w 177"/>
              <a:gd name="T69" fmla="*/ 185 h 219"/>
              <a:gd name="T70" fmla="*/ 26 w 177"/>
              <a:gd name="T71" fmla="*/ 175 h 219"/>
              <a:gd name="T72" fmla="*/ 15 w 177"/>
              <a:gd name="T73" fmla="*/ 162 h 219"/>
              <a:gd name="T74" fmla="*/ 13 w 177"/>
              <a:gd name="T75" fmla="*/ 146 h 219"/>
              <a:gd name="T76" fmla="*/ 14 w 177"/>
              <a:gd name="T77" fmla="*/ 131 h 219"/>
              <a:gd name="T78" fmla="*/ 19 w 177"/>
              <a:gd name="T79" fmla="*/ 116 h 219"/>
              <a:gd name="T80" fmla="*/ 25 w 177"/>
              <a:gd name="T81" fmla="*/ 102 h 219"/>
              <a:gd name="T82" fmla="*/ 34 w 177"/>
              <a:gd name="T83" fmla="*/ 89 h 219"/>
              <a:gd name="T84" fmla="*/ 45 w 177"/>
              <a:gd name="T85" fmla="*/ 76 h 219"/>
              <a:gd name="T86" fmla="*/ 56 w 177"/>
              <a:gd name="T87" fmla="*/ 65 h 219"/>
              <a:gd name="T88" fmla="*/ 70 w 177"/>
              <a:gd name="T89" fmla="*/ 55 h 219"/>
              <a:gd name="T90" fmla="*/ 84 w 177"/>
              <a:gd name="T91" fmla="*/ 45 h 219"/>
              <a:gd name="T92" fmla="*/ 98 w 177"/>
              <a:gd name="T93" fmla="*/ 37 h 219"/>
              <a:gd name="T94" fmla="*/ 113 w 177"/>
              <a:gd name="T95" fmla="*/ 29 h 219"/>
              <a:gd name="T96" fmla="*/ 127 w 177"/>
              <a:gd name="T97" fmla="*/ 23 h 219"/>
              <a:gd name="T98" fmla="*/ 141 w 177"/>
              <a:gd name="T99" fmla="*/ 17 h 219"/>
              <a:gd name="T100" fmla="*/ 154 w 177"/>
              <a:gd name="T101" fmla="*/ 12 h 219"/>
              <a:gd name="T102" fmla="*/ 167 w 177"/>
              <a:gd name="T103" fmla="*/ 9 h 219"/>
              <a:gd name="T104" fmla="*/ 177 w 177"/>
              <a:gd name="T105" fmla="*/ 7 h 219"/>
              <a:gd name="T106" fmla="*/ 170 w 177"/>
              <a:gd name="T107" fmla="*/ 2 h 219"/>
              <a:gd name="T108" fmla="*/ 158 w 177"/>
              <a:gd name="T109" fmla="*/ 0 h 219"/>
              <a:gd name="T110" fmla="*/ 145 w 177"/>
              <a:gd name="T111" fmla="*/ 2 h 219"/>
              <a:gd name="T112" fmla="*/ 129 w 177"/>
              <a:gd name="T113" fmla="*/ 6 h 219"/>
              <a:gd name="T114" fmla="*/ 111 w 177"/>
              <a:gd name="T115" fmla="*/ 11 h 219"/>
              <a:gd name="T116" fmla="*/ 94 w 177"/>
              <a:gd name="T117" fmla="*/ 17 h 219"/>
              <a:gd name="T118" fmla="*/ 78 w 177"/>
              <a:gd name="T119" fmla="*/ 26 h 219"/>
              <a:gd name="T120" fmla="*/ 65 w 177"/>
              <a:gd name="T121" fmla="*/ 33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"/>
              <a:gd name="T184" fmla="*/ 0 h 219"/>
              <a:gd name="T185" fmla="*/ 177 w 177"/>
              <a:gd name="T186" fmla="*/ 219 h 21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" h="219">
                <a:moveTo>
                  <a:pt x="65" y="33"/>
                </a:moveTo>
                <a:lnTo>
                  <a:pt x="52" y="43"/>
                </a:lnTo>
                <a:lnTo>
                  <a:pt x="41" y="54"/>
                </a:lnTo>
                <a:lnTo>
                  <a:pt x="29" y="66"/>
                </a:lnTo>
                <a:lnTo>
                  <a:pt x="20" y="79"/>
                </a:lnTo>
                <a:lnTo>
                  <a:pt x="12" y="93"/>
                </a:lnTo>
                <a:lnTo>
                  <a:pt x="6" y="107"/>
                </a:lnTo>
                <a:lnTo>
                  <a:pt x="2" y="121"/>
                </a:lnTo>
                <a:lnTo>
                  <a:pt x="0" y="136"/>
                </a:lnTo>
                <a:lnTo>
                  <a:pt x="2" y="158"/>
                </a:lnTo>
                <a:lnTo>
                  <a:pt x="10" y="177"/>
                </a:lnTo>
                <a:lnTo>
                  <a:pt x="23" y="193"/>
                </a:lnTo>
                <a:lnTo>
                  <a:pt x="38" y="204"/>
                </a:lnTo>
                <a:lnTo>
                  <a:pt x="57" y="213"/>
                </a:lnTo>
                <a:lnTo>
                  <a:pt x="78" y="218"/>
                </a:lnTo>
                <a:lnTo>
                  <a:pt x="98" y="219"/>
                </a:lnTo>
                <a:lnTo>
                  <a:pt x="118" y="216"/>
                </a:lnTo>
                <a:lnTo>
                  <a:pt x="123" y="216"/>
                </a:lnTo>
                <a:lnTo>
                  <a:pt x="127" y="214"/>
                </a:lnTo>
                <a:lnTo>
                  <a:pt x="130" y="210"/>
                </a:lnTo>
                <a:lnTo>
                  <a:pt x="131" y="205"/>
                </a:lnTo>
                <a:lnTo>
                  <a:pt x="130" y="203"/>
                </a:lnTo>
                <a:lnTo>
                  <a:pt x="127" y="203"/>
                </a:lnTo>
                <a:lnTo>
                  <a:pt x="123" y="202"/>
                </a:lnTo>
                <a:lnTo>
                  <a:pt x="117" y="202"/>
                </a:lnTo>
                <a:lnTo>
                  <a:pt x="111" y="202"/>
                </a:lnTo>
                <a:lnTo>
                  <a:pt x="106" y="202"/>
                </a:lnTo>
                <a:lnTo>
                  <a:pt x="100" y="202"/>
                </a:lnTo>
                <a:lnTo>
                  <a:pt x="97" y="202"/>
                </a:lnTo>
                <a:lnTo>
                  <a:pt x="87" y="201"/>
                </a:lnTo>
                <a:lnTo>
                  <a:pt x="77" y="200"/>
                </a:lnTo>
                <a:lnTo>
                  <a:pt x="67" y="199"/>
                </a:lnTo>
                <a:lnTo>
                  <a:pt x="56" y="196"/>
                </a:lnTo>
                <a:lnTo>
                  <a:pt x="46" y="193"/>
                </a:lnTo>
                <a:lnTo>
                  <a:pt x="35" y="185"/>
                </a:lnTo>
                <a:lnTo>
                  <a:pt x="26" y="175"/>
                </a:lnTo>
                <a:lnTo>
                  <a:pt x="15" y="162"/>
                </a:lnTo>
                <a:lnTo>
                  <a:pt x="13" y="146"/>
                </a:lnTo>
                <a:lnTo>
                  <a:pt x="14" y="131"/>
                </a:lnTo>
                <a:lnTo>
                  <a:pt x="19" y="116"/>
                </a:lnTo>
                <a:lnTo>
                  <a:pt x="25" y="102"/>
                </a:lnTo>
                <a:lnTo>
                  <a:pt x="34" y="89"/>
                </a:lnTo>
                <a:lnTo>
                  <a:pt x="45" y="76"/>
                </a:lnTo>
                <a:lnTo>
                  <a:pt x="56" y="65"/>
                </a:lnTo>
                <a:lnTo>
                  <a:pt x="70" y="55"/>
                </a:lnTo>
                <a:lnTo>
                  <a:pt x="84" y="45"/>
                </a:lnTo>
                <a:lnTo>
                  <a:pt x="98" y="37"/>
                </a:lnTo>
                <a:lnTo>
                  <a:pt x="113" y="29"/>
                </a:lnTo>
                <a:lnTo>
                  <a:pt x="127" y="23"/>
                </a:lnTo>
                <a:lnTo>
                  <a:pt x="141" y="17"/>
                </a:lnTo>
                <a:lnTo>
                  <a:pt x="154" y="12"/>
                </a:lnTo>
                <a:lnTo>
                  <a:pt x="167" y="9"/>
                </a:lnTo>
                <a:lnTo>
                  <a:pt x="177" y="7"/>
                </a:lnTo>
                <a:lnTo>
                  <a:pt x="170" y="2"/>
                </a:lnTo>
                <a:lnTo>
                  <a:pt x="158" y="0"/>
                </a:lnTo>
                <a:lnTo>
                  <a:pt x="145" y="2"/>
                </a:lnTo>
                <a:lnTo>
                  <a:pt x="129" y="6"/>
                </a:lnTo>
                <a:lnTo>
                  <a:pt x="111" y="11"/>
                </a:lnTo>
                <a:lnTo>
                  <a:pt x="94" y="17"/>
                </a:lnTo>
                <a:lnTo>
                  <a:pt x="78" y="26"/>
                </a:lnTo>
                <a:lnTo>
                  <a:pt x="65" y="33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62" name="Freeform 605"/>
          <p:cNvSpPr>
            <a:spLocks noChangeArrowheads="1"/>
          </p:cNvSpPr>
          <p:nvPr/>
        </p:nvSpPr>
        <p:spPr bwMode="auto">
          <a:xfrm>
            <a:off x="5713413" y="1843088"/>
            <a:ext cx="30162" cy="46037"/>
          </a:xfrm>
          <a:custGeom>
            <a:avLst/>
            <a:gdLst>
              <a:gd name="T0" fmla="*/ 97 w 115"/>
              <a:gd name="T1" fmla="*/ 57 h 170"/>
              <a:gd name="T2" fmla="*/ 100 w 115"/>
              <a:gd name="T3" fmla="*/ 75 h 170"/>
              <a:gd name="T4" fmla="*/ 98 w 115"/>
              <a:gd name="T5" fmla="*/ 90 h 170"/>
              <a:gd name="T6" fmla="*/ 91 w 115"/>
              <a:gd name="T7" fmla="*/ 103 h 170"/>
              <a:gd name="T8" fmla="*/ 80 w 115"/>
              <a:gd name="T9" fmla="*/ 114 h 170"/>
              <a:gd name="T10" fmla="*/ 68 w 115"/>
              <a:gd name="T11" fmla="*/ 125 h 170"/>
              <a:gd name="T12" fmla="*/ 54 w 115"/>
              <a:gd name="T13" fmla="*/ 135 h 170"/>
              <a:gd name="T14" fmla="*/ 39 w 115"/>
              <a:gd name="T15" fmla="*/ 145 h 170"/>
              <a:gd name="T16" fmla="*/ 27 w 115"/>
              <a:gd name="T17" fmla="*/ 155 h 170"/>
              <a:gd name="T18" fmla="*/ 25 w 115"/>
              <a:gd name="T19" fmla="*/ 158 h 170"/>
              <a:gd name="T20" fmla="*/ 23 w 115"/>
              <a:gd name="T21" fmla="*/ 160 h 170"/>
              <a:gd name="T22" fmla="*/ 23 w 115"/>
              <a:gd name="T23" fmla="*/ 164 h 170"/>
              <a:gd name="T24" fmla="*/ 26 w 115"/>
              <a:gd name="T25" fmla="*/ 167 h 170"/>
              <a:gd name="T26" fmla="*/ 28 w 115"/>
              <a:gd name="T27" fmla="*/ 169 h 170"/>
              <a:gd name="T28" fmla="*/ 31 w 115"/>
              <a:gd name="T29" fmla="*/ 170 h 170"/>
              <a:gd name="T30" fmla="*/ 34 w 115"/>
              <a:gd name="T31" fmla="*/ 170 h 170"/>
              <a:gd name="T32" fmla="*/ 37 w 115"/>
              <a:gd name="T33" fmla="*/ 169 h 170"/>
              <a:gd name="T34" fmla="*/ 53 w 115"/>
              <a:gd name="T35" fmla="*/ 159 h 170"/>
              <a:gd name="T36" fmla="*/ 69 w 115"/>
              <a:gd name="T37" fmla="*/ 149 h 170"/>
              <a:gd name="T38" fmla="*/ 83 w 115"/>
              <a:gd name="T39" fmla="*/ 137 h 170"/>
              <a:gd name="T40" fmla="*/ 97 w 115"/>
              <a:gd name="T41" fmla="*/ 123 h 170"/>
              <a:gd name="T42" fmla="*/ 106 w 115"/>
              <a:gd name="T43" fmla="*/ 108 h 170"/>
              <a:gd name="T44" fmla="*/ 113 w 115"/>
              <a:gd name="T45" fmla="*/ 91 h 170"/>
              <a:gd name="T46" fmla="*/ 115 w 115"/>
              <a:gd name="T47" fmla="*/ 73 h 170"/>
              <a:gd name="T48" fmla="*/ 111 w 115"/>
              <a:gd name="T49" fmla="*/ 53 h 170"/>
              <a:gd name="T50" fmla="*/ 101 w 115"/>
              <a:gd name="T51" fmla="*/ 39 h 170"/>
              <a:gd name="T52" fmla="*/ 89 w 115"/>
              <a:gd name="T53" fmla="*/ 26 h 170"/>
              <a:gd name="T54" fmla="*/ 72 w 115"/>
              <a:gd name="T55" fmla="*/ 15 h 170"/>
              <a:gd name="T56" fmla="*/ 55 w 115"/>
              <a:gd name="T57" fmla="*/ 8 h 170"/>
              <a:gd name="T58" fmla="*/ 37 w 115"/>
              <a:gd name="T59" fmla="*/ 2 h 170"/>
              <a:gd name="T60" fmla="*/ 21 w 115"/>
              <a:gd name="T61" fmla="*/ 0 h 170"/>
              <a:gd name="T62" fmla="*/ 9 w 115"/>
              <a:gd name="T63" fmla="*/ 1 h 170"/>
              <a:gd name="T64" fmla="*/ 0 w 115"/>
              <a:gd name="T65" fmla="*/ 5 h 170"/>
              <a:gd name="T66" fmla="*/ 15 w 115"/>
              <a:gd name="T67" fmla="*/ 10 h 170"/>
              <a:gd name="T68" fmla="*/ 30 w 115"/>
              <a:gd name="T69" fmla="*/ 13 h 170"/>
              <a:gd name="T70" fmla="*/ 43 w 115"/>
              <a:gd name="T71" fmla="*/ 16 h 170"/>
              <a:gd name="T72" fmla="*/ 57 w 115"/>
              <a:gd name="T73" fmla="*/ 20 h 170"/>
              <a:gd name="T74" fmla="*/ 70 w 115"/>
              <a:gd name="T75" fmla="*/ 26 h 170"/>
              <a:gd name="T76" fmla="*/ 81 w 115"/>
              <a:gd name="T77" fmla="*/ 33 h 170"/>
              <a:gd name="T78" fmla="*/ 91 w 115"/>
              <a:gd name="T79" fmla="*/ 43 h 170"/>
              <a:gd name="T80" fmla="*/ 97 w 115"/>
              <a:gd name="T81" fmla="*/ 57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5"/>
              <a:gd name="T124" fmla="*/ 0 h 170"/>
              <a:gd name="T125" fmla="*/ 115 w 11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5" h="170">
                <a:moveTo>
                  <a:pt x="97" y="57"/>
                </a:moveTo>
                <a:lnTo>
                  <a:pt x="100" y="75"/>
                </a:lnTo>
                <a:lnTo>
                  <a:pt x="98" y="90"/>
                </a:lnTo>
                <a:lnTo>
                  <a:pt x="91" y="103"/>
                </a:lnTo>
                <a:lnTo>
                  <a:pt x="80" y="114"/>
                </a:lnTo>
                <a:lnTo>
                  <a:pt x="68" y="125"/>
                </a:lnTo>
                <a:lnTo>
                  <a:pt x="54" y="135"/>
                </a:lnTo>
                <a:lnTo>
                  <a:pt x="39" y="145"/>
                </a:lnTo>
                <a:lnTo>
                  <a:pt x="27" y="155"/>
                </a:lnTo>
                <a:lnTo>
                  <a:pt x="25" y="158"/>
                </a:lnTo>
                <a:lnTo>
                  <a:pt x="23" y="160"/>
                </a:lnTo>
                <a:lnTo>
                  <a:pt x="23" y="164"/>
                </a:lnTo>
                <a:lnTo>
                  <a:pt x="26" y="167"/>
                </a:lnTo>
                <a:lnTo>
                  <a:pt x="28" y="169"/>
                </a:lnTo>
                <a:lnTo>
                  <a:pt x="31" y="170"/>
                </a:lnTo>
                <a:lnTo>
                  <a:pt x="34" y="170"/>
                </a:lnTo>
                <a:lnTo>
                  <a:pt x="37" y="169"/>
                </a:lnTo>
                <a:lnTo>
                  <a:pt x="53" y="159"/>
                </a:lnTo>
                <a:lnTo>
                  <a:pt x="69" y="149"/>
                </a:lnTo>
                <a:lnTo>
                  <a:pt x="83" y="137"/>
                </a:lnTo>
                <a:lnTo>
                  <a:pt x="97" y="123"/>
                </a:lnTo>
                <a:lnTo>
                  <a:pt x="106" y="108"/>
                </a:lnTo>
                <a:lnTo>
                  <a:pt x="113" y="91"/>
                </a:lnTo>
                <a:lnTo>
                  <a:pt x="115" y="73"/>
                </a:lnTo>
                <a:lnTo>
                  <a:pt x="111" y="53"/>
                </a:lnTo>
                <a:lnTo>
                  <a:pt x="101" y="39"/>
                </a:lnTo>
                <a:lnTo>
                  <a:pt x="89" y="26"/>
                </a:lnTo>
                <a:lnTo>
                  <a:pt x="72" y="15"/>
                </a:lnTo>
                <a:lnTo>
                  <a:pt x="55" y="8"/>
                </a:lnTo>
                <a:lnTo>
                  <a:pt x="37" y="2"/>
                </a:lnTo>
                <a:lnTo>
                  <a:pt x="21" y="0"/>
                </a:lnTo>
                <a:lnTo>
                  <a:pt x="9" y="1"/>
                </a:lnTo>
                <a:lnTo>
                  <a:pt x="0" y="5"/>
                </a:lnTo>
                <a:lnTo>
                  <a:pt x="15" y="10"/>
                </a:lnTo>
                <a:lnTo>
                  <a:pt x="30" y="13"/>
                </a:lnTo>
                <a:lnTo>
                  <a:pt x="43" y="16"/>
                </a:lnTo>
                <a:lnTo>
                  <a:pt x="57" y="20"/>
                </a:lnTo>
                <a:lnTo>
                  <a:pt x="70" y="26"/>
                </a:lnTo>
                <a:lnTo>
                  <a:pt x="81" y="33"/>
                </a:lnTo>
                <a:lnTo>
                  <a:pt x="91" y="43"/>
                </a:lnTo>
                <a:lnTo>
                  <a:pt x="97" y="57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63" name="Freeform 606"/>
          <p:cNvSpPr>
            <a:spLocks noChangeArrowheads="1"/>
          </p:cNvSpPr>
          <p:nvPr/>
        </p:nvSpPr>
        <p:spPr bwMode="auto">
          <a:xfrm>
            <a:off x="5608638" y="1833563"/>
            <a:ext cx="73025" cy="92075"/>
          </a:xfrm>
          <a:custGeom>
            <a:avLst/>
            <a:gdLst>
              <a:gd name="T0" fmla="*/ 90 w 289"/>
              <a:gd name="T1" fmla="*/ 65 h 352"/>
              <a:gd name="T2" fmla="*/ 48 w 289"/>
              <a:gd name="T3" fmla="*/ 106 h 352"/>
              <a:gd name="T4" fmla="*/ 16 w 289"/>
              <a:gd name="T5" fmla="*/ 156 h 352"/>
              <a:gd name="T6" fmla="*/ 0 w 289"/>
              <a:gd name="T7" fmla="*/ 211 h 352"/>
              <a:gd name="T8" fmla="*/ 3 w 289"/>
              <a:gd name="T9" fmla="*/ 249 h 352"/>
              <a:gd name="T10" fmla="*/ 10 w 289"/>
              <a:gd name="T11" fmla="*/ 264 h 352"/>
              <a:gd name="T12" fmla="*/ 19 w 289"/>
              <a:gd name="T13" fmla="*/ 277 h 352"/>
              <a:gd name="T14" fmla="*/ 31 w 289"/>
              <a:gd name="T15" fmla="*/ 289 h 352"/>
              <a:gd name="T16" fmla="*/ 51 w 289"/>
              <a:gd name="T17" fmla="*/ 302 h 352"/>
              <a:gd name="T18" fmla="*/ 78 w 289"/>
              <a:gd name="T19" fmla="*/ 316 h 352"/>
              <a:gd name="T20" fmla="*/ 107 w 289"/>
              <a:gd name="T21" fmla="*/ 327 h 352"/>
              <a:gd name="T22" fmla="*/ 137 w 289"/>
              <a:gd name="T23" fmla="*/ 335 h 352"/>
              <a:gd name="T24" fmla="*/ 167 w 289"/>
              <a:gd name="T25" fmla="*/ 342 h 352"/>
              <a:gd name="T26" fmla="*/ 198 w 289"/>
              <a:gd name="T27" fmla="*/ 346 h 352"/>
              <a:gd name="T28" fmla="*/ 229 w 289"/>
              <a:gd name="T29" fmla="*/ 349 h 352"/>
              <a:gd name="T30" fmla="*/ 260 w 289"/>
              <a:gd name="T31" fmla="*/ 351 h 352"/>
              <a:gd name="T32" fmla="*/ 280 w 289"/>
              <a:gd name="T33" fmla="*/ 352 h 352"/>
              <a:gd name="T34" fmla="*/ 287 w 289"/>
              <a:gd name="T35" fmla="*/ 346 h 352"/>
              <a:gd name="T36" fmla="*/ 289 w 289"/>
              <a:gd name="T37" fmla="*/ 335 h 352"/>
              <a:gd name="T38" fmla="*/ 283 w 289"/>
              <a:gd name="T39" fmla="*/ 328 h 352"/>
              <a:gd name="T40" fmla="*/ 264 w 289"/>
              <a:gd name="T41" fmla="*/ 327 h 352"/>
              <a:gd name="T42" fmla="*/ 235 w 289"/>
              <a:gd name="T43" fmla="*/ 326 h 352"/>
              <a:gd name="T44" fmla="*/ 207 w 289"/>
              <a:gd name="T45" fmla="*/ 323 h 352"/>
              <a:gd name="T46" fmla="*/ 179 w 289"/>
              <a:gd name="T47" fmla="*/ 319 h 352"/>
              <a:gd name="T48" fmla="*/ 150 w 289"/>
              <a:gd name="T49" fmla="*/ 314 h 352"/>
              <a:gd name="T50" fmla="*/ 122 w 289"/>
              <a:gd name="T51" fmla="*/ 306 h 352"/>
              <a:gd name="T52" fmla="*/ 95 w 289"/>
              <a:gd name="T53" fmla="*/ 298 h 352"/>
              <a:gd name="T54" fmla="*/ 68 w 289"/>
              <a:gd name="T55" fmla="*/ 285 h 352"/>
              <a:gd name="T56" fmla="*/ 45 w 289"/>
              <a:gd name="T57" fmla="*/ 271 h 352"/>
              <a:gd name="T58" fmla="*/ 32 w 289"/>
              <a:gd name="T59" fmla="*/ 250 h 352"/>
              <a:gd name="T60" fmla="*/ 27 w 289"/>
              <a:gd name="T61" fmla="*/ 222 h 352"/>
              <a:gd name="T62" fmla="*/ 34 w 289"/>
              <a:gd name="T63" fmla="*/ 183 h 352"/>
              <a:gd name="T64" fmla="*/ 45 w 289"/>
              <a:gd name="T65" fmla="*/ 153 h 352"/>
              <a:gd name="T66" fmla="*/ 61 w 289"/>
              <a:gd name="T67" fmla="*/ 127 h 352"/>
              <a:gd name="T68" fmla="*/ 80 w 289"/>
              <a:gd name="T69" fmla="*/ 103 h 352"/>
              <a:gd name="T70" fmla="*/ 102 w 289"/>
              <a:gd name="T71" fmla="*/ 82 h 352"/>
              <a:gd name="T72" fmla="*/ 129 w 289"/>
              <a:gd name="T73" fmla="*/ 59 h 352"/>
              <a:gd name="T74" fmla="*/ 162 w 289"/>
              <a:gd name="T75" fmla="*/ 38 h 352"/>
              <a:gd name="T76" fmla="*/ 197 w 289"/>
              <a:gd name="T77" fmla="*/ 20 h 352"/>
              <a:gd name="T78" fmla="*/ 227 w 289"/>
              <a:gd name="T79" fmla="*/ 6 h 352"/>
              <a:gd name="T80" fmla="*/ 228 w 289"/>
              <a:gd name="T81" fmla="*/ 0 h 352"/>
              <a:gd name="T82" fmla="*/ 198 w 289"/>
              <a:gd name="T83" fmla="*/ 5 h 352"/>
              <a:gd name="T84" fmla="*/ 162 w 289"/>
              <a:gd name="T85" fmla="*/ 18 h 352"/>
              <a:gd name="T86" fmla="*/ 127 w 289"/>
              <a:gd name="T87" fmla="*/ 36 h 3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2"/>
              <a:gd name="T134" fmla="*/ 289 w 289"/>
              <a:gd name="T135" fmla="*/ 352 h 3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2">
                <a:moveTo>
                  <a:pt x="113" y="47"/>
                </a:moveTo>
                <a:lnTo>
                  <a:pt x="90" y="65"/>
                </a:lnTo>
                <a:lnTo>
                  <a:pt x="68" y="85"/>
                </a:lnTo>
                <a:lnTo>
                  <a:pt x="48" y="106"/>
                </a:lnTo>
                <a:lnTo>
                  <a:pt x="31" y="130"/>
                </a:lnTo>
                <a:lnTo>
                  <a:pt x="16" y="156"/>
                </a:lnTo>
                <a:lnTo>
                  <a:pt x="5" y="182"/>
                </a:lnTo>
                <a:lnTo>
                  <a:pt x="0" y="211"/>
                </a:lnTo>
                <a:lnTo>
                  <a:pt x="1" y="241"/>
                </a:lnTo>
                <a:lnTo>
                  <a:pt x="3" y="249"/>
                </a:lnTo>
                <a:lnTo>
                  <a:pt x="6" y="257"/>
                </a:lnTo>
                <a:lnTo>
                  <a:pt x="10" y="264"/>
                </a:lnTo>
                <a:lnTo>
                  <a:pt x="14" y="271"/>
                </a:lnTo>
                <a:lnTo>
                  <a:pt x="19" y="277"/>
                </a:lnTo>
                <a:lnTo>
                  <a:pt x="24" y="284"/>
                </a:lnTo>
                <a:lnTo>
                  <a:pt x="31" y="289"/>
                </a:lnTo>
                <a:lnTo>
                  <a:pt x="37" y="293"/>
                </a:lnTo>
                <a:lnTo>
                  <a:pt x="51" y="302"/>
                </a:lnTo>
                <a:lnTo>
                  <a:pt x="64" y="309"/>
                </a:lnTo>
                <a:lnTo>
                  <a:pt x="78" y="316"/>
                </a:lnTo>
                <a:lnTo>
                  <a:pt x="93" y="321"/>
                </a:lnTo>
                <a:lnTo>
                  <a:pt x="107" y="327"/>
                </a:lnTo>
                <a:lnTo>
                  <a:pt x="122" y="331"/>
                </a:lnTo>
                <a:lnTo>
                  <a:pt x="137" y="335"/>
                </a:lnTo>
                <a:lnTo>
                  <a:pt x="151" y="338"/>
                </a:lnTo>
                <a:lnTo>
                  <a:pt x="167" y="342"/>
                </a:lnTo>
                <a:lnTo>
                  <a:pt x="183" y="344"/>
                </a:lnTo>
                <a:lnTo>
                  <a:pt x="198" y="346"/>
                </a:lnTo>
                <a:lnTo>
                  <a:pt x="213" y="348"/>
                </a:lnTo>
                <a:lnTo>
                  <a:pt x="229" y="349"/>
                </a:lnTo>
                <a:lnTo>
                  <a:pt x="245" y="350"/>
                </a:lnTo>
                <a:lnTo>
                  <a:pt x="260" y="351"/>
                </a:lnTo>
                <a:lnTo>
                  <a:pt x="275" y="352"/>
                </a:lnTo>
                <a:lnTo>
                  <a:pt x="280" y="352"/>
                </a:lnTo>
                <a:lnTo>
                  <a:pt x="284" y="349"/>
                </a:lnTo>
                <a:lnTo>
                  <a:pt x="287" y="346"/>
                </a:lnTo>
                <a:lnTo>
                  <a:pt x="289" y="340"/>
                </a:lnTo>
                <a:lnTo>
                  <a:pt x="289" y="335"/>
                </a:lnTo>
                <a:lnTo>
                  <a:pt x="287" y="331"/>
                </a:lnTo>
                <a:lnTo>
                  <a:pt x="283" y="328"/>
                </a:lnTo>
                <a:lnTo>
                  <a:pt x="279" y="327"/>
                </a:lnTo>
                <a:lnTo>
                  <a:pt x="264" y="327"/>
                </a:lnTo>
                <a:lnTo>
                  <a:pt x="250" y="327"/>
                </a:lnTo>
                <a:lnTo>
                  <a:pt x="235" y="326"/>
                </a:lnTo>
                <a:lnTo>
                  <a:pt x="222" y="324"/>
                </a:lnTo>
                <a:lnTo>
                  <a:pt x="207" y="323"/>
                </a:lnTo>
                <a:lnTo>
                  <a:pt x="192" y="321"/>
                </a:lnTo>
                <a:lnTo>
                  <a:pt x="179" y="319"/>
                </a:lnTo>
                <a:lnTo>
                  <a:pt x="164" y="317"/>
                </a:lnTo>
                <a:lnTo>
                  <a:pt x="150" y="314"/>
                </a:lnTo>
                <a:lnTo>
                  <a:pt x="136" y="311"/>
                </a:lnTo>
                <a:lnTo>
                  <a:pt x="122" y="306"/>
                </a:lnTo>
                <a:lnTo>
                  <a:pt x="108" y="302"/>
                </a:lnTo>
                <a:lnTo>
                  <a:pt x="95" y="298"/>
                </a:lnTo>
                <a:lnTo>
                  <a:pt x="82" y="291"/>
                </a:lnTo>
                <a:lnTo>
                  <a:pt x="68" y="285"/>
                </a:lnTo>
                <a:lnTo>
                  <a:pt x="56" y="278"/>
                </a:lnTo>
                <a:lnTo>
                  <a:pt x="45" y="271"/>
                </a:lnTo>
                <a:lnTo>
                  <a:pt x="37" y="260"/>
                </a:lnTo>
                <a:lnTo>
                  <a:pt x="32" y="250"/>
                </a:lnTo>
                <a:lnTo>
                  <a:pt x="27" y="237"/>
                </a:lnTo>
                <a:lnTo>
                  <a:pt x="27" y="222"/>
                </a:lnTo>
                <a:lnTo>
                  <a:pt x="30" y="203"/>
                </a:lnTo>
                <a:lnTo>
                  <a:pt x="34" y="183"/>
                </a:lnTo>
                <a:lnTo>
                  <a:pt x="38" y="169"/>
                </a:lnTo>
                <a:lnTo>
                  <a:pt x="45" y="153"/>
                </a:lnTo>
                <a:lnTo>
                  <a:pt x="54" y="140"/>
                </a:lnTo>
                <a:lnTo>
                  <a:pt x="61" y="127"/>
                </a:lnTo>
                <a:lnTo>
                  <a:pt x="71" y="115"/>
                </a:lnTo>
                <a:lnTo>
                  <a:pt x="80" y="103"/>
                </a:lnTo>
                <a:lnTo>
                  <a:pt x="90" y="93"/>
                </a:lnTo>
                <a:lnTo>
                  <a:pt x="102" y="82"/>
                </a:lnTo>
                <a:lnTo>
                  <a:pt x="116" y="70"/>
                </a:lnTo>
                <a:lnTo>
                  <a:pt x="129" y="59"/>
                </a:lnTo>
                <a:lnTo>
                  <a:pt x="145" y="49"/>
                </a:lnTo>
                <a:lnTo>
                  <a:pt x="162" y="38"/>
                </a:lnTo>
                <a:lnTo>
                  <a:pt x="180" y="28"/>
                </a:lnTo>
                <a:lnTo>
                  <a:pt x="197" y="20"/>
                </a:lnTo>
                <a:lnTo>
                  <a:pt x="212" y="12"/>
                </a:lnTo>
                <a:lnTo>
                  <a:pt x="227" y="6"/>
                </a:lnTo>
                <a:lnTo>
                  <a:pt x="240" y="1"/>
                </a:lnTo>
                <a:lnTo>
                  <a:pt x="228" y="0"/>
                </a:lnTo>
                <a:lnTo>
                  <a:pt x="213" y="1"/>
                </a:lnTo>
                <a:lnTo>
                  <a:pt x="198" y="5"/>
                </a:lnTo>
                <a:lnTo>
                  <a:pt x="180" y="10"/>
                </a:lnTo>
                <a:lnTo>
                  <a:pt x="162" y="18"/>
                </a:lnTo>
                <a:lnTo>
                  <a:pt x="144" y="26"/>
                </a:lnTo>
                <a:lnTo>
                  <a:pt x="127" y="36"/>
                </a:lnTo>
                <a:lnTo>
                  <a:pt x="113" y="47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64" name="Freeform 607"/>
          <p:cNvSpPr>
            <a:spLocks noChangeArrowheads="1"/>
          </p:cNvSpPr>
          <p:nvPr/>
        </p:nvSpPr>
        <p:spPr bwMode="auto">
          <a:xfrm>
            <a:off x="5711825" y="1830388"/>
            <a:ext cx="65088" cy="63500"/>
          </a:xfrm>
          <a:custGeom>
            <a:avLst/>
            <a:gdLst>
              <a:gd name="T0" fmla="*/ 210 w 252"/>
              <a:gd name="T1" fmla="*/ 72 h 235"/>
              <a:gd name="T2" fmla="*/ 222 w 252"/>
              <a:gd name="T3" fmla="*/ 85 h 235"/>
              <a:gd name="T4" fmla="*/ 228 w 252"/>
              <a:gd name="T5" fmla="*/ 100 h 235"/>
              <a:gd name="T6" fmla="*/ 232 w 252"/>
              <a:gd name="T7" fmla="*/ 116 h 235"/>
              <a:gd name="T8" fmla="*/ 232 w 252"/>
              <a:gd name="T9" fmla="*/ 133 h 235"/>
              <a:gd name="T10" fmla="*/ 230 w 252"/>
              <a:gd name="T11" fmla="*/ 147 h 235"/>
              <a:gd name="T12" fmla="*/ 226 w 252"/>
              <a:gd name="T13" fmla="*/ 159 h 235"/>
              <a:gd name="T14" fmla="*/ 218 w 252"/>
              <a:gd name="T15" fmla="*/ 171 h 235"/>
              <a:gd name="T16" fmla="*/ 211 w 252"/>
              <a:gd name="T17" fmla="*/ 180 h 235"/>
              <a:gd name="T18" fmla="*/ 202 w 252"/>
              <a:gd name="T19" fmla="*/ 191 h 235"/>
              <a:gd name="T20" fmla="*/ 192 w 252"/>
              <a:gd name="T21" fmla="*/ 200 h 235"/>
              <a:gd name="T22" fmla="*/ 183 w 252"/>
              <a:gd name="T23" fmla="*/ 209 h 235"/>
              <a:gd name="T24" fmla="*/ 173 w 252"/>
              <a:gd name="T25" fmla="*/ 219 h 235"/>
              <a:gd name="T26" fmla="*/ 171 w 252"/>
              <a:gd name="T27" fmla="*/ 222 h 235"/>
              <a:gd name="T28" fmla="*/ 170 w 252"/>
              <a:gd name="T29" fmla="*/ 225 h 235"/>
              <a:gd name="T30" fmla="*/ 171 w 252"/>
              <a:gd name="T31" fmla="*/ 229 h 235"/>
              <a:gd name="T32" fmla="*/ 173 w 252"/>
              <a:gd name="T33" fmla="*/ 232 h 235"/>
              <a:gd name="T34" fmla="*/ 176 w 252"/>
              <a:gd name="T35" fmla="*/ 234 h 235"/>
              <a:gd name="T36" fmla="*/ 180 w 252"/>
              <a:gd name="T37" fmla="*/ 235 h 235"/>
              <a:gd name="T38" fmla="*/ 184 w 252"/>
              <a:gd name="T39" fmla="*/ 234 h 235"/>
              <a:gd name="T40" fmla="*/ 187 w 252"/>
              <a:gd name="T41" fmla="*/ 232 h 235"/>
              <a:gd name="T42" fmla="*/ 208 w 252"/>
              <a:gd name="T43" fmla="*/ 218 h 235"/>
              <a:gd name="T44" fmla="*/ 225 w 252"/>
              <a:gd name="T45" fmla="*/ 200 h 235"/>
              <a:gd name="T46" fmla="*/ 239 w 252"/>
              <a:gd name="T47" fmla="*/ 178 h 235"/>
              <a:gd name="T48" fmla="*/ 249 w 252"/>
              <a:gd name="T49" fmla="*/ 156 h 235"/>
              <a:gd name="T50" fmla="*/ 252 w 252"/>
              <a:gd name="T51" fmla="*/ 131 h 235"/>
              <a:gd name="T52" fmla="*/ 250 w 252"/>
              <a:gd name="T53" fmla="*/ 108 h 235"/>
              <a:gd name="T54" fmla="*/ 242 w 252"/>
              <a:gd name="T55" fmla="*/ 85 h 235"/>
              <a:gd name="T56" fmla="*/ 225 w 252"/>
              <a:gd name="T57" fmla="*/ 65 h 235"/>
              <a:gd name="T58" fmla="*/ 212 w 252"/>
              <a:gd name="T59" fmla="*/ 54 h 235"/>
              <a:gd name="T60" fmla="*/ 197 w 252"/>
              <a:gd name="T61" fmla="*/ 45 h 235"/>
              <a:gd name="T62" fmla="*/ 181 w 252"/>
              <a:gd name="T63" fmla="*/ 36 h 235"/>
              <a:gd name="T64" fmla="*/ 164 w 252"/>
              <a:gd name="T65" fmla="*/ 29 h 235"/>
              <a:gd name="T66" fmla="*/ 146 w 252"/>
              <a:gd name="T67" fmla="*/ 22 h 235"/>
              <a:gd name="T68" fmla="*/ 127 w 252"/>
              <a:gd name="T69" fmla="*/ 17 h 235"/>
              <a:gd name="T70" fmla="*/ 109 w 252"/>
              <a:gd name="T71" fmla="*/ 12 h 235"/>
              <a:gd name="T72" fmla="*/ 90 w 252"/>
              <a:gd name="T73" fmla="*/ 7 h 235"/>
              <a:gd name="T74" fmla="*/ 73 w 252"/>
              <a:gd name="T75" fmla="*/ 4 h 235"/>
              <a:gd name="T76" fmla="*/ 57 w 252"/>
              <a:gd name="T77" fmla="*/ 2 h 235"/>
              <a:gd name="T78" fmla="*/ 42 w 252"/>
              <a:gd name="T79" fmla="*/ 0 h 235"/>
              <a:gd name="T80" fmla="*/ 28 w 252"/>
              <a:gd name="T81" fmla="*/ 0 h 235"/>
              <a:gd name="T82" fmla="*/ 17 w 252"/>
              <a:gd name="T83" fmla="*/ 0 h 235"/>
              <a:gd name="T84" fmla="*/ 8 w 252"/>
              <a:gd name="T85" fmla="*/ 1 h 235"/>
              <a:gd name="T86" fmla="*/ 3 w 252"/>
              <a:gd name="T87" fmla="*/ 3 h 235"/>
              <a:gd name="T88" fmla="*/ 0 w 252"/>
              <a:gd name="T89" fmla="*/ 5 h 235"/>
              <a:gd name="T90" fmla="*/ 10 w 252"/>
              <a:gd name="T91" fmla="*/ 7 h 235"/>
              <a:gd name="T92" fmla="*/ 22 w 252"/>
              <a:gd name="T93" fmla="*/ 8 h 235"/>
              <a:gd name="T94" fmla="*/ 33 w 252"/>
              <a:gd name="T95" fmla="*/ 11 h 235"/>
              <a:gd name="T96" fmla="*/ 46 w 252"/>
              <a:gd name="T97" fmla="*/ 13 h 235"/>
              <a:gd name="T98" fmla="*/ 60 w 252"/>
              <a:gd name="T99" fmla="*/ 15 h 235"/>
              <a:gd name="T100" fmla="*/ 73 w 252"/>
              <a:gd name="T101" fmla="*/ 17 h 235"/>
              <a:gd name="T102" fmla="*/ 87 w 252"/>
              <a:gd name="T103" fmla="*/ 20 h 235"/>
              <a:gd name="T104" fmla="*/ 102 w 252"/>
              <a:gd name="T105" fmla="*/ 23 h 235"/>
              <a:gd name="T106" fmla="*/ 115 w 252"/>
              <a:gd name="T107" fmla="*/ 28 h 235"/>
              <a:gd name="T108" fmla="*/ 130 w 252"/>
              <a:gd name="T109" fmla="*/ 32 h 235"/>
              <a:gd name="T110" fmla="*/ 145 w 252"/>
              <a:gd name="T111" fmla="*/ 37 h 235"/>
              <a:gd name="T112" fmla="*/ 159 w 252"/>
              <a:gd name="T113" fmla="*/ 43 h 235"/>
              <a:gd name="T114" fmla="*/ 172 w 252"/>
              <a:gd name="T115" fmla="*/ 49 h 235"/>
              <a:gd name="T116" fmla="*/ 186 w 252"/>
              <a:gd name="T117" fmla="*/ 55 h 235"/>
              <a:gd name="T118" fmla="*/ 198 w 252"/>
              <a:gd name="T119" fmla="*/ 64 h 235"/>
              <a:gd name="T120" fmla="*/ 210 w 252"/>
              <a:gd name="T121" fmla="*/ 72 h 23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"/>
              <a:gd name="T184" fmla="*/ 0 h 235"/>
              <a:gd name="T185" fmla="*/ 252 w 252"/>
              <a:gd name="T186" fmla="*/ 235 h 23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" h="235">
                <a:moveTo>
                  <a:pt x="210" y="72"/>
                </a:moveTo>
                <a:lnTo>
                  <a:pt x="222" y="85"/>
                </a:lnTo>
                <a:lnTo>
                  <a:pt x="228" y="100"/>
                </a:lnTo>
                <a:lnTo>
                  <a:pt x="232" y="116"/>
                </a:lnTo>
                <a:lnTo>
                  <a:pt x="232" y="133"/>
                </a:lnTo>
                <a:lnTo>
                  <a:pt x="230" y="147"/>
                </a:lnTo>
                <a:lnTo>
                  <a:pt x="226" y="159"/>
                </a:lnTo>
                <a:lnTo>
                  <a:pt x="218" y="171"/>
                </a:lnTo>
                <a:lnTo>
                  <a:pt x="211" y="180"/>
                </a:lnTo>
                <a:lnTo>
                  <a:pt x="202" y="191"/>
                </a:lnTo>
                <a:lnTo>
                  <a:pt x="192" y="200"/>
                </a:lnTo>
                <a:lnTo>
                  <a:pt x="183" y="209"/>
                </a:lnTo>
                <a:lnTo>
                  <a:pt x="173" y="219"/>
                </a:lnTo>
                <a:lnTo>
                  <a:pt x="171" y="222"/>
                </a:lnTo>
                <a:lnTo>
                  <a:pt x="170" y="225"/>
                </a:lnTo>
                <a:lnTo>
                  <a:pt x="171" y="229"/>
                </a:lnTo>
                <a:lnTo>
                  <a:pt x="173" y="232"/>
                </a:lnTo>
                <a:lnTo>
                  <a:pt x="176" y="234"/>
                </a:lnTo>
                <a:lnTo>
                  <a:pt x="180" y="235"/>
                </a:lnTo>
                <a:lnTo>
                  <a:pt x="184" y="234"/>
                </a:lnTo>
                <a:lnTo>
                  <a:pt x="187" y="232"/>
                </a:lnTo>
                <a:lnTo>
                  <a:pt x="208" y="218"/>
                </a:lnTo>
                <a:lnTo>
                  <a:pt x="225" y="200"/>
                </a:lnTo>
                <a:lnTo>
                  <a:pt x="239" y="178"/>
                </a:lnTo>
                <a:lnTo>
                  <a:pt x="249" y="156"/>
                </a:lnTo>
                <a:lnTo>
                  <a:pt x="252" y="131"/>
                </a:lnTo>
                <a:lnTo>
                  <a:pt x="250" y="108"/>
                </a:lnTo>
                <a:lnTo>
                  <a:pt x="242" y="85"/>
                </a:lnTo>
                <a:lnTo>
                  <a:pt x="225" y="65"/>
                </a:lnTo>
                <a:lnTo>
                  <a:pt x="212" y="54"/>
                </a:lnTo>
                <a:lnTo>
                  <a:pt x="197" y="45"/>
                </a:lnTo>
                <a:lnTo>
                  <a:pt x="181" y="36"/>
                </a:lnTo>
                <a:lnTo>
                  <a:pt x="164" y="29"/>
                </a:lnTo>
                <a:lnTo>
                  <a:pt x="146" y="22"/>
                </a:lnTo>
                <a:lnTo>
                  <a:pt x="127" y="17"/>
                </a:lnTo>
                <a:lnTo>
                  <a:pt x="109" y="12"/>
                </a:lnTo>
                <a:lnTo>
                  <a:pt x="90" y="7"/>
                </a:lnTo>
                <a:lnTo>
                  <a:pt x="73" y="4"/>
                </a:lnTo>
                <a:lnTo>
                  <a:pt x="57" y="2"/>
                </a:lnTo>
                <a:lnTo>
                  <a:pt x="42" y="0"/>
                </a:lnTo>
                <a:lnTo>
                  <a:pt x="28" y="0"/>
                </a:lnTo>
                <a:lnTo>
                  <a:pt x="17" y="0"/>
                </a:lnTo>
                <a:lnTo>
                  <a:pt x="8" y="1"/>
                </a:lnTo>
                <a:lnTo>
                  <a:pt x="3" y="3"/>
                </a:lnTo>
                <a:lnTo>
                  <a:pt x="0" y="5"/>
                </a:lnTo>
                <a:lnTo>
                  <a:pt x="10" y="7"/>
                </a:lnTo>
                <a:lnTo>
                  <a:pt x="22" y="8"/>
                </a:lnTo>
                <a:lnTo>
                  <a:pt x="33" y="11"/>
                </a:lnTo>
                <a:lnTo>
                  <a:pt x="46" y="13"/>
                </a:lnTo>
                <a:lnTo>
                  <a:pt x="60" y="15"/>
                </a:lnTo>
                <a:lnTo>
                  <a:pt x="73" y="17"/>
                </a:lnTo>
                <a:lnTo>
                  <a:pt x="87" y="20"/>
                </a:lnTo>
                <a:lnTo>
                  <a:pt x="102" y="23"/>
                </a:lnTo>
                <a:lnTo>
                  <a:pt x="115" y="28"/>
                </a:lnTo>
                <a:lnTo>
                  <a:pt x="130" y="32"/>
                </a:lnTo>
                <a:lnTo>
                  <a:pt x="145" y="37"/>
                </a:lnTo>
                <a:lnTo>
                  <a:pt x="159" y="43"/>
                </a:lnTo>
                <a:lnTo>
                  <a:pt x="172" y="49"/>
                </a:lnTo>
                <a:lnTo>
                  <a:pt x="186" y="55"/>
                </a:lnTo>
                <a:lnTo>
                  <a:pt x="198" y="64"/>
                </a:lnTo>
                <a:lnTo>
                  <a:pt x="210" y="72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65" name="Freeform 608"/>
          <p:cNvSpPr>
            <a:spLocks noChangeArrowheads="1"/>
          </p:cNvSpPr>
          <p:nvPr/>
        </p:nvSpPr>
        <p:spPr bwMode="auto">
          <a:xfrm>
            <a:off x="5584825" y="1863725"/>
            <a:ext cx="26988" cy="58738"/>
          </a:xfrm>
          <a:custGeom>
            <a:avLst/>
            <a:gdLst>
              <a:gd name="T0" fmla="*/ 0 w 103"/>
              <a:gd name="T1" fmla="*/ 120 h 220"/>
              <a:gd name="T2" fmla="*/ 0 w 103"/>
              <a:gd name="T3" fmla="*/ 138 h 220"/>
              <a:gd name="T4" fmla="*/ 4 w 103"/>
              <a:gd name="T5" fmla="*/ 155 h 220"/>
              <a:gd name="T6" fmla="*/ 12 w 103"/>
              <a:gd name="T7" fmla="*/ 171 h 220"/>
              <a:gd name="T8" fmla="*/ 22 w 103"/>
              <a:gd name="T9" fmla="*/ 185 h 220"/>
              <a:gd name="T10" fmla="*/ 35 w 103"/>
              <a:gd name="T11" fmla="*/ 197 h 220"/>
              <a:gd name="T12" fmla="*/ 50 w 103"/>
              <a:gd name="T13" fmla="*/ 207 h 220"/>
              <a:gd name="T14" fmla="*/ 66 w 103"/>
              <a:gd name="T15" fmla="*/ 215 h 220"/>
              <a:gd name="T16" fmla="*/ 83 w 103"/>
              <a:gd name="T17" fmla="*/ 219 h 220"/>
              <a:gd name="T18" fmla="*/ 89 w 103"/>
              <a:gd name="T19" fmla="*/ 220 h 220"/>
              <a:gd name="T20" fmla="*/ 94 w 103"/>
              <a:gd name="T21" fmla="*/ 218 h 220"/>
              <a:gd name="T22" fmla="*/ 98 w 103"/>
              <a:gd name="T23" fmla="*/ 215 h 220"/>
              <a:gd name="T24" fmla="*/ 100 w 103"/>
              <a:gd name="T25" fmla="*/ 211 h 220"/>
              <a:gd name="T26" fmla="*/ 100 w 103"/>
              <a:gd name="T27" fmla="*/ 205 h 220"/>
              <a:gd name="T28" fmla="*/ 99 w 103"/>
              <a:gd name="T29" fmla="*/ 200 h 220"/>
              <a:gd name="T30" fmla="*/ 96 w 103"/>
              <a:gd name="T31" fmla="*/ 196 h 220"/>
              <a:gd name="T32" fmla="*/ 91 w 103"/>
              <a:gd name="T33" fmla="*/ 193 h 220"/>
              <a:gd name="T34" fmla="*/ 74 w 103"/>
              <a:gd name="T35" fmla="*/ 187 h 220"/>
              <a:gd name="T36" fmla="*/ 58 w 103"/>
              <a:gd name="T37" fmla="*/ 178 h 220"/>
              <a:gd name="T38" fmla="*/ 45 w 103"/>
              <a:gd name="T39" fmla="*/ 167 h 220"/>
              <a:gd name="T40" fmla="*/ 36 w 103"/>
              <a:gd name="T41" fmla="*/ 154 h 220"/>
              <a:gd name="T42" fmla="*/ 30 w 103"/>
              <a:gd name="T43" fmla="*/ 138 h 220"/>
              <a:gd name="T44" fmla="*/ 27 w 103"/>
              <a:gd name="T45" fmla="*/ 121 h 220"/>
              <a:gd name="T46" fmla="*/ 27 w 103"/>
              <a:gd name="T47" fmla="*/ 103 h 220"/>
              <a:gd name="T48" fmla="*/ 32 w 103"/>
              <a:gd name="T49" fmla="*/ 83 h 220"/>
              <a:gd name="T50" fmla="*/ 39 w 103"/>
              <a:gd name="T51" fmla="*/ 69 h 220"/>
              <a:gd name="T52" fmla="*/ 51 w 103"/>
              <a:gd name="T53" fmla="*/ 56 h 220"/>
              <a:gd name="T54" fmla="*/ 63 w 103"/>
              <a:gd name="T55" fmla="*/ 43 h 220"/>
              <a:gd name="T56" fmla="*/ 77 w 103"/>
              <a:gd name="T57" fmla="*/ 31 h 220"/>
              <a:gd name="T58" fmla="*/ 89 w 103"/>
              <a:gd name="T59" fmla="*/ 21 h 220"/>
              <a:gd name="T60" fmla="*/ 98 w 103"/>
              <a:gd name="T61" fmla="*/ 12 h 220"/>
              <a:gd name="T62" fmla="*/ 103 w 103"/>
              <a:gd name="T63" fmla="*/ 5 h 220"/>
              <a:gd name="T64" fmla="*/ 103 w 103"/>
              <a:gd name="T65" fmla="*/ 0 h 220"/>
              <a:gd name="T66" fmla="*/ 92 w 103"/>
              <a:gd name="T67" fmla="*/ 4 h 220"/>
              <a:gd name="T68" fmla="*/ 77 w 103"/>
              <a:gd name="T69" fmla="*/ 12 h 220"/>
              <a:gd name="T70" fmla="*/ 61 w 103"/>
              <a:gd name="T71" fmla="*/ 25 h 220"/>
              <a:gd name="T72" fmla="*/ 44 w 103"/>
              <a:gd name="T73" fmla="*/ 40 h 220"/>
              <a:gd name="T74" fmla="*/ 29 w 103"/>
              <a:gd name="T75" fmla="*/ 57 h 220"/>
              <a:gd name="T76" fmla="*/ 16 w 103"/>
              <a:gd name="T77" fmla="*/ 77 h 220"/>
              <a:gd name="T78" fmla="*/ 6 w 103"/>
              <a:gd name="T79" fmla="*/ 98 h 220"/>
              <a:gd name="T80" fmla="*/ 0 w 103"/>
              <a:gd name="T81" fmla="*/ 120 h 2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0"/>
              <a:gd name="T125" fmla="*/ 103 w 103"/>
              <a:gd name="T126" fmla="*/ 220 h 22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0">
                <a:moveTo>
                  <a:pt x="0" y="120"/>
                </a:moveTo>
                <a:lnTo>
                  <a:pt x="0" y="138"/>
                </a:lnTo>
                <a:lnTo>
                  <a:pt x="4" y="155"/>
                </a:lnTo>
                <a:lnTo>
                  <a:pt x="12" y="171"/>
                </a:lnTo>
                <a:lnTo>
                  <a:pt x="22" y="185"/>
                </a:lnTo>
                <a:lnTo>
                  <a:pt x="35" y="197"/>
                </a:lnTo>
                <a:lnTo>
                  <a:pt x="50" y="207"/>
                </a:lnTo>
                <a:lnTo>
                  <a:pt x="66" y="215"/>
                </a:lnTo>
                <a:lnTo>
                  <a:pt x="83" y="219"/>
                </a:lnTo>
                <a:lnTo>
                  <a:pt x="89" y="220"/>
                </a:lnTo>
                <a:lnTo>
                  <a:pt x="94" y="218"/>
                </a:lnTo>
                <a:lnTo>
                  <a:pt x="98" y="215"/>
                </a:lnTo>
                <a:lnTo>
                  <a:pt x="100" y="211"/>
                </a:lnTo>
                <a:lnTo>
                  <a:pt x="100" y="205"/>
                </a:lnTo>
                <a:lnTo>
                  <a:pt x="99" y="200"/>
                </a:lnTo>
                <a:lnTo>
                  <a:pt x="96" y="196"/>
                </a:lnTo>
                <a:lnTo>
                  <a:pt x="91" y="193"/>
                </a:lnTo>
                <a:lnTo>
                  <a:pt x="74" y="187"/>
                </a:lnTo>
                <a:lnTo>
                  <a:pt x="58" y="178"/>
                </a:lnTo>
                <a:lnTo>
                  <a:pt x="45" y="167"/>
                </a:lnTo>
                <a:lnTo>
                  <a:pt x="36" y="154"/>
                </a:lnTo>
                <a:lnTo>
                  <a:pt x="30" y="138"/>
                </a:lnTo>
                <a:lnTo>
                  <a:pt x="27" y="121"/>
                </a:lnTo>
                <a:lnTo>
                  <a:pt x="27" y="103"/>
                </a:lnTo>
                <a:lnTo>
                  <a:pt x="32" y="83"/>
                </a:lnTo>
                <a:lnTo>
                  <a:pt x="39" y="69"/>
                </a:lnTo>
                <a:lnTo>
                  <a:pt x="51" y="56"/>
                </a:lnTo>
                <a:lnTo>
                  <a:pt x="63" y="43"/>
                </a:lnTo>
                <a:lnTo>
                  <a:pt x="77" y="31"/>
                </a:lnTo>
                <a:lnTo>
                  <a:pt x="89" y="21"/>
                </a:lnTo>
                <a:lnTo>
                  <a:pt x="98" y="12"/>
                </a:lnTo>
                <a:lnTo>
                  <a:pt x="103" y="5"/>
                </a:lnTo>
                <a:lnTo>
                  <a:pt x="103" y="0"/>
                </a:lnTo>
                <a:lnTo>
                  <a:pt x="92" y="4"/>
                </a:lnTo>
                <a:lnTo>
                  <a:pt x="77" y="12"/>
                </a:lnTo>
                <a:lnTo>
                  <a:pt x="61" y="25"/>
                </a:lnTo>
                <a:lnTo>
                  <a:pt x="44" y="40"/>
                </a:lnTo>
                <a:lnTo>
                  <a:pt x="29" y="57"/>
                </a:lnTo>
                <a:lnTo>
                  <a:pt x="16" y="77"/>
                </a:lnTo>
                <a:lnTo>
                  <a:pt x="6" y="98"/>
                </a:lnTo>
                <a:lnTo>
                  <a:pt x="0" y="120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866" name="Freeform 609"/>
          <p:cNvSpPr>
            <a:spLocks noChangeArrowheads="1"/>
          </p:cNvSpPr>
          <p:nvPr/>
        </p:nvSpPr>
        <p:spPr bwMode="auto">
          <a:xfrm>
            <a:off x="5764213" y="1827213"/>
            <a:ext cx="57150" cy="74612"/>
          </a:xfrm>
          <a:custGeom>
            <a:avLst/>
            <a:gdLst>
              <a:gd name="T0" fmla="*/ 186 w 220"/>
              <a:gd name="T1" fmla="*/ 115 h 288"/>
              <a:gd name="T2" fmla="*/ 196 w 220"/>
              <a:gd name="T3" fmla="*/ 133 h 288"/>
              <a:gd name="T4" fmla="*/ 202 w 220"/>
              <a:gd name="T5" fmla="*/ 153 h 288"/>
              <a:gd name="T6" fmla="*/ 199 w 220"/>
              <a:gd name="T7" fmla="*/ 174 h 288"/>
              <a:gd name="T8" fmla="*/ 186 w 220"/>
              <a:gd name="T9" fmla="*/ 194 h 288"/>
              <a:gd name="T10" fmla="*/ 168 w 220"/>
              <a:gd name="T11" fmla="*/ 213 h 288"/>
              <a:gd name="T12" fmla="*/ 148 w 220"/>
              <a:gd name="T13" fmla="*/ 229 h 288"/>
              <a:gd name="T14" fmla="*/ 127 w 220"/>
              <a:gd name="T15" fmla="*/ 246 h 288"/>
              <a:gd name="T16" fmla="*/ 115 w 220"/>
              <a:gd name="T17" fmla="*/ 258 h 288"/>
              <a:gd name="T18" fmla="*/ 110 w 220"/>
              <a:gd name="T19" fmla="*/ 267 h 288"/>
              <a:gd name="T20" fmla="*/ 107 w 220"/>
              <a:gd name="T21" fmla="*/ 276 h 288"/>
              <a:gd name="T22" fmla="*/ 109 w 220"/>
              <a:gd name="T23" fmla="*/ 284 h 288"/>
              <a:gd name="T24" fmla="*/ 117 w 220"/>
              <a:gd name="T25" fmla="*/ 288 h 288"/>
              <a:gd name="T26" fmla="*/ 124 w 220"/>
              <a:gd name="T27" fmla="*/ 287 h 288"/>
              <a:gd name="T28" fmla="*/ 138 w 220"/>
              <a:gd name="T29" fmla="*/ 271 h 288"/>
              <a:gd name="T30" fmla="*/ 161 w 220"/>
              <a:gd name="T31" fmla="*/ 250 h 288"/>
              <a:gd name="T32" fmla="*/ 185 w 220"/>
              <a:gd name="T33" fmla="*/ 229 h 288"/>
              <a:gd name="T34" fmla="*/ 206 w 220"/>
              <a:gd name="T35" fmla="*/ 204 h 288"/>
              <a:gd name="T36" fmla="*/ 219 w 220"/>
              <a:gd name="T37" fmla="*/ 173 h 288"/>
              <a:gd name="T38" fmla="*/ 218 w 220"/>
              <a:gd name="T39" fmla="*/ 141 h 288"/>
              <a:gd name="T40" fmla="*/ 204 w 220"/>
              <a:gd name="T41" fmla="*/ 111 h 288"/>
              <a:gd name="T42" fmla="*/ 182 w 220"/>
              <a:gd name="T43" fmla="*/ 86 h 288"/>
              <a:gd name="T44" fmla="*/ 158 w 220"/>
              <a:gd name="T45" fmla="*/ 70 h 288"/>
              <a:gd name="T46" fmla="*/ 134 w 220"/>
              <a:gd name="T47" fmla="*/ 56 h 288"/>
              <a:gd name="T48" fmla="*/ 109 w 220"/>
              <a:gd name="T49" fmla="*/ 43 h 288"/>
              <a:gd name="T50" fmla="*/ 83 w 220"/>
              <a:gd name="T51" fmla="*/ 29 h 288"/>
              <a:gd name="T52" fmla="*/ 59 w 220"/>
              <a:gd name="T53" fmla="*/ 17 h 288"/>
              <a:gd name="T54" fmla="*/ 36 w 220"/>
              <a:gd name="T55" fmla="*/ 7 h 288"/>
              <a:gd name="T56" fmla="*/ 18 w 220"/>
              <a:gd name="T57" fmla="*/ 1 h 288"/>
              <a:gd name="T58" fmla="*/ 4 w 220"/>
              <a:gd name="T59" fmla="*/ 0 h 288"/>
              <a:gd name="T60" fmla="*/ 9 w 220"/>
              <a:gd name="T61" fmla="*/ 7 h 288"/>
              <a:gd name="T62" fmla="*/ 31 w 220"/>
              <a:gd name="T63" fmla="*/ 18 h 288"/>
              <a:gd name="T64" fmla="*/ 54 w 220"/>
              <a:gd name="T65" fmla="*/ 29 h 288"/>
              <a:gd name="T66" fmla="*/ 77 w 220"/>
              <a:gd name="T67" fmla="*/ 40 h 288"/>
              <a:gd name="T68" fmla="*/ 101 w 220"/>
              <a:gd name="T69" fmla="*/ 53 h 288"/>
              <a:gd name="T70" fmla="*/ 124 w 220"/>
              <a:gd name="T71" fmla="*/ 66 h 288"/>
              <a:gd name="T72" fmla="*/ 147 w 220"/>
              <a:gd name="T73" fmla="*/ 82 h 288"/>
              <a:gd name="T74" fmla="*/ 168 w 220"/>
              <a:gd name="T75" fmla="*/ 9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0"/>
              <a:gd name="T115" fmla="*/ 0 h 288"/>
              <a:gd name="T116" fmla="*/ 220 w 220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0" h="288">
                <a:moveTo>
                  <a:pt x="179" y="108"/>
                </a:moveTo>
                <a:lnTo>
                  <a:pt x="186" y="115"/>
                </a:lnTo>
                <a:lnTo>
                  <a:pt x="191" y="124"/>
                </a:lnTo>
                <a:lnTo>
                  <a:pt x="196" y="133"/>
                </a:lnTo>
                <a:lnTo>
                  <a:pt x="200" y="143"/>
                </a:lnTo>
                <a:lnTo>
                  <a:pt x="202" y="153"/>
                </a:lnTo>
                <a:lnTo>
                  <a:pt x="201" y="163"/>
                </a:lnTo>
                <a:lnTo>
                  <a:pt x="199" y="174"/>
                </a:lnTo>
                <a:lnTo>
                  <a:pt x="193" y="184"/>
                </a:lnTo>
                <a:lnTo>
                  <a:pt x="186" y="194"/>
                </a:lnTo>
                <a:lnTo>
                  <a:pt x="178" y="204"/>
                </a:lnTo>
                <a:lnTo>
                  <a:pt x="168" y="213"/>
                </a:lnTo>
                <a:lnTo>
                  <a:pt x="159" y="221"/>
                </a:lnTo>
                <a:lnTo>
                  <a:pt x="148" y="229"/>
                </a:lnTo>
                <a:lnTo>
                  <a:pt x="138" y="237"/>
                </a:lnTo>
                <a:lnTo>
                  <a:pt x="127" y="246"/>
                </a:lnTo>
                <a:lnTo>
                  <a:pt x="118" y="255"/>
                </a:lnTo>
                <a:lnTo>
                  <a:pt x="115" y="258"/>
                </a:lnTo>
                <a:lnTo>
                  <a:pt x="112" y="263"/>
                </a:lnTo>
                <a:lnTo>
                  <a:pt x="110" y="267"/>
                </a:lnTo>
                <a:lnTo>
                  <a:pt x="108" y="271"/>
                </a:lnTo>
                <a:lnTo>
                  <a:pt x="107" y="276"/>
                </a:lnTo>
                <a:lnTo>
                  <a:pt x="107" y="280"/>
                </a:lnTo>
                <a:lnTo>
                  <a:pt x="109" y="284"/>
                </a:lnTo>
                <a:lnTo>
                  <a:pt x="112" y="287"/>
                </a:lnTo>
                <a:lnTo>
                  <a:pt x="117" y="288"/>
                </a:lnTo>
                <a:lnTo>
                  <a:pt x="121" y="288"/>
                </a:lnTo>
                <a:lnTo>
                  <a:pt x="124" y="287"/>
                </a:lnTo>
                <a:lnTo>
                  <a:pt x="127" y="284"/>
                </a:lnTo>
                <a:lnTo>
                  <a:pt x="138" y="271"/>
                </a:lnTo>
                <a:lnTo>
                  <a:pt x="149" y="261"/>
                </a:lnTo>
                <a:lnTo>
                  <a:pt x="161" y="250"/>
                </a:lnTo>
                <a:lnTo>
                  <a:pt x="173" y="239"/>
                </a:lnTo>
                <a:lnTo>
                  <a:pt x="185" y="229"/>
                </a:lnTo>
                <a:lnTo>
                  <a:pt x="196" y="217"/>
                </a:lnTo>
                <a:lnTo>
                  <a:pt x="206" y="204"/>
                </a:lnTo>
                <a:lnTo>
                  <a:pt x="213" y="190"/>
                </a:lnTo>
                <a:lnTo>
                  <a:pt x="219" y="173"/>
                </a:lnTo>
                <a:lnTo>
                  <a:pt x="220" y="157"/>
                </a:lnTo>
                <a:lnTo>
                  <a:pt x="218" y="141"/>
                </a:lnTo>
                <a:lnTo>
                  <a:pt x="212" y="125"/>
                </a:lnTo>
                <a:lnTo>
                  <a:pt x="204" y="111"/>
                </a:lnTo>
                <a:lnTo>
                  <a:pt x="194" y="97"/>
                </a:lnTo>
                <a:lnTo>
                  <a:pt x="182" y="86"/>
                </a:lnTo>
                <a:lnTo>
                  <a:pt x="168" y="77"/>
                </a:lnTo>
                <a:lnTo>
                  <a:pt x="158" y="70"/>
                </a:lnTo>
                <a:lnTo>
                  <a:pt x="146" y="64"/>
                </a:lnTo>
                <a:lnTo>
                  <a:pt x="134" y="56"/>
                </a:lnTo>
                <a:lnTo>
                  <a:pt x="122" y="50"/>
                </a:lnTo>
                <a:lnTo>
                  <a:pt x="109" y="43"/>
                </a:lnTo>
                <a:lnTo>
                  <a:pt x="96" y="36"/>
                </a:lnTo>
                <a:lnTo>
                  <a:pt x="83" y="29"/>
                </a:lnTo>
                <a:lnTo>
                  <a:pt x="70" y="22"/>
                </a:lnTo>
                <a:lnTo>
                  <a:pt x="59" y="17"/>
                </a:lnTo>
                <a:lnTo>
                  <a:pt x="47" y="12"/>
                </a:lnTo>
                <a:lnTo>
                  <a:pt x="36" y="7"/>
                </a:lnTo>
                <a:lnTo>
                  <a:pt x="26" y="4"/>
                </a:lnTo>
                <a:lnTo>
                  <a:pt x="18" y="1"/>
                </a:lnTo>
                <a:lnTo>
                  <a:pt x="10" y="0"/>
                </a:lnTo>
                <a:lnTo>
                  <a:pt x="4" y="0"/>
                </a:lnTo>
                <a:lnTo>
                  <a:pt x="0" y="2"/>
                </a:lnTo>
                <a:lnTo>
                  <a:pt x="9" y="7"/>
                </a:lnTo>
                <a:lnTo>
                  <a:pt x="20" y="13"/>
                </a:lnTo>
                <a:lnTo>
                  <a:pt x="31" y="18"/>
                </a:lnTo>
                <a:lnTo>
                  <a:pt x="42" y="23"/>
                </a:lnTo>
                <a:lnTo>
                  <a:pt x="54" y="29"/>
                </a:lnTo>
                <a:lnTo>
                  <a:pt x="65" y="34"/>
                </a:lnTo>
                <a:lnTo>
                  <a:pt x="77" y="40"/>
                </a:lnTo>
                <a:lnTo>
                  <a:pt x="88" y="47"/>
                </a:lnTo>
                <a:lnTo>
                  <a:pt x="101" y="53"/>
                </a:lnTo>
                <a:lnTo>
                  <a:pt x="112" y="60"/>
                </a:lnTo>
                <a:lnTo>
                  <a:pt x="124" y="66"/>
                </a:lnTo>
                <a:lnTo>
                  <a:pt x="136" y="74"/>
                </a:lnTo>
                <a:lnTo>
                  <a:pt x="147" y="82"/>
                </a:lnTo>
                <a:lnTo>
                  <a:pt x="158" y="90"/>
                </a:lnTo>
                <a:lnTo>
                  <a:pt x="168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867" name="Group 610"/>
          <p:cNvGrpSpPr>
            <a:grpSpLocks/>
          </p:cNvGrpSpPr>
          <p:nvPr/>
        </p:nvGrpSpPr>
        <p:grpSpPr bwMode="auto">
          <a:xfrm>
            <a:off x="5367338" y="3430588"/>
            <a:ext cx="288925" cy="403225"/>
            <a:chOff x="3381" y="2161"/>
            <a:chExt cx="182" cy="254"/>
          </a:xfrm>
        </p:grpSpPr>
        <p:pic>
          <p:nvPicPr>
            <p:cNvPr id="25893" name="Picture 6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34" y="2242"/>
              <a:ext cx="121" cy="174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</p:pic>
        <p:sp>
          <p:nvSpPr>
            <p:cNvPr id="25894" name="Freeform 612"/>
            <p:cNvSpPr>
              <a:spLocks noChangeArrowheads="1"/>
            </p:cNvSpPr>
            <p:nvPr/>
          </p:nvSpPr>
          <p:spPr bwMode="auto">
            <a:xfrm>
              <a:off x="3430" y="2174"/>
              <a:ext cx="33" cy="39"/>
            </a:xfrm>
            <a:custGeom>
              <a:avLst/>
              <a:gdLst>
                <a:gd name="T0" fmla="*/ 70 w 199"/>
                <a:gd name="T1" fmla="*/ 29 h 232"/>
                <a:gd name="T2" fmla="*/ 55 w 199"/>
                <a:gd name="T3" fmla="*/ 39 h 232"/>
                <a:gd name="T4" fmla="*/ 42 w 199"/>
                <a:gd name="T5" fmla="*/ 50 h 232"/>
                <a:gd name="T6" fmla="*/ 30 w 199"/>
                <a:gd name="T7" fmla="*/ 63 h 232"/>
                <a:gd name="T8" fmla="*/ 20 w 199"/>
                <a:gd name="T9" fmla="*/ 77 h 232"/>
                <a:gd name="T10" fmla="*/ 12 w 199"/>
                <a:gd name="T11" fmla="*/ 91 h 232"/>
                <a:gd name="T12" fmla="*/ 6 w 199"/>
                <a:gd name="T13" fmla="*/ 108 h 232"/>
                <a:gd name="T14" fmla="*/ 2 w 199"/>
                <a:gd name="T15" fmla="*/ 125 h 232"/>
                <a:gd name="T16" fmla="*/ 0 w 199"/>
                <a:gd name="T17" fmla="*/ 142 h 232"/>
                <a:gd name="T18" fmla="*/ 2 w 199"/>
                <a:gd name="T19" fmla="*/ 166 h 232"/>
                <a:gd name="T20" fmla="*/ 12 w 199"/>
                <a:gd name="T21" fmla="*/ 186 h 232"/>
                <a:gd name="T22" fmla="*/ 26 w 199"/>
                <a:gd name="T23" fmla="*/ 203 h 232"/>
                <a:gd name="T24" fmla="*/ 45 w 199"/>
                <a:gd name="T25" fmla="*/ 216 h 232"/>
                <a:gd name="T26" fmla="*/ 66 w 199"/>
                <a:gd name="T27" fmla="*/ 226 h 232"/>
                <a:gd name="T28" fmla="*/ 88 w 199"/>
                <a:gd name="T29" fmla="*/ 230 h 232"/>
                <a:gd name="T30" fmla="*/ 111 w 199"/>
                <a:gd name="T31" fmla="*/ 232 h 232"/>
                <a:gd name="T32" fmla="*/ 134 w 199"/>
                <a:gd name="T33" fmla="*/ 228 h 232"/>
                <a:gd name="T34" fmla="*/ 138 w 199"/>
                <a:gd name="T35" fmla="*/ 228 h 232"/>
                <a:gd name="T36" fmla="*/ 143 w 199"/>
                <a:gd name="T37" fmla="*/ 226 h 232"/>
                <a:gd name="T38" fmla="*/ 147 w 199"/>
                <a:gd name="T39" fmla="*/ 222 h 232"/>
                <a:gd name="T40" fmla="*/ 148 w 199"/>
                <a:gd name="T41" fmla="*/ 218 h 232"/>
                <a:gd name="T42" fmla="*/ 145 w 199"/>
                <a:gd name="T43" fmla="*/ 212 h 232"/>
                <a:gd name="T44" fmla="*/ 141 w 199"/>
                <a:gd name="T45" fmla="*/ 207 h 232"/>
                <a:gd name="T46" fmla="*/ 135 w 199"/>
                <a:gd name="T47" fmla="*/ 203 h 232"/>
                <a:gd name="T48" fmla="*/ 129 w 199"/>
                <a:gd name="T49" fmla="*/ 201 h 232"/>
                <a:gd name="T50" fmla="*/ 117 w 199"/>
                <a:gd name="T51" fmla="*/ 197 h 232"/>
                <a:gd name="T52" fmla="*/ 105 w 199"/>
                <a:gd name="T53" fmla="*/ 195 h 232"/>
                <a:gd name="T54" fmla="*/ 94 w 199"/>
                <a:gd name="T55" fmla="*/ 193 h 232"/>
                <a:gd name="T56" fmla="*/ 83 w 199"/>
                <a:gd name="T57" fmla="*/ 190 h 232"/>
                <a:gd name="T58" fmla="*/ 73 w 199"/>
                <a:gd name="T59" fmla="*/ 187 h 232"/>
                <a:gd name="T60" fmla="*/ 62 w 199"/>
                <a:gd name="T61" fmla="*/ 182 h 232"/>
                <a:gd name="T62" fmla="*/ 53 w 199"/>
                <a:gd name="T63" fmla="*/ 176 h 232"/>
                <a:gd name="T64" fmla="*/ 43 w 199"/>
                <a:gd name="T65" fmla="*/ 167 h 232"/>
                <a:gd name="T66" fmla="*/ 40 w 199"/>
                <a:gd name="T67" fmla="*/ 128 h 232"/>
                <a:gd name="T68" fmla="*/ 49 w 199"/>
                <a:gd name="T69" fmla="*/ 96 h 232"/>
                <a:gd name="T70" fmla="*/ 68 w 199"/>
                <a:gd name="T71" fmla="*/ 71 h 232"/>
                <a:gd name="T72" fmla="*/ 94 w 199"/>
                <a:gd name="T73" fmla="*/ 50 h 232"/>
                <a:gd name="T74" fmla="*/ 122 w 199"/>
                <a:gd name="T75" fmla="*/ 34 h 232"/>
                <a:gd name="T76" fmla="*/ 151 w 199"/>
                <a:gd name="T77" fmla="*/ 21 h 232"/>
                <a:gd name="T78" fmla="*/ 178 w 199"/>
                <a:gd name="T79" fmla="*/ 12 h 232"/>
                <a:gd name="T80" fmla="*/ 199 w 199"/>
                <a:gd name="T81" fmla="*/ 4 h 232"/>
                <a:gd name="T82" fmla="*/ 186 w 199"/>
                <a:gd name="T83" fmla="*/ 1 h 232"/>
                <a:gd name="T84" fmla="*/ 172 w 199"/>
                <a:gd name="T85" fmla="*/ 0 h 232"/>
                <a:gd name="T86" fmla="*/ 156 w 199"/>
                <a:gd name="T87" fmla="*/ 2 h 232"/>
                <a:gd name="T88" fmla="*/ 138 w 199"/>
                <a:gd name="T89" fmla="*/ 4 h 232"/>
                <a:gd name="T90" fmla="*/ 121 w 199"/>
                <a:gd name="T91" fmla="*/ 10 h 232"/>
                <a:gd name="T92" fmla="*/ 103 w 199"/>
                <a:gd name="T93" fmla="*/ 16 h 232"/>
                <a:gd name="T94" fmla="*/ 86 w 199"/>
                <a:gd name="T95" fmla="*/ 23 h 232"/>
                <a:gd name="T96" fmla="*/ 70 w 199"/>
                <a:gd name="T97" fmla="*/ 29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95" name="Freeform 613"/>
            <p:cNvSpPr>
              <a:spLocks noChangeArrowheads="1"/>
            </p:cNvSpPr>
            <p:nvPr/>
          </p:nvSpPr>
          <p:spPr bwMode="auto">
            <a:xfrm>
              <a:off x="3486" y="2173"/>
              <a:ext cx="22" cy="30"/>
            </a:xfrm>
            <a:custGeom>
              <a:avLst/>
              <a:gdLst>
                <a:gd name="T0" fmla="*/ 108 w 128"/>
                <a:gd name="T1" fmla="*/ 59 h 180"/>
                <a:gd name="T2" fmla="*/ 113 w 128"/>
                <a:gd name="T3" fmla="*/ 77 h 180"/>
                <a:gd name="T4" fmla="*/ 111 w 128"/>
                <a:gd name="T5" fmla="*/ 94 h 180"/>
                <a:gd name="T6" fmla="*/ 103 w 128"/>
                <a:gd name="T7" fmla="*/ 108 h 180"/>
                <a:gd name="T8" fmla="*/ 91 w 128"/>
                <a:gd name="T9" fmla="*/ 121 h 180"/>
                <a:gd name="T10" fmla="*/ 77 w 128"/>
                <a:gd name="T11" fmla="*/ 132 h 180"/>
                <a:gd name="T12" fmla="*/ 61 w 128"/>
                <a:gd name="T13" fmla="*/ 144 h 180"/>
                <a:gd name="T14" fmla="*/ 45 w 128"/>
                <a:gd name="T15" fmla="*/ 154 h 180"/>
                <a:gd name="T16" fmla="*/ 30 w 128"/>
                <a:gd name="T17" fmla="*/ 164 h 180"/>
                <a:gd name="T18" fmla="*/ 28 w 128"/>
                <a:gd name="T19" fmla="*/ 168 h 180"/>
                <a:gd name="T20" fmla="*/ 27 w 128"/>
                <a:gd name="T21" fmla="*/ 170 h 180"/>
                <a:gd name="T22" fmla="*/ 27 w 128"/>
                <a:gd name="T23" fmla="*/ 174 h 180"/>
                <a:gd name="T24" fmla="*/ 28 w 128"/>
                <a:gd name="T25" fmla="*/ 177 h 180"/>
                <a:gd name="T26" fmla="*/ 32 w 128"/>
                <a:gd name="T27" fmla="*/ 179 h 180"/>
                <a:gd name="T28" fmla="*/ 35 w 128"/>
                <a:gd name="T29" fmla="*/ 180 h 180"/>
                <a:gd name="T30" fmla="*/ 37 w 128"/>
                <a:gd name="T31" fmla="*/ 180 h 180"/>
                <a:gd name="T32" fmla="*/ 41 w 128"/>
                <a:gd name="T33" fmla="*/ 179 h 180"/>
                <a:gd name="T34" fmla="*/ 60 w 128"/>
                <a:gd name="T35" fmla="*/ 169 h 180"/>
                <a:gd name="T36" fmla="*/ 77 w 128"/>
                <a:gd name="T37" fmla="*/ 158 h 180"/>
                <a:gd name="T38" fmla="*/ 94 w 128"/>
                <a:gd name="T39" fmla="*/ 145 h 180"/>
                <a:gd name="T40" fmla="*/ 109 w 128"/>
                <a:gd name="T41" fmla="*/ 130 h 180"/>
                <a:gd name="T42" fmla="*/ 120 w 128"/>
                <a:gd name="T43" fmla="*/ 114 h 180"/>
                <a:gd name="T44" fmla="*/ 127 w 128"/>
                <a:gd name="T45" fmla="*/ 95 h 180"/>
                <a:gd name="T46" fmla="*/ 128 w 128"/>
                <a:gd name="T47" fmla="*/ 76 h 180"/>
                <a:gd name="T48" fmla="*/ 123 w 128"/>
                <a:gd name="T49" fmla="*/ 55 h 180"/>
                <a:gd name="T50" fmla="*/ 113 w 128"/>
                <a:gd name="T51" fmla="*/ 39 h 180"/>
                <a:gd name="T52" fmla="*/ 97 w 128"/>
                <a:gd name="T53" fmla="*/ 25 h 180"/>
                <a:gd name="T54" fmla="*/ 79 w 128"/>
                <a:gd name="T55" fmla="*/ 15 h 180"/>
                <a:gd name="T56" fmla="*/ 57 w 128"/>
                <a:gd name="T57" fmla="*/ 7 h 180"/>
                <a:gd name="T58" fmla="*/ 36 w 128"/>
                <a:gd name="T59" fmla="*/ 2 h 180"/>
                <a:gd name="T60" fmla="*/ 19 w 128"/>
                <a:gd name="T61" fmla="*/ 0 h 180"/>
                <a:gd name="T62" fmla="*/ 6 w 128"/>
                <a:gd name="T63" fmla="*/ 0 h 180"/>
                <a:gd name="T64" fmla="*/ 0 w 128"/>
                <a:gd name="T65" fmla="*/ 4 h 180"/>
                <a:gd name="T66" fmla="*/ 14 w 128"/>
                <a:gd name="T67" fmla="*/ 9 h 180"/>
                <a:gd name="T68" fmla="*/ 29 w 128"/>
                <a:gd name="T69" fmla="*/ 14 h 180"/>
                <a:gd name="T70" fmla="*/ 46 w 128"/>
                <a:gd name="T71" fmla="*/ 19 h 180"/>
                <a:gd name="T72" fmla="*/ 61 w 128"/>
                <a:gd name="T73" fmla="*/ 23 h 180"/>
                <a:gd name="T74" fmla="*/ 76 w 128"/>
                <a:gd name="T75" fmla="*/ 29 h 180"/>
                <a:gd name="T76" fmla="*/ 89 w 128"/>
                <a:gd name="T77" fmla="*/ 37 h 180"/>
                <a:gd name="T78" fmla="*/ 100 w 128"/>
                <a:gd name="T79" fmla="*/ 46 h 180"/>
                <a:gd name="T80" fmla="*/ 108 w 128"/>
                <a:gd name="T81" fmla="*/ 59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96" name="Freeform 614"/>
            <p:cNvSpPr>
              <a:spLocks noChangeArrowheads="1"/>
            </p:cNvSpPr>
            <p:nvPr/>
          </p:nvSpPr>
          <p:spPr bwMode="auto">
            <a:xfrm>
              <a:off x="3409" y="2166"/>
              <a:ext cx="54" cy="63"/>
            </a:xfrm>
            <a:custGeom>
              <a:avLst/>
              <a:gdLst>
                <a:gd name="T0" fmla="*/ 100 w 322"/>
                <a:gd name="T1" fmla="*/ 70 h 378"/>
                <a:gd name="T2" fmla="*/ 53 w 322"/>
                <a:gd name="T3" fmla="*/ 115 h 378"/>
                <a:gd name="T4" fmla="*/ 17 w 322"/>
                <a:gd name="T5" fmla="*/ 166 h 378"/>
                <a:gd name="T6" fmla="*/ 0 w 322"/>
                <a:gd name="T7" fmla="*/ 226 h 378"/>
                <a:gd name="T8" fmla="*/ 3 w 322"/>
                <a:gd name="T9" fmla="*/ 266 h 378"/>
                <a:gd name="T10" fmla="*/ 9 w 322"/>
                <a:gd name="T11" fmla="*/ 282 h 378"/>
                <a:gd name="T12" fmla="*/ 19 w 322"/>
                <a:gd name="T13" fmla="*/ 297 h 378"/>
                <a:gd name="T14" fmla="*/ 32 w 322"/>
                <a:gd name="T15" fmla="*/ 310 h 378"/>
                <a:gd name="T16" fmla="*/ 56 w 322"/>
                <a:gd name="T17" fmla="*/ 324 h 378"/>
                <a:gd name="T18" fmla="*/ 86 w 322"/>
                <a:gd name="T19" fmla="*/ 338 h 378"/>
                <a:gd name="T20" fmla="*/ 119 w 322"/>
                <a:gd name="T21" fmla="*/ 350 h 378"/>
                <a:gd name="T22" fmla="*/ 152 w 322"/>
                <a:gd name="T23" fmla="*/ 359 h 378"/>
                <a:gd name="T24" fmla="*/ 186 w 322"/>
                <a:gd name="T25" fmla="*/ 366 h 378"/>
                <a:gd name="T26" fmla="*/ 220 w 322"/>
                <a:gd name="T27" fmla="*/ 371 h 378"/>
                <a:gd name="T28" fmla="*/ 254 w 322"/>
                <a:gd name="T29" fmla="*/ 374 h 378"/>
                <a:gd name="T30" fmla="*/ 289 w 322"/>
                <a:gd name="T31" fmla="*/ 376 h 378"/>
                <a:gd name="T32" fmla="*/ 311 w 322"/>
                <a:gd name="T33" fmla="*/ 378 h 378"/>
                <a:gd name="T34" fmla="*/ 320 w 322"/>
                <a:gd name="T35" fmla="*/ 371 h 378"/>
                <a:gd name="T36" fmla="*/ 322 w 322"/>
                <a:gd name="T37" fmla="*/ 360 h 378"/>
                <a:gd name="T38" fmla="*/ 315 w 322"/>
                <a:gd name="T39" fmla="*/ 352 h 378"/>
                <a:gd name="T40" fmla="*/ 294 w 322"/>
                <a:gd name="T41" fmla="*/ 347 h 378"/>
                <a:gd name="T42" fmla="*/ 263 w 322"/>
                <a:gd name="T43" fmla="*/ 341 h 378"/>
                <a:gd name="T44" fmla="*/ 232 w 322"/>
                <a:gd name="T45" fmla="*/ 336 h 378"/>
                <a:gd name="T46" fmla="*/ 200 w 322"/>
                <a:gd name="T47" fmla="*/ 332 h 378"/>
                <a:gd name="T48" fmla="*/ 170 w 322"/>
                <a:gd name="T49" fmla="*/ 326 h 378"/>
                <a:gd name="T50" fmla="*/ 139 w 322"/>
                <a:gd name="T51" fmla="*/ 318 h 378"/>
                <a:gd name="T52" fmla="*/ 110 w 322"/>
                <a:gd name="T53" fmla="*/ 309 h 378"/>
                <a:gd name="T54" fmla="*/ 80 w 322"/>
                <a:gd name="T55" fmla="*/ 297 h 378"/>
                <a:gd name="T56" fmla="*/ 55 w 322"/>
                <a:gd name="T57" fmla="*/ 281 h 378"/>
                <a:gd name="T58" fmla="*/ 38 w 322"/>
                <a:gd name="T59" fmla="*/ 259 h 378"/>
                <a:gd name="T60" fmla="*/ 34 w 322"/>
                <a:gd name="T61" fmla="*/ 232 h 378"/>
                <a:gd name="T62" fmla="*/ 38 w 322"/>
                <a:gd name="T63" fmla="*/ 200 h 378"/>
                <a:gd name="T64" fmla="*/ 51 w 322"/>
                <a:gd name="T65" fmla="*/ 170 h 378"/>
                <a:gd name="T66" fmla="*/ 71 w 322"/>
                <a:gd name="T67" fmla="*/ 137 h 378"/>
                <a:gd name="T68" fmla="*/ 94 w 322"/>
                <a:gd name="T69" fmla="*/ 110 h 378"/>
                <a:gd name="T70" fmla="*/ 123 w 322"/>
                <a:gd name="T71" fmla="*/ 82 h 378"/>
                <a:gd name="T72" fmla="*/ 153 w 322"/>
                <a:gd name="T73" fmla="*/ 57 h 378"/>
                <a:gd name="T74" fmla="*/ 195 w 322"/>
                <a:gd name="T75" fmla="*/ 38 h 378"/>
                <a:gd name="T76" fmla="*/ 238 w 322"/>
                <a:gd name="T77" fmla="*/ 20 h 378"/>
                <a:gd name="T78" fmla="*/ 264 w 322"/>
                <a:gd name="T79" fmla="*/ 7 h 378"/>
                <a:gd name="T80" fmla="*/ 256 w 322"/>
                <a:gd name="T81" fmla="*/ 0 h 378"/>
                <a:gd name="T82" fmla="*/ 221 w 322"/>
                <a:gd name="T83" fmla="*/ 4 h 378"/>
                <a:gd name="T84" fmla="*/ 180 w 322"/>
                <a:gd name="T85" fmla="*/ 18 h 378"/>
                <a:gd name="T86" fmla="*/ 141 w 322"/>
                <a:gd name="T87" fmla="*/ 38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97" name="Freeform 615"/>
            <p:cNvSpPr>
              <a:spLocks noChangeArrowheads="1"/>
            </p:cNvSpPr>
            <p:nvPr/>
          </p:nvSpPr>
          <p:spPr bwMode="auto">
            <a:xfrm>
              <a:off x="3485" y="2164"/>
              <a:ext cx="47" cy="42"/>
            </a:xfrm>
            <a:custGeom>
              <a:avLst/>
              <a:gdLst>
                <a:gd name="T0" fmla="*/ 235 w 283"/>
                <a:gd name="T1" fmla="*/ 77 h 252"/>
                <a:gd name="T2" fmla="*/ 248 w 283"/>
                <a:gd name="T3" fmla="*/ 91 h 252"/>
                <a:gd name="T4" fmla="*/ 256 w 283"/>
                <a:gd name="T5" fmla="*/ 107 h 252"/>
                <a:gd name="T6" fmla="*/ 259 w 283"/>
                <a:gd name="T7" fmla="*/ 124 h 252"/>
                <a:gd name="T8" fmla="*/ 259 w 283"/>
                <a:gd name="T9" fmla="*/ 142 h 252"/>
                <a:gd name="T10" fmla="*/ 257 w 283"/>
                <a:gd name="T11" fmla="*/ 157 h 252"/>
                <a:gd name="T12" fmla="*/ 252 w 283"/>
                <a:gd name="T13" fmla="*/ 170 h 252"/>
                <a:gd name="T14" fmla="*/ 244 w 283"/>
                <a:gd name="T15" fmla="*/ 183 h 252"/>
                <a:gd name="T16" fmla="*/ 236 w 283"/>
                <a:gd name="T17" fmla="*/ 193 h 252"/>
                <a:gd name="T18" fmla="*/ 225 w 283"/>
                <a:gd name="T19" fmla="*/ 204 h 252"/>
                <a:gd name="T20" fmla="*/ 215 w 283"/>
                <a:gd name="T21" fmla="*/ 214 h 252"/>
                <a:gd name="T22" fmla="*/ 204 w 283"/>
                <a:gd name="T23" fmla="*/ 224 h 252"/>
                <a:gd name="T24" fmla="*/ 194 w 283"/>
                <a:gd name="T25" fmla="*/ 234 h 252"/>
                <a:gd name="T26" fmla="*/ 191 w 283"/>
                <a:gd name="T27" fmla="*/ 238 h 252"/>
                <a:gd name="T28" fmla="*/ 191 w 283"/>
                <a:gd name="T29" fmla="*/ 241 h 252"/>
                <a:gd name="T30" fmla="*/ 191 w 283"/>
                <a:gd name="T31" fmla="*/ 245 h 252"/>
                <a:gd name="T32" fmla="*/ 194 w 283"/>
                <a:gd name="T33" fmla="*/ 248 h 252"/>
                <a:gd name="T34" fmla="*/ 197 w 283"/>
                <a:gd name="T35" fmla="*/ 250 h 252"/>
                <a:gd name="T36" fmla="*/ 202 w 283"/>
                <a:gd name="T37" fmla="*/ 252 h 252"/>
                <a:gd name="T38" fmla="*/ 205 w 283"/>
                <a:gd name="T39" fmla="*/ 250 h 252"/>
                <a:gd name="T40" fmla="*/ 209 w 283"/>
                <a:gd name="T41" fmla="*/ 248 h 252"/>
                <a:gd name="T42" fmla="*/ 232 w 283"/>
                <a:gd name="T43" fmla="*/ 233 h 252"/>
                <a:gd name="T44" fmla="*/ 252 w 283"/>
                <a:gd name="T45" fmla="*/ 214 h 252"/>
                <a:gd name="T46" fmla="*/ 268 w 283"/>
                <a:gd name="T47" fmla="*/ 192 h 252"/>
                <a:gd name="T48" fmla="*/ 278 w 283"/>
                <a:gd name="T49" fmla="*/ 167 h 252"/>
                <a:gd name="T50" fmla="*/ 283 w 283"/>
                <a:gd name="T51" fmla="*/ 141 h 252"/>
                <a:gd name="T52" fmla="*/ 280 w 283"/>
                <a:gd name="T53" fmla="*/ 115 h 252"/>
                <a:gd name="T54" fmla="*/ 271 w 283"/>
                <a:gd name="T55" fmla="*/ 91 h 252"/>
                <a:gd name="T56" fmla="*/ 252 w 283"/>
                <a:gd name="T57" fmla="*/ 69 h 252"/>
                <a:gd name="T58" fmla="*/ 238 w 283"/>
                <a:gd name="T59" fmla="*/ 57 h 252"/>
                <a:gd name="T60" fmla="*/ 222 w 283"/>
                <a:gd name="T61" fmla="*/ 48 h 252"/>
                <a:gd name="T62" fmla="*/ 204 w 283"/>
                <a:gd name="T63" fmla="*/ 39 h 252"/>
                <a:gd name="T64" fmla="*/ 184 w 283"/>
                <a:gd name="T65" fmla="*/ 31 h 252"/>
                <a:gd name="T66" fmla="*/ 164 w 283"/>
                <a:gd name="T67" fmla="*/ 23 h 252"/>
                <a:gd name="T68" fmla="*/ 144 w 283"/>
                <a:gd name="T69" fmla="*/ 17 h 252"/>
                <a:gd name="T70" fmla="*/ 123 w 283"/>
                <a:gd name="T71" fmla="*/ 13 h 252"/>
                <a:gd name="T72" fmla="*/ 103 w 283"/>
                <a:gd name="T73" fmla="*/ 8 h 252"/>
                <a:gd name="T74" fmla="*/ 83 w 283"/>
                <a:gd name="T75" fmla="*/ 5 h 252"/>
                <a:gd name="T76" fmla="*/ 66 w 283"/>
                <a:gd name="T77" fmla="*/ 2 h 252"/>
                <a:gd name="T78" fmla="*/ 48 w 283"/>
                <a:gd name="T79" fmla="*/ 0 h 252"/>
                <a:gd name="T80" fmla="*/ 34 w 283"/>
                <a:gd name="T81" fmla="*/ 0 h 252"/>
                <a:gd name="T82" fmla="*/ 21 w 283"/>
                <a:gd name="T83" fmla="*/ 0 h 252"/>
                <a:gd name="T84" fmla="*/ 11 w 283"/>
                <a:gd name="T85" fmla="*/ 0 h 252"/>
                <a:gd name="T86" fmla="*/ 4 w 283"/>
                <a:gd name="T87" fmla="*/ 2 h 252"/>
                <a:gd name="T88" fmla="*/ 0 w 283"/>
                <a:gd name="T89" fmla="*/ 5 h 252"/>
                <a:gd name="T90" fmla="*/ 12 w 283"/>
                <a:gd name="T91" fmla="*/ 7 h 252"/>
                <a:gd name="T92" fmla="*/ 24 w 283"/>
                <a:gd name="T93" fmla="*/ 8 h 252"/>
                <a:gd name="T94" fmla="*/ 38 w 283"/>
                <a:gd name="T95" fmla="*/ 10 h 252"/>
                <a:gd name="T96" fmla="*/ 52 w 283"/>
                <a:gd name="T97" fmla="*/ 13 h 252"/>
                <a:gd name="T98" fmla="*/ 66 w 283"/>
                <a:gd name="T99" fmla="*/ 16 h 252"/>
                <a:gd name="T100" fmla="*/ 82 w 283"/>
                <a:gd name="T101" fmla="*/ 18 h 252"/>
                <a:gd name="T102" fmla="*/ 98 w 283"/>
                <a:gd name="T103" fmla="*/ 22 h 252"/>
                <a:gd name="T104" fmla="*/ 114 w 283"/>
                <a:gd name="T105" fmla="*/ 25 h 252"/>
                <a:gd name="T106" fmla="*/ 129 w 283"/>
                <a:gd name="T107" fmla="*/ 30 h 252"/>
                <a:gd name="T108" fmla="*/ 146 w 283"/>
                <a:gd name="T109" fmla="*/ 34 h 252"/>
                <a:gd name="T110" fmla="*/ 162 w 283"/>
                <a:gd name="T111" fmla="*/ 39 h 252"/>
                <a:gd name="T112" fmla="*/ 177 w 283"/>
                <a:gd name="T113" fmla="*/ 45 h 252"/>
                <a:gd name="T114" fmla="*/ 193 w 283"/>
                <a:gd name="T115" fmla="*/ 52 h 252"/>
                <a:gd name="T116" fmla="*/ 208 w 283"/>
                <a:gd name="T117" fmla="*/ 60 h 252"/>
                <a:gd name="T118" fmla="*/ 222 w 283"/>
                <a:gd name="T119" fmla="*/ 68 h 252"/>
                <a:gd name="T120" fmla="*/ 235 w 283"/>
                <a:gd name="T121" fmla="*/ 77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98" name="Freeform 616"/>
            <p:cNvSpPr>
              <a:spLocks noChangeArrowheads="1"/>
            </p:cNvSpPr>
            <p:nvPr/>
          </p:nvSpPr>
          <p:spPr bwMode="auto">
            <a:xfrm>
              <a:off x="3389" y="2184"/>
              <a:ext cx="19" cy="39"/>
            </a:xfrm>
            <a:custGeom>
              <a:avLst/>
              <a:gdLst>
                <a:gd name="T0" fmla="*/ 0 w 114"/>
                <a:gd name="T1" fmla="*/ 130 h 238"/>
                <a:gd name="T2" fmla="*/ 0 w 114"/>
                <a:gd name="T3" fmla="*/ 149 h 238"/>
                <a:gd name="T4" fmla="*/ 4 w 114"/>
                <a:gd name="T5" fmla="*/ 168 h 238"/>
                <a:gd name="T6" fmla="*/ 12 w 114"/>
                <a:gd name="T7" fmla="*/ 185 h 238"/>
                <a:gd name="T8" fmla="*/ 24 w 114"/>
                <a:gd name="T9" fmla="*/ 200 h 238"/>
                <a:gd name="T10" fmla="*/ 38 w 114"/>
                <a:gd name="T11" fmla="*/ 213 h 238"/>
                <a:gd name="T12" fmla="*/ 55 w 114"/>
                <a:gd name="T13" fmla="*/ 224 h 238"/>
                <a:gd name="T14" fmla="*/ 73 w 114"/>
                <a:gd name="T15" fmla="*/ 232 h 238"/>
                <a:gd name="T16" fmla="*/ 92 w 114"/>
                <a:gd name="T17" fmla="*/ 237 h 238"/>
                <a:gd name="T18" fmla="*/ 98 w 114"/>
                <a:gd name="T19" fmla="*/ 238 h 238"/>
                <a:gd name="T20" fmla="*/ 104 w 114"/>
                <a:gd name="T21" fmla="*/ 235 h 238"/>
                <a:gd name="T22" fmla="*/ 109 w 114"/>
                <a:gd name="T23" fmla="*/ 232 h 238"/>
                <a:gd name="T24" fmla="*/ 111 w 114"/>
                <a:gd name="T25" fmla="*/ 227 h 238"/>
                <a:gd name="T26" fmla="*/ 111 w 114"/>
                <a:gd name="T27" fmla="*/ 222 h 238"/>
                <a:gd name="T28" fmla="*/ 110 w 114"/>
                <a:gd name="T29" fmla="*/ 216 h 238"/>
                <a:gd name="T30" fmla="*/ 106 w 114"/>
                <a:gd name="T31" fmla="*/ 211 h 238"/>
                <a:gd name="T32" fmla="*/ 100 w 114"/>
                <a:gd name="T33" fmla="*/ 209 h 238"/>
                <a:gd name="T34" fmla="*/ 82 w 114"/>
                <a:gd name="T35" fmla="*/ 202 h 238"/>
                <a:gd name="T36" fmla="*/ 64 w 114"/>
                <a:gd name="T37" fmla="*/ 193 h 238"/>
                <a:gd name="T38" fmla="*/ 50 w 114"/>
                <a:gd name="T39" fmla="*/ 180 h 238"/>
                <a:gd name="T40" fmla="*/ 39 w 114"/>
                <a:gd name="T41" fmla="*/ 167 h 238"/>
                <a:gd name="T42" fmla="*/ 32 w 114"/>
                <a:gd name="T43" fmla="*/ 149 h 238"/>
                <a:gd name="T44" fmla="*/ 29 w 114"/>
                <a:gd name="T45" fmla="*/ 131 h 238"/>
                <a:gd name="T46" fmla="*/ 29 w 114"/>
                <a:gd name="T47" fmla="*/ 111 h 238"/>
                <a:gd name="T48" fmla="*/ 35 w 114"/>
                <a:gd name="T49" fmla="*/ 91 h 238"/>
                <a:gd name="T50" fmla="*/ 42 w 114"/>
                <a:gd name="T51" fmla="*/ 76 h 238"/>
                <a:gd name="T52" fmla="*/ 51 w 114"/>
                <a:gd name="T53" fmla="*/ 62 h 238"/>
                <a:gd name="T54" fmla="*/ 62 w 114"/>
                <a:gd name="T55" fmla="*/ 49 h 238"/>
                <a:gd name="T56" fmla="*/ 73 w 114"/>
                <a:gd name="T57" fmla="*/ 38 h 238"/>
                <a:gd name="T58" fmla="*/ 84 w 114"/>
                <a:gd name="T59" fmla="*/ 28 h 238"/>
                <a:gd name="T60" fmla="*/ 96 w 114"/>
                <a:gd name="T61" fmla="*/ 18 h 238"/>
                <a:gd name="T62" fmla="*/ 106 w 114"/>
                <a:gd name="T63" fmla="*/ 9 h 238"/>
                <a:gd name="T64" fmla="*/ 114 w 114"/>
                <a:gd name="T65" fmla="*/ 1 h 238"/>
                <a:gd name="T66" fmla="*/ 106 w 114"/>
                <a:gd name="T67" fmla="*/ 0 h 238"/>
                <a:gd name="T68" fmla="*/ 93 w 114"/>
                <a:gd name="T69" fmla="*/ 6 h 238"/>
                <a:gd name="T70" fmla="*/ 76 w 114"/>
                <a:gd name="T71" fmla="*/ 18 h 238"/>
                <a:gd name="T72" fmla="*/ 56 w 114"/>
                <a:gd name="T73" fmla="*/ 36 h 238"/>
                <a:gd name="T74" fmla="*/ 37 w 114"/>
                <a:gd name="T75" fmla="*/ 57 h 238"/>
                <a:gd name="T76" fmla="*/ 20 w 114"/>
                <a:gd name="T77" fmla="*/ 80 h 238"/>
                <a:gd name="T78" fmla="*/ 7 w 114"/>
                <a:gd name="T79" fmla="*/ 106 h 238"/>
                <a:gd name="T80" fmla="*/ 0 w 114"/>
                <a:gd name="T81" fmla="*/ 130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99" name="Freeform 617"/>
            <p:cNvSpPr>
              <a:spLocks noChangeArrowheads="1"/>
            </p:cNvSpPr>
            <p:nvPr/>
          </p:nvSpPr>
          <p:spPr bwMode="auto">
            <a:xfrm>
              <a:off x="3523" y="2161"/>
              <a:ext cx="41" cy="52"/>
            </a:xfrm>
            <a:custGeom>
              <a:avLst/>
              <a:gdLst>
                <a:gd name="T0" fmla="*/ 207 w 246"/>
                <a:gd name="T1" fmla="*/ 124 h 310"/>
                <a:gd name="T2" fmla="*/ 219 w 246"/>
                <a:gd name="T3" fmla="*/ 143 h 310"/>
                <a:gd name="T4" fmla="*/ 225 w 246"/>
                <a:gd name="T5" fmla="*/ 164 h 310"/>
                <a:gd name="T6" fmla="*/ 221 w 246"/>
                <a:gd name="T7" fmla="*/ 187 h 310"/>
                <a:gd name="T8" fmla="*/ 208 w 246"/>
                <a:gd name="T9" fmla="*/ 209 h 310"/>
                <a:gd name="T10" fmla="*/ 188 w 246"/>
                <a:gd name="T11" fmla="*/ 228 h 310"/>
                <a:gd name="T12" fmla="*/ 166 w 246"/>
                <a:gd name="T13" fmla="*/ 246 h 310"/>
                <a:gd name="T14" fmla="*/ 143 w 246"/>
                <a:gd name="T15" fmla="*/ 264 h 310"/>
                <a:gd name="T16" fmla="*/ 129 w 246"/>
                <a:gd name="T17" fmla="*/ 278 h 310"/>
                <a:gd name="T18" fmla="*/ 124 w 246"/>
                <a:gd name="T19" fmla="*/ 287 h 310"/>
                <a:gd name="T20" fmla="*/ 120 w 246"/>
                <a:gd name="T21" fmla="*/ 296 h 310"/>
                <a:gd name="T22" fmla="*/ 121 w 246"/>
                <a:gd name="T23" fmla="*/ 305 h 310"/>
                <a:gd name="T24" fmla="*/ 130 w 246"/>
                <a:gd name="T25" fmla="*/ 310 h 310"/>
                <a:gd name="T26" fmla="*/ 139 w 246"/>
                <a:gd name="T27" fmla="*/ 309 h 310"/>
                <a:gd name="T28" fmla="*/ 154 w 246"/>
                <a:gd name="T29" fmla="*/ 293 h 310"/>
                <a:gd name="T30" fmla="*/ 180 w 246"/>
                <a:gd name="T31" fmla="*/ 269 h 310"/>
                <a:gd name="T32" fmla="*/ 207 w 246"/>
                <a:gd name="T33" fmla="*/ 246 h 310"/>
                <a:gd name="T34" fmla="*/ 231 w 246"/>
                <a:gd name="T35" fmla="*/ 219 h 310"/>
                <a:gd name="T36" fmla="*/ 245 w 246"/>
                <a:gd name="T37" fmla="*/ 187 h 310"/>
                <a:gd name="T38" fmla="*/ 242 w 246"/>
                <a:gd name="T39" fmla="*/ 153 h 310"/>
                <a:gd name="T40" fmla="*/ 227 w 246"/>
                <a:gd name="T41" fmla="*/ 120 h 310"/>
                <a:gd name="T42" fmla="*/ 201 w 246"/>
                <a:gd name="T43" fmla="*/ 94 h 310"/>
                <a:gd name="T44" fmla="*/ 177 w 246"/>
                <a:gd name="T45" fmla="*/ 74 h 310"/>
                <a:gd name="T46" fmla="*/ 152 w 246"/>
                <a:gd name="T47" fmla="*/ 60 h 310"/>
                <a:gd name="T48" fmla="*/ 126 w 246"/>
                <a:gd name="T49" fmla="*/ 43 h 310"/>
                <a:gd name="T50" fmla="*/ 98 w 246"/>
                <a:gd name="T51" fmla="*/ 28 h 310"/>
                <a:gd name="T52" fmla="*/ 72 w 246"/>
                <a:gd name="T53" fmla="*/ 16 h 310"/>
                <a:gd name="T54" fmla="*/ 46 w 246"/>
                <a:gd name="T55" fmla="*/ 7 h 310"/>
                <a:gd name="T56" fmla="*/ 24 w 246"/>
                <a:gd name="T57" fmla="*/ 1 h 310"/>
                <a:gd name="T58" fmla="*/ 7 w 246"/>
                <a:gd name="T59" fmla="*/ 1 h 310"/>
                <a:gd name="T60" fmla="*/ 8 w 246"/>
                <a:gd name="T61" fmla="*/ 6 h 310"/>
                <a:gd name="T62" fmla="*/ 28 w 246"/>
                <a:gd name="T63" fmla="*/ 14 h 310"/>
                <a:gd name="T64" fmla="*/ 51 w 246"/>
                <a:gd name="T65" fmla="*/ 24 h 310"/>
                <a:gd name="T66" fmla="*/ 78 w 246"/>
                <a:gd name="T67" fmla="*/ 37 h 310"/>
                <a:gd name="T68" fmla="*/ 106 w 246"/>
                <a:gd name="T69" fmla="*/ 51 h 310"/>
                <a:gd name="T70" fmla="*/ 134 w 246"/>
                <a:gd name="T71" fmla="*/ 69 h 310"/>
                <a:gd name="T72" fmla="*/ 163 w 246"/>
                <a:gd name="T73" fmla="*/ 87 h 310"/>
                <a:gd name="T74" fmla="*/ 187 w 246"/>
                <a:gd name="T75" fmla="*/ 105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0" name="Freeform 618"/>
            <p:cNvSpPr>
              <a:spLocks noChangeArrowheads="1"/>
            </p:cNvSpPr>
            <p:nvPr/>
          </p:nvSpPr>
          <p:spPr bwMode="auto">
            <a:xfrm>
              <a:off x="3478" y="2222"/>
              <a:ext cx="14" cy="31"/>
            </a:xfrm>
            <a:custGeom>
              <a:avLst/>
              <a:gdLst>
                <a:gd name="T0" fmla="*/ 31 w 83"/>
                <a:gd name="T1" fmla="*/ 14 h 187"/>
                <a:gd name="T2" fmla="*/ 29 w 83"/>
                <a:gd name="T3" fmla="*/ 8 h 187"/>
                <a:gd name="T4" fmla="*/ 25 w 83"/>
                <a:gd name="T5" fmla="*/ 3 h 187"/>
                <a:gd name="T6" fmla="*/ 19 w 83"/>
                <a:gd name="T7" fmla="*/ 1 h 187"/>
                <a:gd name="T8" fmla="*/ 14 w 83"/>
                <a:gd name="T9" fmla="*/ 0 h 187"/>
                <a:gd name="T10" fmla="*/ 8 w 83"/>
                <a:gd name="T11" fmla="*/ 2 h 187"/>
                <a:gd name="T12" fmla="*/ 3 w 83"/>
                <a:gd name="T13" fmla="*/ 5 h 187"/>
                <a:gd name="T14" fmla="*/ 0 w 83"/>
                <a:gd name="T15" fmla="*/ 11 h 187"/>
                <a:gd name="T16" fmla="*/ 0 w 83"/>
                <a:gd name="T17" fmla="*/ 17 h 187"/>
                <a:gd name="T18" fmla="*/ 5 w 83"/>
                <a:gd name="T19" fmla="*/ 42 h 187"/>
                <a:gd name="T20" fmla="*/ 15 w 83"/>
                <a:gd name="T21" fmla="*/ 71 h 187"/>
                <a:gd name="T22" fmla="*/ 27 w 83"/>
                <a:gd name="T23" fmla="*/ 100 h 187"/>
                <a:gd name="T24" fmla="*/ 41 w 83"/>
                <a:gd name="T25" fmla="*/ 127 h 187"/>
                <a:gd name="T26" fmla="*/ 55 w 83"/>
                <a:gd name="T27" fmla="*/ 151 h 187"/>
                <a:gd name="T28" fmla="*/ 68 w 83"/>
                <a:gd name="T29" fmla="*/ 171 h 187"/>
                <a:gd name="T30" fmla="*/ 77 w 83"/>
                <a:gd name="T31" fmla="*/ 184 h 187"/>
                <a:gd name="T32" fmla="*/ 83 w 83"/>
                <a:gd name="T33" fmla="*/ 187 h 187"/>
                <a:gd name="T34" fmla="*/ 80 w 83"/>
                <a:gd name="T35" fmla="*/ 174 h 187"/>
                <a:gd name="T36" fmla="*/ 75 w 83"/>
                <a:gd name="T37" fmla="*/ 158 h 187"/>
                <a:gd name="T38" fmla="*/ 68 w 83"/>
                <a:gd name="T39" fmla="*/ 138 h 187"/>
                <a:gd name="T40" fmla="*/ 59 w 83"/>
                <a:gd name="T41" fmla="*/ 113 h 187"/>
                <a:gd name="T42" fmla="*/ 51 w 83"/>
                <a:gd name="T43" fmla="*/ 88 h 187"/>
                <a:gd name="T44" fmla="*/ 43 w 83"/>
                <a:gd name="T45" fmla="*/ 63 h 187"/>
                <a:gd name="T46" fmla="*/ 36 w 83"/>
                <a:gd name="T47" fmla="*/ 38 h 187"/>
                <a:gd name="T48" fmla="*/ 31 w 83"/>
                <a:gd name="T49" fmla="*/ 14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1" name="Freeform 619"/>
            <p:cNvSpPr>
              <a:spLocks noChangeArrowheads="1"/>
            </p:cNvSpPr>
            <p:nvPr/>
          </p:nvSpPr>
          <p:spPr bwMode="auto">
            <a:xfrm>
              <a:off x="3472" y="2205"/>
              <a:ext cx="7" cy="16"/>
            </a:xfrm>
            <a:custGeom>
              <a:avLst/>
              <a:gdLst>
                <a:gd name="T0" fmla="*/ 22 w 44"/>
                <a:gd name="T1" fmla="*/ 10 h 94"/>
                <a:gd name="T2" fmla="*/ 21 w 44"/>
                <a:gd name="T3" fmla="*/ 6 h 94"/>
                <a:gd name="T4" fmla="*/ 18 w 44"/>
                <a:gd name="T5" fmla="*/ 2 h 94"/>
                <a:gd name="T6" fmla="*/ 14 w 44"/>
                <a:gd name="T7" fmla="*/ 0 h 94"/>
                <a:gd name="T8" fmla="*/ 10 w 44"/>
                <a:gd name="T9" fmla="*/ 0 h 94"/>
                <a:gd name="T10" fmla="*/ 6 w 44"/>
                <a:gd name="T11" fmla="*/ 1 h 94"/>
                <a:gd name="T12" fmla="*/ 3 w 44"/>
                <a:gd name="T13" fmla="*/ 3 h 94"/>
                <a:gd name="T14" fmla="*/ 0 w 44"/>
                <a:gd name="T15" fmla="*/ 7 h 94"/>
                <a:gd name="T16" fmla="*/ 0 w 44"/>
                <a:gd name="T17" fmla="*/ 11 h 94"/>
                <a:gd name="T18" fmla="*/ 0 w 44"/>
                <a:gd name="T19" fmla="*/ 24 h 94"/>
                <a:gd name="T20" fmla="*/ 4 w 44"/>
                <a:gd name="T21" fmla="*/ 38 h 94"/>
                <a:gd name="T22" fmla="*/ 8 w 44"/>
                <a:gd name="T23" fmla="*/ 52 h 94"/>
                <a:gd name="T24" fmla="*/ 14 w 44"/>
                <a:gd name="T25" fmla="*/ 65 h 94"/>
                <a:gd name="T26" fmla="*/ 21 w 44"/>
                <a:gd name="T27" fmla="*/ 78 h 94"/>
                <a:gd name="T28" fmla="*/ 28 w 44"/>
                <a:gd name="T29" fmla="*/ 87 h 94"/>
                <a:gd name="T30" fmla="*/ 37 w 44"/>
                <a:gd name="T31" fmla="*/ 93 h 94"/>
                <a:gd name="T32" fmla="*/ 42 w 44"/>
                <a:gd name="T33" fmla="*/ 94 h 94"/>
                <a:gd name="T34" fmla="*/ 44 w 44"/>
                <a:gd name="T35" fmla="*/ 76 h 94"/>
                <a:gd name="T36" fmla="*/ 38 w 44"/>
                <a:gd name="T37" fmla="*/ 54 h 94"/>
                <a:gd name="T38" fmla="*/ 31 w 44"/>
                <a:gd name="T39" fmla="*/ 32 h 94"/>
                <a:gd name="T40" fmla="*/ 22 w 44"/>
                <a:gd name="T41" fmla="*/ 10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2" name="Freeform 620"/>
            <p:cNvSpPr>
              <a:spLocks noChangeArrowheads="1"/>
            </p:cNvSpPr>
            <p:nvPr/>
          </p:nvSpPr>
          <p:spPr bwMode="auto">
            <a:xfrm>
              <a:off x="3466" y="2194"/>
              <a:ext cx="6" cy="9"/>
            </a:xfrm>
            <a:custGeom>
              <a:avLst/>
              <a:gdLst>
                <a:gd name="T0" fmla="*/ 20 w 38"/>
                <a:gd name="T1" fmla="*/ 7 h 54"/>
                <a:gd name="T2" fmla="*/ 20 w 38"/>
                <a:gd name="T3" fmla="*/ 8 h 54"/>
                <a:gd name="T4" fmla="*/ 20 w 38"/>
                <a:gd name="T5" fmla="*/ 8 h 54"/>
                <a:gd name="T6" fmla="*/ 20 w 38"/>
                <a:gd name="T7" fmla="*/ 8 h 54"/>
                <a:gd name="T8" fmla="*/ 20 w 38"/>
                <a:gd name="T9" fmla="*/ 8 h 54"/>
                <a:gd name="T10" fmla="*/ 19 w 38"/>
                <a:gd name="T11" fmla="*/ 4 h 54"/>
                <a:gd name="T12" fmla="*/ 15 w 38"/>
                <a:gd name="T13" fmla="*/ 1 h 54"/>
                <a:gd name="T14" fmla="*/ 12 w 38"/>
                <a:gd name="T15" fmla="*/ 0 h 54"/>
                <a:gd name="T16" fmla="*/ 7 w 38"/>
                <a:gd name="T17" fmla="*/ 0 h 54"/>
                <a:gd name="T18" fmla="*/ 4 w 38"/>
                <a:gd name="T19" fmla="*/ 1 h 54"/>
                <a:gd name="T20" fmla="*/ 1 w 38"/>
                <a:gd name="T21" fmla="*/ 4 h 54"/>
                <a:gd name="T22" fmla="*/ 0 w 38"/>
                <a:gd name="T23" fmla="*/ 8 h 54"/>
                <a:gd name="T24" fmla="*/ 0 w 38"/>
                <a:gd name="T25" fmla="*/ 11 h 54"/>
                <a:gd name="T26" fmla="*/ 1 w 38"/>
                <a:gd name="T27" fmla="*/ 17 h 54"/>
                <a:gd name="T28" fmla="*/ 4 w 38"/>
                <a:gd name="T29" fmla="*/ 24 h 54"/>
                <a:gd name="T30" fmla="*/ 8 w 38"/>
                <a:gd name="T31" fmla="*/ 32 h 54"/>
                <a:gd name="T32" fmla="*/ 14 w 38"/>
                <a:gd name="T33" fmla="*/ 39 h 54"/>
                <a:gd name="T34" fmla="*/ 20 w 38"/>
                <a:gd name="T35" fmla="*/ 46 h 54"/>
                <a:gd name="T36" fmla="*/ 27 w 38"/>
                <a:gd name="T37" fmla="*/ 50 h 54"/>
                <a:gd name="T38" fmla="*/ 33 w 38"/>
                <a:gd name="T39" fmla="*/ 54 h 54"/>
                <a:gd name="T40" fmla="*/ 38 w 38"/>
                <a:gd name="T41" fmla="*/ 54 h 54"/>
                <a:gd name="T42" fmla="*/ 36 w 38"/>
                <a:gd name="T43" fmla="*/ 42 h 54"/>
                <a:gd name="T44" fmla="*/ 32 w 38"/>
                <a:gd name="T45" fmla="*/ 29 h 54"/>
                <a:gd name="T46" fmla="*/ 25 w 38"/>
                <a:gd name="T47" fmla="*/ 16 h 54"/>
                <a:gd name="T48" fmla="*/ 20 w 38"/>
                <a:gd name="T49" fmla="*/ 7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3" name="Freeform 621"/>
            <p:cNvSpPr>
              <a:spLocks noChangeArrowheads="1"/>
            </p:cNvSpPr>
            <p:nvPr/>
          </p:nvSpPr>
          <p:spPr bwMode="auto">
            <a:xfrm>
              <a:off x="3461" y="2186"/>
              <a:ext cx="8" cy="6"/>
            </a:xfrm>
            <a:custGeom>
              <a:avLst/>
              <a:gdLst>
                <a:gd name="T0" fmla="*/ 41 w 52"/>
                <a:gd name="T1" fmla="*/ 27 h 36"/>
                <a:gd name="T2" fmla="*/ 46 w 52"/>
                <a:gd name="T3" fmla="*/ 24 h 36"/>
                <a:gd name="T4" fmla="*/ 51 w 52"/>
                <a:gd name="T5" fmla="*/ 21 h 36"/>
                <a:gd name="T6" fmla="*/ 52 w 52"/>
                <a:gd name="T7" fmla="*/ 16 h 36"/>
                <a:gd name="T8" fmla="*/ 52 w 52"/>
                <a:gd name="T9" fmla="*/ 12 h 36"/>
                <a:gd name="T10" fmla="*/ 50 w 52"/>
                <a:gd name="T11" fmla="*/ 6 h 36"/>
                <a:gd name="T12" fmla="*/ 46 w 52"/>
                <a:gd name="T13" fmla="*/ 2 h 36"/>
                <a:gd name="T14" fmla="*/ 41 w 52"/>
                <a:gd name="T15" fmla="*/ 0 h 36"/>
                <a:gd name="T16" fmla="*/ 36 w 52"/>
                <a:gd name="T17" fmla="*/ 0 h 36"/>
                <a:gd name="T18" fmla="*/ 33 w 52"/>
                <a:gd name="T19" fmla="*/ 0 h 36"/>
                <a:gd name="T20" fmla="*/ 29 w 52"/>
                <a:gd name="T21" fmla="*/ 1 h 36"/>
                <a:gd name="T22" fmla="*/ 21 w 52"/>
                <a:gd name="T23" fmla="*/ 4 h 36"/>
                <a:gd name="T24" fmla="*/ 13 w 52"/>
                <a:gd name="T25" fmla="*/ 8 h 36"/>
                <a:gd name="T26" fmla="*/ 6 w 52"/>
                <a:gd name="T27" fmla="*/ 15 h 36"/>
                <a:gd name="T28" fmla="*/ 3 w 52"/>
                <a:gd name="T29" fmla="*/ 22 h 36"/>
                <a:gd name="T30" fmla="*/ 0 w 52"/>
                <a:gd name="T31" fmla="*/ 29 h 36"/>
                <a:gd name="T32" fmla="*/ 0 w 52"/>
                <a:gd name="T33" fmla="*/ 31 h 36"/>
                <a:gd name="T34" fmla="*/ 4 w 52"/>
                <a:gd name="T35" fmla="*/ 33 h 36"/>
                <a:gd name="T36" fmla="*/ 9 w 52"/>
                <a:gd name="T37" fmla="*/ 36 h 36"/>
                <a:gd name="T38" fmla="*/ 13 w 52"/>
                <a:gd name="T39" fmla="*/ 36 h 36"/>
                <a:gd name="T40" fmla="*/ 18 w 52"/>
                <a:gd name="T41" fmla="*/ 36 h 36"/>
                <a:gd name="T42" fmla="*/ 24 w 52"/>
                <a:gd name="T43" fmla="*/ 33 h 36"/>
                <a:gd name="T44" fmla="*/ 30 w 52"/>
                <a:gd name="T45" fmla="*/ 32 h 36"/>
                <a:gd name="T46" fmla="*/ 36 w 52"/>
                <a:gd name="T47" fmla="*/ 30 h 36"/>
                <a:gd name="T48" fmla="*/ 41 w 52"/>
                <a:gd name="T49" fmla="*/ 27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4" name="Freeform 622"/>
            <p:cNvSpPr>
              <a:spLocks noChangeArrowheads="1"/>
            </p:cNvSpPr>
            <p:nvPr/>
          </p:nvSpPr>
          <p:spPr bwMode="auto">
            <a:xfrm>
              <a:off x="3421" y="2176"/>
              <a:ext cx="33" cy="39"/>
            </a:xfrm>
            <a:custGeom>
              <a:avLst/>
              <a:gdLst>
                <a:gd name="T0" fmla="*/ 73 w 198"/>
                <a:gd name="T1" fmla="*/ 36 h 236"/>
                <a:gd name="T2" fmla="*/ 58 w 198"/>
                <a:gd name="T3" fmla="*/ 46 h 236"/>
                <a:gd name="T4" fmla="*/ 46 w 198"/>
                <a:gd name="T5" fmla="*/ 58 h 236"/>
                <a:gd name="T6" fmla="*/ 33 w 198"/>
                <a:gd name="T7" fmla="*/ 72 h 236"/>
                <a:gd name="T8" fmla="*/ 22 w 198"/>
                <a:gd name="T9" fmla="*/ 85 h 236"/>
                <a:gd name="T10" fmla="*/ 14 w 198"/>
                <a:gd name="T11" fmla="*/ 100 h 236"/>
                <a:gd name="T12" fmla="*/ 7 w 198"/>
                <a:gd name="T13" fmla="*/ 115 h 236"/>
                <a:gd name="T14" fmla="*/ 2 w 198"/>
                <a:gd name="T15" fmla="*/ 130 h 236"/>
                <a:gd name="T16" fmla="*/ 0 w 198"/>
                <a:gd name="T17" fmla="*/ 146 h 236"/>
                <a:gd name="T18" fmla="*/ 2 w 198"/>
                <a:gd name="T19" fmla="*/ 170 h 236"/>
                <a:gd name="T20" fmla="*/ 12 w 198"/>
                <a:gd name="T21" fmla="*/ 190 h 236"/>
                <a:gd name="T22" fmla="*/ 26 w 198"/>
                <a:gd name="T23" fmla="*/ 207 h 236"/>
                <a:gd name="T24" fmla="*/ 43 w 198"/>
                <a:gd name="T25" fmla="*/ 220 h 236"/>
                <a:gd name="T26" fmla="*/ 64 w 198"/>
                <a:gd name="T27" fmla="*/ 229 h 236"/>
                <a:gd name="T28" fmla="*/ 88 w 198"/>
                <a:gd name="T29" fmla="*/ 235 h 236"/>
                <a:gd name="T30" fmla="*/ 110 w 198"/>
                <a:gd name="T31" fmla="*/ 236 h 236"/>
                <a:gd name="T32" fmla="*/ 132 w 198"/>
                <a:gd name="T33" fmla="*/ 232 h 236"/>
                <a:gd name="T34" fmla="*/ 137 w 198"/>
                <a:gd name="T35" fmla="*/ 232 h 236"/>
                <a:gd name="T36" fmla="*/ 142 w 198"/>
                <a:gd name="T37" fmla="*/ 230 h 236"/>
                <a:gd name="T38" fmla="*/ 145 w 198"/>
                <a:gd name="T39" fmla="*/ 226 h 236"/>
                <a:gd name="T40" fmla="*/ 146 w 198"/>
                <a:gd name="T41" fmla="*/ 221 h 236"/>
                <a:gd name="T42" fmla="*/ 145 w 198"/>
                <a:gd name="T43" fmla="*/ 219 h 236"/>
                <a:gd name="T44" fmla="*/ 142 w 198"/>
                <a:gd name="T45" fmla="*/ 219 h 236"/>
                <a:gd name="T46" fmla="*/ 137 w 198"/>
                <a:gd name="T47" fmla="*/ 217 h 236"/>
                <a:gd name="T48" fmla="*/ 131 w 198"/>
                <a:gd name="T49" fmla="*/ 217 h 236"/>
                <a:gd name="T50" fmla="*/ 124 w 198"/>
                <a:gd name="T51" fmla="*/ 217 h 236"/>
                <a:gd name="T52" fmla="*/ 118 w 198"/>
                <a:gd name="T53" fmla="*/ 217 h 236"/>
                <a:gd name="T54" fmla="*/ 112 w 198"/>
                <a:gd name="T55" fmla="*/ 217 h 236"/>
                <a:gd name="T56" fmla="*/ 109 w 198"/>
                <a:gd name="T57" fmla="*/ 217 h 236"/>
                <a:gd name="T58" fmla="*/ 97 w 198"/>
                <a:gd name="T59" fmla="*/ 216 h 236"/>
                <a:gd name="T60" fmla="*/ 87 w 198"/>
                <a:gd name="T61" fmla="*/ 215 h 236"/>
                <a:gd name="T62" fmla="*/ 75 w 198"/>
                <a:gd name="T63" fmla="*/ 214 h 236"/>
                <a:gd name="T64" fmla="*/ 63 w 198"/>
                <a:gd name="T65" fmla="*/ 211 h 236"/>
                <a:gd name="T66" fmla="*/ 51 w 198"/>
                <a:gd name="T67" fmla="*/ 207 h 236"/>
                <a:gd name="T68" fmla="*/ 40 w 198"/>
                <a:gd name="T69" fmla="*/ 199 h 236"/>
                <a:gd name="T70" fmla="*/ 29 w 198"/>
                <a:gd name="T71" fmla="*/ 189 h 236"/>
                <a:gd name="T72" fmla="*/ 17 w 198"/>
                <a:gd name="T73" fmla="*/ 174 h 236"/>
                <a:gd name="T74" fmla="*/ 15 w 198"/>
                <a:gd name="T75" fmla="*/ 157 h 236"/>
                <a:gd name="T76" fmla="*/ 16 w 198"/>
                <a:gd name="T77" fmla="*/ 141 h 236"/>
                <a:gd name="T78" fmla="*/ 21 w 198"/>
                <a:gd name="T79" fmla="*/ 124 h 236"/>
                <a:gd name="T80" fmla="*/ 28 w 198"/>
                <a:gd name="T81" fmla="*/ 109 h 236"/>
                <a:gd name="T82" fmla="*/ 39 w 198"/>
                <a:gd name="T83" fmla="*/ 96 h 236"/>
                <a:gd name="T84" fmla="*/ 50 w 198"/>
                <a:gd name="T85" fmla="*/ 82 h 236"/>
                <a:gd name="T86" fmla="*/ 63 w 198"/>
                <a:gd name="T87" fmla="*/ 70 h 236"/>
                <a:gd name="T88" fmla="*/ 78 w 198"/>
                <a:gd name="T89" fmla="*/ 59 h 236"/>
                <a:gd name="T90" fmla="*/ 94 w 198"/>
                <a:gd name="T91" fmla="*/ 49 h 236"/>
                <a:gd name="T92" fmla="*/ 110 w 198"/>
                <a:gd name="T93" fmla="*/ 39 h 236"/>
                <a:gd name="T94" fmla="*/ 126 w 198"/>
                <a:gd name="T95" fmla="*/ 31 h 236"/>
                <a:gd name="T96" fmla="*/ 142 w 198"/>
                <a:gd name="T97" fmla="*/ 24 h 236"/>
                <a:gd name="T98" fmla="*/ 158 w 198"/>
                <a:gd name="T99" fmla="*/ 19 h 236"/>
                <a:gd name="T100" fmla="*/ 172 w 198"/>
                <a:gd name="T101" fmla="*/ 13 h 236"/>
                <a:gd name="T102" fmla="*/ 186 w 198"/>
                <a:gd name="T103" fmla="*/ 10 h 236"/>
                <a:gd name="T104" fmla="*/ 198 w 198"/>
                <a:gd name="T105" fmla="*/ 7 h 236"/>
                <a:gd name="T106" fmla="*/ 190 w 198"/>
                <a:gd name="T107" fmla="*/ 3 h 236"/>
                <a:gd name="T108" fmla="*/ 177 w 198"/>
                <a:gd name="T109" fmla="*/ 0 h 236"/>
                <a:gd name="T110" fmla="*/ 162 w 198"/>
                <a:gd name="T111" fmla="*/ 3 h 236"/>
                <a:gd name="T112" fmla="*/ 144 w 198"/>
                <a:gd name="T113" fmla="*/ 6 h 236"/>
                <a:gd name="T114" fmla="*/ 124 w 198"/>
                <a:gd name="T115" fmla="*/ 12 h 236"/>
                <a:gd name="T116" fmla="*/ 105 w 198"/>
                <a:gd name="T117" fmla="*/ 19 h 236"/>
                <a:gd name="T118" fmla="*/ 88 w 198"/>
                <a:gd name="T119" fmla="*/ 28 h 236"/>
                <a:gd name="T120" fmla="*/ 73 w 198"/>
                <a:gd name="T121" fmla="*/ 3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5" name="Freeform 623"/>
            <p:cNvSpPr>
              <a:spLocks noChangeArrowheads="1"/>
            </p:cNvSpPr>
            <p:nvPr/>
          </p:nvSpPr>
          <p:spPr bwMode="auto">
            <a:xfrm>
              <a:off x="3477" y="2176"/>
              <a:ext cx="22" cy="30"/>
            </a:xfrm>
            <a:custGeom>
              <a:avLst/>
              <a:gdLst>
                <a:gd name="T0" fmla="*/ 108 w 128"/>
                <a:gd name="T1" fmla="*/ 61 h 183"/>
                <a:gd name="T2" fmla="*/ 111 w 128"/>
                <a:gd name="T3" fmla="*/ 80 h 183"/>
                <a:gd name="T4" fmla="*/ 109 w 128"/>
                <a:gd name="T5" fmla="*/ 97 h 183"/>
                <a:gd name="T6" fmla="*/ 101 w 128"/>
                <a:gd name="T7" fmla="*/ 110 h 183"/>
                <a:gd name="T8" fmla="*/ 89 w 128"/>
                <a:gd name="T9" fmla="*/ 123 h 183"/>
                <a:gd name="T10" fmla="*/ 75 w 128"/>
                <a:gd name="T11" fmla="*/ 134 h 183"/>
                <a:gd name="T12" fmla="*/ 60 w 128"/>
                <a:gd name="T13" fmla="*/ 145 h 183"/>
                <a:gd name="T14" fmla="*/ 43 w 128"/>
                <a:gd name="T15" fmla="*/ 156 h 183"/>
                <a:gd name="T16" fmla="*/ 29 w 128"/>
                <a:gd name="T17" fmla="*/ 167 h 183"/>
                <a:gd name="T18" fmla="*/ 27 w 128"/>
                <a:gd name="T19" fmla="*/ 170 h 183"/>
                <a:gd name="T20" fmla="*/ 26 w 128"/>
                <a:gd name="T21" fmla="*/ 172 h 183"/>
                <a:gd name="T22" fmla="*/ 26 w 128"/>
                <a:gd name="T23" fmla="*/ 176 h 183"/>
                <a:gd name="T24" fmla="*/ 28 w 128"/>
                <a:gd name="T25" fmla="*/ 179 h 183"/>
                <a:gd name="T26" fmla="*/ 30 w 128"/>
                <a:gd name="T27" fmla="*/ 182 h 183"/>
                <a:gd name="T28" fmla="*/ 34 w 128"/>
                <a:gd name="T29" fmla="*/ 183 h 183"/>
                <a:gd name="T30" fmla="*/ 37 w 128"/>
                <a:gd name="T31" fmla="*/ 183 h 183"/>
                <a:gd name="T32" fmla="*/ 41 w 128"/>
                <a:gd name="T33" fmla="*/ 182 h 183"/>
                <a:gd name="T34" fmla="*/ 58 w 128"/>
                <a:gd name="T35" fmla="*/ 171 h 183"/>
                <a:gd name="T36" fmla="*/ 76 w 128"/>
                <a:gd name="T37" fmla="*/ 160 h 183"/>
                <a:gd name="T38" fmla="*/ 92 w 128"/>
                <a:gd name="T39" fmla="*/ 147 h 183"/>
                <a:gd name="T40" fmla="*/ 108 w 128"/>
                <a:gd name="T41" fmla="*/ 132 h 183"/>
                <a:gd name="T42" fmla="*/ 118 w 128"/>
                <a:gd name="T43" fmla="*/ 116 h 183"/>
                <a:gd name="T44" fmla="*/ 125 w 128"/>
                <a:gd name="T45" fmla="*/ 98 h 183"/>
                <a:gd name="T46" fmla="*/ 128 w 128"/>
                <a:gd name="T47" fmla="*/ 78 h 183"/>
                <a:gd name="T48" fmla="*/ 123 w 128"/>
                <a:gd name="T49" fmla="*/ 58 h 183"/>
                <a:gd name="T50" fmla="*/ 112 w 128"/>
                <a:gd name="T51" fmla="*/ 41 h 183"/>
                <a:gd name="T52" fmla="*/ 98 w 128"/>
                <a:gd name="T53" fmla="*/ 28 h 183"/>
                <a:gd name="T54" fmla="*/ 80 w 128"/>
                <a:gd name="T55" fmla="*/ 16 h 183"/>
                <a:gd name="T56" fmla="*/ 61 w 128"/>
                <a:gd name="T57" fmla="*/ 8 h 183"/>
                <a:gd name="T58" fmla="*/ 41 w 128"/>
                <a:gd name="T59" fmla="*/ 2 h 183"/>
                <a:gd name="T60" fmla="*/ 23 w 128"/>
                <a:gd name="T61" fmla="*/ 0 h 183"/>
                <a:gd name="T62" fmla="*/ 9 w 128"/>
                <a:gd name="T63" fmla="*/ 1 h 183"/>
                <a:gd name="T64" fmla="*/ 0 w 128"/>
                <a:gd name="T65" fmla="*/ 6 h 183"/>
                <a:gd name="T66" fmla="*/ 16 w 128"/>
                <a:gd name="T67" fmla="*/ 10 h 183"/>
                <a:gd name="T68" fmla="*/ 33 w 128"/>
                <a:gd name="T69" fmla="*/ 14 h 183"/>
                <a:gd name="T70" fmla="*/ 48 w 128"/>
                <a:gd name="T71" fmla="*/ 17 h 183"/>
                <a:gd name="T72" fmla="*/ 63 w 128"/>
                <a:gd name="T73" fmla="*/ 22 h 183"/>
                <a:gd name="T74" fmla="*/ 77 w 128"/>
                <a:gd name="T75" fmla="*/ 28 h 183"/>
                <a:gd name="T76" fmla="*/ 90 w 128"/>
                <a:gd name="T77" fmla="*/ 36 h 183"/>
                <a:gd name="T78" fmla="*/ 101 w 128"/>
                <a:gd name="T79" fmla="*/ 46 h 183"/>
                <a:gd name="T80" fmla="*/ 108 w 128"/>
                <a:gd name="T81" fmla="*/ 61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6" name="Freeform 624"/>
            <p:cNvSpPr>
              <a:spLocks noChangeArrowheads="1"/>
            </p:cNvSpPr>
            <p:nvPr/>
          </p:nvSpPr>
          <p:spPr bwMode="auto">
            <a:xfrm>
              <a:off x="3400" y="2169"/>
              <a:ext cx="53" cy="63"/>
            </a:xfrm>
            <a:custGeom>
              <a:avLst/>
              <a:gdLst>
                <a:gd name="T0" fmla="*/ 101 w 323"/>
                <a:gd name="T1" fmla="*/ 70 h 379"/>
                <a:gd name="T2" fmla="*/ 54 w 323"/>
                <a:gd name="T3" fmla="*/ 115 h 379"/>
                <a:gd name="T4" fmla="*/ 18 w 323"/>
                <a:gd name="T5" fmla="*/ 167 h 379"/>
                <a:gd name="T6" fmla="*/ 0 w 323"/>
                <a:gd name="T7" fmla="*/ 227 h 379"/>
                <a:gd name="T8" fmla="*/ 4 w 323"/>
                <a:gd name="T9" fmla="*/ 267 h 379"/>
                <a:gd name="T10" fmla="*/ 11 w 323"/>
                <a:gd name="T11" fmla="*/ 283 h 379"/>
                <a:gd name="T12" fmla="*/ 21 w 323"/>
                <a:gd name="T13" fmla="*/ 298 h 379"/>
                <a:gd name="T14" fmla="*/ 34 w 323"/>
                <a:gd name="T15" fmla="*/ 311 h 379"/>
                <a:gd name="T16" fmla="*/ 57 w 323"/>
                <a:gd name="T17" fmla="*/ 325 h 379"/>
                <a:gd name="T18" fmla="*/ 87 w 323"/>
                <a:gd name="T19" fmla="*/ 340 h 379"/>
                <a:gd name="T20" fmla="*/ 120 w 323"/>
                <a:gd name="T21" fmla="*/ 351 h 379"/>
                <a:gd name="T22" fmla="*/ 153 w 323"/>
                <a:gd name="T23" fmla="*/ 360 h 379"/>
                <a:gd name="T24" fmla="*/ 187 w 323"/>
                <a:gd name="T25" fmla="*/ 367 h 379"/>
                <a:gd name="T26" fmla="*/ 221 w 323"/>
                <a:gd name="T27" fmla="*/ 372 h 379"/>
                <a:gd name="T28" fmla="*/ 256 w 323"/>
                <a:gd name="T29" fmla="*/ 375 h 379"/>
                <a:gd name="T30" fmla="*/ 290 w 323"/>
                <a:gd name="T31" fmla="*/ 378 h 379"/>
                <a:gd name="T32" fmla="*/ 312 w 323"/>
                <a:gd name="T33" fmla="*/ 379 h 379"/>
                <a:gd name="T34" fmla="*/ 320 w 323"/>
                <a:gd name="T35" fmla="*/ 372 h 379"/>
                <a:gd name="T36" fmla="*/ 323 w 323"/>
                <a:gd name="T37" fmla="*/ 360 h 379"/>
                <a:gd name="T38" fmla="*/ 316 w 323"/>
                <a:gd name="T39" fmla="*/ 352 h 379"/>
                <a:gd name="T40" fmla="*/ 295 w 323"/>
                <a:gd name="T41" fmla="*/ 351 h 379"/>
                <a:gd name="T42" fmla="*/ 263 w 323"/>
                <a:gd name="T43" fmla="*/ 350 h 379"/>
                <a:gd name="T44" fmla="*/ 231 w 323"/>
                <a:gd name="T45" fmla="*/ 348 h 379"/>
                <a:gd name="T46" fmla="*/ 200 w 323"/>
                <a:gd name="T47" fmla="*/ 343 h 379"/>
                <a:gd name="T48" fmla="*/ 168 w 323"/>
                <a:gd name="T49" fmla="*/ 337 h 379"/>
                <a:gd name="T50" fmla="*/ 136 w 323"/>
                <a:gd name="T51" fmla="*/ 329 h 379"/>
                <a:gd name="T52" fmla="*/ 106 w 323"/>
                <a:gd name="T53" fmla="*/ 320 h 379"/>
                <a:gd name="T54" fmla="*/ 76 w 323"/>
                <a:gd name="T55" fmla="*/ 306 h 379"/>
                <a:gd name="T56" fmla="*/ 51 w 323"/>
                <a:gd name="T57" fmla="*/ 291 h 379"/>
                <a:gd name="T58" fmla="*/ 35 w 323"/>
                <a:gd name="T59" fmla="*/ 269 h 379"/>
                <a:gd name="T60" fmla="*/ 31 w 323"/>
                <a:gd name="T61" fmla="*/ 239 h 379"/>
                <a:gd name="T62" fmla="*/ 38 w 323"/>
                <a:gd name="T63" fmla="*/ 197 h 379"/>
                <a:gd name="T64" fmla="*/ 51 w 323"/>
                <a:gd name="T65" fmla="*/ 165 h 379"/>
                <a:gd name="T66" fmla="*/ 68 w 323"/>
                <a:gd name="T67" fmla="*/ 136 h 379"/>
                <a:gd name="T68" fmla="*/ 89 w 323"/>
                <a:gd name="T69" fmla="*/ 111 h 379"/>
                <a:gd name="T70" fmla="*/ 114 w 323"/>
                <a:gd name="T71" fmla="*/ 88 h 379"/>
                <a:gd name="T72" fmla="*/ 144 w 323"/>
                <a:gd name="T73" fmla="*/ 64 h 379"/>
                <a:gd name="T74" fmla="*/ 181 w 323"/>
                <a:gd name="T75" fmla="*/ 41 h 379"/>
                <a:gd name="T76" fmla="*/ 219 w 323"/>
                <a:gd name="T77" fmla="*/ 22 h 379"/>
                <a:gd name="T78" fmla="*/ 253 w 323"/>
                <a:gd name="T79" fmla="*/ 7 h 379"/>
                <a:gd name="T80" fmla="*/ 255 w 323"/>
                <a:gd name="T81" fmla="*/ 0 h 379"/>
                <a:gd name="T82" fmla="*/ 221 w 323"/>
                <a:gd name="T83" fmla="*/ 5 h 379"/>
                <a:gd name="T84" fmla="*/ 181 w 323"/>
                <a:gd name="T85" fmla="*/ 19 h 379"/>
                <a:gd name="T86" fmla="*/ 142 w 323"/>
                <a:gd name="T87" fmla="*/ 39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7" name="Freeform 625"/>
            <p:cNvSpPr>
              <a:spLocks noChangeArrowheads="1"/>
            </p:cNvSpPr>
            <p:nvPr/>
          </p:nvSpPr>
          <p:spPr bwMode="auto">
            <a:xfrm>
              <a:off x="3475" y="2167"/>
              <a:ext cx="47" cy="42"/>
            </a:xfrm>
            <a:custGeom>
              <a:avLst/>
              <a:gdLst>
                <a:gd name="T0" fmla="*/ 235 w 282"/>
                <a:gd name="T1" fmla="*/ 78 h 253"/>
                <a:gd name="T2" fmla="*/ 248 w 282"/>
                <a:gd name="T3" fmla="*/ 92 h 253"/>
                <a:gd name="T4" fmla="*/ 255 w 282"/>
                <a:gd name="T5" fmla="*/ 108 h 253"/>
                <a:gd name="T6" fmla="*/ 259 w 282"/>
                <a:gd name="T7" fmla="*/ 125 h 253"/>
                <a:gd name="T8" fmla="*/ 259 w 282"/>
                <a:gd name="T9" fmla="*/ 144 h 253"/>
                <a:gd name="T10" fmla="*/ 257 w 282"/>
                <a:gd name="T11" fmla="*/ 159 h 253"/>
                <a:gd name="T12" fmla="*/ 252 w 282"/>
                <a:gd name="T13" fmla="*/ 171 h 253"/>
                <a:gd name="T14" fmla="*/ 244 w 282"/>
                <a:gd name="T15" fmla="*/ 184 h 253"/>
                <a:gd name="T16" fmla="*/ 236 w 282"/>
                <a:gd name="T17" fmla="*/ 194 h 253"/>
                <a:gd name="T18" fmla="*/ 225 w 282"/>
                <a:gd name="T19" fmla="*/ 206 h 253"/>
                <a:gd name="T20" fmla="*/ 215 w 282"/>
                <a:gd name="T21" fmla="*/ 215 h 253"/>
                <a:gd name="T22" fmla="*/ 204 w 282"/>
                <a:gd name="T23" fmla="*/ 225 h 253"/>
                <a:gd name="T24" fmla="*/ 194 w 282"/>
                <a:gd name="T25" fmla="*/ 236 h 253"/>
                <a:gd name="T26" fmla="*/ 191 w 282"/>
                <a:gd name="T27" fmla="*/ 239 h 253"/>
                <a:gd name="T28" fmla="*/ 190 w 282"/>
                <a:gd name="T29" fmla="*/ 242 h 253"/>
                <a:gd name="T30" fmla="*/ 191 w 282"/>
                <a:gd name="T31" fmla="*/ 246 h 253"/>
                <a:gd name="T32" fmla="*/ 194 w 282"/>
                <a:gd name="T33" fmla="*/ 249 h 253"/>
                <a:gd name="T34" fmla="*/ 197 w 282"/>
                <a:gd name="T35" fmla="*/ 252 h 253"/>
                <a:gd name="T36" fmla="*/ 201 w 282"/>
                <a:gd name="T37" fmla="*/ 253 h 253"/>
                <a:gd name="T38" fmla="*/ 205 w 282"/>
                <a:gd name="T39" fmla="*/ 252 h 253"/>
                <a:gd name="T40" fmla="*/ 209 w 282"/>
                <a:gd name="T41" fmla="*/ 249 h 253"/>
                <a:gd name="T42" fmla="*/ 232 w 282"/>
                <a:gd name="T43" fmla="*/ 234 h 253"/>
                <a:gd name="T44" fmla="*/ 251 w 282"/>
                <a:gd name="T45" fmla="*/ 215 h 253"/>
                <a:gd name="T46" fmla="*/ 267 w 282"/>
                <a:gd name="T47" fmla="*/ 192 h 253"/>
                <a:gd name="T48" fmla="*/ 278 w 282"/>
                <a:gd name="T49" fmla="*/ 168 h 253"/>
                <a:gd name="T50" fmla="*/ 282 w 282"/>
                <a:gd name="T51" fmla="*/ 141 h 253"/>
                <a:gd name="T52" fmla="*/ 279 w 282"/>
                <a:gd name="T53" fmla="*/ 116 h 253"/>
                <a:gd name="T54" fmla="*/ 270 w 282"/>
                <a:gd name="T55" fmla="*/ 92 h 253"/>
                <a:gd name="T56" fmla="*/ 251 w 282"/>
                <a:gd name="T57" fmla="*/ 70 h 253"/>
                <a:gd name="T58" fmla="*/ 237 w 282"/>
                <a:gd name="T59" fmla="*/ 59 h 253"/>
                <a:gd name="T60" fmla="*/ 221 w 282"/>
                <a:gd name="T61" fmla="*/ 48 h 253"/>
                <a:gd name="T62" fmla="*/ 202 w 282"/>
                <a:gd name="T63" fmla="*/ 39 h 253"/>
                <a:gd name="T64" fmla="*/ 183 w 282"/>
                <a:gd name="T65" fmla="*/ 31 h 253"/>
                <a:gd name="T66" fmla="*/ 163 w 282"/>
                <a:gd name="T67" fmla="*/ 24 h 253"/>
                <a:gd name="T68" fmla="*/ 142 w 282"/>
                <a:gd name="T69" fmla="*/ 18 h 253"/>
                <a:gd name="T70" fmla="*/ 122 w 282"/>
                <a:gd name="T71" fmla="*/ 13 h 253"/>
                <a:gd name="T72" fmla="*/ 101 w 282"/>
                <a:gd name="T73" fmla="*/ 8 h 253"/>
                <a:gd name="T74" fmla="*/ 82 w 282"/>
                <a:gd name="T75" fmla="*/ 5 h 253"/>
                <a:gd name="T76" fmla="*/ 63 w 282"/>
                <a:gd name="T77" fmla="*/ 2 h 253"/>
                <a:gd name="T78" fmla="*/ 47 w 282"/>
                <a:gd name="T79" fmla="*/ 0 h 253"/>
                <a:gd name="T80" fmla="*/ 32 w 282"/>
                <a:gd name="T81" fmla="*/ 0 h 253"/>
                <a:gd name="T82" fmla="*/ 19 w 282"/>
                <a:gd name="T83" fmla="*/ 0 h 253"/>
                <a:gd name="T84" fmla="*/ 10 w 282"/>
                <a:gd name="T85" fmla="*/ 1 h 253"/>
                <a:gd name="T86" fmla="*/ 4 w 282"/>
                <a:gd name="T87" fmla="*/ 4 h 253"/>
                <a:gd name="T88" fmla="*/ 0 w 282"/>
                <a:gd name="T89" fmla="*/ 6 h 253"/>
                <a:gd name="T90" fmla="*/ 12 w 282"/>
                <a:gd name="T91" fmla="*/ 8 h 253"/>
                <a:gd name="T92" fmla="*/ 25 w 282"/>
                <a:gd name="T93" fmla="*/ 9 h 253"/>
                <a:gd name="T94" fmla="*/ 38 w 282"/>
                <a:gd name="T95" fmla="*/ 12 h 253"/>
                <a:gd name="T96" fmla="*/ 52 w 282"/>
                <a:gd name="T97" fmla="*/ 14 h 253"/>
                <a:gd name="T98" fmla="*/ 67 w 282"/>
                <a:gd name="T99" fmla="*/ 16 h 253"/>
                <a:gd name="T100" fmla="*/ 82 w 282"/>
                <a:gd name="T101" fmla="*/ 18 h 253"/>
                <a:gd name="T102" fmla="*/ 97 w 282"/>
                <a:gd name="T103" fmla="*/ 22 h 253"/>
                <a:gd name="T104" fmla="*/ 114 w 282"/>
                <a:gd name="T105" fmla="*/ 25 h 253"/>
                <a:gd name="T106" fmla="*/ 129 w 282"/>
                <a:gd name="T107" fmla="*/ 30 h 253"/>
                <a:gd name="T108" fmla="*/ 146 w 282"/>
                <a:gd name="T109" fmla="*/ 35 h 253"/>
                <a:gd name="T110" fmla="*/ 162 w 282"/>
                <a:gd name="T111" fmla="*/ 40 h 253"/>
                <a:gd name="T112" fmla="*/ 177 w 282"/>
                <a:gd name="T113" fmla="*/ 46 h 253"/>
                <a:gd name="T114" fmla="*/ 192 w 282"/>
                <a:gd name="T115" fmla="*/ 53 h 253"/>
                <a:gd name="T116" fmla="*/ 208 w 282"/>
                <a:gd name="T117" fmla="*/ 60 h 253"/>
                <a:gd name="T118" fmla="*/ 222 w 282"/>
                <a:gd name="T119" fmla="*/ 69 h 253"/>
                <a:gd name="T120" fmla="*/ 235 w 282"/>
                <a:gd name="T121" fmla="*/ 78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8" name="Freeform 626"/>
            <p:cNvSpPr>
              <a:spLocks noChangeArrowheads="1"/>
            </p:cNvSpPr>
            <p:nvPr/>
          </p:nvSpPr>
          <p:spPr bwMode="auto">
            <a:xfrm>
              <a:off x="3381" y="2190"/>
              <a:ext cx="19" cy="39"/>
            </a:xfrm>
            <a:custGeom>
              <a:avLst/>
              <a:gdLst>
                <a:gd name="T0" fmla="*/ 0 w 115"/>
                <a:gd name="T1" fmla="*/ 128 h 236"/>
                <a:gd name="T2" fmla="*/ 0 w 115"/>
                <a:gd name="T3" fmla="*/ 148 h 236"/>
                <a:gd name="T4" fmla="*/ 5 w 115"/>
                <a:gd name="T5" fmla="*/ 166 h 236"/>
                <a:gd name="T6" fmla="*/ 13 w 115"/>
                <a:gd name="T7" fmla="*/ 184 h 236"/>
                <a:gd name="T8" fmla="*/ 24 w 115"/>
                <a:gd name="T9" fmla="*/ 198 h 236"/>
                <a:gd name="T10" fmla="*/ 39 w 115"/>
                <a:gd name="T11" fmla="*/ 211 h 236"/>
                <a:gd name="T12" fmla="*/ 55 w 115"/>
                <a:gd name="T13" fmla="*/ 223 h 236"/>
                <a:gd name="T14" fmla="*/ 74 w 115"/>
                <a:gd name="T15" fmla="*/ 231 h 236"/>
                <a:gd name="T16" fmla="*/ 92 w 115"/>
                <a:gd name="T17" fmla="*/ 235 h 236"/>
                <a:gd name="T18" fmla="*/ 98 w 115"/>
                <a:gd name="T19" fmla="*/ 236 h 236"/>
                <a:gd name="T20" fmla="*/ 104 w 115"/>
                <a:gd name="T21" fmla="*/ 234 h 236"/>
                <a:gd name="T22" fmla="*/ 109 w 115"/>
                <a:gd name="T23" fmla="*/ 231 h 236"/>
                <a:gd name="T24" fmla="*/ 111 w 115"/>
                <a:gd name="T25" fmla="*/ 226 h 236"/>
                <a:gd name="T26" fmla="*/ 111 w 115"/>
                <a:gd name="T27" fmla="*/ 220 h 236"/>
                <a:gd name="T28" fmla="*/ 110 w 115"/>
                <a:gd name="T29" fmla="*/ 215 h 236"/>
                <a:gd name="T30" fmla="*/ 107 w 115"/>
                <a:gd name="T31" fmla="*/ 210 h 236"/>
                <a:gd name="T32" fmla="*/ 101 w 115"/>
                <a:gd name="T33" fmla="*/ 208 h 236"/>
                <a:gd name="T34" fmla="*/ 82 w 115"/>
                <a:gd name="T35" fmla="*/ 201 h 236"/>
                <a:gd name="T36" fmla="*/ 64 w 115"/>
                <a:gd name="T37" fmla="*/ 192 h 236"/>
                <a:gd name="T38" fmla="*/ 50 w 115"/>
                <a:gd name="T39" fmla="*/ 179 h 236"/>
                <a:gd name="T40" fmla="*/ 40 w 115"/>
                <a:gd name="T41" fmla="*/ 165 h 236"/>
                <a:gd name="T42" fmla="*/ 33 w 115"/>
                <a:gd name="T43" fmla="*/ 148 h 236"/>
                <a:gd name="T44" fmla="*/ 29 w 115"/>
                <a:gd name="T45" fmla="*/ 130 h 236"/>
                <a:gd name="T46" fmla="*/ 29 w 115"/>
                <a:gd name="T47" fmla="*/ 110 h 236"/>
                <a:gd name="T48" fmla="*/ 35 w 115"/>
                <a:gd name="T49" fmla="*/ 89 h 236"/>
                <a:gd name="T50" fmla="*/ 43 w 115"/>
                <a:gd name="T51" fmla="*/ 74 h 236"/>
                <a:gd name="T52" fmla="*/ 56 w 115"/>
                <a:gd name="T53" fmla="*/ 60 h 236"/>
                <a:gd name="T54" fmla="*/ 70 w 115"/>
                <a:gd name="T55" fmla="*/ 46 h 236"/>
                <a:gd name="T56" fmla="*/ 85 w 115"/>
                <a:gd name="T57" fmla="*/ 33 h 236"/>
                <a:gd name="T58" fmla="*/ 98 w 115"/>
                <a:gd name="T59" fmla="*/ 23 h 236"/>
                <a:gd name="T60" fmla="*/ 109 w 115"/>
                <a:gd name="T61" fmla="*/ 12 h 236"/>
                <a:gd name="T62" fmla="*/ 115 w 115"/>
                <a:gd name="T63" fmla="*/ 6 h 236"/>
                <a:gd name="T64" fmla="*/ 115 w 115"/>
                <a:gd name="T65" fmla="*/ 0 h 236"/>
                <a:gd name="T66" fmla="*/ 102 w 115"/>
                <a:gd name="T67" fmla="*/ 4 h 236"/>
                <a:gd name="T68" fmla="*/ 85 w 115"/>
                <a:gd name="T69" fmla="*/ 12 h 236"/>
                <a:gd name="T70" fmla="*/ 68 w 115"/>
                <a:gd name="T71" fmla="*/ 26 h 236"/>
                <a:gd name="T72" fmla="*/ 49 w 115"/>
                <a:gd name="T73" fmla="*/ 42 h 236"/>
                <a:gd name="T74" fmla="*/ 32 w 115"/>
                <a:gd name="T75" fmla="*/ 61 h 236"/>
                <a:gd name="T76" fmla="*/ 17 w 115"/>
                <a:gd name="T77" fmla="*/ 82 h 236"/>
                <a:gd name="T78" fmla="*/ 6 w 115"/>
                <a:gd name="T79" fmla="*/ 105 h 236"/>
                <a:gd name="T80" fmla="*/ 0 w 115"/>
                <a:gd name="T81" fmla="*/ 128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9" name="Freeform 627"/>
            <p:cNvSpPr>
              <a:spLocks noChangeArrowheads="1"/>
            </p:cNvSpPr>
            <p:nvPr/>
          </p:nvSpPr>
          <p:spPr bwMode="auto">
            <a:xfrm>
              <a:off x="3514" y="2164"/>
              <a:ext cx="41" cy="52"/>
            </a:xfrm>
            <a:custGeom>
              <a:avLst/>
              <a:gdLst>
                <a:gd name="T0" fmla="*/ 208 w 245"/>
                <a:gd name="T1" fmla="*/ 124 h 310"/>
                <a:gd name="T2" fmla="*/ 220 w 245"/>
                <a:gd name="T3" fmla="*/ 144 h 310"/>
                <a:gd name="T4" fmla="*/ 226 w 245"/>
                <a:gd name="T5" fmla="*/ 164 h 310"/>
                <a:gd name="T6" fmla="*/ 222 w 245"/>
                <a:gd name="T7" fmla="*/ 187 h 310"/>
                <a:gd name="T8" fmla="*/ 208 w 245"/>
                <a:gd name="T9" fmla="*/ 209 h 310"/>
                <a:gd name="T10" fmla="*/ 188 w 245"/>
                <a:gd name="T11" fmla="*/ 229 h 310"/>
                <a:gd name="T12" fmla="*/ 166 w 245"/>
                <a:gd name="T13" fmla="*/ 246 h 310"/>
                <a:gd name="T14" fmla="*/ 142 w 245"/>
                <a:gd name="T15" fmla="*/ 264 h 310"/>
                <a:gd name="T16" fmla="*/ 128 w 245"/>
                <a:gd name="T17" fmla="*/ 278 h 310"/>
                <a:gd name="T18" fmla="*/ 124 w 245"/>
                <a:gd name="T19" fmla="*/ 287 h 310"/>
                <a:gd name="T20" fmla="*/ 120 w 245"/>
                <a:gd name="T21" fmla="*/ 296 h 310"/>
                <a:gd name="T22" fmla="*/ 122 w 245"/>
                <a:gd name="T23" fmla="*/ 306 h 310"/>
                <a:gd name="T24" fmla="*/ 131 w 245"/>
                <a:gd name="T25" fmla="*/ 310 h 310"/>
                <a:gd name="T26" fmla="*/ 139 w 245"/>
                <a:gd name="T27" fmla="*/ 309 h 310"/>
                <a:gd name="T28" fmla="*/ 154 w 245"/>
                <a:gd name="T29" fmla="*/ 292 h 310"/>
                <a:gd name="T30" fmla="*/ 180 w 245"/>
                <a:gd name="T31" fmla="*/ 269 h 310"/>
                <a:gd name="T32" fmla="*/ 207 w 245"/>
                <a:gd name="T33" fmla="*/ 246 h 310"/>
                <a:gd name="T34" fmla="*/ 230 w 245"/>
                <a:gd name="T35" fmla="*/ 219 h 310"/>
                <a:gd name="T36" fmla="*/ 244 w 245"/>
                <a:gd name="T37" fmla="*/ 186 h 310"/>
                <a:gd name="T38" fmla="*/ 243 w 245"/>
                <a:gd name="T39" fmla="*/ 152 h 310"/>
                <a:gd name="T40" fmla="*/ 228 w 245"/>
                <a:gd name="T41" fmla="*/ 119 h 310"/>
                <a:gd name="T42" fmla="*/ 203 w 245"/>
                <a:gd name="T43" fmla="*/ 93 h 310"/>
                <a:gd name="T44" fmla="*/ 176 w 245"/>
                <a:gd name="T45" fmla="*/ 76 h 310"/>
                <a:gd name="T46" fmla="*/ 151 w 245"/>
                <a:gd name="T47" fmla="*/ 61 h 310"/>
                <a:gd name="T48" fmla="*/ 122 w 245"/>
                <a:gd name="T49" fmla="*/ 46 h 310"/>
                <a:gd name="T50" fmla="*/ 93 w 245"/>
                <a:gd name="T51" fmla="*/ 31 h 310"/>
                <a:gd name="T52" fmla="*/ 66 w 245"/>
                <a:gd name="T53" fmla="*/ 18 h 310"/>
                <a:gd name="T54" fmla="*/ 40 w 245"/>
                <a:gd name="T55" fmla="*/ 8 h 310"/>
                <a:gd name="T56" fmla="*/ 20 w 245"/>
                <a:gd name="T57" fmla="*/ 1 h 310"/>
                <a:gd name="T58" fmla="*/ 5 w 245"/>
                <a:gd name="T59" fmla="*/ 0 h 310"/>
                <a:gd name="T60" fmla="*/ 11 w 245"/>
                <a:gd name="T61" fmla="*/ 8 h 310"/>
                <a:gd name="T62" fmla="*/ 36 w 245"/>
                <a:gd name="T63" fmla="*/ 20 h 310"/>
                <a:gd name="T64" fmla="*/ 60 w 245"/>
                <a:gd name="T65" fmla="*/ 31 h 310"/>
                <a:gd name="T66" fmla="*/ 86 w 245"/>
                <a:gd name="T67" fmla="*/ 44 h 310"/>
                <a:gd name="T68" fmla="*/ 113 w 245"/>
                <a:gd name="T69" fmla="*/ 57 h 310"/>
                <a:gd name="T70" fmla="*/ 139 w 245"/>
                <a:gd name="T71" fmla="*/ 71 h 310"/>
                <a:gd name="T72" fmla="*/ 165 w 245"/>
                <a:gd name="T73" fmla="*/ 88 h 310"/>
                <a:gd name="T74" fmla="*/ 188 w 245"/>
                <a:gd name="T75" fmla="*/ 106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910" name="Group 628"/>
            <p:cNvGrpSpPr>
              <a:grpSpLocks/>
            </p:cNvGrpSpPr>
            <p:nvPr/>
          </p:nvGrpSpPr>
          <p:grpSpPr bwMode="auto">
            <a:xfrm>
              <a:off x="3429" y="2236"/>
              <a:ext cx="134" cy="179"/>
              <a:chOff x="3429" y="2236"/>
              <a:chExt cx="134" cy="179"/>
            </a:xfrm>
          </p:grpSpPr>
          <p:sp>
            <p:nvSpPr>
              <p:cNvPr id="25911" name="Rectangle 629"/>
              <p:cNvSpPr>
                <a:spLocks noChangeArrowheads="1"/>
              </p:cNvSpPr>
              <p:nvPr/>
            </p:nvSpPr>
            <p:spPr bwMode="auto">
              <a:xfrm>
                <a:off x="3440" y="2354"/>
                <a:ext cx="109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912" name="Rectangle 630"/>
              <p:cNvSpPr>
                <a:spLocks noChangeArrowheads="1"/>
              </p:cNvSpPr>
              <p:nvPr/>
            </p:nvSpPr>
            <p:spPr bwMode="auto">
              <a:xfrm>
                <a:off x="3429" y="2381"/>
                <a:ext cx="135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913" name="Rectangle 631"/>
              <p:cNvSpPr>
                <a:spLocks noChangeArrowheads="1"/>
              </p:cNvSpPr>
              <p:nvPr/>
            </p:nvSpPr>
            <p:spPr bwMode="auto">
              <a:xfrm>
                <a:off x="3453" y="2325"/>
                <a:ext cx="85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914" name="Rectangle 632"/>
              <p:cNvSpPr>
                <a:spLocks noChangeArrowheads="1"/>
              </p:cNvSpPr>
              <p:nvPr/>
            </p:nvSpPr>
            <p:spPr bwMode="auto">
              <a:xfrm>
                <a:off x="3460" y="2296"/>
                <a:ext cx="69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915" name="Rectangle 633"/>
              <p:cNvSpPr>
                <a:spLocks noChangeArrowheads="1"/>
              </p:cNvSpPr>
              <p:nvPr/>
            </p:nvSpPr>
            <p:spPr bwMode="auto">
              <a:xfrm>
                <a:off x="3467" y="2267"/>
                <a:ext cx="53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916" name="Rectangle 634"/>
              <p:cNvSpPr>
                <a:spLocks noChangeArrowheads="1"/>
              </p:cNvSpPr>
              <p:nvPr/>
            </p:nvSpPr>
            <p:spPr bwMode="auto">
              <a:xfrm>
                <a:off x="3475" y="2236"/>
                <a:ext cx="36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25868" name="Line 635"/>
          <p:cNvSpPr>
            <a:spLocks noChangeShapeType="1"/>
          </p:cNvSpPr>
          <p:nvPr/>
        </p:nvSpPr>
        <p:spPr bwMode="auto">
          <a:xfrm flipV="1">
            <a:off x="5597525" y="3662363"/>
            <a:ext cx="168275" cy="63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5869" name="Group 636"/>
          <p:cNvGrpSpPr>
            <a:grpSpLocks/>
          </p:cNvGrpSpPr>
          <p:nvPr/>
        </p:nvGrpSpPr>
        <p:grpSpPr bwMode="auto">
          <a:xfrm>
            <a:off x="6791325" y="4984750"/>
            <a:ext cx="288925" cy="401638"/>
            <a:chOff x="4278" y="3140"/>
            <a:chExt cx="182" cy="253"/>
          </a:xfrm>
        </p:grpSpPr>
        <p:sp>
          <p:nvSpPr>
            <p:cNvPr id="25870" name="Freeform 637"/>
            <p:cNvSpPr>
              <a:spLocks noChangeArrowheads="1"/>
            </p:cNvSpPr>
            <p:nvPr/>
          </p:nvSpPr>
          <p:spPr bwMode="auto">
            <a:xfrm>
              <a:off x="4327" y="3153"/>
              <a:ext cx="33" cy="39"/>
            </a:xfrm>
            <a:custGeom>
              <a:avLst/>
              <a:gdLst>
                <a:gd name="T0" fmla="*/ 70 w 199"/>
                <a:gd name="T1" fmla="*/ 29 h 232"/>
                <a:gd name="T2" fmla="*/ 55 w 199"/>
                <a:gd name="T3" fmla="*/ 39 h 232"/>
                <a:gd name="T4" fmla="*/ 42 w 199"/>
                <a:gd name="T5" fmla="*/ 50 h 232"/>
                <a:gd name="T6" fmla="*/ 30 w 199"/>
                <a:gd name="T7" fmla="*/ 63 h 232"/>
                <a:gd name="T8" fmla="*/ 20 w 199"/>
                <a:gd name="T9" fmla="*/ 77 h 232"/>
                <a:gd name="T10" fmla="*/ 12 w 199"/>
                <a:gd name="T11" fmla="*/ 91 h 232"/>
                <a:gd name="T12" fmla="*/ 6 w 199"/>
                <a:gd name="T13" fmla="*/ 108 h 232"/>
                <a:gd name="T14" fmla="*/ 2 w 199"/>
                <a:gd name="T15" fmla="*/ 125 h 232"/>
                <a:gd name="T16" fmla="*/ 0 w 199"/>
                <a:gd name="T17" fmla="*/ 142 h 232"/>
                <a:gd name="T18" fmla="*/ 2 w 199"/>
                <a:gd name="T19" fmla="*/ 166 h 232"/>
                <a:gd name="T20" fmla="*/ 12 w 199"/>
                <a:gd name="T21" fmla="*/ 186 h 232"/>
                <a:gd name="T22" fmla="*/ 26 w 199"/>
                <a:gd name="T23" fmla="*/ 203 h 232"/>
                <a:gd name="T24" fmla="*/ 45 w 199"/>
                <a:gd name="T25" fmla="*/ 216 h 232"/>
                <a:gd name="T26" fmla="*/ 66 w 199"/>
                <a:gd name="T27" fmla="*/ 226 h 232"/>
                <a:gd name="T28" fmla="*/ 88 w 199"/>
                <a:gd name="T29" fmla="*/ 230 h 232"/>
                <a:gd name="T30" fmla="*/ 111 w 199"/>
                <a:gd name="T31" fmla="*/ 232 h 232"/>
                <a:gd name="T32" fmla="*/ 134 w 199"/>
                <a:gd name="T33" fmla="*/ 228 h 232"/>
                <a:gd name="T34" fmla="*/ 138 w 199"/>
                <a:gd name="T35" fmla="*/ 228 h 232"/>
                <a:gd name="T36" fmla="*/ 143 w 199"/>
                <a:gd name="T37" fmla="*/ 226 h 232"/>
                <a:gd name="T38" fmla="*/ 147 w 199"/>
                <a:gd name="T39" fmla="*/ 222 h 232"/>
                <a:gd name="T40" fmla="*/ 148 w 199"/>
                <a:gd name="T41" fmla="*/ 218 h 232"/>
                <a:gd name="T42" fmla="*/ 145 w 199"/>
                <a:gd name="T43" fmla="*/ 212 h 232"/>
                <a:gd name="T44" fmla="*/ 141 w 199"/>
                <a:gd name="T45" fmla="*/ 207 h 232"/>
                <a:gd name="T46" fmla="*/ 135 w 199"/>
                <a:gd name="T47" fmla="*/ 203 h 232"/>
                <a:gd name="T48" fmla="*/ 129 w 199"/>
                <a:gd name="T49" fmla="*/ 201 h 232"/>
                <a:gd name="T50" fmla="*/ 117 w 199"/>
                <a:gd name="T51" fmla="*/ 197 h 232"/>
                <a:gd name="T52" fmla="*/ 105 w 199"/>
                <a:gd name="T53" fmla="*/ 195 h 232"/>
                <a:gd name="T54" fmla="*/ 94 w 199"/>
                <a:gd name="T55" fmla="*/ 193 h 232"/>
                <a:gd name="T56" fmla="*/ 83 w 199"/>
                <a:gd name="T57" fmla="*/ 190 h 232"/>
                <a:gd name="T58" fmla="*/ 73 w 199"/>
                <a:gd name="T59" fmla="*/ 187 h 232"/>
                <a:gd name="T60" fmla="*/ 62 w 199"/>
                <a:gd name="T61" fmla="*/ 182 h 232"/>
                <a:gd name="T62" fmla="*/ 53 w 199"/>
                <a:gd name="T63" fmla="*/ 176 h 232"/>
                <a:gd name="T64" fmla="*/ 43 w 199"/>
                <a:gd name="T65" fmla="*/ 167 h 232"/>
                <a:gd name="T66" fmla="*/ 40 w 199"/>
                <a:gd name="T67" fmla="*/ 128 h 232"/>
                <a:gd name="T68" fmla="*/ 49 w 199"/>
                <a:gd name="T69" fmla="*/ 96 h 232"/>
                <a:gd name="T70" fmla="*/ 68 w 199"/>
                <a:gd name="T71" fmla="*/ 71 h 232"/>
                <a:gd name="T72" fmla="*/ 94 w 199"/>
                <a:gd name="T73" fmla="*/ 50 h 232"/>
                <a:gd name="T74" fmla="*/ 122 w 199"/>
                <a:gd name="T75" fmla="*/ 34 h 232"/>
                <a:gd name="T76" fmla="*/ 151 w 199"/>
                <a:gd name="T77" fmla="*/ 21 h 232"/>
                <a:gd name="T78" fmla="*/ 178 w 199"/>
                <a:gd name="T79" fmla="*/ 12 h 232"/>
                <a:gd name="T80" fmla="*/ 199 w 199"/>
                <a:gd name="T81" fmla="*/ 4 h 232"/>
                <a:gd name="T82" fmla="*/ 186 w 199"/>
                <a:gd name="T83" fmla="*/ 1 h 232"/>
                <a:gd name="T84" fmla="*/ 172 w 199"/>
                <a:gd name="T85" fmla="*/ 0 h 232"/>
                <a:gd name="T86" fmla="*/ 156 w 199"/>
                <a:gd name="T87" fmla="*/ 2 h 232"/>
                <a:gd name="T88" fmla="*/ 138 w 199"/>
                <a:gd name="T89" fmla="*/ 4 h 232"/>
                <a:gd name="T90" fmla="*/ 121 w 199"/>
                <a:gd name="T91" fmla="*/ 10 h 232"/>
                <a:gd name="T92" fmla="*/ 103 w 199"/>
                <a:gd name="T93" fmla="*/ 16 h 232"/>
                <a:gd name="T94" fmla="*/ 86 w 199"/>
                <a:gd name="T95" fmla="*/ 23 h 232"/>
                <a:gd name="T96" fmla="*/ 70 w 199"/>
                <a:gd name="T97" fmla="*/ 29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71" name="Freeform 638"/>
            <p:cNvSpPr>
              <a:spLocks noChangeArrowheads="1"/>
            </p:cNvSpPr>
            <p:nvPr/>
          </p:nvSpPr>
          <p:spPr bwMode="auto">
            <a:xfrm>
              <a:off x="4383" y="3152"/>
              <a:ext cx="22" cy="30"/>
            </a:xfrm>
            <a:custGeom>
              <a:avLst/>
              <a:gdLst>
                <a:gd name="T0" fmla="*/ 108 w 128"/>
                <a:gd name="T1" fmla="*/ 59 h 180"/>
                <a:gd name="T2" fmla="*/ 113 w 128"/>
                <a:gd name="T3" fmla="*/ 77 h 180"/>
                <a:gd name="T4" fmla="*/ 111 w 128"/>
                <a:gd name="T5" fmla="*/ 94 h 180"/>
                <a:gd name="T6" fmla="*/ 103 w 128"/>
                <a:gd name="T7" fmla="*/ 108 h 180"/>
                <a:gd name="T8" fmla="*/ 91 w 128"/>
                <a:gd name="T9" fmla="*/ 121 h 180"/>
                <a:gd name="T10" fmla="*/ 77 w 128"/>
                <a:gd name="T11" fmla="*/ 132 h 180"/>
                <a:gd name="T12" fmla="*/ 61 w 128"/>
                <a:gd name="T13" fmla="*/ 144 h 180"/>
                <a:gd name="T14" fmla="*/ 45 w 128"/>
                <a:gd name="T15" fmla="*/ 154 h 180"/>
                <a:gd name="T16" fmla="*/ 30 w 128"/>
                <a:gd name="T17" fmla="*/ 164 h 180"/>
                <a:gd name="T18" fmla="*/ 28 w 128"/>
                <a:gd name="T19" fmla="*/ 168 h 180"/>
                <a:gd name="T20" fmla="*/ 27 w 128"/>
                <a:gd name="T21" fmla="*/ 170 h 180"/>
                <a:gd name="T22" fmla="*/ 27 w 128"/>
                <a:gd name="T23" fmla="*/ 174 h 180"/>
                <a:gd name="T24" fmla="*/ 28 w 128"/>
                <a:gd name="T25" fmla="*/ 177 h 180"/>
                <a:gd name="T26" fmla="*/ 32 w 128"/>
                <a:gd name="T27" fmla="*/ 179 h 180"/>
                <a:gd name="T28" fmla="*/ 35 w 128"/>
                <a:gd name="T29" fmla="*/ 180 h 180"/>
                <a:gd name="T30" fmla="*/ 37 w 128"/>
                <a:gd name="T31" fmla="*/ 180 h 180"/>
                <a:gd name="T32" fmla="*/ 41 w 128"/>
                <a:gd name="T33" fmla="*/ 179 h 180"/>
                <a:gd name="T34" fmla="*/ 60 w 128"/>
                <a:gd name="T35" fmla="*/ 169 h 180"/>
                <a:gd name="T36" fmla="*/ 77 w 128"/>
                <a:gd name="T37" fmla="*/ 158 h 180"/>
                <a:gd name="T38" fmla="*/ 94 w 128"/>
                <a:gd name="T39" fmla="*/ 145 h 180"/>
                <a:gd name="T40" fmla="*/ 109 w 128"/>
                <a:gd name="T41" fmla="*/ 130 h 180"/>
                <a:gd name="T42" fmla="*/ 120 w 128"/>
                <a:gd name="T43" fmla="*/ 114 h 180"/>
                <a:gd name="T44" fmla="*/ 127 w 128"/>
                <a:gd name="T45" fmla="*/ 95 h 180"/>
                <a:gd name="T46" fmla="*/ 128 w 128"/>
                <a:gd name="T47" fmla="*/ 76 h 180"/>
                <a:gd name="T48" fmla="*/ 123 w 128"/>
                <a:gd name="T49" fmla="*/ 55 h 180"/>
                <a:gd name="T50" fmla="*/ 113 w 128"/>
                <a:gd name="T51" fmla="*/ 39 h 180"/>
                <a:gd name="T52" fmla="*/ 97 w 128"/>
                <a:gd name="T53" fmla="*/ 25 h 180"/>
                <a:gd name="T54" fmla="*/ 79 w 128"/>
                <a:gd name="T55" fmla="*/ 15 h 180"/>
                <a:gd name="T56" fmla="*/ 57 w 128"/>
                <a:gd name="T57" fmla="*/ 7 h 180"/>
                <a:gd name="T58" fmla="*/ 36 w 128"/>
                <a:gd name="T59" fmla="*/ 2 h 180"/>
                <a:gd name="T60" fmla="*/ 19 w 128"/>
                <a:gd name="T61" fmla="*/ 0 h 180"/>
                <a:gd name="T62" fmla="*/ 6 w 128"/>
                <a:gd name="T63" fmla="*/ 0 h 180"/>
                <a:gd name="T64" fmla="*/ 0 w 128"/>
                <a:gd name="T65" fmla="*/ 4 h 180"/>
                <a:gd name="T66" fmla="*/ 14 w 128"/>
                <a:gd name="T67" fmla="*/ 9 h 180"/>
                <a:gd name="T68" fmla="*/ 29 w 128"/>
                <a:gd name="T69" fmla="*/ 14 h 180"/>
                <a:gd name="T70" fmla="*/ 46 w 128"/>
                <a:gd name="T71" fmla="*/ 19 h 180"/>
                <a:gd name="T72" fmla="*/ 61 w 128"/>
                <a:gd name="T73" fmla="*/ 23 h 180"/>
                <a:gd name="T74" fmla="*/ 76 w 128"/>
                <a:gd name="T75" fmla="*/ 29 h 180"/>
                <a:gd name="T76" fmla="*/ 89 w 128"/>
                <a:gd name="T77" fmla="*/ 37 h 180"/>
                <a:gd name="T78" fmla="*/ 100 w 128"/>
                <a:gd name="T79" fmla="*/ 46 h 180"/>
                <a:gd name="T80" fmla="*/ 108 w 128"/>
                <a:gd name="T81" fmla="*/ 59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72" name="Freeform 639"/>
            <p:cNvSpPr>
              <a:spLocks noChangeArrowheads="1"/>
            </p:cNvSpPr>
            <p:nvPr/>
          </p:nvSpPr>
          <p:spPr bwMode="auto">
            <a:xfrm>
              <a:off x="4306" y="3145"/>
              <a:ext cx="54" cy="63"/>
            </a:xfrm>
            <a:custGeom>
              <a:avLst/>
              <a:gdLst>
                <a:gd name="T0" fmla="*/ 100 w 322"/>
                <a:gd name="T1" fmla="*/ 70 h 378"/>
                <a:gd name="T2" fmla="*/ 53 w 322"/>
                <a:gd name="T3" fmla="*/ 115 h 378"/>
                <a:gd name="T4" fmla="*/ 17 w 322"/>
                <a:gd name="T5" fmla="*/ 166 h 378"/>
                <a:gd name="T6" fmla="*/ 0 w 322"/>
                <a:gd name="T7" fmla="*/ 226 h 378"/>
                <a:gd name="T8" fmla="*/ 3 w 322"/>
                <a:gd name="T9" fmla="*/ 266 h 378"/>
                <a:gd name="T10" fmla="*/ 9 w 322"/>
                <a:gd name="T11" fmla="*/ 282 h 378"/>
                <a:gd name="T12" fmla="*/ 19 w 322"/>
                <a:gd name="T13" fmla="*/ 297 h 378"/>
                <a:gd name="T14" fmla="*/ 32 w 322"/>
                <a:gd name="T15" fmla="*/ 310 h 378"/>
                <a:gd name="T16" fmla="*/ 56 w 322"/>
                <a:gd name="T17" fmla="*/ 324 h 378"/>
                <a:gd name="T18" fmla="*/ 86 w 322"/>
                <a:gd name="T19" fmla="*/ 338 h 378"/>
                <a:gd name="T20" fmla="*/ 119 w 322"/>
                <a:gd name="T21" fmla="*/ 350 h 378"/>
                <a:gd name="T22" fmla="*/ 152 w 322"/>
                <a:gd name="T23" fmla="*/ 359 h 378"/>
                <a:gd name="T24" fmla="*/ 186 w 322"/>
                <a:gd name="T25" fmla="*/ 366 h 378"/>
                <a:gd name="T26" fmla="*/ 220 w 322"/>
                <a:gd name="T27" fmla="*/ 371 h 378"/>
                <a:gd name="T28" fmla="*/ 254 w 322"/>
                <a:gd name="T29" fmla="*/ 374 h 378"/>
                <a:gd name="T30" fmla="*/ 289 w 322"/>
                <a:gd name="T31" fmla="*/ 376 h 378"/>
                <a:gd name="T32" fmla="*/ 311 w 322"/>
                <a:gd name="T33" fmla="*/ 378 h 378"/>
                <a:gd name="T34" fmla="*/ 320 w 322"/>
                <a:gd name="T35" fmla="*/ 371 h 378"/>
                <a:gd name="T36" fmla="*/ 322 w 322"/>
                <a:gd name="T37" fmla="*/ 360 h 378"/>
                <a:gd name="T38" fmla="*/ 315 w 322"/>
                <a:gd name="T39" fmla="*/ 352 h 378"/>
                <a:gd name="T40" fmla="*/ 294 w 322"/>
                <a:gd name="T41" fmla="*/ 347 h 378"/>
                <a:gd name="T42" fmla="*/ 263 w 322"/>
                <a:gd name="T43" fmla="*/ 341 h 378"/>
                <a:gd name="T44" fmla="*/ 232 w 322"/>
                <a:gd name="T45" fmla="*/ 336 h 378"/>
                <a:gd name="T46" fmla="*/ 200 w 322"/>
                <a:gd name="T47" fmla="*/ 332 h 378"/>
                <a:gd name="T48" fmla="*/ 170 w 322"/>
                <a:gd name="T49" fmla="*/ 326 h 378"/>
                <a:gd name="T50" fmla="*/ 139 w 322"/>
                <a:gd name="T51" fmla="*/ 318 h 378"/>
                <a:gd name="T52" fmla="*/ 110 w 322"/>
                <a:gd name="T53" fmla="*/ 309 h 378"/>
                <a:gd name="T54" fmla="*/ 80 w 322"/>
                <a:gd name="T55" fmla="*/ 297 h 378"/>
                <a:gd name="T56" fmla="*/ 55 w 322"/>
                <a:gd name="T57" fmla="*/ 281 h 378"/>
                <a:gd name="T58" fmla="*/ 38 w 322"/>
                <a:gd name="T59" fmla="*/ 259 h 378"/>
                <a:gd name="T60" fmla="*/ 34 w 322"/>
                <a:gd name="T61" fmla="*/ 232 h 378"/>
                <a:gd name="T62" fmla="*/ 38 w 322"/>
                <a:gd name="T63" fmla="*/ 200 h 378"/>
                <a:gd name="T64" fmla="*/ 51 w 322"/>
                <a:gd name="T65" fmla="*/ 170 h 378"/>
                <a:gd name="T66" fmla="*/ 71 w 322"/>
                <a:gd name="T67" fmla="*/ 137 h 378"/>
                <a:gd name="T68" fmla="*/ 94 w 322"/>
                <a:gd name="T69" fmla="*/ 110 h 378"/>
                <a:gd name="T70" fmla="*/ 123 w 322"/>
                <a:gd name="T71" fmla="*/ 82 h 378"/>
                <a:gd name="T72" fmla="*/ 153 w 322"/>
                <a:gd name="T73" fmla="*/ 57 h 378"/>
                <a:gd name="T74" fmla="*/ 195 w 322"/>
                <a:gd name="T75" fmla="*/ 38 h 378"/>
                <a:gd name="T76" fmla="*/ 238 w 322"/>
                <a:gd name="T77" fmla="*/ 20 h 378"/>
                <a:gd name="T78" fmla="*/ 264 w 322"/>
                <a:gd name="T79" fmla="*/ 7 h 378"/>
                <a:gd name="T80" fmla="*/ 256 w 322"/>
                <a:gd name="T81" fmla="*/ 0 h 378"/>
                <a:gd name="T82" fmla="*/ 221 w 322"/>
                <a:gd name="T83" fmla="*/ 4 h 378"/>
                <a:gd name="T84" fmla="*/ 180 w 322"/>
                <a:gd name="T85" fmla="*/ 18 h 378"/>
                <a:gd name="T86" fmla="*/ 141 w 322"/>
                <a:gd name="T87" fmla="*/ 38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73" name="Freeform 640"/>
            <p:cNvSpPr>
              <a:spLocks noChangeArrowheads="1"/>
            </p:cNvSpPr>
            <p:nvPr/>
          </p:nvSpPr>
          <p:spPr bwMode="auto">
            <a:xfrm>
              <a:off x="4382" y="3143"/>
              <a:ext cx="47" cy="42"/>
            </a:xfrm>
            <a:custGeom>
              <a:avLst/>
              <a:gdLst>
                <a:gd name="T0" fmla="*/ 235 w 283"/>
                <a:gd name="T1" fmla="*/ 77 h 252"/>
                <a:gd name="T2" fmla="*/ 248 w 283"/>
                <a:gd name="T3" fmla="*/ 91 h 252"/>
                <a:gd name="T4" fmla="*/ 256 w 283"/>
                <a:gd name="T5" fmla="*/ 107 h 252"/>
                <a:gd name="T6" fmla="*/ 259 w 283"/>
                <a:gd name="T7" fmla="*/ 124 h 252"/>
                <a:gd name="T8" fmla="*/ 259 w 283"/>
                <a:gd name="T9" fmla="*/ 142 h 252"/>
                <a:gd name="T10" fmla="*/ 257 w 283"/>
                <a:gd name="T11" fmla="*/ 157 h 252"/>
                <a:gd name="T12" fmla="*/ 252 w 283"/>
                <a:gd name="T13" fmla="*/ 170 h 252"/>
                <a:gd name="T14" fmla="*/ 244 w 283"/>
                <a:gd name="T15" fmla="*/ 183 h 252"/>
                <a:gd name="T16" fmla="*/ 236 w 283"/>
                <a:gd name="T17" fmla="*/ 193 h 252"/>
                <a:gd name="T18" fmla="*/ 225 w 283"/>
                <a:gd name="T19" fmla="*/ 204 h 252"/>
                <a:gd name="T20" fmla="*/ 215 w 283"/>
                <a:gd name="T21" fmla="*/ 214 h 252"/>
                <a:gd name="T22" fmla="*/ 204 w 283"/>
                <a:gd name="T23" fmla="*/ 224 h 252"/>
                <a:gd name="T24" fmla="*/ 194 w 283"/>
                <a:gd name="T25" fmla="*/ 234 h 252"/>
                <a:gd name="T26" fmla="*/ 191 w 283"/>
                <a:gd name="T27" fmla="*/ 238 h 252"/>
                <a:gd name="T28" fmla="*/ 191 w 283"/>
                <a:gd name="T29" fmla="*/ 241 h 252"/>
                <a:gd name="T30" fmla="*/ 191 w 283"/>
                <a:gd name="T31" fmla="*/ 245 h 252"/>
                <a:gd name="T32" fmla="*/ 194 w 283"/>
                <a:gd name="T33" fmla="*/ 248 h 252"/>
                <a:gd name="T34" fmla="*/ 197 w 283"/>
                <a:gd name="T35" fmla="*/ 250 h 252"/>
                <a:gd name="T36" fmla="*/ 202 w 283"/>
                <a:gd name="T37" fmla="*/ 252 h 252"/>
                <a:gd name="T38" fmla="*/ 205 w 283"/>
                <a:gd name="T39" fmla="*/ 250 h 252"/>
                <a:gd name="T40" fmla="*/ 209 w 283"/>
                <a:gd name="T41" fmla="*/ 248 h 252"/>
                <a:gd name="T42" fmla="*/ 232 w 283"/>
                <a:gd name="T43" fmla="*/ 233 h 252"/>
                <a:gd name="T44" fmla="*/ 252 w 283"/>
                <a:gd name="T45" fmla="*/ 214 h 252"/>
                <a:gd name="T46" fmla="*/ 268 w 283"/>
                <a:gd name="T47" fmla="*/ 192 h 252"/>
                <a:gd name="T48" fmla="*/ 278 w 283"/>
                <a:gd name="T49" fmla="*/ 167 h 252"/>
                <a:gd name="T50" fmla="*/ 283 w 283"/>
                <a:gd name="T51" fmla="*/ 141 h 252"/>
                <a:gd name="T52" fmla="*/ 280 w 283"/>
                <a:gd name="T53" fmla="*/ 115 h 252"/>
                <a:gd name="T54" fmla="*/ 271 w 283"/>
                <a:gd name="T55" fmla="*/ 91 h 252"/>
                <a:gd name="T56" fmla="*/ 252 w 283"/>
                <a:gd name="T57" fmla="*/ 69 h 252"/>
                <a:gd name="T58" fmla="*/ 238 w 283"/>
                <a:gd name="T59" fmla="*/ 57 h 252"/>
                <a:gd name="T60" fmla="*/ 222 w 283"/>
                <a:gd name="T61" fmla="*/ 48 h 252"/>
                <a:gd name="T62" fmla="*/ 204 w 283"/>
                <a:gd name="T63" fmla="*/ 39 h 252"/>
                <a:gd name="T64" fmla="*/ 184 w 283"/>
                <a:gd name="T65" fmla="*/ 31 h 252"/>
                <a:gd name="T66" fmla="*/ 164 w 283"/>
                <a:gd name="T67" fmla="*/ 23 h 252"/>
                <a:gd name="T68" fmla="*/ 144 w 283"/>
                <a:gd name="T69" fmla="*/ 17 h 252"/>
                <a:gd name="T70" fmla="*/ 123 w 283"/>
                <a:gd name="T71" fmla="*/ 13 h 252"/>
                <a:gd name="T72" fmla="*/ 103 w 283"/>
                <a:gd name="T73" fmla="*/ 8 h 252"/>
                <a:gd name="T74" fmla="*/ 83 w 283"/>
                <a:gd name="T75" fmla="*/ 5 h 252"/>
                <a:gd name="T76" fmla="*/ 66 w 283"/>
                <a:gd name="T77" fmla="*/ 2 h 252"/>
                <a:gd name="T78" fmla="*/ 48 w 283"/>
                <a:gd name="T79" fmla="*/ 0 h 252"/>
                <a:gd name="T80" fmla="*/ 34 w 283"/>
                <a:gd name="T81" fmla="*/ 0 h 252"/>
                <a:gd name="T82" fmla="*/ 21 w 283"/>
                <a:gd name="T83" fmla="*/ 0 h 252"/>
                <a:gd name="T84" fmla="*/ 11 w 283"/>
                <a:gd name="T85" fmla="*/ 0 h 252"/>
                <a:gd name="T86" fmla="*/ 4 w 283"/>
                <a:gd name="T87" fmla="*/ 2 h 252"/>
                <a:gd name="T88" fmla="*/ 0 w 283"/>
                <a:gd name="T89" fmla="*/ 5 h 252"/>
                <a:gd name="T90" fmla="*/ 12 w 283"/>
                <a:gd name="T91" fmla="*/ 7 h 252"/>
                <a:gd name="T92" fmla="*/ 24 w 283"/>
                <a:gd name="T93" fmla="*/ 8 h 252"/>
                <a:gd name="T94" fmla="*/ 38 w 283"/>
                <a:gd name="T95" fmla="*/ 10 h 252"/>
                <a:gd name="T96" fmla="*/ 52 w 283"/>
                <a:gd name="T97" fmla="*/ 13 h 252"/>
                <a:gd name="T98" fmla="*/ 66 w 283"/>
                <a:gd name="T99" fmla="*/ 16 h 252"/>
                <a:gd name="T100" fmla="*/ 82 w 283"/>
                <a:gd name="T101" fmla="*/ 18 h 252"/>
                <a:gd name="T102" fmla="*/ 98 w 283"/>
                <a:gd name="T103" fmla="*/ 22 h 252"/>
                <a:gd name="T104" fmla="*/ 114 w 283"/>
                <a:gd name="T105" fmla="*/ 25 h 252"/>
                <a:gd name="T106" fmla="*/ 129 w 283"/>
                <a:gd name="T107" fmla="*/ 30 h 252"/>
                <a:gd name="T108" fmla="*/ 146 w 283"/>
                <a:gd name="T109" fmla="*/ 34 h 252"/>
                <a:gd name="T110" fmla="*/ 162 w 283"/>
                <a:gd name="T111" fmla="*/ 39 h 252"/>
                <a:gd name="T112" fmla="*/ 177 w 283"/>
                <a:gd name="T113" fmla="*/ 45 h 252"/>
                <a:gd name="T114" fmla="*/ 193 w 283"/>
                <a:gd name="T115" fmla="*/ 52 h 252"/>
                <a:gd name="T116" fmla="*/ 208 w 283"/>
                <a:gd name="T117" fmla="*/ 60 h 252"/>
                <a:gd name="T118" fmla="*/ 222 w 283"/>
                <a:gd name="T119" fmla="*/ 68 h 252"/>
                <a:gd name="T120" fmla="*/ 235 w 283"/>
                <a:gd name="T121" fmla="*/ 77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74" name="Freeform 641"/>
            <p:cNvSpPr>
              <a:spLocks noChangeArrowheads="1"/>
            </p:cNvSpPr>
            <p:nvPr/>
          </p:nvSpPr>
          <p:spPr bwMode="auto">
            <a:xfrm>
              <a:off x="4286" y="3163"/>
              <a:ext cx="19" cy="39"/>
            </a:xfrm>
            <a:custGeom>
              <a:avLst/>
              <a:gdLst>
                <a:gd name="T0" fmla="*/ 0 w 114"/>
                <a:gd name="T1" fmla="*/ 130 h 238"/>
                <a:gd name="T2" fmla="*/ 0 w 114"/>
                <a:gd name="T3" fmla="*/ 149 h 238"/>
                <a:gd name="T4" fmla="*/ 4 w 114"/>
                <a:gd name="T5" fmla="*/ 168 h 238"/>
                <a:gd name="T6" fmla="*/ 12 w 114"/>
                <a:gd name="T7" fmla="*/ 185 h 238"/>
                <a:gd name="T8" fmla="*/ 24 w 114"/>
                <a:gd name="T9" fmla="*/ 200 h 238"/>
                <a:gd name="T10" fmla="*/ 38 w 114"/>
                <a:gd name="T11" fmla="*/ 213 h 238"/>
                <a:gd name="T12" fmla="*/ 55 w 114"/>
                <a:gd name="T13" fmla="*/ 224 h 238"/>
                <a:gd name="T14" fmla="*/ 73 w 114"/>
                <a:gd name="T15" fmla="*/ 232 h 238"/>
                <a:gd name="T16" fmla="*/ 92 w 114"/>
                <a:gd name="T17" fmla="*/ 237 h 238"/>
                <a:gd name="T18" fmla="*/ 98 w 114"/>
                <a:gd name="T19" fmla="*/ 238 h 238"/>
                <a:gd name="T20" fmla="*/ 104 w 114"/>
                <a:gd name="T21" fmla="*/ 235 h 238"/>
                <a:gd name="T22" fmla="*/ 109 w 114"/>
                <a:gd name="T23" fmla="*/ 232 h 238"/>
                <a:gd name="T24" fmla="*/ 111 w 114"/>
                <a:gd name="T25" fmla="*/ 227 h 238"/>
                <a:gd name="T26" fmla="*/ 111 w 114"/>
                <a:gd name="T27" fmla="*/ 222 h 238"/>
                <a:gd name="T28" fmla="*/ 110 w 114"/>
                <a:gd name="T29" fmla="*/ 216 h 238"/>
                <a:gd name="T30" fmla="*/ 106 w 114"/>
                <a:gd name="T31" fmla="*/ 211 h 238"/>
                <a:gd name="T32" fmla="*/ 100 w 114"/>
                <a:gd name="T33" fmla="*/ 209 h 238"/>
                <a:gd name="T34" fmla="*/ 82 w 114"/>
                <a:gd name="T35" fmla="*/ 202 h 238"/>
                <a:gd name="T36" fmla="*/ 64 w 114"/>
                <a:gd name="T37" fmla="*/ 193 h 238"/>
                <a:gd name="T38" fmla="*/ 50 w 114"/>
                <a:gd name="T39" fmla="*/ 180 h 238"/>
                <a:gd name="T40" fmla="*/ 39 w 114"/>
                <a:gd name="T41" fmla="*/ 167 h 238"/>
                <a:gd name="T42" fmla="*/ 32 w 114"/>
                <a:gd name="T43" fmla="*/ 149 h 238"/>
                <a:gd name="T44" fmla="*/ 29 w 114"/>
                <a:gd name="T45" fmla="*/ 131 h 238"/>
                <a:gd name="T46" fmla="*/ 29 w 114"/>
                <a:gd name="T47" fmla="*/ 111 h 238"/>
                <a:gd name="T48" fmla="*/ 35 w 114"/>
                <a:gd name="T49" fmla="*/ 91 h 238"/>
                <a:gd name="T50" fmla="*/ 42 w 114"/>
                <a:gd name="T51" fmla="*/ 76 h 238"/>
                <a:gd name="T52" fmla="*/ 51 w 114"/>
                <a:gd name="T53" fmla="*/ 62 h 238"/>
                <a:gd name="T54" fmla="*/ 62 w 114"/>
                <a:gd name="T55" fmla="*/ 49 h 238"/>
                <a:gd name="T56" fmla="*/ 73 w 114"/>
                <a:gd name="T57" fmla="*/ 38 h 238"/>
                <a:gd name="T58" fmla="*/ 84 w 114"/>
                <a:gd name="T59" fmla="*/ 28 h 238"/>
                <a:gd name="T60" fmla="*/ 96 w 114"/>
                <a:gd name="T61" fmla="*/ 18 h 238"/>
                <a:gd name="T62" fmla="*/ 106 w 114"/>
                <a:gd name="T63" fmla="*/ 9 h 238"/>
                <a:gd name="T64" fmla="*/ 114 w 114"/>
                <a:gd name="T65" fmla="*/ 1 h 238"/>
                <a:gd name="T66" fmla="*/ 106 w 114"/>
                <a:gd name="T67" fmla="*/ 0 h 238"/>
                <a:gd name="T68" fmla="*/ 93 w 114"/>
                <a:gd name="T69" fmla="*/ 6 h 238"/>
                <a:gd name="T70" fmla="*/ 76 w 114"/>
                <a:gd name="T71" fmla="*/ 18 h 238"/>
                <a:gd name="T72" fmla="*/ 56 w 114"/>
                <a:gd name="T73" fmla="*/ 36 h 238"/>
                <a:gd name="T74" fmla="*/ 37 w 114"/>
                <a:gd name="T75" fmla="*/ 57 h 238"/>
                <a:gd name="T76" fmla="*/ 20 w 114"/>
                <a:gd name="T77" fmla="*/ 80 h 238"/>
                <a:gd name="T78" fmla="*/ 7 w 114"/>
                <a:gd name="T79" fmla="*/ 106 h 238"/>
                <a:gd name="T80" fmla="*/ 0 w 114"/>
                <a:gd name="T81" fmla="*/ 130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75" name="Freeform 642"/>
            <p:cNvSpPr>
              <a:spLocks noChangeArrowheads="1"/>
            </p:cNvSpPr>
            <p:nvPr/>
          </p:nvSpPr>
          <p:spPr bwMode="auto">
            <a:xfrm>
              <a:off x="4420" y="3140"/>
              <a:ext cx="41" cy="52"/>
            </a:xfrm>
            <a:custGeom>
              <a:avLst/>
              <a:gdLst>
                <a:gd name="T0" fmla="*/ 207 w 246"/>
                <a:gd name="T1" fmla="*/ 124 h 310"/>
                <a:gd name="T2" fmla="*/ 219 w 246"/>
                <a:gd name="T3" fmla="*/ 143 h 310"/>
                <a:gd name="T4" fmla="*/ 225 w 246"/>
                <a:gd name="T5" fmla="*/ 164 h 310"/>
                <a:gd name="T6" fmla="*/ 221 w 246"/>
                <a:gd name="T7" fmla="*/ 187 h 310"/>
                <a:gd name="T8" fmla="*/ 208 w 246"/>
                <a:gd name="T9" fmla="*/ 209 h 310"/>
                <a:gd name="T10" fmla="*/ 188 w 246"/>
                <a:gd name="T11" fmla="*/ 228 h 310"/>
                <a:gd name="T12" fmla="*/ 166 w 246"/>
                <a:gd name="T13" fmla="*/ 246 h 310"/>
                <a:gd name="T14" fmla="*/ 143 w 246"/>
                <a:gd name="T15" fmla="*/ 264 h 310"/>
                <a:gd name="T16" fmla="*/ 129 w 246"/>
                <a:gd name="T17" fmla="*/ 278 h 310"/>
                <a:gd name="T18" fmla="*/ 124 w 246"/>
                <a:gd name="T19" fmla="*/ 287 h 310"/>
                <a:gd name="T20" fmla="*/ 120 w 246"/>
                <a:gd name="T21" fmla="*/ 296 h 310"/>
                <a:gd name="T22" fmla="*/ 121 w 246"/>
                <a:gd name="T23" fmla="*/ 305 h 310"/>
                <a:gd name="T24" fmla="*/ 130 w 246"/>
                <a:gd name="T25" fmla="*/ 310 h 310"/>
                <a:gd name="T26" fmla="*/ 139 w 246"/>
                <a:gd name="T27" fmla="*/ 309 h 310"/>
                <a:gd name="T28" fmla="*/ 154 w 246"/>
                <a:gd name="T29" fmla="*/ 293 h 310"/>
                <a:gd name="T30" fmla="*/ 180 w 246"/>
                <a:gd name="T31" fmla="*/ 269 h 310"/>
                <a:gd name="T32" fmla="*/ 207 w 246"/>
                <a:gd name="T33" fmla="*/ 246 h 310"/>
                <a:gd name="T34" fmla="*/ 231 w 246"/>
                <a:gd name="T35" fmla="*/ 219 h 310"/>
                <a:gd name="T36" fmla="*/ 245 w 246"/>
                <a:gd name="T37" fmla="*/ 187 h 310"/>
                <a:gd name="T38" fmla="*/ 242 w 246"/>
                <a:gd name="T39" fmla="*/ 153 h 310"/>
                <a:gd name="T40" fmla="*/ 227 w 246"/>
                <a:gd name="T41" fmla="*/ 120 h 310"/>
                <a:gd name="T42" fmla="*/ 201 w 246"/>
                <a:gd name="T43" fmla="*/ 94 h 310"/>
                <a:gd name="T44" fmla="*/ 177 w 246"/>
                <a:gd name="T45" fmla="*/ 74 h 310"/>
                <a:gd name="T46" fmla="*/ 152 w 246"/>
                <a:gd name="T47" fmla="*/ 60 h 310"/>
                <a:gd name="T48" fmla="*/ 126 w 246"/>
                <a:gd name="T49" fmla="*/ 43 h 310"/>
                <a:gd name="T50" fmla="*/ 98 w 246"/>
                <a:gd name="T51" fmla="*/ 28 h 310"/>
                <a:gd name="T52" fmla="*/ 72 w 246"/>
                <a:gd name="T53" fmla="*/ 16 h 310"/>
                <a:gd name="T54" fmla="*/ 46 w 246"/>
                <a:gd name="T55" fmla="*/ 7 h 310"/>
                <a:gd name="T56" fmla="*/ 24 w 246"/>
                <a:gd name="T57" fmla="*/ 1 h 310"/>
                <a:gd name="T58" fmla="*/ 7 w 246"/>
                <a:gd name="T59" fmla="*/ 1 h 310"/>
                <a:gd name="T60" fmla="*/ 8 w 246"/>
                <a:gd name="T61" fmla="*/ 6 h 310"/>
                <a:gd name="T62" fmla="*/ 28 w 246"/>
                <a:gd name="T63" fmla="*/ 14 h 310"/>
                <a:gd name="T64" fmla="*/ 51 w 246"/>
                <a:gd name="T65" fmla="*/ 24 h 310"/>
                <a:gd name="T66" fmla="*/ 78 w 246"/>
                <a:gd name="T67" fmla="*/ 37 h 310"/>
                <a:gd name="T68" fmla="*/ 106 w 246"/>
                <a:gd name="T69" fmla="*/ 51 h 310"/>
                <a:gd name="T70" fmla="*/ 134 w 246"/>
                <a:gd name="T71" fmla="*/ 69 h 310"/>
                <a:gd name="T72" fmla="*/ 163 w 246"/>
                <a:gd name="T73" fmla="*/ 87 h 310"/>
                <a:gd name="T74" fmla="*/ 187 w 246"/>
                <a:gd name="T75" fmla="*/ 105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76" name="Freeform 643"/>
            <p:cNvSpPr>
              <a:spLocks noChangeArrowheads="1"/>
            </p:cNvSpPr>
            <p:nvPr/>
          </p:nvSpPr>
          <p:spPr bwMode="auto">
            <a:xfrm>
              <a:off x="4375" y="3201"/>
              <a:ext cx="14" cy="31"/>
            </a:xfrm>
            <a:custGeom>
              <a:avLst/>
              <a:gdLst>
                <a:gd name="T0" fmla="*/ 31 w 83"/>
                <a:gd name="T1" fmla="*/ 14 h 187"/>
                <a:gd name="T2" fmla="*/ 29 w 83"/>
                <a:gd name="T3" fmla="*/ 8 h 187"/>
                <a:gd name="T4" fmla="*/ 25 w 83"/>
                <a:gd name="T5" fmla="*/ 3 h 187"/>
                <a:gd name="T6" fmla="*/ 19 w 83"/>
                <a:gd name="T7" fmla="*/ 1 h 187"/>
                <a:gd name="T8" fmla="*/ 14 w 83"/>
                <a:gd name="T9" fmla="*/ 0 h 187"/>
                <a:gd name="T10" fmla="*/ 8 w 83"/>
                <a:gd name="T11" fmla="*/ 2 h 187"/>
                <a:gd name="T12" fmla="*/ 3 w 83"/>
                <a:gd name="T13" fmla="*/ 5 h 187"/>
                <a:gd name="T14" fmla="*/ 0 w 83"/>
                <a:gd name="T15" fmla="*/ 11 h 187"/>
                <a:gd name="T16" fmla="*/ 0 w 83"/>
                <a:gd name="T17" fmla="*/ 17 h 187"/>
                <a:gd name="T18" fmla="*/ 5 w 83"/>
                <a:gd name="T19" fmla="*/ 42 h 187"/>
                <a:gd name="T20" fmla="*/ 15 w 83"/>
                <a:gd name="T21" fmla="*/ 71 h 187"/>
                <a:gd name="T22" fmla="*/ 27 w 83"/>
                <a:gd name="T23" fmla="*/ 100 h 187"/>
                <a:gd name="T24" fmla="*/ 41 w 83"/>
                <a:gd name="T25" fmla="*/ 127 h 187"/>
                <a:gd name="T26" fmla="*/ 55 w 83"/>
                <a:gd name="T27" fmla="*/ 151 h 187"/>
                <a:gd name="T28" fmla="*/ 68 w 83"/>
                <a:gd name="T29" fmla="*/ 171 h 187"/>
                <a:gd name="T30" fmla="*/ 77 w 83"/>
                <a:gd name="T31" fmla="*/ 184 h 187"/>
                <a:gd name="T32" fmla="*/ 83 w 83"/>
                <a:gd name="T33" fmla="*/ 187 h 187"/>
                <a:gd name="T34" fmla="*/ 80 w 83"/>
                <a:gd name="T35" fmla="*/ 174 h 187"/>
                <a:gd name="T36" fmla="*/ 75 w 83"/>
                <a:gd name="T37" fmla="*/ 158 h 187"/>
                <a:gd name="T38" fmla="*/ 68 w 83"/>
                <a:gd name="T39" fmla="*/ 138 h 187"/>
                <a:gd name="T40" fmla="*/ 59 w 83"/>
                <a:gd name="T41" fmla="*/ 113 h 187"/>
                <a:gd name="T42" fmla="*/ 51 w 83"/>
                <a:gd name="T43" fmla="*/ 88 h 187"/>
                <a:gd name="T44" fmla="*/ 43 w 83"/>
                <a:gd name="T45" fmla="*/ 63 h 187"/>
                <a:gd name="T46" fmla="*/ 36 w 83"/>
                <a:gd name="T47" fmla="*/ 38 h 187"/>
                <a:gd name="T48" fmla="*/ 31 w 83"/>
                <a:gd name="T49" fmla="*/ 14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77" name="Freeform 644"/>
            <p:cNvSpPr>
              <a:spLocks noChangeArrowheads="1"/>
            </p:cNvSpPr>
            <p:nvPr/>
          </p:nvSpPr>
          <p:spPr bwMode="auto">
            <a:xfrm>
              <a:off x="4369" y="3184"/>
              <a:ext cx="7" cy="16"/>
            </a:xfrm>
            <a:custGeom>
              <a:avLst/>
              <a:gdLst>
                <a:gd name="T0" fmla="*/ 22 w 44"/>
                <a:gd name="T1" fmla="*/ 10 h 94"/>
                <a:gd name="T2" fmla="*/ 21 w 44"/>
                <a:gd name="T3" fmla="*/ 6 h 94"/>
                <a:gd name="T4" fmla="*/ 18 w 44"/>
                <a:gd name="T5" fmla="*/ 2 h 94"/>
                <a:gd name="T6" fmla="*/ 14 w 44"/>
                <a:gd name="T7" fmla="*/ 0 h 94"/>
                <a:gd name="T8" fmla="*/ 10 w 44"/>
                <a:gd name="T9" fmla="*/ 0 h 94"/>
                <a:gd name="T10" fmla="*/ 6 w 44"/>
                <a:gd name="T11" fmla="*/ 1 h 94"/>
                <a:gd name="T12" fmla="*/ 3 w 44"/>
                <a:gd name="T13" fmla="*/ 3 h 94"/>
                <a:gd name="T14" fmla="*/ 0 w 44"/>
                <a:gd name="T15" fmla="*/ 7 h 94"/>
                <a:gd name="T16" fmla="*/ 0 w 44"/>
                <a:gd name="T17" fmla="*/ 11 h 94"/>
                <a:gd name="T18" fmla="*/ 0 w 44"/>
                <a:gd name="T19" fmla="*/ 24 h 94"/>
                <a:gd name="T20" fmla="*/ 4 w 44"/>
                <a:gd name="T21" fmla="*/ 38 h 94"/>
                <a:gd name="T22" fmla="*/ 8 w 44"/>
                <a:gd name="T23" fmla="*/ 52 h 94"/>
                <a:gd name="T24" fmla="*/ 14 w 44"/>
                <a:gd name="T25" fmla="*/ 65 h 94"/>
                <a:gd name="T26" fmla="*/ 21 w 44"/>
                <a:gd name="T27" fmla="*/ 78 h 94"/>
                <a:gd name="T28" fmla="*/ 28 w 44"/>
                <a:gd name="T29" fmla="*/ 87 h 94"/>
                <a:gd name="T30" fmla="*/ 37 w 44"/>
                <a:gd name="T31" fmla="*/ 93 h 94"/>
                <a:gd name="T32" fmla="*/ 42 w 44"/>
                <a:gd name="T33" fmla="*/ 94 h 94"/>
                <a:gd name="T34" fmla="*/ 44 w 44"/>
                <a:gd name="T35" fmla="*/ 76 h 94"/>
                <a:gd name="T36" fmla="*/ 38 w 44"/>
                <a:gd name="T37" fmla="*/ 54 h 94"/>
                <a:gd name="T38" fmla="*/ 31 w 44"/>
                <a:gd name="T39" fmla="*/ 32 h 94"/>
                <a:gd name="T40" fmla="*/ 22 w 44"/>
                <a:gd name="T41" fmla="*/ 10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78" name="Freeform 645"/>
            <p:cNvSpPr>
              <a:spLocks noChangeArrowheads="1"/>
            </p:cNvSpPr>
            <p:nvPr/>
          </p:nvSpPr>
          <p:spPr bwMode="auto">
            <a:xfrm>
              <a:off x="4363" y="3173"/>
              <a:ext cx="6" cy="9"/>
            </a:xfrm>
            <a:custGeom>
              <a:avLst/>
              <a:gdLst>
                <a:gd name="T0" fmla="*/ 20 w 38"/>
                <a:gd name="T1" fmla="*/ 7 h 54"/>
                <a:gd name="T2" fmla="*/ 20 w 38"/>
                <a:gd name="T3" fmla="*/ 8 h 54"/>
                <a:gd name="T4" fmla="*/ 20 w 38"/>
                <a:gd name="T5" fmla="*/ 8 h 54"/>
                <a:gd name="T6" fmla="*/ 20 w 38"/>
                <a:gd name="T7" fmla="*/ 8 h 54"/>
                <a:gd name="T8" fmla="*/ 20 w 38"/>
                <a:gd name="T9" fmla="*/ 8 h 54"/>
                <a:gd name="T10" fmla="*/ 19 w 38"/>
                <a:gd name="T11" fmla="*/ 4 h 54"/>
                <a:gd name="T12" fmla="*/ 15 w 38"/>
                <a:gd name="T13" fmla="*/ 1 h 54"/>
                <a:gd name="T14" fmla="*/ 12 w 38"/>
                <a:gd name="T15" fmla="*/ 0 h 54"/>
                <a:gd name="T16" fmla="*/ 7 w 38"/>
                <a:gd name="T17" fmla="*/ 0 h 54"/>
                <a:gd name="T18" fmla="*/ 4 w 38"/>
                <a:gd name="T19" fmla="*/ 1 h 54"/>
                <a:gd name="T20" fmla="*/ 1 w 38"/>
                <a:gd name="T21" fmla="*/ 4 h 54"/>
                <a:gd name="T22" fmla="*/ 0 w 38"/>
                <a:gd name="T23" fmla="*/ 8 h 54"/>
                <a:gd name="T24" fmla="*/ 0 w 38"/>
                <a:gd name="T25" fmla="*/ 11 h 54"/>
                <a:gd name="T26" fmla="*/ 1 w 38"/>
                <a:gd name="T27" fmla="*/ 17 h 54"/>
                <a:gd name="T28" fmla="*/ 4 w 38"/>
                <a:gd name="T29" fmla="*/ 24 h 54"/>
                <a:gd name="T30" fmla="*/ 8 w 38"/>
                <a:gd name="T31" fmla="*/ 32 h 54"/>
                <a:gd name="T32" fmla="*/ 14 w 38"/>
                <a:gd name="T33" fmla="*/ 39 h 54"/>
                <a:gd name="T34" fmla="*/ 20 w 38"/>
                <a:gd name="T35" fmla="*/ 46 h 54"/>
                <a:gd name="T36" fmla="*/ 27 w 38"/>
                <a:gd name="T37" fmla="*/ 50 h 54"/>
                <a:gd name="T38" fmla="*/ 33 w 38"/>
                <a:gd name="T39" fmla="*/ 54 h 54"/>
                <a:gd name="T40" fmla="*/ 38 w 38"/>
                <a:gd name="T41" fmla="*/ 54 h 54"/>
                <a:gd name="T42" fmla="*/ 36 w 38"/>
                <a:gd name="T43" fmla="*/ 42 h 54"/>
                <a:gd name="T44" fmla="*/ 32 w 38"/>
                <a:gd name="T45" fmla="*/ 29 h 54"/>
                <a:gd name="T46" fmla="*/ 25 w 38"/>
                <a:gd name="T47" fmla="*/ 16 h 54"/>
                <a:gd name="T48" fmla="*/ 20 w 38"/>
                <a:gd name="T49" fmla="*/ 7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79" name="Freeform 646"/>
            <p:cNvSpPr>
              <a:spLocks noChangeArrowheads="1"/>
            </p:cNvSpPr>
            <p:nvPr/>
          </p:nvSpPr>
          <p:spPr bwMode="auto">
            <a:xfrm>
              <a:off x="4358" y="3165"/>
              <a:ext cx="8" cy="6"/>
            </a:xfrm>
            <a:custGeom>
              <a:avLst/>
              <a:gdLst>
                <a:gd name="T0" fmla="*/ 41 w 52"/>
                <a:gd name="T1" fmla="*/ 27 h 36"/>
                <a:gd name="T2" fmla="*/ 46 w 52"/>
                <a:gd name="T3" fmla="*/ 24 h 36"/>
                <a:gd name="T4" fmla="*/ 51 w 52"/>
                <a:gd name="T5" fmla="*/ 21 h 36"/>
                <a:gd name="T6" fmla="*/ 52 w 52"/>
                <a:gd name="T7" fmla="*/ 16 h 36"/>
                <a:gd name="T8" fmla="*/ 52 w 52"/>
                <a:gd name="T9" fmla="*/ 12 h 36"/>
                <a:gd name="T10" fmla="*/ 50 w 52"/>
                <a:gd name="T11" fmla="*/ 6 h 36"/>
                <a:gd name="T12" fmla="*/ 46 w 52"/>
                <a:gd name="T13" fmla="*/ 2 h 36"/>
                <a:gd name="T14" fmla="*/ 41 w 52"/>
                <a:gd name="T15" fmla="*/ 0 h 36"/>
                <a:gd name="T16" fmla="*/ 36 w 52"/>
                <a:gd name="T17" fmla="*/ 0 h 36"/>
                <a:gd name="T18" fmla="*/ 33 w 52"/>
                <a:gd name="T19" fmla="*/ 0 h 36"/>
                <a:gd name="T20" fmla="*/ 29 w 52"/>
                <a:gd name="T21" fmla="*/ 1 h 36"/>
                <a:gd name="T22" fmla="*/ 21 w 52"/>
                <a:gd name="T23" fmla="*/ 4 h 36"/>
                <a:gd name="T24" fmla="*/ 13 w 52"/>
                <a:gd name="T25" fmla="*/ 8 h 36"/>
                <a:gd name="T26" fmla="*/ 6 w 52"/>
                <a:gd name="T27" fmla="*/ 15 h 36"/>
                <a:gd name="T28" fmla="*/ 3 w 52"/>
                <a:gd name="T29" fmla="*/ 22 h 36"/>
                <a:gd name="T30" fmla="*/ 0 w 52"/>
                <a:gd name="T31" fmla="*/ 29 h 36"/>
                <a:gd name="T32" fmla="*/ 0 w 52"/>
                <a:gd name="T33" fmla="*/ 31 h 36"/>
                <a:gd name="T34" fmla="*/ 4 w 52"/>
                <a:gd name="T35" fmla="*/ 33 h 36"/>
                <a:gd name="T36" fmla="*/ 9 w 52"/>
                <a:gd name="T37" fmla="*/ 36 h 36"/>
                <a:gd name="T38" fmla="*/ 13 w 52"/>
                <a:gd name="T39" fmla="*/ 36 h 36"/>
                <a:gd name="T40" fmla="*/ 18 w 52"/>
                <a:gd name="T41" fmla="*/ 36 h 36"/>
                <a:gd name="T42" fmla="*/ 24 w 52"/>
                <a:gd name="T43" fmla="*/ 33 h 36"/>
                <a:gd name="T44" fmla="*/ 30 w 52"/>
                <a:gd name="T45" fmla="*/ 32 h 36"/>
                <a:gd name="T46" fmla="*/ 36 w 52"/>
                <a:gd name="T47" fmla="*/ 30 h 36"/>
                <a:gd name="T48" fmla="*/ 41 w 52"/>
                <a:gd name="T49" fmla="*/ 27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80" name="Freeform 647"/>
            <p:cNvSpPr>
              <a:spLocks noChangeArrowheads="1"/>
            </p:cNvSpPr>
            <p:nvPr/>
          </p:nvSpPr>
          <p:spPr bwMode="auto">
            <a:xfrm>
              <a:off x="4318" y="3155"/>
              <a:ext cx="33" cy="39"/>
            </a:xfrm>
            <a:custGeom>
              <a:avLst/>
              <a:gdLst>
                <a:gd name="T0" fmla="*/ 73 w 198"/>
                <a:gd name="T1" fmla="*/ 36 h 236"/>
                <a:gd name="T2" fmla="*/ 58 w 198"/>
                <a:gd name="T3" fmla="*/ 46 h 236"/>
                <a:gd name="T4" fmla="*/ 46 w 198"/>
                <a:gd name="T5" fmla="*/ 58 h 236"/>
                <a:gd name="T6" fmla="*/ 33 w 198"/>
                <a:gd name="T7" fmla="*/ 72 h 236"/>
                <a:gd name="T8" fmla="*/ 22 w 198"/>
                <a:gd name="T9" fmla="*/ 85 h 236"/>
                <a:gd name="T10" fmla="*/ 14 w 198"/>
                <a:gd name="T11" fmla="*/ 100 h 236"/>
                <a:gd name="T12" fmla="*/ 7 w 198"/>
                <a:gd name="T13" fmla="*/ 115 h 236"/>
                <a:gd name="T14" fmla="*/ 2 w 198"/>
                <a:gd name="T15" fmla="*/ 130 h 236"/>
                <a:gd name="T16" fmla="*/ 0 w 198"/>
                <a:gd name="T17" fmla="*/ 146 h 236"/>
                <a:gd name="T18" fmla="*/ 2 w 198"/>
                <a:gd name="T19" fmla="*/ 170 h 236"/>
                <a:gd name="T20" fmla="*/ 12 w 198"/>
                <a:gd name="T21" fmla="*/ 190 h 236"/>
                <a:gd name="T22" fmla="*/ 26 w 198"/>
                <a:gd name="T23" fmla="*/ 207 h 236"/>
                <a:gd name="T24" fmla="*/ 43 w 198"/>
                <a:gd name="T25" fmla="*/ 220 h 236"/>
                <a:gd name="T26" fmla="*/ 64 w 198"/>
                <a:gd name="T27" fmla="*/ 229 h 236"/>
                <a:gd name="T28" fmla="*/ 88 w 198"/>
                <a:gd name="T29" fmla="*/ 235 h 236"/>
                <a:gd name="T30" fmla="*/ 110 w 198"/>
                <a:gd name="T31" fmla="*/ 236 h 236"/>
                <a:gd name="T32" fmla="*/ 132 w 198"/>
                <a:gd name="T33" fmla="*/ 232 h 236"/>
                <a:gd name="T34" fmla="*/ 137 w 198"/>
                <a:gd name="T35" fmla="*/ 232 h 236"/>
                <a:gd name="T36" fmla="*/ 142 w 198"/>
                <a:gd name="T37" fmla="*/ 230 h 236"/>
                <a:gd name="T38" fmla="*/ 145 w 198"/>
                <a:gd name="T39" fmla="*/ 226 h 236"/>
                <a:gd name="T40" fmla="*/ 146 w 198"/>
                <a:gd name="T41" fmla="*/ 221 h 236"/>
                <a:gd name="T42" fmla="*/ 145 w 198"/>
                <a:gd name="T43" fmla="*/ 219 h 236"/>
                <a:gd name="T44" fmla="*/ 142 w 198"/>
                <a:gd name="T45" fmla="*/ 219 h 236"/>
                <a:gd name="T46" fmla="*/ 137 w 198"/>
                <a:gd name="T47" fmla="*/ 217 h 236"/>
                <a:gd name="T48" fmla="*/ 131 w 198"/>
                <a:gd name="T49" fmla="*/ 217 h 236"/>
                <a:gd name="T50" fmla="*/ 124 w 198"/>
                <a:gd name="T51" fmla="*/ 217 h 236"/>
                <a:gd name="T52" fmla="*/ 118 w 198"/>
                <a:gd name="T53" fmla="*/ 217 h 236"/>
                <a:gd name="T54" fmla="*/ 112 w 198"/>
                <a:gd name="T55" fmla="*/ 217 h 236"/>
                <a:gd name="T56" fmla="*/ 109 w 198"/>
                <a:gd name="T57" fmla="*/ 217 h 236"/>
                <a:gd name="T58" fmla="*/ 97 w 198"/>
                <a:gd name="T59" fmla="*/ 216 h 236"/>
                <a:gd name="T60" fmla="*/ 87 w 198"/>
                <a:gd name="T61" fmla="*/ 215 h 236"/>
                <a:gd name="T62" fmla="*/ 75 w 198"/>
                <a:gd name="T63" fmla="*/ 214 h 236"/>
                <a:gd name="T64" fmla="*/ 63 w 198"/>
                <a:gd name="T65" fmla="*/ 211 h 236"/>
                <a:gd name="T66" fmla="*/ 51 w 198"/>
                <a:gd name="T67" fmla="*/ 207 h 236"/>
                <a:gd name="T68" fmla="*/ 40 w 198"/>
                <a:gd name="T69" fmla="*/ 199 h 236"/>
                <a:gd name="T70" fmla="*/ 29 w 198"/>
                <a:gd name="T71" fmla="*/ 189 h 236"/>
                <a:gd name="T72" fmla="*/ 17 w 198"/>
                <a:gd name="T73" fmla="*/ 174 h 236"/>
                <a:gd name="T74" fmla="*/ 15 w 198"/>
                <a:gd name="T75" fmla="*/ 157 h 236"/>
                <a:gd name="T76" fmla="*/ 16 w 198"/>
                <a:gd name="T77" fmla="*/ 141 h 236"/>
                <a:gd name="T78" fmla="*/ 21 w 198"/>
                <a:gd name="T79" fmla="*/ 124 h 236"/>
                <a:gd name="T80" fmla="*/ 28 w 198"/>
                <a:gd name="T81" fmla="*/ 109 h 236"/>
                <a:gd name="T82" fmla="*/ 39 w 198"/>
                <a:gd name="T83" fmla="*/ 96 h 236"/>
                <a:gd name="T84" fmla="*/ 50 w 198"/>
                <a:gd name="T85" fmla="*/ 82 h 236"/>
                <a:gd name="T86" fmla="*/ 63 w 198"/>
                <a:gd name="T87" fmla="*/ 70 h 236"/>
                <a:gd name="T88" fmla="*/ 78 w 198"/>
                <a:gd name="T89" fmla="*/ 59 h 236"/>
                <a:gd name="T90" fmla="*/ 94 w 198"/>
                <a:gd name="T91" fmla="*/ 49 h 236"/>
                <a:gd name="T92" fmla="*/ 110 w 198"/>
                <a:gd name="T93" fmla="*/ 39 h 236"/>
                <a:gd name="T94" fmla="*/ 126 w 198"/>
                <a:gd name="T95" fmla="*/ 31 h 236"/>
                <a:gd name="T96" fmla="*/ 142 w 198"/>
                <a:gd name="T97" fmla="*/ 24 h 236"/>
                <a:gd name="T98" fmla="*/ 158 w 198"/>
                <a:gd name="T99" fmla="*/ 19 h 236"/>
                <a:gd name="T100" fmla="*/ 172 w 198"/>
                <a:gd name="T101" fmla="*/ 13 h 236"/>
                <a:gd name="T102" fmla="*/ 186 w 198"/>
                <a:gd name="T103" fmla="*/ 10 h 236"/>
                <a:gd name="T104" fmla="*/ 198 w 198"/>
                <a:gd name="T105" fmla="*/ 7 h 236"/>
                <a:gd name="T106" fmla="*/ 190 w 198"/>
                <a:gd name="T107" fmla="*/ 3 h 236"/>
                <a:gd name="T108" fmla="*/ 177 w 198"/>
                <a:gd name="T109" fmla="*/ 0 h 236"/>
                <a:gd name="T110" fmla="*/ 162 w 198"/>
                <a:gd name="T111" fmla="*/ 3 h 236"/>
                <a:gd name="T112" fmla="*/ 144 w 198"/>
                <a:gd name="T113" fmla="*/ 6 h 236"/>
                <a:gd name="T114" fmla="*/ 124 w 198"/>
                <a:gd name="T115" fmla="*/ 12 h 236"/>
                <a:gd name="T116" fmla="*/ 105 w 198"/>
                <a:gd name="T117" fmla="*/ 19 h 236"/>
                <a:gd name="T118" fmla="*/ 88 w 198"/>
                <a:gd name="T119" fmla="*/ 28 h 236"/>
                <a:gd name="T120" fmla="*/ 73 w 198"/>
                <a:gd name="T121" fmla="*/ 3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81" name="Freeform 648"/>
            <p:cNvSpPr>
              <a:spLocks noChangeArrowheads="1"/>
            </p:cNvSpPr>
            <p:nvPr/>
          </p:nvSpPr>
          <p:spPr bwMode="auto">
            <a:xfrm>
              <a:off x="4374" y="3155"/>
              <a:ext cx="22" cy="30"/>
            </a:xfrm>
            <a:custGeom>
              <a:avLst/>
              <a:gdLst>
                <a:gd name="T0" fmla="*/ 108 w 128"/>
                <a:gd name="T1" fmla="*/ 61 h 183"/>
                <a:gd name="T2" fmla="*/ 111 w 128"/>
                <a:gd name="T3" fmla="*/ 80 h 183"/>
                <a:gd name="T4" fmla="*/ 109 w 128"/>
                <a:gd name="T5" fmla="*/ 97 h 183"/>
                <a:gd name="T6" fmla="*/ 101 w 128"/>
                <a:gd name="T7" fmla="*/ 110 h 183"/>
                <a:gd name="T8" fmla="*/ 89 w 128"/>
                <a:gd name="T9" fmla="*/ 123 h 183"/>
                <a:gd name="T10" fmla="*/ 75 w 128"/>
                <a:gd name="T11" fmla="*/ 134 h 183"/>
                <a:gd name="T12" fmla="*/ 60 w 128"/>
                <a:gd name="T13" fmla="*/ 145 h 183"/>
                <a:gd name="T14" fmla="*/ 43 w 128"/>
                <a:gd name="T15" fmla="*/ 156 h 183"/>
                <a:gd name="T16" fmla="*/ 29 w 128"/>
                <a:gd name="T17" fmla="*/ 167 h 183"/>
                <a:gd name="T18" fmla="*/ 27 w 128"/>
                <a:gd name="T19" fmla="*/ 170 h 183"/>
                <a:gd name="T20" fmla="*/ 26 w 128"/>
                <a:gd name="T21" fmla="*/ 172 h 183"/>
                <a:gd name="T22" fmla="*/ 26 w 128"/>
                <a:gd name="T23" fmla="*/ 176 h 183"/>
                <a:gd name="T24" fmla="*/ 28 w 128"/>
                <a:gd name="T25" fmla="*/ 179 h 183"/>
                <a:gd name="T26" fmla="*/ 30 w 128"/>
                <a:gd name="T27" fmla="*/ 182 h 183"/>
                <a:gd name="T28" fmla="*/ 34 w 128"/>
                <a:gd name="T29" fmla="*/ 183 h 183"/>
                <a:gd name="T30" fmla="*/ 37 w 128"/>
                <a:gd name="T31" fmla="*/ 183 h 183"/>
                <a:gd name="T32" fmla="*/ 41 w 128"/>
                <a:gd name="T33" fmla="*/ 182 h 183"/>
                <a:gd name="T34" fmla="*/ 58 w 128"/>
                <a:gd name="T35" fmla="*/ 171 h 183"/>
                <a:gd name="T36" fmla="*/ 76 w 128"/>
                <a:gd name="T37" fmla="*/ 160 h 183"/>
                <a:gd name="T38" fmla="*/ 92 w 128"/>
                <a:gd name="T39" fmla="*/ 147 h 183"/>
                <a:gd name="T40" fmla="*/ 108 w 128"/>
                <a:gd name="T41" fmla="*/ 132 h 183"/>
                <a:gd name="T42" fmla="*/ 118 w 128"/>
                <a:gd name="T43" fmla="*/ 116 h 183"/>
                <a:gd name="T44" fmla="*/ 125 w 128"/>
                <a:gd name="T45" fmla="*/ 98 h 183"/>
                <a:gd name="T46" fmla="*/ 128 w 128"/>
                <a:gd name="T47" fmla="*/ 78 h 183"/>
                <a:gd name="T48" fmla="*/ 123 w 128"/>
                <a:gd name="T49" fmla="*/ 58 h 183"/>
                <a:gd name="T50" fmla="*/ 112 w 128"/>
                <a:gd name="T51" fmla="*/ 41 h 183"/>
                <a:gd name="T52" fmla="*/ 98 w 128"/>
                <a:gd name="T53" fmla="*/ 28 h 183"/>
                <a:gd name="T54" fmla="*/ 80 w 128"/>
                <a:gd name="T55" fmla="*/ 16 h 183"/>
                <a:gd name="T56" fmla="*/ 61 w 128"/>
                <a:gd name="T57" fmla="*/ 8 h 183"/>
                <a:gd name="T58" fmla="*/ 41 w 128"/>
                <a:gd name="T59" fmla="*/ 2 h 183"/>
                <a:gd name="T60" fmla="*/ 23 w 128"/>
                <a:gd name="T61" fmla="*/ 0 h 183"/>
                <a:gd name="T62" fmla="*/ 9 w 128"/>
                <a:gd name="T63" fmla="*/ 1 h 183"/>
                <a:gd name="T64" fmla="*/ 0 w 128"/>
                <a:gd name="T65" fmla="*/ 6 h 183"/>
                <a:gd name="T66" fmla="*/ 16 w 128"/>
                <a:gd name="T67" fmla="*/ 10 h 183"/>
                <a:gd name="T68" fmla="*/ 33 w 128"/>
                <a:gd name="T69" fmla="*/ 14 h 183"/>
                <a:gd name="T70" fmla="*/ 48 w 128"/>
                <a:gd name="T71" fmla="*/ 17 h 183"/>
                <a:gd name="T72" fmla="*/ 63 w 128"/>
                <a:gd name="T73" fmla="*/ 22 h 183"/>
                <a:gd name="T74" fmla="*/ 77 w 128"/>
                <a:gd name="T75" fmla="*/ 28 h 183"/>
                <a:gd name="T76" fmla="*/ 90 w 128"/>
                <a:gd name="T77" fmla="*/ 36 h 183"/>
                <a:gd name="T78" fmla="*/ 101 w 128"/>
                <a:gd name="T79" fmla="*/ 46 h 183"/>
                <a:gd name="T80" fmla="*/ 108 w 128"/>
                <a:gd name="T81" fmla="*/ 61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82" name="Freeform 649"/>
            <p:cNvSpPr>
              <a:spLocks noChangeArrowheads="1"/>
            </p:cNvSpPr>
            <p:nvPr/>
          </p:nvSpPr>
          <p:spPr bwMode="auto">
            <a:xfrm>
              <a:off x="4297" y="3148"/>
              <a:ext cx="53" cy="63"/>
            </a:xfrm>
            <a:custGeom>
              <a:avLst/>
              <a:gdLst>
                <a:gd name="T0" fmla="*/ 101 w 323"/>
                <a:gd name="T1" fmla="*/ 70 h 379"/>
                <a:gd name="T2" fmla="*/ 54 w 323"/>
                <a:gd name="T3" fmla="*/ 115 h 379"/>
                <a:gd name="T4" fmla="*/ 18 w 323"/>
                <a:gd name="T5" fmla="*/ 167 h 379"/>
                <a:gd name="T6" fmla="*/ 0 w 323"/>
                <a:gd name="T7" fmla="*/ 227 h 379"/>
                <a:gd name="T8" fmla="*/ 4 w 323"/>
                <a:gd name="T9" fmla="*/ 267 h 379"/>
                <a:gd name="T10" fmla="*/ 11 w 323"/>
                <a:gd name="T11" fmla="*/ 283 h 379"/>
                <a:gd name="T12" fmla="*/ 21 w 323"/>
                <a:gd name="T13" fmla="*/ 298 h 379"/>
                <a:gd name="T14" fmla="*/ 34 w 323"/>
                <a:gd name="T15" fmla="*/ 311 h 379"/>
                <a:gd name="T16" fmla="*/ 57 w 323"/>
                <a:gd name="T17" fmla="*/ 325 h 379"/>
                <a:gd name="T18" fmla="*/ 87 w 323"/>
                <a:gd name="T19" fmla="*/ 340 h 379"/>
                <a:gd name="T20" fmla="*/ 120 w 323"/>
                <a:gd name="T21" fmla="*/ 351 h 379"/>
                <a:gd name="T22" fmla="*/ 153 w 323"/>
                <a:gd name="T23" fmla="*/ 360 h 379"/>
                <a:gd name="T24" fmla="*/ 187 w 323"/>
                <a:gd name="T25" fmla="*/ 367 h 379"/>
                <a:gd name="T26" fmla="*/ 221 w 323"/>
                <a:gd name="T27" fmla="*/ 372 h 379"/>
                <a:gd name="T28" fmla="*/ 256 w 323"/>
                <a:gd name="T29" fmla="*/ 375 h 379"/>
                <a:gd name="T30" fmla="*/ 290 w 323"/>
                <a:gd name="T31" fmla="*/ 378 h 379"/>
                <a:gd name="T32" fmla="*/ 312 w 323"/>
                <a:gd name="T33" fmla="*/ 379 h 379"/>
                <a:gd name="T34" fmla="*/ 320 w 323"/>
                <a:gd name="T35" fmla="*/ 372 h 379"/>
                <a:gd name="T36" fmla="*/ 323 w 323"/>
                <a:gd name="T37" fmla="*/ 360 h 379"/>
                <a:gd name="T38" fmla="*/ 316 w 323"/>
                <a:gd name="T39" fmla="*/ 352 h 379"/>
                <a:gd name="T40" fmla="*/ 295 w 323"/>
                <a:gd name="T41" fmla="*/ 351 h 379"/>
                <a:gd name="T42" fmla="*/ 263 w 323"/>
                <a:gd name="T43" fmla="*/ 350 h 379"/>
                <a:gd name="T44" fmla="*/ 231 w 323"/>
                <a:gd name="T45" fmla="*/ 348 h 379"/>
                <a:gd name="T46" fmla="*/ 200 w 323"/>
                <a:gd name="T47" fmla="*/ 343 h 379"/>
                <a:gd name="T48" fmla="*/ 168 w 323"/>
                <a:gd name="T49" fmla="*/ 337 h 379"/>
                <a:gd name="T50" fmla="*/ 136 w 323"/>
                <a:gd name="T51" fmla="*/ 329 h 379"/>
                <a:gd name="T52" fmla="*/ 106 w 323"/>
                <a:gd name="T53" fmla="*/ 320 h 379"/>
                <a:gd name="T54" fmla="*/ 76 w 323"/>
                <a:gd name="T55" fmla="*/ 306 h 379"/>
                <a:gd name="T56" fmla="*/ 51 w 323"/>
                <a:gd name="T57" fmla="*/ 291 h 379"/>
                <a:gd name="T58" fmla="*/ 35 w 323"/>
                <a:gd name="T59" fmla="*/ 269 h 379"/>
                <a:gd name="T60" fmla="*/ 31 w 323"/>
                <a:gd name="T61" fmla="*/ 239 h 379"/>
                <a:gd name="T62" fmla="*/ 38 w 323"/>
                <a:gd name="T63" fmla="*/ 197 h 379"/>
                <a:gd name="T64" fmla="*/ 51 w 323"/>
                <a:gd name="T65" fmla="*/ 165 h 379"/>
                <a:gd name="T66" fmla="*/ 68 w 323"/>
                <a:gd name="T67" fmla="*/ 136 h 379"/>
                <a:gd name="T68" fmla="*/ 89 w 323"/>
                <a:gd name="T69" fmla="*/ 111 h 379"/>
                <a:gd name="T70" fmla="*/ 114 w 323"/>
                <a:gd name="T71" fmla="*/ 88 h 379"/>
                <a:gd name="T72" fmla="*/ 144 w 323"/>
                <a:gd name="T73" fmla="*/ 64 h 379"/>
                <a:gd name="T74" fmla="*/ 181 w 323"/>
                <a:gd name="T75" fmla="*/ 41 h 379"/>
                <a:gd name="T76" fmla="*/ 219 w 323"/>
                <a:gd name="T77" fmla="*/ 22 h 379"/>
                <a:gd name="T78" fmla="*/ 253 w 323"/>
                <a:gd name="T79" fmla="*/ 7 h 379"/>
                <a:gd name="T80" fmla="*/ 255 w 323"/>
                <a:gd name="T81" fmla="*/ 0 h 379"/>
                <a:gd name="T82" fmla="*/ 221 w 323"/>
                <a:gd name="T83" fmla="*/ 5 h 379"/>
                <a:gd name="T84" fmla="*/ 181 w 323"/>
                <a:gd name="T85" fmla="*/ 19 h 379"/>
                <a:gd name="T86" fmla="*/ 142 w 323"/>
                <a:gd name="T87" fmla="*/ 39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83" name="Freeform 650"/>
            <p:cNvSpPr>
              <a:spLocks noChangeArrowheads="1"/>
            </p:cNvSpPr>
            <p:nvPr/>
          </p:nvSpPr>
          <p:spPr bwMode="auto">
            <a:xfrm>
              <a:off x="4372" y="3146"/>
              <a:ext cx="47" cy="42"/>
            </a:xfrm>
            <a:custGeom>
              <a:avLst/>
              <a:gdLst>
                <a:gd name="T0" fmla="*/ 235 w 282"/>
                <a:gd name="T1" fmla="*/ 78 h 253"/>
                <a:gd name="T2" fmla="*/ 248 w 282"/>
                <a:gd name="T3" fmla="*/ 92 h 253"/>
                <a:gd name="T4" fmla="*/ 255 w 282"/>
                <a:gd name="T5" fmla="*/ 108 h 253"/>
                <a:gd name="T6" fmla="*/ 259 w 282"/>
                <a:gd name="T7" fmla="*/ 125 h 253"/>
                <a:gd name="T8" fmla="*/ 259 w 282"/>
                <a:gd name="T9" fmla="*/ 144 h 253"/>
                <a:gd name="T10" fmla="*/ 257 w 282"/>
                <a:gd name="T11" fmla="*/ 159 h 253"/>
                <a:gd name="T12" fmla="*/ 252 w 282"/>
                <a:gd name="T13" fmla="*/ 171 h 253"/>
                <a:gd name="T14" fmla="*/ 244 w 282"/>
                <a:gd name="T15" fmla="*/ 184 h 253"/>
                <a:gd name="T16" fmla="*/ 236 w 282"/>
                <a:gd name="T17" fmla="*/ 194 h 253"/>
                <a:gd name="T18" fmla="*/ 225 w 282"/>
                <a:gd name="T19" fmla="*/ 206 h 253"/>
                <a:gd name="T20" fmla="*/ 215 w 282"/>
                <a:gd name="T21" fmla="*/ 215 h 253"/>
                <a:gd name="T22" fmla="*/ 204 w 282"/>
                <a:gd name="T23" fmla="*/ 225 h 253"/>
                <a:gd name="T24" fmla="*/ 194 w 282"/>
                <a:gd name="T25" fmla="*/ 236 h 253"/>
                <a:gd name="T26" fmla="*/ 191 w 282"/>
                <a:gd name="T27" fmla="*/ 239 h 253"/>
                <a:gd name="T28" fmla="*/ 190 w 282"/>
                <a:gd name="T29" fmla="*/ 242 h 253"/>
                <a:gd name="T30" fmla="*/ 191 w 282"/>
                <a:gd name="T31" fmla="*/ 246 h 253"/>
                <a:gd name="T32" fmla="*/ 194 w 282"/>
                <a:gd name="T33" fmla="*/ 249 h 253"/>
                <a:gd name="T34" fmla="*/ 197 w 282"/>
                <a:gd name="T35" fmla="*/ 252 h 253"/>
                <a:gd name="T36" fmla="*/ 201 w 282"/>
                <a:gd name="T37" fmla="*/ 253 h 253"/>
                <a:gd name="T38" fmla="*/ 205 w 282"/>
                <a:gd name="T39" fmla="*/ 252 h 253"/>
                <a:gd name="T40" fmla="*/ 209 w 282"/>
                <a:gd name="T41" fmla="*/ 249 h 253"/>
                <a:gd name="T42" fmla="*/ 232 w 282"/>
                <a:gd name="T43" fmla="*/ 234 h 253"/>
                <a:gd name="T44" fmla="*/ 251 w 282"/>
                <a:gd name="T45" fmla="*/ 215 h 253"/>
                <a:gd name="T46" fmla="*/ 267 w 282"/>
                <a:gd name="T47" fmla="*/ 192 h 253"/>
                <a:gd name="T48" fmla="*/ 278 w 282"/>
                <a:gd name="T49" fmla="*/ 168 h 253"/>
                <a:gd name="T50" fmla="*/ 282 w 282"/>
                <a:gd name="T51" fmla="*/ 141 h 253"/>
                <a:gd name="T52" fmla="*/ 279 w 282"/>
                <a:gd name="T53" fmla="*/ 116 h 253"/>
                <a:gd name="T54" fmla="*/ 270 w 282"/>
                <a:gd name="T55" fmla="*/ 92 h 253"/>
                <a:gd name="T56" fmla="*/ 251 w 282"/>
                <a:gd name="T57" fmla="*/ 70 h 253"/>
                <a:gd name="T58" fmla="*/ 237 w 282"/>
                <a:gd name="T59" fmla="*/ 59 h 253"/>
                <a:gd name="T60" fmla="*/ 221 w 282"/>
                <a:gd name="T61" fmla="*/ 48 h 253"/>
                <a:gd name="T62" fmla="*/ 202 w 282"/>
                <a:gd name="T63" fmla="*/ 39 h 253"/>
                <a:gd name="T64" fmla="*/ 183 w 282"/>
                <a:gd name="T65" fmla="*/ 31 h 253"/>
                <a:gd name="T66" fmla="*/ 163 w 282"/>
                <a:gd name="T67" fmla="*/ 24 h 253"/>
                <a:gd name="T68" fmla="*/ 142 w 282"/>
                <a:gd name="T69" fmla="*/ 18 h 253"/>
                <a:gd name="T70" fmla="*/ 122 w 282"/>
                <a:gd name="T71" fmla="*/ 13 h 253"/>
                <a:gd name="T72" fmla="*/ 101 w 282"/>
                <a:gd name="T73" fmla="*/ 8 h 253"/>
                <a:gd name="T74" fmla="*/ 82 w 282"/>
                <a:gd name="T75" fmla="*/ 5 h 253"/>
                <a:gd name="T76" fmla="*/ 63 w 282"/>
                <a:gd name="T77" fmla="*/ 2 h 253"/>
                <a:gd name="T78" fmla="*/ 47 w 282"/>
                <a:gd name="T79" fmla="*/ 0 h 253"/>
                <a:gd name="T80" fmla="*/ 32 w 282"/>
                <a:gd name="T81" fmla="*/ 0 h 253"/>
                <a:gd name="T82" fmla="*/ 19 w 282"/>
                <a:gd name="T83" fmla="*/ 0 h 253"/>
                <a:gd name="T84" fmla="*/ 10 w 282"/>
                <a:gd name="T85" fmla="*/ 1 h 253"/>
                <a:gd name="T86" fmla="*/ 4 w 282"/>
                <a:gd name="T87" fmla="*/ 4 h 253"/>
                <a:gd name="T88" fmla="*/ 0 w 282"/>
                <a:gd name="T89" fmla="*/ 6 h 253"/>
                <a:gd name="T90" fmla="*/ 12 w 282"/>
                <a:gd name="T91" fmla="*/ 8 h 253"/>
                <a:gd name="T92" fmla="*/ 25 w 282"/>
                <a:gd name="T93" fmla="*/ 9 h 253"/>
                <a:gd name="T94" fmla="*/ 38 w 282"/>
                <a:gd name="T95" fmla="*/ 12 h 253"/>
                <a:gd name="T96" fmla="*/ 52 w 282"/>
                <a:gd name="T97" fmla="*/ 14 h 253"/>
                <a:gd name="T98" fmla="*/ 67 w 282"/>
                <a:gd name="T99" fmla="*/ 16 h 253"/>
                <a:gd name="T100" fmla="*/ 82 w 282"/>
                <a:gd name="T101" fmla="*/ 18 h 253"/>
                <a:gd name="T102" fmla="*/ 97 w 282"/>
                <a:gd name="T103" fmla="*/ 22 h 253"/>
                <a:gd name="T104" fmla="*/ 114 w 282"/>
                <a:gd name="T105" fmla="*/ 25 h 253"/>
                <a:gd name="T106" fmla="*/ 129 w 282"/>
                <a:gd name="T107" fmla="*/ 30 h 253"/>
                <a:gd name="T108" fmla="*/ 146 w 282"/>
                <a:gd name="T109" fmla="*/ 35 h 253"/>
                <a:gd name="T110" fmla="*/ 162 w 282"/>
                <a:gd name="T111" fmla="*/ 40 h 253"/>
                <a:gd name="T112" fmla="*/ 177 w 282"/>
                <a:gd name="T113" fmla="*/ 46 h 253"/>
                <a:gd name="T114" fmla="*/ 192 w 282"/>
                <a:gd name="T115" fmla="*/ 53 h 253"/>
                <a:gd name="T116" fmla="*/ 208 w 282"/>
                <a:gd name="T117" fmla="*/ 60 h 253"/>
                <a:gd name="T118" fmla="*/ 222 w 282"/>
                <a:gd name="T119" fmla="*/ 69 h 253"/>
                <a:gd name="T120" fmla="*/ 235 w 282"/>
                <a:gd name="T121" fmla="*/ 78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84" name="Freeform 651"/>
            <p:cNvSpPr>
              <a:spLocks noChangeArrowheads="1"/>
            </p:cNvSpPr>
            <p:nvPr/>
          </p:nvSpPr>
          <p:spPr bwMode="auto">
            <a:xfrm>
              <a:off x="4278" y="3169"/>
              <a:ext cx="19" cy="39"/>
            </a:xfrm>
            <a:custGeom>
              <a:avLst/>
              <a:gdLst>
                <a:gd name="T0" fmla="*/ 0 w 115"/>
                <a:gd name="T1" fmla="*/ 128 h 236"/>
                <a:gd name="T2" fmla="*/ 0 w 115"/>
                <a:gd name="T3" fmla="*/ 148 h 236"/>
                <a:gd name="T4" fmla="*/ 5 w 115"/>
                <a:gd name="T5" fmla="*/ 166 h 236"/>
                <a:gd name="T6" fmla="*/ 13 w 115"/>
                <a:gd name="T7" fmla="*/ 184 h 236"/>
                <a:gd name="T8" fmla="*/ 24 w 115"/>
                <a:gd name="T9" fmla="*/ 198 h 236"/>
                <a:gd name="T10" fmla="*/ 39 w 115"/>
                <a:gd name="T11" fmla="*/ 211 h 236"/>
                <a:gd name="T12" fmla="*/ 55 w 115"/>
                <a:gd name="T13" fmla="*/ 223 h 236"/>
                <a:gd name="T14" fmla="*/ 74 w 115"/>
                <a:gd name="T15" fmla="*/ 231 h 236"/>
                <a:gd name="T16" fmla="*/ 92 w 115"/>
                <a:gd name="T17" fmla="*/ 235 h 236"/>
                <a:gd name="T18" fmla="*/ 98 w 115"/>
                <a:gd name="T19" fmla="*/ 236 h 236"/>
                <a:gd name="T20" fmla="*/ 104 w 115"/>
                <a:gd name="T21" fmla="*/ 234 h 236"/>
                <a:gd name="T22" fmla="*/ 109 w 115"/>
                <a:gd name="T23" fmla="*/ 231 h 236"/>
                <a:gd name="T24" fmla="*/ 111 w 115"/>
                <a:gd name="T25" fmla="*/ 226 h 236"/>
                <a:gd name="T26" fmla="*/ 111 w 115"/>
                <a:gd name="T27" fmla="*/ 220 h 236"/>
                <a:gd name="T28" fmla="*/ 110 w 115"/>
                <a:gd name="T29" fmla="*/ 215 h 236"/>
                <a:gd name="T30" fmla="*/ 107 w 115"/>
                <a:gd name="T31" fmla="*/ 210 h 236"/>
                <a:gd name="T32" fmla="*/ 101 w 115"/>
                <a:gd name="T33" fmla="*/ 208 h 236"/>
                <a:gd name="T34" fmla="*/ 82 w 115"/>
                <a:gd name="T35" fmla="*/ 201 h 236"/>
                <a:gd name="T36" fmla="*/ 64 w 115"/>
                <a:gd name="T37" fmla="*/ 192 h 236"/>
                <a:gd name="T38" fmla="*/ 50 w 115"/>
                <a:gd name="T39" fmla="*/ 179 h 236"/>
                <a:gd name="T40" fmla="*/ 40 w 115"/>
                <a:gd name="T41" fmla="*/ 165 h 236"/>
                <a:gd name="T42" fmla="*/ 33 w 115"/>
                <a:gd name="T43" fmla="*/ 148 h 236"/>
                <a:gd name="T44" fmla="*/ 29 w 115"/>
                <a:gd name="T45" fmla="*/ 130 h 236"/>
                <a:gd name="T46" fmla="*/ 29 w 115"/>
                <a:gd name="T47" fmla="*/ 110 h 236"/>
                <a:gd name="T48" fmla="*/ 35 w 115"/>
                <a:gd name="T49" fmla="*/ 89 h 236"/>
                <a:gd name="T50" fmla="*/ 43 w 115"/>
                <a:gd name="T51" fmla="*/ 74 h 236"/>
                <a:gd name="T52" fmla="*/ 56 w 115"/>
                <a:gd name="T53" fmla="*/ 60 h 236"/>
                <a:gd name="T54" fmla="*/ 70 w 115"/>
                <a:gd name="T55" fmla="*/ 46 h 236"/>
                <a:gd name="T56" fmla="*/ 85 w 115"/>
                <a:gd name="T57" fmla="*/ 33 h 236"/>
                <a:gd name="T58" fmla="*/ 98 w 115"/>
                <a:gd name="T59" fmla="*/ 23 h 236"/>
                <a:gd name="T60" fmla="*/ 109 w 115"/>
                <a:gd name="T61" fmla="*/ 12 h 236"/>
                <a:gd name="T62" fmla="*/ 115 w 115"/>
                <a:gd name="T63" fmla="*/ 6 h 236"/>
                <a:gd name="T64" fmla="*/ 115 w 115"/>
                <a:gd name="T65" fmla="*/ 0 h 236"/>
                <a:gd name="T66" fmla="*/ 102 w 115"/>
                <a:gd name="T67" fmla="*/ 4 h 236"/>
                <a:gd name="T68" fmla="*/ 85 w 115"/>
                <a:gd name="T69" fmla="*/ 12 h 236"/>
                <a:gd name="T70" fmla="*/ 68 w 115"/>
                <a:gd name="T71" fmla="*/ 26 h 236"/>
                <a:gd name="T72" fmla="*/ 49 w 115"/>
                <a:gd name="T73" fmla="*/ 42 h 236"/>
                <a:gd name="T74" fmla="*/ 32 w 115"/>
                <a:gd name="T75" fmla="*/ 61 h 236"/>
                <a:gd name="T76" fmla="*/ 17 w 115"/>
                <a:gd name="T77" fmla="*/ 82 h 236"/>
                <a:gd name="T78" fmla="*/ 6 w 115"/>
                <a:gd name="T79" fmla="*/ 105 h 236"/>
                <a:gd name="T80" fmla="*/ 0 w 115"/>
                <a:gd name="T81" fmla="*/ 128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85" name="Freeform 652"/>
            <p:cNvSpPr>
              <a:spLocks noChangeArrowheads="1"/>
            </p:cNvSpPr>
            <p:nvPr/>
          </p:nvSpPr>
          <p:spPr bwMode="auto">
            <a:xfrm>
              <a:off x="4411" y="3143"/>
              <a:ext cx="41" cy="52"/>
            </a:xfrm>
            <a:custGeom>
              <a:avLst/>
              <a:gdLst>
                <a:gd name="T0" fmla="*/ 208 w 245"/>
                <a:gd name="T1" fmla="*/ 124 h 310"/>
                <a:gd name="T2" fmla="*/ 220 w 245"/>
                <a:gd name="T3" fmla="*/ 144 h 310"/>
                <a:gd name="T4" fmla="*/ 226 w 245"/>
                <a:gd name="T5" fmla="*/ 164 h 310"/>
                <a:gd name="T6" fmla="*/ 222 w 245"/>
                <a:gd name="T7" fmla="*/ 187 h 310"/>
                <a:gd name="T8" fmla="*/ 208 w 245"/>
                <a:gd name="T9" fmla="*/ 209 h 310"/>
                <a:gd name="T10" fmla="*/ 188 w 245"/>
                <a:gd name="T11" fmla="*/ 229 h 310"/>
                <a:gd name="T12" fmla="*/ 166 w 245"/>
                <a:gd name="T13" fmla="*/ 246 h 310"/>
                <a:gd name="T14" fmla="*/ 142 w 245"/>
                <a:gd name="T15" fmla="*/ 264 h 310"/>
                <a:gd name="T16" fmla="*/ 128 w 245"/>
                <a:gd name="T17" fmla="*/ 278 h 310"/>
                <a:gd name="T18" fmla="*/ 124 w 245"/>
                <a:gd name="T19" fmla="*/ 287 h 310"/>
                <a:gd name="T20" fmla="*/ 120 w 245"/>
                <a:gd name="T21" fmla="*/ 296 h 310"/>
                <a:gd name="T22" fmla="*/ 122 w 245"/>
                <a:gd name="T23" fmla="*/ 306 h 310"/>
                <a:gd name="T24" fmla="*/ 131 w 245"/>
                <a:gd name="T25" fmla="*/ 310 h 310"/>
                <a:gd name="T26" fmla="*/ 139 w 245"/>
                <a:gd name="T27" fmla="*/ 309 h 310"/>
                <a:gd name="T28" fmla="*/ 154 w 245"/>
                <a:gd name="T29" fmla="*/ 292 h 310"/>
                <a:gd name="T30" fmla="*/ 180 w 245"/>
                <a:gd name="T31" fmla="*/ 269 h 310"/>
                <a:gd name="T32" fmla="*/ 207 w 245"/>
                <a:gd name="T33" fmla="*/ 246 h 310"/>
                <a:gd name="T34" fmla="*/ 230 w 245"/>
                <a:gd name="T35" fmla="*/ 219 h 310"/>
                <a:gd name="T36" fmla="*/ 244 w 245"/>
                <a:gd name="T37" fmla="*/ 186 h 310"/>
                <a:gd name="T38" fmla="*/ 243 w 245"/>
                <a:gd name="T39" fmla="*/ 152 h 310"/>
                <a:gd name="T40" fmla="*/ 228 w 245"/>
                <a:gd name="T41" fmla="*/ 119 h 310"/>
                <a:gd name="T42" fmla="*/ 203 w 245"/>
                <a:gd name="T43" fmla="*/ 93 h 310"/>
                <a:gd name="T44" fmla="*/ 176 w 245"/>
                <a:gd name="T45" fmla="*/ 76 h 310"/>
                <a:gd name="T46" fmla="*/ 151 w 245"/>
                <a:gd name="T47" fmla="*/ 61 h 310"/>
                <a:gd name="T48" fmla="*/ 122 w 245"/>
                <a:gd name="T49" fmla="*/ 46 h 310"/>
                <a:gd name="T50" fmla="*/ 93 w 245"/>
                <a:gd name="T51" fmla="*/ 31 h 310"/>
                <a:gd name="T52" fmla="*/ 66 w 245"/>
                <a:gd name="T53" fmla="*/ 18 h 310"/>
                <a:gd name="T54" fmla="*/ 40 w 245"/>
                <a:gd name="T55" fmla="*/ 8 h 310"/>
                <a:gd name="T56" fmla="*/ 20 w 245"/>
                <a:gd name="T57" fmla="*/ 1 h 310"/>
                <a:gd name="T58" fmla="*/ 5 w 245"/>
                <a:gd name="T59" fmla="*/ 0 h 310"/>
                <a:gd name="T60" fmla="*/ 11 w 245"/>
                <a:gd name="T61" fmla="*/ 8 h 310"/>
                <a:gd name="T62" fmla="*/ 36 w 245"/>
                <a:gd name="T63" fmla="*/ 20 h 310"/>
                <a:gd name="T64" fmla="*/ 60 w 245"/>
                <a:gd name="T65" fmla="*/ 31 h 310"/>
                <a:gd name="T66" fmla="*/ 86 w 245"/>
                <a:gd name="T67" fmla="*/ 44 h 310"/>
                <a:gd name="T68" fmla="*/ 113 w 245"/>
                <a:gd name="T69" fmla="*/ 57 h 310"/>
                <a:gd name="T70" fmla="*/ 139 w 245"/>
                <a:gd name="T71" fmla="*/ 71 h 310"/>
                <a:gd name="T72" fmla="*/ 165 w 245"/>
                <a:gd name="T73" fmla="*/ 88 h 310"/>
                <a:gd name="T74" fmla="*/ 188 w 245"/>
                <a:gd name="T75" fmla="*/ 106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886" name="Group 653"/>
            <p:cNvGrpSpPr>
              <a:grpSpLocks/>
            </p:cNvGrpSpPr>
            <p:nvPr/>
          </p:nvGrpSpPr>
          <p:grpSpPr bwMode="auto">
            <a:xfrm>
              <a:off x="4326" y="3215"/>
              <a:ext cx="134" cy="179"/>
              <a:chOff x="4326" y="3215"/>
              <a:chExt cx="134" cy="179"/>
            </a:xfrm>
          </p:grpSpPr>
          <p:sp>
            <p:nvSpPr>
              <p:cNvPr id="25887" name="Rectangle 654"/>
              <p:cNvSpPr>
                <a:spLocks noChangeArrowheads="1"/>
              </p:cNvSpPr>
              <p:nvPr/>
            </p:nvSpPr>
            <p:spPr bwMode="auto">
              <a:xfrm>
                <a:off x="4337" y="3332"/>
                <a:ext cx="109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888" name="Rectangle 655"/>
              <p:cNvSpPr>
                <a:spLocks noChangeArrowheads="1"/>
              </p:cNvSpPr>
              <p:nvPr/>
            </p:nvSpPr>
            <p:spPr bwMode="auto">
              <a:xfrm>
                <a:off x="4326" y="3359"/>
                <a:ext cx="135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889" name="Rectangle 656"/>
              <p:cNvSpPr>
                <a:spLocks noChangeArrowheads="1"/>
              </p:cNvSpPr>
              <p:nvPr/>
            </p:nvSpPr>
            <p:spPr bwMode="auto">
              <a:xfrm>
                <a:off x="4350" y="3304"/>
                <a:ext cx="85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890" name="Rectangle 657"/>
              <p:cNvSpPr>
                <a:spLocks noChangeArrowheads="1"/>
              </p:cNvSpPr>
              <p:nvPr/>
            </p:nvSpPr>
            <p:spPr bwMode="auto">
              <a:xfrm>
                <a:off x="4357" y="3275"/>
                <a:ext cx="69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891" name="Rectangle 658"/>
              <p:cNvSpPr>
                <a:spLocks noChangeArrowheads="1"/>
              </p:cNvSpPr>
              <p:nvPr/>
            </p:nvSpPr>
            <p:spPr bwMode="auto">
              <a:xfrm>
                <a:off x="4364" y="3246"/>
                <a:ext cx="53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892" name="Rectangle 659"/>
              <p:cNvSpPr>
                <a:spLocks noChangeArrowheads="1"/>
              </p:cNvSpPr>
              <p:nvPr/>
            </p:nvSpPr>
            <p:spPr bwMode="auto">
              <a:xfrm>
                <a:off x="4372" y="3215"/>
                <a:ext cx="36" cy="35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67C26C66-F3B6-4755-9623-6D88D164D347}" type="slidenum">
              <a:rPr lang="en-GB" altLang="it-IT"/>
              <a:pPr/>
              <a:t>14</a:t>
            </a:fld>
            <a:endParaRPr lang="en-GB" altLang="it-IT"/>
          </a:p>
        </p:txBody>
      </p:sp>
      <p:sp>
        <p:nvSpPr>
          <p:cNvPr id="26627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Accesso residenziale: punto-punto</a:t>
            </a:r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413" y="1616075"/>
            <a:ext cx="5181600" cy="2230438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Modem dial-up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fino a 56 Kbps di accesso diretto al router (ma spesso è inferiore)</a:t>
            </a:r>
            <a:r>
              <a:rPr lang="ar-SA" altLang="it-IT" sz="1800" smtClean="0">
                <a:cs typeface="Arial" charset="0"/>
              </a:rPr>
              <a:t>‏</a:t>
            </a:r>
            <a:endParaRPr lang="en-GB" altLang="it-IT" sz="1800" smtClean="0"/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non è possibile “navigare” e telefonare allo stesso momento</a:t>
            </a:r>
          </a:p>
        </p:txBody>
      </p:sp>
      <p:grpSp>
        <p:nvGrpSpPr>
          <p:cNvPr id="26629" name="Group 3"/>
          <p:cNvGrpSpPr>
            <a:grpSpLocks/>
          </p:cNvGrpSpPr>
          <p:nvPr/>
        </p:nvGrpSpPr>
        <p:grpSpPr bwMode="auto">
          <a:xfrm>
            <a:off x="5897563" y="1700213"/>
            <a:ext cx="2554287" cy="1828800"/>
            <a:chOff x="3715" y="1071"/>
            <a:chExt cx="1609" cy="1152"/>
          </a:xfrm>
        </p:grpSpPr>
        <p:pic>
          <p:nvPicPr>
            <p:cNvPr id="2663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5" y="1071"/>
              <a:ext cx="459" cy="40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6632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15" y="1220"/>
              <a:ext cx="309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6633" name="Line 6"/>
            <p:cNvSpPr>
              <a:spLocks noChangeShapeType="1"/>
            </p:cNvSpPr>
            <p:nvPr/>
          </p:nvSpPr>
          <p:spPr bwMode="auto">
            <a:xfrm flipV="1">
              <a:off x="4163" y="1374"/>
              <a:ext cx="126" cy="7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6634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5" y="1822"/>
              <a:ext cx="459" cy="40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6635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15" y="1970"/>
              <a:ext cx="309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6636" name="Line 9"/>
            <p:cNvSpPr>
              <a:spLocks noChangeShapeType="1"/>
            </p:cNvSpPr>
            <p:nvPr/>
          </p:nvSpPr>
          <p:spPr bwMode="auto">
            <a:xfrm flipV="1">
              <a:off x="4163" y="2125"/>
              <a:ext cx="126" cy="7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637" name="Group 10"/>
            <p:cNvGrpSpPr>
              <a:grpSpLocks/>
            </p:cNvGrpSpPr>
            <p:nvPr/>
          </p:nvGrpSpPr>
          <p:grpSpPr bwMode="auto">
            <a:xfrm>
              <a:off x="4130" y="1553"/>
              <a:ext cx="76" cy="270"/>
              <a:chOff x="4130" y="1553"/>
              <a:chExt cx="76" cy="270"/>
            </a:xfrm>
          </p:grpSpPr>
          <p:sp>
            <p:nvSpPr>
              <p:cNvPr id="26654" name="Oval 11"/>
              <p:cNvSpPr>
                <a:spLocks noChangeArrowheads="1"/>
              </p:cNvSpPr>
              <p:nvPr/>
            </p:nvSpPr>
            <p:spPr bwMode="auto">
              <a:xfrm>
                <a:off x="4130" y="1553"/>
                <a:ext cx="71" cy="76"/>
              </a:xfrm>
              <a:prstGeom prst="ellipse">
                <a:avLst/>
              </a:pr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6655" name="Oval 12"/>
              <p:cNvSpPr>
                <a:spLocks noChangeArrowheads="1"/>
              </p:cNvSpPr>
              <p:nvPr/>
            </p:nvSpPr>
            <p:spPr bwMode="auto">
              <a:xfrm>
                <a:off x="4133" y="1650"/>
                <a:ext cx="71" cy="76"/>
              </a:xfrm>
              <a:prstGeom prst="ellipse">
                <a:avLst/>
              </a:pr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6656" name="Oval 13"/>
              <p:cNvSpPr>
                <a:spLocks noChangeArrowheads="1"/>
              </p:cNvSpPr>
              <p:nvPr/>
            </p:nvSpPr>
            <p:spPr bwMode="auto">
              <a:xfrm>
                <a:off x="4136" y="1748"/>
                <a:ext cx="71" cy="76"/>
              </a:xfrm>
              <a:prstGeom prst="ellipse">
                <a:avLst/>
              </a:pr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26638" name="Line 14"/>
            <p:cNvSpPr>
              <a:spLocks noChangeShapeType="1"/>
            </p:cNvSpPr>
            <p:nvPr/>
          </p:nvSpPr>
          <p:spPr bwMode="auto">
            <a:xfrm>
              <a:off x="4469" y="1391"/>
              <a:ext cx="318" cy="334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9" name="Line 15"/>
            <p:cNvSpPr>
              <a:spLocks noChangeShapeType="1"/>
            </p:cNvSpPr>
            <p:nvPr/>
          </p:nvSpPr>
          <p:spPr bwMode="auto">
            <a:xfrm flipV="1">
              <a:off x="4482" y="1750"/>
              <a:ext cx="306" cy="419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640" name="Group 16"/>
            <p:cNvGrpSpPr>
              <a:grpSpLocks/>
            </p:cNvGrpSpPr>
            <p:nvPr/>
          </p:nvGrpSpPr>
          <p:grpSpPr bwMode="auto">
            <a:xfrm>
              <a:off x="4772" y="1578"/>
              <a:ext cx="552" cy="292"/>
              <a:chOff x="4772" y="1578"/>
              <a:chExt cx="552" cy="292"/>
            </a:xfrm>
          </p:grpSpPr>
          <p:sp>
            <p:nvSpPr>
              <p:cNvPr id="26641" name="Oval 17"/>
              <p:cNvSpPr>
                <a:spLocks noChangeArrowheads="1"/>
              </p:cNvSpPr>
              <p:nvPr/>
            </p:nvSpPr>
            <p:spPr bwMode="auto">
              <a:xfrm>
                <a:off x="4776" y="1709"/>
                <a:ext cx="548" cy="162"/>
              </a:xfrm>
              <a:prstGeom prst="ellipse">
                <a:avLst/>
              </a:prstGeom>
              <a:solidFill>
                <a:srgbClr val="B2B2B2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6642" name="Line 18"/>
              <p:cNvSpPr>
                <a:spLocks noChangeShapeType="1"/>
              </p:cNvSpPr>
              <p:nvPr/>
            </p:nvSpPr>
            <p:spPr bwMode="auto">
              <a:xfrm>
                <a:off x="4776" y="1695"/>
                <a:ext cx="1" cy="10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3" name="Line 19"/>
              <p:cNvSpPr>
                <a:spLocks noChangeShapeType="1"/>
              </p:cNvSpPr>
              <p:nvPr/>
            </p:nvSpPr>
            <p:spPr bwMode="auto">
              <a:xfrm>
                <a:off x="5324" y="1695"/>
                <a:ext cx="1" cy="10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4" name="Rectangle 20"/>
              <p:cNvSpPr>
                <a:spLocks noChangeArrowheads="1"/>
              </p:cNvSpPr>
              <p:nvPr/>
            </p:nvSpPr>
            <p:spPr bwMode="auto">
              <a:xfrm>
                <a:off x="4776" y="1695"/>
                <a:ext cx="543" cy="99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6645" name="Oval 21"/>
              <p:cNvSpPr>
                <a:spLocks noChangeArrowheads="1"/>
              </p:cNvSpPr>
              <p:nvPr/>
            </p:nvSpPr>
            <p:spPr bwMode="auto">
              <a:xfrm>
                <a:off x="4772" y="1578"/>
                <a:ext cx="548" cy="189"/>
              </a:xfrm>
              <a:prstGeom prst="ellipse">
                <a:avLst/>
              </a:prstGeom>
              <a:solidFill>
                <a:srgbClr val="B2B2B2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6646" name="Group 22"/>
              <p:cNvGrpSpPr>
                <a:grpSpLocks/>
              </p:cNvGrpSpPr>
              <p:nvPr/>
            </p:nvGrpSpPr>
            <p:grpSpPr bwMode="auto">
              <a:xfrm>
                <a:off x="4903" y="1619"/>
                <a:ext cx="270" cy="111"/>
                <a:chOff x="4903" y="1619"/>
                <a:chExt cx="270" cy="111"/>
              </a:xfrm>
            </p:grpSpPr>
            <p:sp>
              <p:nvSpPr>
                <p:cNvPr id="26651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4903" y="1618"/>
                  <a:ext cx="97" cy="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52" name="Line 24"/>
                <p:cNvSpPr>
                  <a:spLocks noChangeShapeType="1"/>
                </p:cNvSpPr>
                <p:nvPr/>
              </p:nvSpPr>
              <p:spPr bwMode="auto">
                <a:xfrm>
                  <a:off x="5089" y="1730"/>
                  <a:ext cx="8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53" name="Line 25"/>
                <p:cNvSpPr>
                  <a:spLocks noChangeShapeType="1"/>
                </p:cNvSpPr>
                <p:nvPr/>
              </p:nvSpPr>
              <p:spPr bwMode="auto">
                <a:xfrm>
                  <a:off x="4993" y="1622"/>
                  <a:ext cx="101" cy="108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6647" name="Group 26"/>
              <p:cNvGrpSpPr>
                <a:grpSpLocks/>
              </p:cNvGrpSpPr>
              <p:nvPr/>
            </p:nvGrpSpPr>
            <p:grpSpPr bwMode="auto">
              <a:xfrm>
                <a:off x="4903" y="1618"/>
                <a:ext cx="270" cy="110"/>
                <a:chOff x="4903" y="1618"/>
                <a:chExt cx="270" cy="110"/>
              </a:xfrm>
            </p:grpSpPr>
            <p:sp>
              <p:nvSpPr>
                <p:cNvPr id="26648" name="Line 27"/>
                <p:cNvSpPr>
                  <a:spLocks noChangeShapeType="1"/>
                </p:cNvSpPr>
                <p:nvPr/>
              </p:nvSpPr>
              <p:spPr bwMode="auto">
                <a:xfrm>
                  <a:off x="4903" y="1727"/>
                  <a:ext cx="97" cy="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49" name="Line 28"/>
                <p:cNvSpPr>
                  <a:spLocks noChangeShapeType="1"/>
                </p:cNvSpPr>
                <p:nvPr/>
              </p:nvSpPr>
              <p:spPr bwMode="auto">
                <a:xfrm>
                  <a:off x="5089" y="1619"/>
                  <a:ext cx="8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50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4993" y="1617"/>
                  <a:ext cx="101" cy="11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6630" name="Rectangle 30"/>
          <p:cNvSpPr>
            <a:spLocks noChangeArrowheads="1"/>
          </p:cNvSpPr>
          <p:nvPr/>
        </p:nvSpPr>
        <p:spPr bwMode="auto">
          <a:xfrm>
            <a:off x="247650" y="3817938"/>
            <a:ext cx="8502650" cy="230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 u="sng">
                <a:solidFill>
                  <a:srgbClr val="FF0000"/>
                </a:solidFill>
                <a:latin typeface="Comic Sans MS" pitchFamily="64" charset="0"/>
              </a:rPr>
              <a:t>DSL:</a:t>
            </a:r>
            <a:r>
              <a:rPr lang="en-GB" altLang="it-IT" sz="2000">
                <a:solidFill>
                  <a:srgbClr val="FF0000"/>
                </a:solidFill>
                <a:latin typeface="Comic Sans MS" pitchFamily="64" charset="0"/>
              </a:rPr>
              <a:t> digital subscriber line</a:t>
            </a: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installazione: in genere da una società telefonica</a:t>
            </a: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fino a 1 Mbps in upstream (attualmente, in genere &lt; 256 kbps)</a:t>
            </a:r>
            <a:r>
              <a:rPr lang="ar-SA" altLang="it-IT" sz="1800">
                <a:solidFill>
                  <a:srgbClr val="00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 sz="1800">
              <a:solidFill>
                <a:srgbClr val="000000"/>
              </a:solidFill>
              <a:latin typeface="Comic Sans MS" pitchFamily="64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fino a 8 Mbps in downstream (attualmente, in genere &lt; 1 Mbps)</a:t>
            </a:r>
            <a:r>
              <a:rPr lang="ar-SA" altLang="it-IT" sz="1800">
                <a:solidFill>
                  <a:srgbClr val="00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 sz="1800">
              <a:solidFill>
                <a:srgbClr val="000000"/>
              </a:solidFill>
              <a:latin typeface="Comic Sans MS" pitchFamily="64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linea dedicata</a:t>
            </a:r>
            <a:endParaRPr lang="en-GB" altLang="it-IT" sz="1600">
              <a:solidFill>
                <a:srgbClr val="000000"/>
              </a:solidFill>
              <a:latin typeface="Comic Sans MS" pitchFamily="6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773FA63C-8C2D-44CF-93A7-9852348CA7EE}" type="slidenum">
              <a:rPr lang="en-GB" altLang="it-IT"/>
              <a:pPr/>
              <a:t>15</a:t>
            </a:fld>
            <a:endParaRPr lang="en-GB" altLang="it-IT"/>
          </a:p>
        </p:txBody>
      </p:sp>
      <p:sp>
        <p:nvSpPr>
          <p:cNvPr id="27651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Accesso residenziale: modem via cavo</a:t>
            </a: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697038"/>
            <a:ext cx="7337425" cy="3976687"/>
          </a:xfrm>
        </p:spPr>
        <p:txBody>
          <a:bodyPr/>
          <a:lstStyle/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HFC: hybrid fiber coax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mtClean="0"/>
              <a:t>asimmetrico: fino a 30 Mbps in downstream, 2 Mbps in upstream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rete</a:t>
            </a:r>
            <a:r>
              <a:rPr lang="en-GB" altLang="it-IT" sz="2400" smtClean="0"/>
              <a:t> ibrida a fibra e cavo coassiale  collega le case ai router degli ISP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mtClean="0"/>
              <a:t>l’utenza domestica condivide l’accesso al router 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Installazione: attivata dalle società di TV via cavo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30990062-6ECC-482A-88A5-780E6F04C140}" type="slidenum">
              <a:rPr lang="en-GB" altLang="it-IT"/>
              <a:pPr/>
              <a:t>16</a:t>
            </a:fld>
            <a:endParaRPr lang="en-GB" altLang="it-IT"/>
          </a:p>
        </p:txBody>
      </p:sp>
      <p:sp>
        <p:nvSpPr>
          <p:cNvPr id="28675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Accesso residenziale: modem via cavo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9038" y="1246188"/>
            <a:ext cx="6465887" cy="4745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614363" y="6392863"/>
            <a:ext cx="4543425" cy="27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>
                <a:solidFill>
                  <a:srgbClr val="000000"/>
                </a:solidFill>
                <a:latin typeface="Arial" charset="0"/>
              </a:rPr>
              <a:t>Tratto da: http://www.cabledatacomnews.com/cmic/diagram.html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0E6210EB-9F03-4E53-B882-9E259878AE9B}" type="slidenum">
              <a:rPr lang="en-GB" altLang="it-IT"/>
              <a:pPr/>
              <a:t>17</a:t>
            </a:fld>
            <a:endParaRPr lang="en-GB" altLang="it-IT"/>
          </a:p>
        </p:txBody>
      </p:sp>
      <p:sp>
        <p:nvSpPr>
          <p:cNvPr id="29699" name="Rectangle 1"/>
          <p:cNvSpPr>
            <a:spLocks noGrp="1" noChangeArrowheads="1"/>
          </p:cNvSpPr>
          <p:nvPr>
            <p:ph type="title"/>
          </p:nvPr>
        </p:nvSpPr>
        <p:spPr>
          <a:xfrm>
            <a:off x="419100" y="211138"/>
            <a:ext cx="82296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800" smtClean="0"/>
              <a:t>Rete d’accesso ibrida: una visione d’insieme</a:t>
            </a: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6550" y="3873500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6613" y="4308475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7338" y="40640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9703" name="Group 5"/>
          <p:cNvGrpSpPr>
            <a:grpSpLocks/>
          </p:cNvGrpSpPr>
          <p:nvPr/>
        </p:nvGrpSpPr>
        <p:grpSpPr bwMode="auto">
          <a:xfrm>
            <a:off x="3916363" y="4227513"/>
            <a:ext cx="254000" cy="631825"/>
            <a:chOff x="2467" y="2663"/>
            <a:chExt cx="160" cy="398"/>
          </a:xfrm>
        </p:grpSpPr>
        <p:sp>
          <p:nvSpPr>
            <p:cNvPr id="29733" name="Rectangle 6"/>
            <p:cNvSpPr>
              <a:spLocks noChangeArrowheads="1"/>
            </p:cNvSpPr>
            <p:nvPr/>
          </p:nvSpPr>
          <p:spPr bwMode="auto">
            <a:xfrm rot="-5400000">
              <a:off x="2282" y="2849"/>
              <a:ext cx="39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34" name="Rectangle 7"/>
            <p:cNvSpPr>
              <a:spLocks noChangeArrowheads="1"/>
            </p:cNvSpPr>
            <p:nvPr/>
          </p:nvSpPr>
          <p:spPr bwMode="auto">
            <a:xfrm>
              <a:off x="2468" y="2663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3138" y="40767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2438" y="53340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8813" y="5070475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4838" y="55245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9708" name="Group 12"/>
          <p:cNvGrpSpPr>
            <a:grpSpLocks/>
          </p:cNvGrpSpPr>
          <p:nvPr/>
        </p:nvGrpSpPr>
        <p:grpSpPr bwMode="auto">
          <a:xfrm>
            <a:off x="6770688" y="4906963"/>
            <a:ext cx="254000" cy="819150"/>
            <a:chOff x="4265" y="3091"/>
            <a:chExt cx="160" cy="516"/>
          </a:xfrm>
        </p:grpSpPr>
        <p:sp>
          <p:nvSpPr>
            <p:cNvPr id="29731" name="Rectangle 13"/>
            <p:cNvSpPr>
              <a:spLocks noChangeArrowheads="1"/>
            </p:cNvSpPr>
            <p:nvPr/>
          </p:nvSpPr>
          <p:spPr bwMode="auto">
            <a:xfrm rot="5400000" flipV="1">
              <a:off x="4021" y="3335"/>
              <a:ext cx="51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32" name="Rectangle 14"/>
            <p:cNvSpPr>
              <a:spLocks noChangeArrowheads="1"/>
            </p:cNvSpPr>
            <p:nvPr/>
          </p:nvSpPr>
          <p:spPr bwMode="auto">
            <a:xfrm flipV="1">
              <a:off x="4266" y="3580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29709" name="Group 15"/>
          <p:cNvGrpSpPr>
            <a:grpSpLocks/>
          </p:cNvGrpSpPr>
          <p:nvPr/>
        </p:nvGrpSpPr>
        <p:grpSpPr bwMode="auto">
          <a:xfrm>
            <a:off x="5529263" y="4887913"/>
            <a:ext cx="254000" cy="377825"/>
            <a:chOff x="3483" y="3079"/>
            <a:chExt cx="160" cy="238"/>
          </a:xfrm>
        </p:grpSpPr>
        <p:sp>
          <p:nvSpPr>
            <p:cNvPr id="29729" name="Rectangle 16"/>
            <p:cNvSpPr>
              <a:spLocks noChangeArrowheads="1"/>
            </p:cNvSpPr>
            <p:nvPr/>
          </p:nvSpPr>
          <p:spPr bwMode="auto">
            <a:xfrm rot="5400000" flipV="1">
              <a:off x="3378" y="3183"/>
              <a:ext cx="23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30" name="Rectangle 17"/>
            <p:cNvSpPr>
              <a:spLocks noChangeArrowheads="1"/>
            </p:cNvSpPr>
            <p:nvPr/>
          </p:nvSpPr>
          <p:spPr bwMode="auto">
            <a:xfrm flipV="1">
              <a:off x="3484" y="3290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29710" name="Group 18"/>
          <p:cNvGrpSpPr>
            <a:grpSpLocks/>
          </p:cNvGrpSpPr>
          <p:nvPr/>
        </p:nvGrpSpPr>
        <p:grpSpPr bwMode="auto">
          <a:xfrm>
            <a:off x="4094163" y="4900613"/>
            <a:ext cx="254000" cy="631825"/>
            <a:chOff x="2579" y="3087"/>
            <a:chExt cx="160" cy="398"/>
          </a:xfrm>
        </p:grpSpPr>
        <p:sp>
          <p:nvSpPr>
            <p:cNvPr id="29727" name="Rectangle 19"/>
            <p:cNvSpPr>
              <a:spLocks noChangeArrowheads="1"/>
            </p:cNvSpPr>
            <p:nvPr/>
          </p:nvSpPr>
          <p:spPr bwMode="auto">
            <a:xfrm rot="5400000" flipV="1">
              <a:off x="2394" y="3271"/>
              <a:ext cx="39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28" name="Rectangle 20"/>
            <p:cNvSpPr>
              <a:spLocks noChangeArrowheads="1"/>
            </p:cNvSpPr>
            <p:nvPr/>
          </p:nvSpPr>
          <p:spPr bwMode="auto">
            <a:xfrm flipV="1">
              <a:off x="2580" y="3458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29711" name="Group 21"/>
          <p:cNvGrpSpPr>
            <a:grpSpLocks/>
          </p:cNvGrpSpPr>
          <p:nvPr/>
        </p:nvGrpSpPr>
        <p:grpSpPr bwMode="auto">
          <a:xfrm>
            <a:off x="7126288" y="4246563"/>
            <a:ext cx="254000" cy="628650"/>
            <a:chOff x="4489" y="2675"/>
            <a:chExt cx="160" cy="396"/>
          </a:xfrm>
        </p:grpSpPr>
        <p:sp>
          <p:nvSpPr>
            <p:cNvPr id="29725" name="Rectangle 22"/>
            <p:cNvSpPr>
              <a:spLocks noChangeArrowheads="1"/>
            </p:cNvSpPr>
            <p:nvPr/>
          </p:nvSpPr>
          <p:spPr bwMode="auto">
            <a:xfrm rot="-5400000">
              <a:off x="4305" y="2860"/>
              <a:ext cx="39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26" name="Rectangle 23"/>
            <p:cNvSpPr>
              <a:spLocks noChangeArrowheads="1"/>
            </p:cNvSpPr>
            <p:nvPr/>
          </p:nvSpPr>
          <p:spPr bwMode="auto">
            <a:xfrm>
              <a:off x="4490" y="2675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29712" name="Group 24"/>
          <p:cNvGrpSpPr>
            <a:grpSpLocks/>
          </p:cNvGrpSpPr>
          <p:nvPr/>
        </p:nvGrpSpPr>
        <p:grpSpPr bwMode="auto">
          <a:xfrm>
            <a:off x="5757863" y="4468813"/>
            <a:ext cx="254000" cy="377825"/>
            <a:chOff x="3627" y="2815"/>
            <a:chExt cx="160" cy="238"/>
          </a:xfrm>
        </p:grpSpPr>
        <p:sp>
          <p:nvSpPr>
            <p:cNvPr id="29723" name="Rectangle 25"/>
            <p:cNvSpPr>
              <a:spLocks noChangeArrowheads="1"/>
            </p:cNvSpPr>
            <p:nvPr/>
          </p:nvSpPr>
          <p:spPr bwMode="auto">
            <a:xfrm rot="-5400000">
              <a:off x="3522" y="2921"/>
              <a:ext cx="23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24" name="Rectangle 26"/>
            <p:cNvSpPr>
              <a:spLocks noChangeArrowheads="1"/>
            </p:cNvSpPr>
            <p:nvPr/>
          </p:nvSpPr>
          <p:spPr bwMode="auto">
            <a:xfrm>
              <a:off x="3628" y="2815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29713" name="Group 27"/>
          <p:cNvGrpSpPr>
            <a:grpSpLocks/>
          </p:cNvGrpSpPr>
          <p:nvPr/>
        </p:nvGrpSpPr>
        <p:grpSpPr bwMode="auto">
          <a:xfrm>
            <a:off x="5221288" y="4030663"/>
            <a:ext cx="254000" cy="819150"/>
            <a:chOff x="3289" y="2539"/>
            <a:chExt cx="160" cy="516"/>
          </a:xfrm>
        </p:grpSpPr>
        <p:sp>
          <p:nvSpPr>
            <p:cNvPr id="29721" name="Rectangle 28"/>
            <p:cNvSpPr>
              <a:spLocks noChangeArrowheads="1"/>
            </p:cNvSpPr>
            <p:nvPr/>
          </p:nvSpPr>
          <p:spPr bwMode="auto">
            <a:xfrm rot="-5400000">
              <a:off x="3045" y="2784"/>
              <a:ext cx="51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22" name="Rectangle 29"/>
            <p:cNvSpPr>
              <a:spLocks noChangeArrowheads="1"/>
            </p:cNvSpPr>
            <p:nvPr/>
          </p:nvSpPr>
          <p:spPr bwMode="auto">
            <a:xfrm>
              <a:off x="3290" y="2539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9714" name="Rectangle 30"/>
          <p:cNvSpPr>
            <a:spLocks noChangeArrowheads="1"/>
          </p:cNvSpPr>
          <p:nvPr/>
        </p:nvSpPr>
        <p:spPr bwMode="auto">
          <a:xfrm flipV="1">
            <a:off x="2613025" y="4846638"/>
            <a:ext cx="5092700" cy="42862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50000">
                <a:srgbClr val="FFFFFF"/>
              </a:gs>
              <a:gs pos="100000">
                <a:srgbClr val="000000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9715" name="Text Box 31"/>
          <p:cNvSpPr txBox="1">
            <a:spLocks noChangeArrowheads="1"/>
          </p:cNvSpPr>
          <p:nvPr/>
        </p:nvSpPr>
        <p:spPr bwMode="auto">
          <a:xfrm>
            <a:off x="4572000" y="5637213"/>
            <a:ext cx="558800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casa</a:t>
            </a:r>
          </a:p>
        </p:txBody>
      </p:sp>
      <p:pic>
        <p:nvPicPr>
          <p:cNvPr id="29716" name="Picture 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7125" y="4356100"/>
            <a:ext cx="1504950" cy="782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9717" name="Text Box 33"/>
          <p:cNvSpPr txBox="1">
            <a:spLocks noChangeArrowheads="1"/>
          </p:cNvSpPr>
          <p:nvPr/>
        </p:nvSpPr>
        <p:spPr bwMode="auto">
          <a:xfrm>
            <a:off x="866775" y="5211763"/>
            <a:ext cx="2006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terminazione principale</a:t>
            </a:r>
          </a:p>
        </p:txBody>
      </p:sp>
      <p:sp>
        <p:nvSpPr>
          <p:cNvPr id="29718" name="Text Box 34"/>
          <p:cNvSpPr txBox="1">
            <a:spLocks noChangeArrowheads="1"/>
          </p:cNvSpPr>
          <p:nvPr/>
        </p:nvSpPr>
        <p:spPr bwMode="auto">
          <a:xfrm>
            <a:off x="2149475" y="5738813"/>
            <a:ext cx="1944688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rete di distribuzione</a:t>
            </a:r>
          </a:p>
          <a:p>
            <a:pPr algn="ctr"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via cavo (semplificata)</a:t>
            </a:r>
            <a:r>
              <a:rPr lang="ar-SA" altLang="it-IT" sz="1400">
                <a:solidFill>
                  <a:srgbClr val="000000"/>
                </a:solidFill>
                <a:latin typeface="Arial" charset="0"/>
                <a:cs typeface="Arial" charset="0"/>
              </a:rPr>
              <a:t>‏</a:t>
            </a:r>
            <a:endParaRPr lang="en-GB" altLang="it-IT" sz="1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719" name="Line 35"/>
          <p:cNvSpPr>
            <a:spLocks noChangeShapeType="1"/>
          </p:cNvSpPr>
          <p:nvPr/>
        </p:nvSpPr>
        <p:spPr bwMode="auto">
          <a:xfrm flipV="1">
            <a:off x="3124200" y="4937125"/>
            <a:ext cx="406400" cy="7683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20" name="Text Box 36"/>
          <p:cNvSpPr txBox="1">
            <a:spLocks noChangeArrowheads="1"/>
          </p:cNvSpPr>
          <p:nvPr/>
        </p:nvSpPr>
        <p:spPr bwMode="auto">
          <a:xfrm>
            <a:off x="4138613" y="3114675"/>
            <a:ext cx="3808412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in genere  da 500 a 5.000 case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111C5EB5-A3F2-48A1-8897-E78765FA9B58}" type="slidenum">
              <a:rPr lang="en-GB" altLang="it-IT"/>
              <a:pPr/>
              <a:t>18</a:t>
            </a:fld>
            <a:endParaRPr lang="en-GB" altLang="it-IT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211138"/>
            <a:ext cx="82296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800" smtClean="0"/>
              <a:t>Rete d’accesso ibrida: una visione d’insieme</a:t>
            </a:r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6550" y="3873500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6613" y="4308475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7338" y="40640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0727" name="Group 6"/>
          <p:cNvGrpSpPr>
            <a:grpSpLocks/>
          </p:cNvGrpSpPr>
          <p:nvPr/>
        </p:nvGrpSpPr>
        <p:grpSpPr bwMode="auto">
          <a:xfrm>
            <a:off x="3916363" y="4227513"/>
            <a:ext cx="254000" cy="631825"/>
            <a:chOff x="2467" y="2663"/>
            <a:chExt cx="160" cy="398"/>
          </a:xfrm>
        </p:grpSpPr>
        <p:sp>
          <p:nvSpPr>
            <p:cNvPr id="30769" name="Rectangle 7"/>
            <p:cNvSpPr>
              <a:spLocks noChangeArrowheads="1"/>
            </p:cNvSpPr>
            <p:nvPr/>
          </p:nvSpPr>
          <p:spPr bwMode="auto">
            <a:xfrm rot="-5400000">
              <a:off x="2282" y="2849"/>
              <a:ext cx="39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70" name="Rectangle 8"/>
            <p:cNvSpPr>
              <a:spLocks noChangeArrowheads="1"/>
            </p:cNvSpPr>
            <p:nvPr/>
          </p:nvSpPr>
          <p:spPr bwMode="auto">
            <a:xfrm>
              <a:off x="2468" y="2663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3072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3138" y="40767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2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2438" y="53340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3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8813" y="5070475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31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4838" y="55245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0732" name="Group 13"/>
          <p:cNvGrpSpPr>
            <a:grpSpLocks/>
          </p:cNvGrpSpPr>
          <p:nvPr/>
        </p:nvGrpSpPr>
        <p:grpSpPr bwMode="auto">
          <a:xfrm>
            <a:off x="6770688" y="4906963"/>
            <a:ext cx="254000" cy="819150"/>
            <a:chOff x="4265" y="3091"/>
            <a:chExt cx="160" cy="516"/>
          </a:xfrm>
        </p:grpSpPr>
        <p:sp>
          <p:nvSpPr>
            <p:cNvPr id="30767" name="Rectangle 14"/>
            <p:cNvSpPr>
              <a:spLocks noChangeArrowheads="1"/>
            </p:cNvSpPr>
            <p:nvPr/>
          </p:nvSpPr>
          <p:spPr bwMode="auto">
            <a:xfrm rot="5400000" flipV="1">
              <a:off x="4021" y="3335"/>
              <a:ext cx="51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68" name="Rectangle 15"/>
            <p:cNvSpPr>
              <a:spLocks noChangeArrowheads="1"/>
            </p:cNvSpPr>
            <p:nvPr/>
          </p:nvSpPr>
          <p:spPr bwMode="auto">
            <a:xfrm flipV="1">
              <a:off x="4266" y="3580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0733" name="Group 16"/>
          <p:cNvGrpSpPr>
            <a:grpSpLocks/>
          </p:cNvGrpSpPr>
          <p:nvPr/>
        </p:nvGrpSpPr>
        <p:grpSpPr bwMode="auto">
          <a:xfrm>
            <a:off x="5529263" y="4887913"/>
            <a:ext cx="254000" cy="377825"/>
            <a:chOff x="3483" y="3079"/>
            <a:chExt cx="160" cy="238"/>
          </a:xfrm>
        </p:grpSpPr>
        <p:sp>
          <p:nvSpPr>
            <p:cNvPr id="30765" name="Rectangle 17"/>
            <p:cNvSpPr>
              <a:spLocks noChangeArrowheads="1"/>
            </p:cNvSpPr>
            <p:nvPr/>
          </p:nvSpPr>
          <p:spPr bwMode="auto">
            <a:xfrm rot="5400000" flipV="1">
              <a:off x="3378" y="3183"/>
              <a:ext cx="23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66" name="Rectangle 18"/>
            <p:cNvSpPr>
              <a:spLocks noChangeArrowheads="1"/>
            </p:cNvSpPr>
            <p:nvPr/>
          </p:nvSpPr>
          <p:spPr bwMode="auto">
            <a:xfrm flipV="1">
              <a:off x="3484" y="3290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0734" name="Group 19"/>
          <p:cNvGrpSpPr>
            <a:grpSpLocks/>
          </p:cNvGrpSpPr>
          <p:nvPr/>
        </p:nvGrpSpPr>
        <p:grpSpPr bwMode="auto">
          <a:xfrm>
            <a:off x="4094163" y="4900613"/>
            <a:ext cx="254000" cy="631825"/>
            <a:chOff x="2579" y="3087"/>
            <a:chExt cx="160" cy="398"/>
          </a:xfrm>
        </p:grpSpPr>
        <p:sp>
          <p:nvSpPr>
            <p:cNvPr id="30763" name="Rectangle 20"/>
            <p:cNvSpPr>
              <a:spLocks noChangeArrowheads="1"/>
            </p:cNvSpPr>
            <p:nvPr/>
          </p:nvSpPr>
          <p:spPr bwMode="auto">
            <a:xfrm rot="5400000" flipV="1">
              <a:off x="2394" y="3271"/>
              <a:ext cx="39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64" name="Rectangle 21"/>
            <p:cNvSpPr>
              <a:spLocks noChangeArrowheads="1"/>
            </p:cNvSpPr>
            <p:nvPr/>
          </p:nvSpPr>
          <p:spPr bwMode="auto">
            <a:xfrm flipV="1">
              <a:off x="2580" y="3458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0735" name="Group 22"/>
          <p:cNvGrpSpPr>
            <a:grpSpLocks/>
          </p:cNvGrpSpPr>
          <p:nvPr/>
        </p:nvGrpSpPr>
        <p:grpSpPr bwMode="auto">
          <a:xfrm>
            <a:off x="7126288" y="4246563"/>
            <a:ext cx="254000" cy="628650"/>
            <a:chOff x="4489" y="2675"/>
            <a:chExt cx="160" cy="396"/>
          </a:xfrm>
        </p:grpSpPr>
        <p:sp>
          <p:nvSpPr>
            <p:cNvPr id="30761" name="Rectangle 23"/>
            <p:cNvSpPr>
              <a:spLocks noChangeArrowheads="1"/>
            </p:cNvSpPr>
            <p:nvPr/>
          </p:nvSpPr>
          <p:spPr bwMode="auto">
            <a:xfrm rot="-5400000">
              <a:off x="4305" y="2860"/>
              <a:ext cx="39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62" name="Rectangle 24"/>
            <p:cNvSpPr>
              <a:spLocks noChangeArrowheads="1"/>
            </p:cNvSpPr>
            <p:nvPr/>
          </p:nvSpPr>
          <p:spPr bwMode="auto">
            <a:xfrm>
              <a:off x="4490" y="2675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0736" name="Group 25"/>
          <p:cNvGrpSpPr>
            <a:grpSpLocks/>
          </p:cNvGrpSpPr>
          <p:nvPr/>
        </p:nvGrpSpPr>
        <p:grpSpPr bwMode="auto">
          <a:xfrm>
            <a:off x="5757863" y="4468813"/>
            <a:ext cx="254000" cy="377825"/>
            <a:chOff x="3627" y="2815"/>
            <a:chExt cx="160" cy="238"/>
          </a:xfrm>
        </p:grpSpPr>
        <p:sp>
          <p:nvSpPr>
            <p:cNvPr id="30759" name="Rectangle 26"/>
            <p:cNvSpPr>
              <a:spLocks noChangeArrowheads="1"/>
            </p:cNvSpPr>
            <p:nvPr/>
          </p:nvSpPr>
          <p:spPr bwMode="auto">
            <a:xfrm rot="-5400000">
              <a:off x="3522" y="2921"/>
              <a:ext cx="23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60" name="Rectangle 27"/>
            <p:cNvSpPr>
              <a:spLocks noChangeArrowheads="1"/>
            </p:cNvSpPr>
            <p:nvPr/>
          </p:nvSpPr>
          <p:spPr bwMode="auto">
            <a:xfrm>
              <a:off x="3628" y="2815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0737" name="Group 28"/>
          <p:cNvGrpSpPr>
            <a:grpSpLocks/>
          </p:cNvGrpSpPr>
          <p:nvPr/>
        </p:nvGrpSpPr>
        <p:grpSpPr bwMode="auto">
          <a:xfrm>
            <a:off x="5221288" y="4030663"/>
            <a:ext cx="254000" cy="819150"/>
            <a:chOff x="3289" y="2539"/>
            <a:chExt cx="160" cy="516"/>
          </a:xfrm>
        </p:grpSpPr>
        <p:sp>
          <p:nvSpPr>
            <p:cNvPr id="30757" name="Rectangle 29"/>
            <p:cNvSpPr>
              <a:spLocks noChangeArrowheads="1"/>
            </p:cNvSpPr>
            <p:nvPr/>
          </p:nvSpPr>
          <p:spPr bwMode="auto">
            <a:xfrm rot="-5400000">
              <a:off x="3045" y="2784"/>
              <a:ext cx="51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758" name="Rectangle 30"/>
            <p:cNvSpPr>
              <a:spLocks noChangeArrowheads="1"/>
            </p:cNvSpPr>
            <p:nvPr/>
          </p:nvSpPr>
          <p:spPr bwMode="auto">
            <a:xfrm>
              <a:off x="3290" y="2539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30738" name="Rectangle 31"/>
          <p:cNvSpPr>
            <a:spLocks noChangeArrowheads="1"/>
          </p:cNvSpPr>
          <p:nvPr/>
        </p:nvSpPr>
        <p:spPr bwMode="auto">
          <a:xfrm flipV="1">
            <a:off x="2613025" y="4846638"/>
            <a:ext cx="5092700" cy="42862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50000">
                <a:srgbClr val="FFFFFF"/>
              </a:gs>
              <a:gs pos="100000">
                <a:srgbClr val="000000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0739" name="Text Box 32"/>
          <p:cNvSpPr txBox="1">
            <a:spLocks noChangeArrowheads="1"/>
          </p:cNvSpPr>
          <p:nvPr/>
        </p:nvSpPr>
        <p:spPr bwMode="auto">
          <a:xfrm>
            <a:off x="4572000" y="5637213"/>
            <a:ext cx="558800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casa</a:t>
            </a:r>
          </a:p>
        </p:txBody>
      </p:sp>
      <p:pic>
        <p:nvPicPr>
          <p:cNvPr id="30740" name="Picture 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7125" y="4356100"/>
            <a:ext cx="1504950" cy="782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41" name="Text Box 34"/>
          <p:cNvSpPr txBox="1">
            <a:spLocks noChangeArrowheads="1"/>
          </p:cNvSpPr>
          <p:nvPr/>
        </p:nvSpPr>
        <p:spPr bwMode="auto">
          <a:xfrm>
            <a:off x="866775" y="5211763"/>
            <a:ext cx="2006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terminazione principale</a:t>
            </a:r>
          </a:p>
        </p:txBody>
      </p:sp>
      <p:sp>
        <p:nvSpPr>
          <p:cNvPr id="30742" name="Text Box 35"/>
          <p:cNvSpPr txBox="1">
            <a:spLocks noChangeArrowheads="1"/>
          </p:cNvSpPr>
          <p:nvPr/>
        </p:nvSpPr>
        <p:spPr bwMode="auto">
          <a:xfrm>
            <a:off x="2149475" y="5738813"/>
            <a:ext cx="1944688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rete di distribuzione</a:t>
            </a:r>
          </a:p>
          <a:p>
            <a:pPr algn="ctr"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via cavo (semplificata)</a:t>
            </a:r>
            <a:r>
              <a:rPr lang="ar-SA" altLang="it-IT" sz="1400">
                <a:solidFill>
                  <a:srgbClr val="000000"/>
                </a:solidFill>
                <a:latin typeface="Arial" charset="0"/>
                <a:cs typeface="Arial" charset="0"/>
              </a:rPr>
              <a:t>‏</a:t>
            </a:r>
            <a:endParaRPr lang="en-GB" altLang="it-IT" sz="1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43" name="Line 36"/>
          <p:cNvSpPr>
            <a:spLocks noChangeShapeType="1"/>
          </p:cNvSpPr>
          <p:nvPr/>
        </p:nvSpPr>
        <p:spPr bwMode="auto">
          <a:xfrm flipV="1">
            <a:off x="3124200" y="4937125"/>
            <a:ext cx="406400" cy="7683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44" name="Text Box 37"/>
          <p:cNvSpPr txBox="1">
            <a:spLocks noChangeArrowheads="1"/>
          </p:cNvSpPr>
          <p:nvPr/>
        </p:nvSpPr>
        <p:spPr bwMode="auto">
          <a:xfrm>
            <a:off x="4138613" y="3114675"/>
            <a:ext cx="3808412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in genere  da 500 a 5.000 case</a:t>
            </a:r>
          </a:p>
        </p:txBody>
      </p:sp>
      <p:grpSp>
        <p:nvGrpSpPr>
          <p:cNvPr id="30745" name="Group 38"/>
          <p:cNvGrpSpPr>
            <a:grpSpLocks/>
          </p:cNvGrpSpPr>
          <p:nvPr/>
        </p:nvGrpSpPr>
        <p:grpSpPr bwMode="auto">
          <a:xfrm>
            <a:off x="304800" y="1520825"/>
            <a:ext cx="2552700" cy="2873375"/>
            <a:chOff x="192" y="958"/>
            <a:chExt cx="1608" cy="1810"/>
          </a:xfrm>
        </p:grpSpPr>
        <p:sp>
          <p:nvSpPr>
            <p:cNvPr id="30746" name="Freeform 39"/>
            <p:cNvSpPr>
              <a:spLocks noChangeArrowheads="1"/>
            </p:cNvSpPr>
            <p:nvPr/>
          </p:nvSpPr>
          <p:spPr bwMode="auto">
            <a:xfrm>
              <a:off x="336" y="1856"/>
              <a:ext cx="1432" cy="912"/>
            </a:xfrm>
            <a:custGeom>
              <a:avLst/>
              <a:gdLst>
                <a:gd name="T0" fmla="*/ 544 w 1432"/>
                <a:gd name="T1" fmla="*/ 912 h 912"/>
                <a:gd name="T2" fmla="*/ 0 w 1432"/>
                <a:gd name="T3" fmla="*/ 224 h 912"/>
                <a:gd name="T4" fmla="*/ 288 w 1432"/>
                <a:gd name="T5" fmla="*/ 400 h 912"/>
                <a:gd name="T6" fmla="*/ 672 w 1432"/>
                <a:gd name="T7" fmla="*/ 512 h 912"/>
                <a:gd name="T8" fmla="*/ 960 w 1432"/>
                <a:gd name="T9" fmla="*/ 464 h 912"/>
                <a:gd name="T10" fmla="*/ 1176 w 1432"/>
                <a:gd name="T11" fmla="*/ 336 h 912"/>
                <a:gd name="T12" fmla="*/ 1432 w 1432"/>
                <a:gd name="T13" fmla="*/ 0 h 912"/>
                <a:gd name="T14" fmla="*/ 1016 w 1432"/>
                <a:gd name="T15" fmla="*/ 896 h 912"/>
                <a:gd name="T16" fmla="*/ 544 w 1432"/>
                <a:gd name="T17" fmla="*/ 912 h 9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32"/>
                <a:gd name="T28" fmla="*/ 0 h 912"/>
                <a:gd name="T29" fmla="*/ 1432 w 1432"/>
                <a:gd name="T30" fmla="*/ 912 h 9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32" h="912">
                  <a:moveTo>
                    <a:pt x="544" y="912"/>
                  </a:moveTo>
                  <a:lnTo>
                    <a:pt x="0" y="224"/>
                  </a:lnTo>
                  <a:lnTo>
                    <a:pt x="288" y="400"/>
                  </a:lnTo>
                  <a:lnTo>
                    <a:pt x="672" y="512"/>
                  </a:lnTo>
                  <a:lnTo>
                    <a:pt x="960" y="464"/>
                  </a:lnTo>
                  <a:lnTo>
                    <a:pt x="1176" y="336"/>
                  </a:lnTo>
                  <a:lnTo>
                    <a:pt x="1432" y="0"/>
                  </a:lnTo>
                  <a:lnTo>
                    <a:pt x="1016" y="896"/>
                  </a:lnTo>
                  <a:lnTo>
                    <a:pt x="544" y="912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7" name="Oval 40"/>
            <p:cNvSpPr>
              <a:spLocks noChangeArrowheads="1"/>
            </p:cNvSpPr>
            <p:nvPr/>
          </p:nvSpPr>
          <p:spPr bwMode="auto">
            <a:xfrm>
              <a:off x="192" y="968"/>
              <a:ext cx="1608" cy="1392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30748" name="Group 41"/>
            <p:cNvGrpSpPr>
              <a:grpSpLocks/>
            </p:cNvGrpSpPr>
            <p:nvPr/>
          </p:nvGrpSpPr>
          <p:grpSpPr bwMode="auto">
            <a:xfrm>
              <a:off x="399" y="958"/>
              <a:ext cx="1215" cy="1341"/>
              <a:chOff x="399" y="958"/>
              <a:chExt cx="1215" cy="1341"/>
            </a:xfrm>
          </p:grpSpPr>
          <p:sp>
            <p:nvSpPr>
              <p:cNvPr id="30749" name="Rectangle 42"/>
              <p:cNvSpPr>
                <a:spLocks noChangeArrowheads="1"/>
              </p:cNvSpPr>
              <p:nvPr/>
            </p:nvSpPr>
            <p:spPr bwMode="auto">
              <a:xfrm rot="5400000" flipH="1">
                <a:off x="762" y="1885"/>
                <a:ext cx="310" cy="27"/>
              </a:xfrm>
              <a:prstGeom prst="rect">
                <a:avLst/>
              </a:prstGeom>
              <a:gradFill rotWithShape="0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5400000" scaled="1"/>
              </a:gradFill>
              <a:ln w="648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0750" name="Rectangle 43"/>
              <p:cNvSpPr>
                <a:spLocks noChangeArrowheads="1"/>
              </p:cNvSpPr>
              <p:nvPr/>
            </p:nvSpPr>
            <p:spPr bwMode="auto">
              <a:xfrm rot="5400000" flipH="1">
                <a:off x="586" y="1581"/>
                <a:ext cx="310" cy="27"/>
              </a:xfrm>
              <a:prstGeom prst="rect">
                <a:avLst/>
              </a:prstGeom>
              <a:gradFill rotWithShape="0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5400000" scaled="1"/>
              </a:gradFill>
              <a:ln w="648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0751" name="Rectangle 44"/>
              <p:cNvSpPr>
                <a:spLocks noChangeArrowheads="1"/>
              </p:cNvSpPr>
              <p:nvPr/>
            </p:nvSpPr>
            <p:spPr bwMode="auto">
              <a:xfrm rot="5400000" flipH="1">
                <a:off x="1122" y="1573"/>
                <a:ext cx="310" cy="27"/>
              </a:xfrm>
              <a:prstGeom prst="rect">
                <a:avLst/>
              </a:prstGeom>
              <a:gradFill rotWithShape="0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5400000" scaled="1"/>
              </a:gradFill>
              <a:ln w="648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pic>
            <p:nvPicPr>
              <p:cNvPr id="30752" name="Picture 4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9" y="1166"/>
                <a:ext cx="461" cy="4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30753" name="Picture 4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103" y="1190"/>
                <a:ext cx="461" cy="4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30754" name="Picture 4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39" y="1862"/>
                <a:ext cx="461" cy="4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0755" name="Rectangle 48"/>
              <p:cNvSpPr>
                <a:spLocks noChangeArrowheads="1"/>
              </p:cNvSpPr>
              <p:nvPr/>
            </p:nvSpPr>
            <p:spPr bwMode="auto">
              <a:xfrm flipV="1">
                <a:off x="502" y="1725"/>
                <a:ext cx="1112" cy="27"/>
              </a:xfrm>
              <a:prstGeom prst="rect">
                <a:avLst/>
              </a:prstGeom>
              <a:gradFill rotWithShape="0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0756" name="Text Box 49"/>
              <p:cNvSpPr txBox="1">
                <a:spLocks noChangeArrowheads="1"/>
              </p:cNvSpPr>
              <p:nvPr/>
            </p:nvSpPr>
            <p:spPr bwMode="auto">
              <a:xfrm>
                <a:off x="760" y="958"/>
                <a:ext cx="470" cy="21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altLang="it-IT" sz="1600">
                    <a:solidFill>
                      <a:srgbClr val="000000"/>
                    </a:solidFill>
                    <a:latin typeface="Arial" charset="0"/>
                  </a:rPr>
                  <a:t>server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23986ECF-F5AD-4592-BB7C-1EF497FFDB32}" type="slidenum">
              <a:rPr lang="en-GB" altLang="it-IT"/>
              <a:pPr/>
              <a:t>19</a:t>
            </a:fld>
            <a:endParaRPr lang="en-GB" altLang="it-IT"/>
          </a:p>
        </p:txBody>
      </p:sp>
      <p:sp>
        <p:nvSpPr>
          <p:cNvPr id="31747" name="Rectangle 1"/>
          <p:cNvSpPr>
            <a:spLocks noGrp="1" noChangeArrowheads="1"/>
          </p:cNvSpPr>
          <p:nvPr>
            <p:ph type="title"/>
          </p:nvPr>
        </p:nvSpPr>
        <p:spPr>
          <a:xfrm>
            <a:off x="419100" y="211138"/>
            <a:ext cx="82296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800" smtClean="0"/>
              <a:t>Rete d’accesso ibrida: una visione d’insieme</a:t>
            </a: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6550" y="3873500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6613" y="4308475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5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7338" y="40640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1751" name="Group 5"/>
          <p:cNvGrpSpPr>
            <a:grpSpLocks/>
          </p:cNvGrpSpPr>
          <p:nvPr/>
        </p:nvGrpSpPr>
        <p:grpSpPr bwMode="auto">
          <a:xfrm>
            <a:off x="3916363" y="4227513"/>
            <a:ext cx="254000" cy="631825"/>
            <a:chOff x="2467" y="2663"/>
            <a:chExt cx="160" cy="398"/>
          </a:xfrm>
        </p:grpSpPr>
        <p:sp>
          <p:nvSpPr>
            <p:cNvPr id="31784" name="Rectangle 6"/>
            <p:cNvSpPr>
              <a:spLocks noChangeArrowheads="1"/>
            </p:cNvSpPr>
            <p:nvPr/>
          </p:nvSpPr>
          <p:spPr bwMode="auto">
            <a:xfrm rot="-5400000">
              <a:off x="2282" y="2849"/>
              <a:ext cx="39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785" name="Rectangle 7"/>
            <p:cNvSpPr>
              <a:spLocks noChangeArrowheads="1"/>
            </p:cNvSpPr>
            <p:nvPr/>
          </p:nvSpPr>
          <p:spPr bwMode="auto">
            <a:xfrm>
              <a:off x="2468" y="2663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3138" y="40767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2438" y="53340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8813" y="5070475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4838" y="55245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1756" name="Group 12"/>
          <p:cNvGrpSpPr>
            <a:grpSpLocks/>
          </p:cNvGrpSpPr>
          <p:nvPr/>
        </p:nvGrpSpPr>
        <p:grpSpPr bwMode="auto">
          <a:xfrm>
            <a:off x="6770688" y="4906963"/>
            <a:ext cx="254000" cy="819150"/>
            <a:chOff x="4265" y="3091"/>
            <a:chExt cx="160" cy="516"/>
          </a:xfrm>
        </p:grpSpPr>
        <p:sp>
          <p:nvSpPr>
            <p:cNvPr id="31782" name="Rectangle 13"/>
            <p:cNvSpPr>
              <a:spLocks noChangeArrowheads="1"/>
            </p:cNvSpPr>
            <p:nvPr/>
          </p:nvSpPr>
          <p:spPr bwMode="auto">
            <a:xfrm rot="5400000" flipV="1">
              <a:off x="4021" y="3335"/>
              <a:ext cx="51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783" name="Rectangle 14"/>
            <p:cNvSpPr>
              <a:spLocks noChangeArrowheads="1"/>
            </p:cNvSpPr>
            <p:nvPr/>
          </p:nvSpPr>
          <p:spPr bwMode="auto">
            <a:xfrm flipV="1">
              <a:off x="4266" y="3580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1757" name="Group 15"/>
          <p:cNvGrpSpPr>
            <a:grpSpLocks/>
          </p:cNvGrpSpPr>
          <p:nvPr/>
        </p:nvGrpSpPr>
        <p:grpSpPr bwMode="auto">
          <a:xfrm>
            <a:off x="5529263" y="4887913"/>
            <a:ext cx="254000" cy="377825"/>
            <a:chOff x="3483" y="3079"/>
            <a:chExt cx="160" cy="238"/>
          </a:xfrm>
        </p:grpSpPr>
        <p:sp>
          <p:nvSpPr>
            <p:cNvPr id="31780" name="Rectangle 16"/>
            <p:cNvSpPr>
              <a:spLocks noChangeArrowheads="1"/>
            </p:cNvSpPr>
            <p:nvPr/>
          </p:nvSpPr>
          <p:spPr bwMode="auto">
            <a:xfrm rot="5400000" flipV="1">
              <a:off x="3378" y="3183"/>
              <a:ext cx="23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781" name="Rectangle 17"/>
            <p:cNvSpPr>
              <a:spLocks noChangeArrowheads="1"/>
            </p:cNvSpPr>
            <p:nvPr/>
          </p:nvSpPr>
          <p:spPr bwMode="auto">
            <a:xfrm flipV="1">
              <a:off x="3484" y="3290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1758" name="Group 18"/>
          <p:cNvGrpSpPr>
            <a:grpSpLocks/>
          </p:cNvGrpSpPr>
          <p:nvPr/>
        </p:nvGrpSpPr>
        <p:grpSpPr bwMode="auto">
          <a:xfrm>
            <a:off x="4094163" y="4900613"/>
            <a:ext cx="254000" cy="631825"/>
            <a:chOff x="2579" y="3087"/>
            <a:chExt cx="160" cy="398"/>
          </a:xfrm>
        </p:grpSpPr>
        <p:sp>
          <p:nvSpPr>
            <p:cNvPr id="31778" name="Rectangle 19"/>
            <p:cNvSpPr>
              <a:spLocks noChangeArrowheads="1"/>
            </p:cNvSpPr>
            <p:nvPr/>
          </p:nvSpPr>
          <p:spPr bwMode="auto">
            <a:xfrm rot="5400000" flipV="1">
              <a:off x="2394" y="3271"/>
              <a:ext cx="39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779" name="Rectangle 20"/>
            <p:cNvSpPr>
              <a:spLocks noChangeArrowheads="1"/>
            </p:cNvSpPr>
            <p:nvPr/>
          </p:nvSpPr>
          <p:spPr bwMode="auto">
            <a:xfrm flipV="1">
              <a:off x="2580" y="3458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1759" name="Group 21"/>
          <p:cNvGrpSpPr>
            <a:grpSpLocks/>
          </p:cNvGrpSpPr>
          <p:nvPr/>
        </p:nvGrpSpPr>
        <p:grpSpPr bwMode="auto">
          <a:xfrm>
            <a:off x="7126288" y="4246563"/>
            <a:ext cx="254000" cy="628650"/>
            <a:chOff x="4489" y="2675"/>
            <a:chExt cx="160" cy="396"/>
          </a:xfrm>
        </p:grpSpPr>
        <p:sp>
          <p:nvSpPr>
            <p:cNvPr id="31776" name="Rectangle 22"/>
            <p:cNvSpPr>
              <a:spLocks noChangeArrowheads="1"/>
            </p:cNvSpPr>
            <p:nvPr/>
          </p:nvSpPr>
          <p:spPr bwMode="auto">
            <a:xfrm rot="-5400000">
              <a:off x="4305" y="2860"/>
              <a:ext cx="39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777" name="Rectangle 23"/>
            <p:cNvSpPr>
              <a:spLocks noChangeArrowheads="1"/>
            </p:cNvSpPr>
            <p:nvPr/>
          </p:nvSpPr>
          <p:spPr bwMode="auto">
            <a:xfrm>
              <a:off x="4490" y="2675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1760" name="Group 24"/>
          <p:cNvGrpSpPr>
            <a:grpSpLocks/>
          </p:cNvGrpSpPr>
          <p:nvPr/>
        </p:nvGrpSpPr>
        <p:grpSpPr bwMode="auto">
          <a:xfrm>
            <a:off x="5757863" y="4468813"/>
            <a:ext cx="254000" cy="377825"/>
            <a:chOff x="3627" y="2815"/>
            <a:chExt cx="160" cy="238"/>
          </a:xfrm>
        </p:grpSpPr>
        <p:sp>
          <p:nvSpPr>
            <p:cNvPr id="31774" name="Rectangle 25"/>
            <p:cNvSpPr>
              <a:spLocks noChangeArrowheads="1"/>
            </p:cNvSpPr>
            <p:nvPr/>
          </p:nvSpPr>
          <p:spPr bwMode="auto">
            <a:xfrm rot="-5400000">
              <a:off x="3522" y="2921"/>
              <a:ext cx="23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775" name="Rectangle 26"/>
            <p:cNvSpPr>
              <a:spLocks noChangeArrowheads="1"/>
            </p:cNvSpPr>
            <p:nvPr/>
          </p:nvSpPr>
          <p:spPr bwMode="auto">
            <a:xfrm>
              <a:off x="3628" y="2815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1761" name="Group 27"/>
          <p:cNvGrpSpPr>
            <a:grpSpLocks/>
          </p:cNvGrpSpPr>
          <p:nvPr/>
        </p:nvGrpSpPr>
        <p:grpSpPr bwMode="auto">
          <a:xfrm>
            <a:off x="5221288" y="4030663"/>
            <a:ext cx="254000" cy="819150"/>
            <a:chOff x="3289" y="2539"/>
            <a:chExt cx="160" cy="516"/>
          </a:xfrm>
        </p:grpSpPr>
        <p:sp>
          <p:nvSpPr>
            <p:cNvPr id="31772" name="Rectangle 28"/>
            <p:cNvSpPr>
              <a:spLocks noChangeArrowheads="1"/>
            </p:cNvSpPr>
            <p:nvPr/>
          </p:nvSpPr>
          <p:spPr bwMode="auto">
            <a:xfrm rot="-5400000">
              <a:off x="3045" y="2784"/>
              <a:ext cx="51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773" name="Rectangle 29"/>
            <p:cNvSpPr>
              <a:spLocks noChangeArrowheads="1"/>
            </p:cNvSpPr>
            <p:nvPr/>
          </p:nvSpPr>
          <p:spPr bwMode="auto">
            <a:xfrm>
              <a:off x="3290" y="2539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31762" name="Rectangle 30"/>
          <p:cNvSpPr>
            <a:spLocks noChangeArrowheads="1"/>
          </p:cNvSpPr>
          <p:nvPr/>
        </p:nvSpPr>
        <p:spPr bwMode="auto">
          <a:xfrm flipV="1">
            <a:off x="2613025" y="4846638"/>
            <a:ext cx="5092700" cy="42862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50000">
                <a:srgbClr val="FFFFFF"/>
              </a:gs>
              <a:gs pos="100000">
                <a:srgbClr val="000000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1763" name="Text Box 31"/>
          <p:cNvSpPr txBox="1">
            <a:spLocks noChangeArrowheads="1"/>
          </p:cNvSpPr>
          <p:nvPr/>
        </p:nvSpPr>
        <p:spPr bwMode="auto">
          <a:xfrm>
            <a:off x="4416425" y="5611813"/>
            <a:ext cx="558800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casa</a:t>
            </a:r>
          </a:p>
        </p:txBody>
      </p:sp>
      <p:pic>
        <p:nvPicPr>
          <p:cNvPr id="31764" name="Picture 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7125" y="4356100"/>
            <a:ext cx="1504950" cy="782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1765" name="Text Box 33"/>
          <p:cNvSpPr txBox="1">
            <a:spLocks noChangeArrowheads="1"/>
          </p:cNvSpPr>
          <p:nvPr/>
        </p:nvSpPr>
        <p:spPr bwMode="auto">
          <a:xfrm>
            <a:off x="973138" y="5184775"/>
            <a:ext cx="201612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terminazione principale</a:t>
            </a:r>
          </a:p>
        </p:txBody>
      </p:sp>
      <p:sp>
        <p:nvSpPr>
          <p:cNvPr id="31766" name="Text Box 34"/>
          <p:cNvSpPr txBox="1">
            <a:spLocks noChangeArrowheads="1"/>
          </p:cNvSpPr>
          <p:nvPr/>
        </p:nvSpPr>
        <p:spPr bwMode="auto">
          <a:xfrm>
            <a:off x="2141538" y="5738813"/>
            <a:ext cx="1944687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rete di distribuzione</a:t>
            </a:r>
          </a:p>
          <a:p>
            <a:pPr algn="ctr"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via cavo (semplificata)</a:t>
            </a:r>
            <a:r>
              <a:rPr lang="ar-SA" altLang="it-IT" sz="1400">
                <a:solidFill>
                  <a:srgbClr val="000000"/>
                </a:solidFill>
                <a:latin typeface="Arial" charset="0"/>
                <a:cs typeface="Arial" charset="0"/>
              </a:rPr>
              <a:t>‏</a:t>
            </a:r>
            <a:endParaRPr lang="en-GB" altLang="it-IT" sz="1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767" name="Line 35"/>
          <p:cNvSpPr>
            <a:spLocks noChangeShapeType="1"/>
          </p:cNvSpPr>
          <p:nvPr/>
        </p:nvSpPr>
        <p:spPr bwMode="auto">
          <a:xfrm flipV="1">
            <a:off x="3124200" y="4937125"/>
            <a:ext cx="406400" cy="7683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3429000" y="1181100"/>
            <a:ext cx="5230813" cy="2805113"/>
            <a:chOff x="2160" y="744"/>
            <a:chExt cx="3295" cy="1767"/>
          </a:xfrm>
        </p:grpSpPr>
        <p:sp>
          <p:nvSpPr>
            <p:cNvPr id="31769" name="Freeform 37"/>
            <p:cNvSpPr>
              <a:spLocks noChangeArrowheads="1"/>
            </p:cNvSpPr>
            <p:nvPr/>
          </p:nvSpPr>
          <p:spPr bwMode="auto">
            <a:xfrm>
              <a:off x="2544" y="2048"/>
              <a:ext cx="2432" cy="464"/>
            </a:xfrm>
            <a:custGeom>
              <a:avLst/>
              <a:gdLst>
                <a:gd name="T0" fmla="*/ 912 w 2432"/>
                <a:gd name="T1" fmla="*/ 448 h 464"/>
                <a:gd name="T2" fmla="*/ 1496 w 2432"/>
                <a:gd name="T3" fmla="*/ 464 h 464"/>
                <a:gd name="T4" fmla="*/ 2432 w 2432"/>
                <a:gd name="T5" fmla="*/ 48 h 464"/>
                <a:gd name="T6" fmla="*/ 1784 w 2432"/>
                <a:gd name="T7" fmla="*/ 176 h 464"/>
                <a:gd name="T8" fmla="*/ 864 w 2432"/>
                <a:gd name="T9" fmla="*/ 208 h 464"/>
                <a:gd name="T10" fmla="*/ 0 w 2432"/>
                <a:gd name="T11" fmla="*/ 0 h 4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32"/>
                <a:gd name="T19" fmla="*/ 0 h 464"/>
                <a:gd name="T20" fmla="*/ 2432 w 2432"/>
                <a:gd name="T21" fmla="*/ 464 h 4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32" h="464">
                  <a:moveTo>
                    <a:pt x="912" y="448"/>
                  </a:moveTo>
                  <a:lnTo>
                    <a:pt x="1496" y="464"/>
                  </a:lnTo>
                  <a:lnTo>
                    <a:pt x="2432" y="48"/>
                  </a:lnTo>
                  <a:lnTo>
                    <a:pt x="1784" y="176"/>
                  </a:lnTo>
                  <a:lnTo>
                    <a:pt x="864" y="208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FFFFFF"/>
                </a:gs>
              </a:gsLst>
              <a:lin ang="5400000" scaled="1"/>
            </a:gra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0" name="Oval 38"/>
            <p:cNvSpPr>
              <a:spLocks noChangeArrowheads="1"/>
            </p:cNvSpPr>
            <p:nvPr/>
          </p:nvSpPr>
          <p:spPr bwMode="auto">
            <a:xfrm>
              <a:off x="2160" y="744"/>
              <a:ext cx="3296" cy="1568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pic>
          <p:nvPicPr>
            <p:cNvPr id="31771" name="Picture 3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22" y="1044"/>
              <a:ext cx="2955" cy="10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D6D78234-90DC-4CE5-AB7D-56619EA1121D}" type="slidenum">
              <a:rPr lang="en-GB" altLang="it-IT"/>
              <a:pPr/>
              <a:t>2</a:t>
            </a:fld>
            <a:endParaRPr lang="en-GB" altLang="it-IT"/>
          </a:p>
        </p:txBody>
      </p:sp>
      <p:sp>
        <p:nvSpPr>
          <p:cNvPr id="1945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413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Capitolo 1: Introduzione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3581400" cy="4648200"/>
          </a:xfrm>
        </p:spPr>
        <p:txBody>
          <a:bodyPr/>
          <a:lstStyle/>
          <a:p>
            <a:pPr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u="sng" smtClean="0">
                <a:solidFill>
                  <a:srgbClr val="FF0000"/>
                </a:solidFill>
              </a:rPr>
              <a:t>Obiettivi:</a:t>
            </a:r>
            <a:r>
              <a:rPr lang="en-GB" altLang="it-IT" smtClean="0"/>
              <a:t> 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introdurre la terminologia e i concetti di base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gli approfondimenti arriveranno nei capitoli successivi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approccio: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usare Internet come fonte di esempi</a:t>
            </a:r>
          </a:p>
          <a:p>
            <a:pPr lvl="1"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000" smtClean="0"/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114800" y="1371600"/>
            <a:ext cx="5029200" cy="4994275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u="sng" smtClean="0">
                <a:solidFill>
                  <a:srgbClr val="FF0000"/>
                </a:solidFill>
              </a:rPr>
              <a:t>Panoramica: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cos’è Internet?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cos’è un protocollo?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ai confini della rete: host, reti di accesso, mezzi trasmissivi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il nucleo della rete: commutazione di circuito e commutazione di pacchetto, struttura di Internet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prestazioni: ritardi, perdite e throughput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sicurezza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livelli di protocollo, modelli di servizio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un po' di storia</a:t>
            </a:r>
          </a:p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0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F43B4107-59C9-4FB3-8CB4-D6A9443A4F81}" type="slidenum">
              <a:rPr lang="en-GB" altLang="it-IT"/>
              <a:pPr/>
              <a:t>20</a:t>
            </a:fld>
            <a:endParaRPr lang="en-GB" altLang="it-IT"/>
          </a:p>
        </p:txBody>
      </p:sp>
      <p:sp>
        <p:nvSpPr>
          <p:cNvPr id="32771" name="Rectangle 1"/>
          <p:cNvSpPr>
            <a:spLocks noGrp="1" noChangeArrowheads="1"/>
          </p:cNvSpPr>
          <p:nvPr>
            <p:ph type="title"/>
          </p:nvPr>
        </p:nvSpPr>
        <p:spPr>
          <a:xfrm>
            <a:off x="419100" y="211138"/>
            <a:ext cx="82296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800" smtClean="0"/>
              <a:t>Rete d’accesso ibrida: una visione d’insieme</a:t>
            </a: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6550" y="3873500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277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6613" y="4308475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277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7338" y="40640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2775" name="Group 5"/>
          <p:cNvGrpSpPr>
            <a:grpSpLocks/>
          </p:cNvGrpSpPr>
          <p:nvPr/>
        </p:nvGrpSpPr>
        <p:grpSpPr bwMode="auto">
          <a:xfrm>
            <a:off x="3916363" y="4227513"/>
            <a:ext cx="254000" cy="631825"/>
            <a:chOff x="2467" y="2663"/>
            <a:chExt cx="160" cy="398"/>
          </a:xfrm>
        </p:grpSpPr>
        <p:sp>
          <p:nvSpPr>
            <p:cNvPr id="32848" name="Rectangle 6"/>
            <p:cNvSpPr>
              <a:spLocks noChangeArrowheads="1"/>
            </p:cNvSpPr>
            <p:nvPr/>
          </p:nvSpPr>
          <p:spPr bwMode="auto">
            <a:xfrm rot="-5400000">
              <a:off x="2282" y="2849"/>
              <a:ext cx="39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849" name="Rectangle 7"/>
            <p:cNvSpPr>
              <a:spLocks noChangeArrowheads="1"/>
            </p:cNvSpPr>
            <p:nvPr/>
          </p:nvSpPr>
          <p:spPr bwMode="auto">
            <a:xfrm>
              <a:off x="2468" y="2663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3138" y="40767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2438" y="53340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277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8813" y="5070475"/>
            <a:ext cx="1019175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277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4838" y="5524500"/>
            <a:ext cx="100012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2780" name="Group 12"/>
          <p:cNvGrpSpPr>
            <a:grpSpLocks/>
          </p:cNvGrpSpPr>
          <p:nvPr/>
        </p:nvGrpSpPr>
        <p:grpSpPr bwMode="auto">
          <a:xfrm>
            <a:off x="6770688" y="4906963"/>
            <a:ext cx="254000" cy="819150"/>
            <a:chOff x="4265" y="3091"/>
            <a:chExt cx="160" cy="516"/>
          </a:xfrm>
        </p:grpSpPr>
        <p:sp>
          <p:nvSpPr>
            <p:cNvPr id="32846" name="Rectangle 13"/>
            <p:cNvSpPr>
              <a:spLocks noChangeArrowheads="1"/>
            </p:cNvSpPr>
            <p:nvPr/>
          </p:nvSpPr>
          <p:spPr bwMode="auto">
            <a:xfrm rot="5400000" flipV="1">
              <a:off x="4021" y="3335"/>
              <a:ext cx="51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847" name="Rectangle 14"/>
            <p:cNvSpPr>
              <a:spLocks noChangeArrowheads="1"/>
            </p:cNvSpPr>
            <p:nvPr/>
          </p:nvSpPr>
          <p:spPr bwMode="auto">
            <a:xfrm flipV="1">
              <a:off x="4266" y="3580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2781" name="Group 15"/>
          <p:cNvGrpSpPr>
            <a:grpSpLocks/>
          </p:cNvGrpSpPr>
          <p:nvPr/>
        </p:nvGrpSpPr>
        <p:grpSpPr bwMode="auto">
          <a:xfrm>
            <a:off x="5529263" y="4887913"/>
            <a:ext cx="254000" cy="377825"/>
            <a:chOff x="3483" y="3079"/>
            <a:chExt cx="160" cy="238"/>
          </a:xfrm>
        </p:grpSpPr>
        <p:sp>
          <p:nvSpPr>
            <p:cNvPr id="32844" name="Rectangle 16"/>
            <p:cNvSpPr>
              <a:spLocks noChangeArrowheads="1"/>
            </p:cNvSpPr>
            <p:nvPr/>
          </p:nvSpPr>
          <p:spPr bwMode="auto">
            <a:xfrm rot="5400000" flipV="1">
              <a:off x="3378" y="3183"/>
              <a:ext cx="23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845" name="Rectangle 17"/>
            <p:cNvSpPr>
              <a:spLocks noChangeArrowheads="1"/>
            </p:cNvSpPr>
            <p:nvPr/>
          </p:nvSpPr>
          <p:spPr bwMode="auto">
            <a:xfrm flipV="1">
              <a:off x="3484" y="3290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2782" name="Group 18"/>
          <p:cNvGrpSpPr>
            <a:grpSpLocks/>
          </p:cNvGrpSpPr>
          <p:nvPr/>
        </p:nvGrpSpPr>
        <p:grpSpPr bwMode="auto">
          <a:xfrm>
            <a:off x="4094163" y="4900613"/>
            <a:ext cx="254000" cy="631825"/>
            <a:chOff x="2579" y="3087"/>
            <a:chExt cx="160" cy="398"/>
          </a:xfrm>
        </p:grpSpPr>
        <p:sp>
          <p:nvSpPr>
            <p:cNvPr id="32842" name="Rectangle 19"/>
            <p:cNvSpPr>
              <a:spLocks noChangeArrowheads="1"/>
            </p:cNvSpPr>
            <p:nvPr/>
          </p:nvSpPr>
          <p:spPr bwMode="auto">
            <a:xfrm rot="5400000" flipV="1">
              <a:off x="2394" y="3271"/>
              <a:ext cx="39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843" name="Rectangle 20"/>
            <p:cNvSpPr>
              <a:spLocks noChangeArrowheads="1"/>
            </p:cNvSpPr>
            <p:nvPr/>
          </p:nvSpPr>
          <p:spPr bwMode="auto">
            <a:xfrm flipV="1">
              <a:off x="2580" y="3458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2783" name="Group 21"/>
          <p:cNvGrpSpPr>
            <a:grpSpLocks/>
          </p:cNvGrpSpPr>
          <p:nvPr/>
        </p:nvGrpSpPr>
        <p:grpSpPr bwMode="auto">
          <a:xfrm>
            <a:off x="7126288" y="4246563"/>
            <a:ext cx="254000" cy="628650"/>
            <a:chOff x="4489" y="2675"/>
            <a:chExt cx="160" cy="396"/>
          </a:xfrm>
        </p:grpSpPr>
        <p:sp>
          <p:nvSpPr>
            <p:cNvPr id="32840" name="Rectangle 22"/>
            <p:cNvSpPr>
              <a:spLocks noChangeArrowheads="1"/>
            </p:cNvSpPr>
            <p:nvPr/>
          </p:nvSpPr>
          <p:spPr bwMode="auto">
            <a:xfrm rot="-5400000">
              <a:off x="4305" y="2860"/>
              <a:ext cx="39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841" name="Rectangle 23"/>
            <p:cNvSpPr>
              <a:spLocks noChangeArrowheads="1"/>
            </p:cNvSpPr>
            <p:nvPr/>
          </p:nvSpPr>
          <p:spPr bwMode="auto">
            <a:xfrm>
              <a:off x="4490" y="2675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2784" name="Group 24"/>
          <p:cNvGrpSpPr>
            <a:grpSpLocks/>
          </p:cNvGrpSpPr>
          <p:nvPr/>
        </p:nvGrpSpPr>
        <p:grpSpPr bwMode="auto">
          <a:xfrm>
            <a:off x="5757863" y="4468813"/>
            <a:ext cx="254000" cy="377825"/>
            <a:chOff x="3627" y="2815"/>
            <a:chExt cx="160" cy="238"/>
          </a:xfrm>
        </p:grpSpPr>
        <p:sp>
          <p:nvSpPr>
            <p:cNvPr id="32838" name="Rectangle 25"/>
            <p:cNvSpPr>
              <a:spLocks noChangeArrowheads="1"/>
            </p:cNvSpPr>
            <p:nvPr/>
          </p:nvSpPr>
          <p:spPr bwMode="auto">
            <a:xfrm rot="-5400000">
              <a:off x="3522" y="2921"/>
              <a:ext cx="238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839" name="Rectangle 26"/>
            <p:cNvSpPr>
              <a:spLocks noChangeArrowheads="1"/>
            </p:cNvSpPr>
            <p:nvPr/>
          </p:nvSpPr>
          <p:spPr bwMode="auto">
            <a:xfrm>
              <a:off x="3628" y="2815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2785" name="Group 27"/>
          <p:cNvGrpSpPr>
            <a:grpSpLocks/>
          </p:cNvGrpSpPr>
          <p:nvPr/>
        </p:nvGrpSpPr>
        <p:grpSpPr bwMode="auto">
          <a:xfrm>
            <a:off x="5221288" y="4030663"/>
            <a:ext cx="254000" cy="819150"/>
            <a:chOff x="3289" y="2539"/>
            <a:chExt cx="160" cy="516"/>
          </a:xfrm>
        </p:grpSpPr>
        <p:sp>
          <p:nvSpPr>
            <p:cNvPr id="32836" name="Rectangle 28"/>
            <p:cNvSpPr>
              <a:spLocks noChangeArrowheads="1"/>
            </p:cNvSpPr>
            <p:nvPr/>
          </p:nvSpPr>
          <p:spPr bwMode="auto">
            <a:xfrm rot="-5400000">
              <a:off x="3045" y="2784"/>
              <a:ext cx="516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837" name="Rectangle 29"/>
            <p:cNvSpPr>
              <a:spLocks noChangeArrowheads="1"/>
            </p:cNvSpPr>
            <p:nvPr/>
          </p:nvSpPr>
          <p:spPr bwMode="auto">
            <a:xfrm>
              <a:off x="3290" y="2539"/>
              <a:ext cx="160" cy="27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64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32786" name="Rectangle 30"/>
          <p:cNvSpPr>
            <a:spLocks noChangeArrowheads="1"/>
          </p:cNvSpPr>
          <p:nvPr/>
        </p:nvSpPr>
        <p:spPr bwMode="auto">
          <a:xfrm flipV="1">
            <a:off x="2613025" y="4846638"/>
            <a:ext cx="5092700" cy="42862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50000">
                <a:srgbClr val="FFFFFF"/>
              </a:gs>
              <a:gs pos="100000">
                <a:srgbClr val="000000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2787" name="Text Box 31"/>
          <p:cNvSpPr txBox="1">
            <a:spLocks noChangeArrowheads="1"/>
          </p:cNvSpPr>
          <p:nvPr/>
        </p:nvSpPr>
        <p:spPr bwMode="auto">
          <a:xfrm>
            <a:off x="4416425" y="5611813"/>
            <a:ext cx="558800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casa</a:t>
            </a:r>
          </a:p>
        </p:txBody>
      </p:sp>
      <p:pic>
        <p:nvPicPr>
          <p:cNvPr id="32788" name="Picture 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7125" y="4356100"/>
            <a:ext cx="1504950" cy="782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2789" name="Text Box 33"/>
          <p:cNvSpPr txBox="1">
            <a:spLocks noChangeArrowheads="1"/>
          </p:cNvSpPr>
          <p:nvPr/>
        </p:nvSpPr>
        <p:spPr bwMode="auto">
          <a:xfrm>
            <a:off x="965200" y="5167313"/>
            <a:ext cx="2016125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terminazione principale</a:t>
            </a:r>
          </a:p>
        </p:txBody>
      </p:sp>
      <p:sp>
        <p:nvSpPr>
          <p:cNvPr id="32790" name="Text Box 34"/>
          <p:cNvSpPr txBox="1">
            <a:spLocks noChangeArrowheads="1"/>
          </p:cNvSpPr>
          <p:nvPr/>
        </p:nvSpPr>
        <p:spPr bwMode="auto">
          <a:xfrm>
            <a:off x="2138363" y="5738813"/>
            <a:ext cx="1944687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rete di distribuzione</a:t>
            </a:r>
          </a:p>
          <a:p>
            <a:pPr algn="ctr" eaLnBrk="1" hangingPunct="1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via cavo (semplificata)</a:t>
            </a:r>
            <a:r>
              <a:rPr lang="ar-SA" altLang="it-IT" sz="1400">
                <a:solidFill>
                  <a:srgbClr val="000000"/>
                </a:solidFill>
                <a:latin typeface="Arial" charset="0"/>
                <a:cs typeface="Arial" charset="0"/>
              </a:rPr>
              <a:t>‏</a:t>
            </a:r>
            <a:endParaRPr lang="en-GB" altLang="it-IT" sz="1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2791" name="Line 35"/>
          <p:cNvSpPr>
            <a:spLocks noChangeShapeType="1"/>
          </p:cNvSpPr>
          <p:nvPr/>
        </p:nvSpPr>
        <p:spPr bwMode="auto">
          <a:xfrm flipV="1">
            <a:off x="3124200" y="4937125"/>
            <a:ext cx="406400" cy="7683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4845050" y="1352550"/>
            <a:ext cx="2043113" cy="957263"/>
            <a:chOff x="3052" y="852"/>
            <a:chExt cx="1287" cy="603"/>
          </a:xfrm>
        </p:grpSpPr>
        <p:sp>
          <p:nvSpPr>
            <p:cNvPr id="32832" name="Line 37"/>
            <p:cNvSpPr>
              <a:spLocks noChangeShapeType="1"/>
            </p:cNvSpPr>
            <p:nvPr/>
          </p:nvSpPr>
          <p:spPr bwMode="auto">
            <a:xfrm flipH="1">
              <a:off x="3051" y="1141"/>
              <a:ext cx="132" cy="29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3" name="Freeform 38"/>
            <p:cNvSpPr>
              <a:spLocks noChangeArrowheads="1"/>
            </p:cNvSpPr>
            <p:nvPr/>
          </p:nvSpPr>
          <p:spPr bwMode="auto">
            <a:xfrm>
              <a:off x="3096" y="852"/>
              <a:ext cx="562" cy="266"/>
            </a:xfrm>
            <a:custGeom>
              <a:avLst/>
              <a:gdLst>
                <a:gd name="T0" fmla="*/ 4 w 562"/>
                <a:gd name="T1" fmla="*/ 264 h 266"/>
                <a:gd name="T2" fmla="*/ 52 w 562"/>
                <a:gd name="T3" fmla="*/ 6 h 266"/>
                <a:gd name="T4" fmla="*/ 108 w 562"/>
                <a:gd name="T5" fmla="*/ 266 h 266"/>
                <a:gd name="T6" fmla="*/ 174 w 562"/>
                <a:gd name="T7" fmla="*/ 0 h 266"/>
                <a:gd name="T8" fmla="*/ 228 w 562"/>
                <a:gd name="T9" fmla="*/ 264 h 266"/>
                <a:gd name="T10" fmla="*/ 288 w 562"/>
                <a:gd name="T11" fmla="*/ 8 h 266"/>
                <a:gd name="T12" fmla="*/ 354 w 562"/>
                <a:gd name="T13" fmla="*/ 266 h 266"/>
                <a:gd name="T14" fmla="*/ 402 w 562"/>
                <a:gd name="T15" fmla="*/ 8 h 266"/>
                <a:gd name="T16" fmla="*/ 464 w 562"/>
                <a:gd name="T17" fmla="*/ 264 h 266"/>
                <a:gd name="T18" fmla="*/ 506 w 562"/>
                <a:gd name="T19" fmla="*/ 6 h 266"/>
                <a:gd name="T20" fmla="*/ 556 w 562"/>
                <a:gd name="T21" fmla="*/ 266 h 2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62"/>
                <a:gd name="T34" fmla="*/ 0 h 266"/>
                <a:gd name="T35" fmla="*/ 562 w 562"/>
                <a:gd name="T36" fmla="*/ 266 h 2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62" h="266">
                  <a:moveTo>
                    <a:pt x="4" y="264"/>
                  </a:moveTo>
                  <a:cubicBezTo>
                    <a:pt x="4" y="212"/>
                    <a:pt x="0" y="4"/>
                    <a:pt x="52" y="6"/>
                  </a:cubicBezTo>
                  <a:cubicBezTo>
                    <a:pt x="106" y="4"/>
                    <a:pt x="58" y="266"/>
                    <a:pt x="108" y="266"/>
                  </a:cubicBezTo>
                  <a:cubicBezTo>
                    <a:pt x="158" y="266"/>
                    <a:pt x="126" y="0"/>
                    <a:pt x="174" y="0"/>
                  </a:cubicBezTo>
                  <a:cubicBezTo>
                    <a:pt x="222" y="0"/>
                    <a:pt x="184" y="266"/>
                    <a:pt x="228" y="264"/>
                  </a:cubicBezTo>
                  <a:cubicBezTo>
                    <a:pt x="272" y="262"/>
                    <a:pt x="244" y="8"/>
                    <a:pt x="288" y="8"/>
                  </a:cubicBezTo>
                  <a:cubicBezTo>
                    <a:pt x="332" y="8"/>
                    <a:pt x="304" y="266"/>
                    <a:pt x="354" y="266"/>
                  </a:cubicBezTo>
                  <a:cubicBezTo>
                    <a:pt x="404" y="266"/>
                    <a:pt x="336" y="8"/>
                    <a:pt x="402" y="8"/>
                  </a:cubicBezTo>
                  <a:cubicBezTo>
                    <a:pt x="468" y="8"/>
                    <a:pt x="416" y="266"/>
                    <a:pt x="464" y="264"/>
                  </a:cubicBezTo>
                  <a:cubicBezTo>
                    <a:pt x="512" y="262"/>
                    <a:pt x="450" y="4"/>
                    <a:pt x="506" y="6"/>
                  </a:cubicBezTo>
                  <a:cubicBezTo>
                    <a:pt x="562" y="8"/>
                    <a:pt x="546" y="192"/>
                    <a:pt x="556" y="266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4" name="Freeform 39"/>
            <p:cNvSpPr>
              <a:spLocks noChangeArrowheads="1"/>
            </p:cNvSpPr>
            <p:nvPr/>
          </p:nvSpPr>
          <p:spPr bwMode="auto">
            <a:xfrm>
              <a:off x="4071" y="856"/>
              <a:ext cx="269" cy="266"/>
            </a:xfrm>
            <a:custGeom>
              <a:avLst/>
              <a:gdLst>
                <a:gd name="T0" fmla="*/ 4 w 562"/>
                <a:gd name="T1" fmla="*/ 264 h 266"/>
                <a:gd name="T2" fmla="*/ 52 w 562"/>
                <a:gd name="T3" fmla="*/ 6 h 266"/>
                <a:gd name="T4" fmla="*/ 108 w 562"/>
                <a:gd name="T5" fmla="*/ 266 h 266"/>
                <a:gd name="T6" fmla="*/ 174 w 562"/>
                <a:gd name="T7" fmla="*/ 0 h 266"/>
                <a:gd name="T8" fmla="*/ 228 w 562"/>
                <a:gd name="T9" fmla="*/ 264 h 266"/>
                <a:gd name="T10" fmla="*/ 288 w 562"/>
                <a:gd name="T11" fmla="*/ 8 h 266"/>
                <a:gd name="T12" fmla="*/ 354 w 562"/>
                <a:gd name="T13" fmla="*/ 266 h 266"/>
                <a:gd name="T14" fmla="*/ 402 w 562"/>
                <a:gd name="T15" fmla="*/ 8 h 266"/>
                <a:gd name="T16" fmla="*/ 464 w 562"/>
                <a:gd name="T17" fmla="*/ 264 h 266"/>
                <a:gd name="T18" fmla="*/ 506 w 562"/>
                <a:gd name="T19" fmla="*/ 6 h 266"/>
                <a:gd name="T20" fmla="*/ 556 w 562"/>
                <a:gd name="T21" fmla="*/ 266 h 2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62"/>
                <a:gd name="T34" fmla="*/ 0 h 266"/>
                <a:gd name="T35" fmla="*/ 562 w 562"/>
                <a:gd name="T36" fmla="*/ 266 h 2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62" h="266">
                  <a:moveTo>
                    <a:pt x="4" y="264"/>
                  </a:moveTo>
                  <a:cubicBezTo>
                    <a:pt x="4" y="212"/>
                    <a:pt x="0" y="4"/>
                    <a:pt x="52" y="6"/>
                  </a:cubicBezTo>
                  <a:cubicBezTo>
                    <a:pt x="106" y="4"/>
                    <a:pt x="58" y="266"/>
                    <a:pt x="108" y="266"/>
                  </a:cubicBezTo>
                  <a:cubicBezTo>
                    <a:pt x="158" y="266"/>
                    <a:pt x="126" y="0"/>
                    <a:pt x="174" y="0"/>
                  </a:cubicBezTo>
                  <a:cubicBezTo>
                    <a:pt x="222" y="0"/>
                    <a:pt x="184" y="266"/>
                    <a:pt x="228" y="264"/>
                  </a:cubicBezTo>
                  <a:cubicBezTo>
                    <a:pt x="272" y="262"/>
                    <a:pt x="244" y="8"/>
                    <a:pt x="288" y="8"/>
                  </a:cubicBezTo>
                  <a:cubicBezTo>
                    <a:pt x="332" y="8"/>
                    <a:pt x="304" y="266"/>
                    <a:pt x="354" y="266"/>
                  </a:cubicBezTo>
                  <a:cubicBezTo>
                    <a:pt x="404" y="266"/>
                    <a:pt x="336" y="8"/>
                    <a:pt x="402" y="8"/>
                  </a:cubicBezTo>
                  <a:cubicBezTo>
                    <a:pt x="468" y="8"/>
                    <a:pt x="416" y="266"/>
                    <a:pt x="464" y="264"/>
                  </a:cubicBezTo>
                  <a:cubicBezTo>
                    <a:pt x="512" y="262"/>
                    <a:pt x="450" y="4"/>
                    <a:pt x="506" y="6"/>
                  </a:cubicBezTo>
                  <a:cubicBezTo>
                    <a:pt x="562" y="8"/>
                    <a:pt x="546" y="192"/>
                    <a:pt x="556" y="266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5" name="Line 40"/>
            <p:cNvSpPr>
              <a:spLocks noChangeShapeType="1"/>
            </p:cNvSpPr>
            <p:nvPr/>
          </p:nvSpPr>
          <p:spPr bwMode="auto">
            <a:xfrm flipH="1">
              <a:off x="3978" y="1163"/>
              <a:ext cx="132" cy="29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4137025" y="1509713"/>
            <a:ext cx="3017838" cy="2114550"/>
            <a:chOff x="2606" y="951"/>
            <a:chExt cx="1901" cy="1332"/>
          </a:xfrm>
        </p:grpSpPr>
        <p:sp>
          <p:nvSpPr>
            <p:cNvPr id="32802" name="Text Box 42"/>
            <p:cNvSpPr txBox="1">
              <a:spLocks noChangeArrowheads="1"/>
            </p:cNvSpPr>
            <p:nvPr/>
          </p:nvSpPr>
          <p:spPr bwMode="auto">
            <a:xfrm>
              <a:off x="3468" y="2071"/>
              <a:ext cx="477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Arial" charset="0"/>
                </a:rPr>
                <a:t>Canali</a:t>
              </a:r>
            </a:p>
          </p:txBody>
        </p:sp>
        <p:sp>
          <p:nvSpPr>
            <p:cNvPr id="32803" name="Line 43"/>
            <p:cNvSpPr>
              <a:spLocks noChangeShapeType="1"/>
            </p:cNvSpPr>
            <p:nvPr/>
          </p:nvSpPr>
          <p:spPr bwMode="auto">
            <a:xfrm>
              <a:off x="2994" y="951"/>
              <a:ext cx="1" cy="97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4" name="Line 44"/>
            <p:cNvSpPr>
              <a:spLocks noChangeShapeType="1"/>
            </p:cNvSpPr>
            <p:nvPr/>
          </p:nvSpPr>
          <p:spPr bwMode="auto">
            <a:xfrm>
              <a:off x="2988" y="1935"/>
              <a:ext cx="146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5" name="Text Box 45"/>
            <p:cNvSpPr txBox="1">
              <a:spLocks noChangeArrowheads="1"/>
            </p:cNvSpPr>
            <p:nvPr/>
          </p:nvSpPr>
          <p:spPr bwMode="auto">
            <a:xfrm>
              <a:off x="2979" y="1408"/>
              <a:ext cx="176" cy="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V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I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D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E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32806" name="Line 46"/>
            <p:cNvSpPr>
              <a:spLocks noChangeShapeType="1"/>
            </p:cNvSpPr>
            <p:nvPr/>
          </p:nvSpPr>
          <p:spPr bwMode="auto">
            <a:xfrm>
              <a:off x="3150" y="1863"/>
              <a:ext cx="1" cy="1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7" name="Text Box 47"/>
            <p:cNvSpPr txBox="1">
              <a:spLocks noChangeArrowheads="1"/>
            </p:cNvSpPr>
            <p:nvPr/>
          </p:nvSpPr>
          <p:spPr bwMode="auto">
            <a:xfrm>
              <a:off x="3153" y="1408"/>
              <a:ext cx="176" cy="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V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I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D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E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32808" name="Text Box 48"/>
            <p:cNvSpPr txBox="1">
              <a:spLocks noChangeArrowheads="1"/>
            </p:cNvSpPr>
            <p:nvPr/>
          </p:nvSpPr>
          <p:spPr bwMode="auto">
            <a:xfrm>
              <a:off x="3339" y="1408"/>
              <a:ext cx="176" cy="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V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I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D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E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32809" name="Text Box 49"/>
            <p:cNvSpPr txBox="1">
              <a:spLocks noChangeArrowheads="1"/>
            </p:cNvSpPr>
            <p:nvPr/>
          </p:nvSpPr>
          <p:spPr bwMode="auto">
            <a:xfrm>
              <a:off x="3525" y="1408"/>
              <a:ext cx="176" cy="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V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I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D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E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32810" name="Text Box 50"/>
            <p:cNvSpPr txBox="1">
              <a:spLocks noChangeArrowheads="1"/>
            </p:cNvSpPr>
            <p:nvPr/>
          </p:nvSpPr>
          <p:spPr bwMode="auto">
            <a:xfrm>
              <a:off x="3711" y="1408"/>
              <a:ext cx="176" cy="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V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I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D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E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32811" name="Text Box 51"/>
            <p:cNvSpPr txBox="1">
              <a:spLocks noChangeArrowheads="1"/>
            </p:cNvSpPr>
            <p:nvPr/>
          </p:nvSpPr>
          <p:spPr bwMode="auto">
            <a:xfrm>
              <a:off x="3897" y="1408"/>
              <a:ext cx="176" cy="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V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I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D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E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32812" name="Text Box 52"/>
            <p:cNvSpPr txBox="1">
              <a:spLocks noChangeArrowheads="1"/>
            </p:cNvSpPr>
            <p:nvPr/>
          </p:nvSpPr>
          <p:spPr bwMode="auto">
            <a:xfrm>
              <a:off x="4059" y="1402"/>
              <a:ext cx="171" cy="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000">
                <a:solidFill>
                  <a:srgbClr val="000000"/>
                </a:solidFill>
                <a:latin typeface="Arial" charset="0"/>
              </a:endParaRP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D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A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T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32813" name="Text Box 53"/>
            <p:cNvSpPr txBox="1">
              <a:spLocks noChangeArrowheads="1"/>
            </p:cNvSpPr>
            <p:nvPr/>
          </p:nvSpPr>
          <p:spPr bwMode="auto">
            <a:xfrm>
              <a:off x="4203" y="1402"/>
              <a:ext cx="171" cy="5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000">
                <a:solidFill>
                  <a:srgbClr val="000000"/>
                </a:solidFill>
                <a:latin typeface="Arial" charset="0"/>
              </a:endParaRP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D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A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T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32814" name="Text Box 54"/>
            <p:cNvSpPr txBox="1">
              <a:spLocks noChangeArrowheads="1"/>
            </p:cNvSpPr>
            <p:nvPr/>
          </p:nvSpPr>
          <p:spPr bwMode="auto">
            <a:xfrm>
              <a:off x="4331" y="1114"/>
              <a:ext cx="176" cy="8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000">
                <a:solidFill>
                  <a:srgbClr val="000000"/>
                </a:solidFill>
                <a:latin typeface="Arial" charset="0"/>
              </a:endParaRP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C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O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N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T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R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O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L</a:t>
              </a:r>
            </a:p>
          </p:txBody>
        </p:sp>
        <p:sp>
          <p:nvSpPr>
            <p:cNvPr id="32815" name="Line 55"/>
            <p:cNvSpPr>
              <a:spLocks noChangeShapeType="1"/>
            </p:cNvSpPr>
            <p:nvPr/>
          </p:nvSpPr>
          <p:spPr bwMode="auto">
            <a:xfrm>
              <a:off x="3334" y="1863"/>
              <a:ext cx="1" cy="1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6" name="Line 56"/>
            <p:cNvSpPr>
              <a:spLocks noChangeShapeType="1"/>
            </p:cNvSpPr>
            <p:nvPr/>
          </p:nvSpPr>
          <p:spPr bwMode="auto">
            <a:xfrm>
              <a:off x="3514" y="1863"/>
              <a:ext cx="1" cy="1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7" name="Line 57"/>
            <p:cNvSpPr>
              <a:spLocks noChangeShapeType="1"/>
            </p:cNvSpPr>
            <p:nvPr/>
          </p:nvSpPr>
          <p:spPr bwMode="auto">
            <a:xfrm>
              <a:off x="3698" y="1863"/>
              <a:ext cx="1" cy="1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8" name="Line 58"/>
            <p:cNvSpPr>
              <a:spLocks noChangeShapeType="1"/>
            </p:cNvSpPr>
            <p:nvPr/>
          </p:nvSpPr>
          <p:spPr bwMode="auto">
            <a:xfrm>
              <a:off x="3886" y="1863"/>
              <a:ext cx="1" cy="1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9" name="Line 59"/>
            <p:cNvSpPr>
              <a:spLocks noChangeShapeType="1"/>
            </p:cNvSpPr>
            <p:nvPr/>
          </p:nvSpPr>
          <p:spPr bwMode="auto">
            <a:xfrm>
              <a:off x="4062" y="1871"/>
              <a:ext cx="1" cy="1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0" name="Line 60"/>
            <p:cNvSpPr>
              <a:spLocks noChangeShapeType="1"/>
            </p:cNvSpPr>
            <p:nvPr/>
          </p:nvSpPr>
          <p:spPr bwMode="auto">
            <a:xfrm>
              <a:off x="4218" y="1867"/>
              <a:ext cx="1" cy="1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1" name="Line 61"/>
            <p:cNvSpPr>
              <a:spLocks noChangeShapeType="1"/>
            </p:cNvSpPr>
            <p:nvPr/>
          </p:nvSpPr>
          <p:spPr bwMode="auto">
            <a:xfrm>
              <a:off x="4362" y="1859"/>
              <a:ext cx="1" cy="1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2" name="Text Box 62"/>
            <p:cNvSpPr txBox="1">
              <a:spLocks noChangeArrowheads="1"/>
            </p:cNvSpPr>
            <p:nvPr/>
          </p:nvSpPr>
          <p:spPr bwMode="auto">
            <a:xfrm>
              <a:off x="2986" y="1960"/>
              <a:ext cx="158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32823" name="Text Box 63"/>
            <p:cNvSpPr txBox="1">
              <a:spLocks noChangeArrowheads="1"/>
            </p:cNvSpPr>
            <p:nvPr/>
          </p:nvSpPr>
          <p:spPr bwMode="auto">
            <a:xfrm>
              <a:off x="3154" y="1960"/>
              <a:ext cx="158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32824" name="Text Box 64"/>
            <p:cNvSpPr txBox="1">
              <a:spLocks noChangeArrowheads="1"/>
            </p:cNvSpPr>
            <p:nvPr/>
          </p:nvSpPr>
          <p:spPr bwMode="auto">
            <a:xfrm>
              <a:off x="3346" y="1960"/>
              <a:ext cx="158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32825" name="Text Box 65"/>
            <p:cNvSpPr txBox="1">
              <a:spLocks noChangeArrowheads="1"/>
            </p:cNvSpPr>
            <p:nvPr/>
          </p:nvSpPr>
          <p:spPr bwMode="auto">
            <a:xfrm>
              <a:off x="3518" y="1960"/>
              <a:ext cx="158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4</a:t>
              </a:r>
            </a:p>
          </p:txBody>
        </p:sp>
        <p:sp>
          <p:nvSpPr>
            <p:cNvPr id="32826" name="Text Box 66"/>
            <p:cNvSpPr txBox="1">
              <a:spLocks noChangeArrowheads="1"/>
            </p:cNvSpPr>
            <p:nvPr/>
          </p:nvSpPr>
          <p:spPr bwMode="auto">
            <a:xfrm>
              <a:off x="3706" y="1956"/>
              <a:ext cx="158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5</a:t>
              </a:r>
            </a:p>
          </p:txBody>
        </p:sp>
        <p:sp>
          <p:nvSpPr>
            <p:cNvPr id="32827" name="Text Box 67"/>
            <p:cNvSpPr txBox="1">
              <a:spLocks noChangeArrowheads="1"/>
            </p:cNvSpPr>
            <p:nvPr/>
          </p:nvSpPr>
          <p:spPr bwMode="auto">
            <a:xfrm>
              <a:off x="3894" y="1956"/>
              <a:ext cx="158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6</a:t>
              </a:r>
            </a:p>
          </p:txBody>
        </p:sp>
        <p:sp>
          <p:nvSpPr>
            <p:cNvPr id="32828" name="Text Box 68"/>
            <p:cNvSpPr txBox="1">
              <a:spLocks noChangeArrowheads="1"/>
            </p:cNvSpPr>
            <p:nvPr/>
          </p:nvSpPr>
          <p:spPr bwMode="auto">
            <a:xfrm>
              <a:off x="4058" y="1956"/>
              <a:ext cx="158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7</a:t>
              </a:r>
            </a:p>
          </p:txBody>
        </p:sp>
        <p:sp>
          <p:nvSpPr>
            <p:cNvPr id="32829" name="Text Box 69"/>
            <p:cNvSpPr txBox="1">
              <a:spLocks noChangeArrowheads="1"/>
            </p:cNvSpPr>
            <p:nvPr/>
          </p:nvSpPr>
          <p:spPr bwMode="auto">
            <a:xfrm>
              <a:off x="4206" y="1956"/>
              <a:ext cx="158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32830" name="Text Box 70"/>
            <p:cNvSpPr txBox="1">
              <a:spLocks noChangeArrowheads="1"/>
            </p:cNvSpPr>
            <p:nvPr/>
          </p:nvSpPr>
          <p:spPr bwMode="auto">
            <a:xfrm>
              <a:off x="4350" y="1956"/>
              <a:ext cx="158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000">
                  <a:solidFill>
                    <a:srgbClr val="000000"/>
                  </a:solidFill>
                  <a:latin typeface="Arial" charset="0"/>
                </a:rPr>
                <a:t>9</a:t>
              </a:r>
            </a:p>
          </p:txBody>
        </p:sp>
        <p:sp>
          <p:nvSpPr>
            <p:cNvPr id="32831" name="Freeform 71"/>
            <p:cNvSpPr>
              <a:spLocks noChangeArrowheads="1"/>
            </p:cNvSpPr>
            <p:nvPr/>
          </p:nvSpPr>
          <p:spPr bwMode="auto">
            <a:xfrm>
              <a:off x="2606" y="969"/>
              <a:ext cx="375" cy="969"/>
            </a:xfrm>
            <a:custGeom>
              <a:avLst/>
              <a:gdLst>
                <a:gd name="T0" fmla="*/ 375 w 375"/>
                <a:gd name="T1" fmla="*/ 0 h 969"/>
                <a:gd name="T2" fmla="*/ 0 w 375"/>
                <a:gd name="T3" fmla="*/ 485 h 969"/>
                <a:gd name="T4" fmla="*/ 375 w 375"/>
                <a:gd name="T5" fmla="*/ 969 h 969"/>
                <a:gd name="T6" fmla="*/ 375 w 375"/>
                <a:gd name="T7" fmla="*/ 0 h 9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5"/>
                <a:gd name="T13" fmla="*/ 0 h 969"/>
                <a:gd name="T14" fmla="*/ 375 w 375"/>
                <a:gd name="T15" fmla="*/ 969 h 9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5" h="969">
                  <a:moveTo>
                    <a:pt x="375" y="0"/>
                  </a:moveTo>
                  <a:lnTo>
                    <a:pt x="0" y="485"/>
                  </a:lnTo>
                  <a:lnTo>
                    <a:pt x="375" y="969"/>
                  </a:lnTo>
                  <a:lnTo>
                    <a:pt x="375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FFFF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" name="Group 72"/>
          <p:cNvGrpSpPr>
            <a:grpSpLocks/>
          </p:cNvGrpSpPr>
          <p:nvPr/>
        </p:nvGrpSpPr>
        <p:grpSpPr bwMode="auto">
          <a:xfrm>
            <a:off x="2398713" y="2176463"/>
            <a:ext cx="1665287" cy="2060575"/>
            <a:chOff x="1511" y="1371"/>
            <a:chExt cx="1049" cy="1298"/>
          </a:xfrm>
        </p:grpSpPr>
        <p:grpSp>
          <p:nvGrpSpPr>
            <p:cNvPr id="32796" name="Group 73"/>
            <p:cNvGrpSpPr>
              <a:grpSpLocks/>
            </p:cNvGrpSpPr>
            <p:nvPr/>
          </p:nvGrpSpPr>
          <p:grpSpPr bwMode="auto">
            <a:xfrm>
              <a:off x="1511" y="1371"/>
              <a:ext cx="1049" cy="197"/>
              <a:chOff x="1511" y="1371"/>
              <a:chExt cx="1049" cy="197"/>
            </a:xfrm>
          </p:grpSpPr>
          <p:sp>
            <p:nvSpPr>
              <p:cNvPr id="32798" name="Rectangle 74"/>
              <p:cNvSpPr>
                <a:spLocks noChangeArrowheads="1"/>
              </p:cNvSpPr>
              <p:nvPr/>
            </p:nvSpPr>
            <p:spPr bwMode="auto">
              <a:xfrm>
                <a:off x="2255" y="1377"/>
                <a:ext cx="168" cy="174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799" name="Freeform 75"/>
              <p:cNvSpPr>
                <a:spLocks noChangeArrowheads="1"/>
              </p:cNvSpPr>
              <p:nvPr/>
            </p:nvSpPr>
            <p:spPr bwMode="auto">
              <a:xfrm>
                <a:off x="1511" y="1371"/>
                <a:ext cx="896" cy="198"/>
              </a:xfrm>
              <a:custGeom>
                <a:avLst/>
                <a:gdLst>
                  <a:gd name="T0" fmla="*/ 18 w 896"/>
                  <a:gd name="T1" fmla="*/ 0 h 198"/>
                  <a:gd name="T2" fmla="*/ 0 w 896"/>
                  <a:gd name="T3" fmla="*/ 96 h 198"/>
                  <a:gd name="T4" fmla="*/ 18 w 896"/>
                  <a:gd name="T5" fmla="*/ 198 h 198"/>
                  <a:gd name="T6" fmla="*/ 774 w 896"/>
                  <a:gd name="T7" fmla="*/ 198 h 198"/>
                  <a:gd name="T8" fmla="*/ 750 w 896"/>
                  <a:gd name="T9" fmla="*/ 90 h 198"/>
                  <a:gd name="T10" fmla="*/ 774 w 896"/>
                  <a:gd name="T11" fmla="*/ 0 h 198"/>
                  <a:gd name="T12" fmla="*/ 18 w 896"/>
                  <a:gd name="T13" fmla="*/ 0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96"/>
                  <a:gd name="T22" fmla="*/ 0 h 198"/>
                  <a:gd name="T23" fmla="*/ 896 w 896"/>
                  <a:gd name="T24" fmla="*/ 198 h 1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96" h="198">
                    <a:moveTo>
                      <a:pt x="18" y="0"/>
                    </a:moveTo>
                    <a:lnTo>
                      <a:pt x="0" y="96"/>
                    </a:lnTo>
                    <a:lnTo>
                      <a:pt x="18" y="198"/>
                    </a:lnTo>
                    <a:lnTo>
                      <a:pt x="774" y="198"/>
                    </a:lnTo>
                    <a:cubicBezTo>
                      <a:pt x="896" y="180"/>
                      <a:pt x="750" y="123"/>
                      <a:pt x="750" y="90"/>
                    </a:cubicBezTo>
                    <a:cubicBezTo>
                      <a:pt x="750" y="57"/>
                      <a:pt x="896" y="15"/>
                      <a:pt x="774" y="0"/>
                    </a:cubicBezTo>
                    <a:lnTo>
                      <a:pt x="18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00"/>
                  </a:gs>
                  <a:gs pos="50000">
                    <a:srgbClr val="FFFFFF"/>
                  </a:gs>
                  <a:gs pos="100000">
                    <a:srgbClr val="000000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00" name="Oval 76"/>
              <p:cNvSpPr>
                <a:spLocks noChangeArrowheads="1"/>
              </p:cNvSpPr>
              <p:nvPr/>
            </p:nvSpPr>
            <p:spPr bwMode="auto">
              <a:xfrm>
                <a:off x="2399" y="1383"/>
                <a:ext cx="62" cy="16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801" name="Line 77"/>
              <p:cNvSpPr>
                <a:spLocks noChangeShapeType="1"/>
              </p:cNvSpPr>
              <p:nvPr/>
            </p:nvSpPr>
            <p:spPr bwMode="auto">
              <a:xfrm>
                <a:off x="2423" y="1461"/>
                <a:ext cx="13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797" name="Freeform 78"/>
            <p:cNvSpPr>
              <a:spLocks noChangeArrowheads="1"/>
            </p:cNvSpPr>
            <p:nvPr/>
          </p:nvSpPr>
          <p:spPr bwMode="auto">
            <a:xfrm>
              <a:off x="1536" y="1563"/>
              <a:ext cx="1015" cy="1107"/>
            </a:xfrm>
            <a:custGeom>
              <a:avLst/>
              <a:gdLst>
                <a:gd name="T0" fmla="*/ 1015 w 1015"/>
                <a:gd name="T1" fmla="*/ 1107 h 1107"/>
                <a:gd name="T2" fmla="*/ 0 w 1015"/>
                <a:gd name="T3" fmla="*/ 0 h 1107"/>
                <a:gd name="T4" fmla="*/ 905 w 1015"/>
                <a:gd name="T5" fmla="*/ 0 h 1107"/>
                <a:gd name="T6" fmla="*/ 1015 w 1015"/>
                <a:gd name="T7" fmla="*/ 1107 h 11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15"/>
                <a:gd name="T13" fmla="*/ 0 h 1107"/>
                <a:gd name="T14" fmla="*/ 1015 w 1015"/>
                <a:gd name="T15" fmla="*/ 1107 h 11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15" h="1107">
                  <a:moveTo>
                    <a:pt x="1015" y="1107"/>
                  </a:moveTo>
                  <a:lnTo>
                    <a:pt x="0" y="0"/>
                  </a:lnTo>
                  <a:lnTo>
                    <a:pt x="905" y="0"/>
                  </a:lnTo>
                  <a:lnTo>
                    <a:pt x="1015" y="1107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95" name="Text Box 79"/>
          <p:cNvSpPr txBox="1">
            <a:spLocks noChangeArrowheads="1"/>
          </p:cNvSpPr>
          <p:nvPr/>
        </p:nvSpPr>
        <p:spPr bwMode="auto">
          <a:xfrm>
            <a:off x="1951038" y="1360488"/>
            <a:ext cx="94615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FDM: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2873CA27-A833-45E9-A350-70659B825FA7}" type="slidenum">
              <a:rPr lang="en-GB" altLang="it-IT"/>
              <a:pPr/>
              <a:t>21</a:t>
            </a:fld>
            <a:endParaRPr lang="en-GB" altLang="it-IT"/>
          </a:p>
        </p:txBody>
      </p:sp>
      <p:sp>
        <p:nvSpPr>
          <p:cNvPr id="33795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Accesso aziendale: reti locali (LAN)</a:t>
            </a:r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4419600" cy="5029200"/>
          </a:xfrm>
        </p:spPr>
        <p:txBody>
          <a:bodyPr/>
          <a:lstStyle/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Una LAN collega i sistemi terminali di aziende e università all’edge router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Ethernet:</a:t>
            </a:r>
            <a:r>
              <a:rPr lang="en-GB" altLang="it-IT" sz="2400" smtClean="0"/>
              <a:t> 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mtClean="0"/>
              <a:t>10 Mb, 100 Mb, 1 Giga, 10 Giga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mtClean="0"/>
              <a:t>Moderna configurazione: sistemi terminali collegati mediante uno switch Ethernet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Le LAN:  Capitolo 5</a:t>
            </a:r>
          </a:p>
        </p:txBody>
      </p:sp>
      <p:grpSp>
        <p:nvGrpSpPr>
          <p:cNvPr id="33797" name="Group 56"/>
          <p:cNvGrpSpPr>
            <a:grpSpLocks/>
          </p:cNvGrpSpPr>
          <p:nvPr/>
        </p:nvGrpSpPr>
        <p:grpSpPr bwMode="auto">
          <a:xfrm>
            <a:off x="5494338" y="1449388"/>
            <a:ext cx="2625725" cy="2178050"/>
            <a:chOff x="3461" y="913"/>
            <a:chExt cx="1654" cy="1372"/>
          </a:xfrm>
        </p:grpSpPr>
        <p:pic>
          <p:nvPicPr>
            <p:cNvPr id="33853" name="Picture 5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61" y="913"/>
              <a:ext cx="354" cy="3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3854" name="Line 58"/>
            <p:cNvSpPr>
              <a:spLocks noChangeShapeType="1"/>
            </p:cNvSpPr>
            <p:nvPr/>
          </p:nvSpPr>
          <p:spPr bwMode="auto">
            <a:xfrm flipV="1">
              <a:off x="3808" y="1164"/>
              <a:ext cx="61" cy="9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33855" name="Picture 5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61" y="1521"/>
              <a:ext cx="354" cy="3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3856" name="Line 60"/>
            <p:cNvSpPr>
              <a:spLocks noChangeShapeType="1"/>
            </p:cNvSpPr>
            <p:nvPr/>
          </p:nvSpPr>
          <p:spPr bwMode="auto">
            <a:xfrm flipV="1">
              <a:off x="3808" y="1778"/>
              <a:ext cx="61" cy="5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857" name="Group 61"/>
            <p:cNvGrpSpPr>
              <a:grpSpLocks/>
            </p:cNvGrpSpPr>
            <p:nvPr/>
          </p:nvGrpSpPr>
          <p:grpSpPr bwMode="auto">
            <a:xfrm>
              <a:off x="3567" y="1263"/>
              <a:ext cx="60" cy="226"/>
              <a:chOff x="3567" y="1263"/>
              <a:chExt cx="60" cy="226"/>
            </a:xfrm>
          </p:grpSpPr>
          <p:sp>
            <p:nvSpPr>
              <p:cNvPr id="33901" name="Oval 62"/>
              <p:cNvSpPr>
                <a:spLocks noChangeArrowheads="1"/>
              </p:cNvSpPr>
              <p:nvPr/>
            </p:nvSpPr>
            <p:spPr bwMode="auto">
              <a:xfrm>
                <a:off x="3567" y="1263"/>
                <a:ext cx="56" cy="64"/>
              </a:xfrm>
              <a:prstGeom prst="ellipse">
                <a:avLst/>
              </a:pr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902" name="Oval 63"/>
              <p:cNvSpPr>
                <a:spLocks noChangeArrowheads="1"/>
              </p:cNvSpPr>
              <p:nvPr/>
            </p:nvSpPr>
            <p:spPr bwMode="auto">
              <a:xfrm>
                <a:off x="3569" y="1344"/>
                <a:ext cx="56" cy="64"/>
              </a:xfrm>
              <a:prstGeom prst="ellipse">
                <a:avLst/>
              </a:pr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903" name="Oval 64"/>
              <p:cNvSpPr>
                <a:spLocks noChangeArrowheads="1"/>
              </p:cNvSpPr>
              <p:nvPr/>
            </p:nvSpPr>
            <p:spPr bwMode="auto">
              <a:xfrm>
                <a:off x="3572" y="1426"/>
                <a:ext cx="56" cy="64"/>
              </a:xfrm>
              <a:prstGeom prst="ellipse">
                <a:avLst/>
              </a:prstGeom>
              <a:solidFill>
                <a:srgbClr val="3333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33858" name="Line 65"/>
            <p:cNvSpPr>
              <a:spLocks noChangeShapeType="1"/>
            </p:cNvSpPr>
            <p:nvPr/>
          </p:nvSpPr>
          <p:spPr bwMode="auto">
            <a:xfrm>
              <a:off x="3864" y="1162"/>
              <a:ext cx="1" cy="615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33859" name="Picture 6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00" y="1947"/>
              <a:ext cx="356" cy="3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3860" name="Picture 6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77" y="1935"/>
              <a:ext cx="353" cy="3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3861" name="Line 68"/>
            <p:cNvSpPr>
              <a:spLocks noChangeShapeType="1"/>
            </p:cNvSpPr>
            <p:nvPr/>
          </p:nvSpPr>
          <p:spPr bwMode="auto">
            <a:xfrm flipV="1">
              <a:off x="4416" y="1890"/>
              <a:ext cx="1" cy="64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2" name="Line 69"/>
            <p:cNvSpPr>
              <a:spLocks noChangeShapeType="1"/>
            </p:cNvSpPr>
            <p:nvPr/>
          </p:nvSpPr>
          <p:spPr bwMode="auto">
            <a:xfrm flipV="1">
              <a:off x="3885" y="1879"/>
              <a:ext cx="1" cy="67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3" name="Line 70"/>
            <p:cNvSpPr>
              <a:spLocks noChangeShapeType="1"/>
            </p:cNvSpPr>
            <p:nvPr/>
          </p:nvSpPr>
          <p:spPr bwMode="auto">
            <a:xfrm flipH="1">
              <a:off x="3884" y="1886"/>
              <a:ext cx="536" cy="1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4" name="Line 71"/>
            <p:cNvSpPr>
              <a:spLocks noChangeShapeType="1"/>
            </p:cNvSpPr>
            <p:nvPr/>
          </p:nvSpPr>
          <p:spPr bwMode="auto">
            <a:xfrm>
              <a:off x="3861" y="1498"/>
              <a:ext cx="87" cy="4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865" name="Group 72"/>
            <p:cNvGrpSpPr>
              <a:grpSpLocks/>
            </p:cNvGrpSpPr>
            <p:nvPr/>
          </p:nvGrpSpPr>
          <p:grpSpPr bwMode="auto">
            <a:xfrm>
              <a:off x="4700" y="1685"/>
              <a:ext cx="176" cy="417"/>
              <a:chOff x="4700" y="1685"/>
              <a:chExt cx="176" cy="417"/>
            </a:xfrm>
          </p:grpSpPr>
          <p:sp>
            <p:nvSpPr>
              <p:cNvPr id="33893" name="AutoShape 73"/>
              <p:cNvSpPr>
                <a:spLocks noChangeArrowheads="1"/>
              </p:cNvSpPr>
              <p:nvPr/>
            </p:nvSpPr>
            <p:spPr bwMode="auto">
              <a:xfrm>
                <a:off x="4700" y="2007"/>
                <a:ext cx="177" cy="97"/>
              </a:xfrm>
              <a:prstGeom prst="parallelogram">
                <a:avLst>
                  <a:gd name="adj" fmla="val 70295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94" name="Rectangle 74"/>
              <p:cNvSpPr>
                <a:spLocks noChangeArrowheads="1"/>
              </p:cNvSpPr>
              <p:nvPr/>
            </p:nvSpPr>
            <p:spPr bwMode="auto">
              <a:xfrm>
                <a:off x="4790" y="1688"/>
                <a:ext cx="81" cy="322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95" name="Rectangle 75"/>
              <p:cNvSpPr>
                <a:spLocks noChangeArrowheads="1"/>
              </p:cNvSpPr>
              <p:nvPr/>
            </p:nvSpPr>
            <p:spPr bwMode="auto">
              <a:xfrm>
                <a:off x="4701" y="1779"/>
                <a:ext cx="112" cy="322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96" name="AutoShape 76"/>
              <p:cNvSpPr>
                <a:spLocks noChangeArrowheads="1"/>
              </p:cNvSpPr>
              <p:nvPr/>
            </p:nvSpPr>
            <p:spPr bwMode="auto">
              <a:xfrm>
                <a:off x="4700" y="1685"/>
                <a:ext cx="177" cy="97"/>
              </a:xfrm>
              <a:prstGeom prst="parallelogram">
                <a:avLst>
                  <a:gd name="adj" fmla="val 70295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97" name="Line 77"/>
              <p:cNvSpPr>
                <a:spLocks noChangeShapeType="1"/>
              </p:cNvSpPr>
              <p:nvPr/>
            </p:nvSpPr>
            <p:spPr bwMode="auto">
              <a:xfrm>
                <a:off x="4877" y="1692"/>
                <a:ext cx="1" cy="3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8" name="Line 78"/>
              <p:cNvSpPr>
                <a:spLocks noChangeShapeType="1"/>
              </p:cNvSpPr>
              <p:nvPr/>
            </p:nvSpPr>
            <p:spPr bwMode="auto">
              <a:xfrm flipH="1">
                <a:off x="4812" y="2007"/>
                <a:ext cx="66" cy="9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9" name="Rectangle 79"/>
              <p:cNvSpPr>
                <a:spLocks noChangeArrowheads="1"/>
              </p:cNvSpPr>
              <p:nvPr/>
            </p:nvSpPr>
            <p:spPr bwMode="auto">
              <a:xfrm>
                <a:off x="4715" y="1822"/>
                <a:ext cx="74" cy="185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900" name="Rectangle 80"/>
              <p:cNvSpPr>
                <a:spLocks noChangeArrowheads="1"/>
              </p:cNvSpPr>
              <p:nvPr/>
            </p:nvSpPr>
            <p:spPr bwMode="auto">
              <a:xfrm>
                <a:off x="4726" y="1878"/>
                <a:ext cx="56" cy="6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33866" name="Group 81"/>
            <p:cNvGrpSpPr>
              <a:grpSpLocks/>
            </p:cNvGrpSpPr>
            <p:nvPr/>
          </p:nvGrpSpPr>
          <p:grpSpPr bwMode="auto">
            <a:xfrm>
              <a:off x="4939" y="1685"/>
              <a:ext cx="176" cy="417"/>
              <a:chOff x="4939" y="1685"/>
              <a:chExt cx="176" cy="417"/>
            </a:xfrm>
          </p:grpSpPr>
          <p:sp>
            <p:nvSpPr>
              <p:cNvPr id="33885" name="AutoShape 82"/>
              <p:cNvSpPr>
                <a:spLocks noChangeArrowheads="1"/>
              </p:cNvSpPr>
              <p:nvPr/>
            </p:nvSpPr>
            <p:spPr bwMode="auto">
              <a:xfrm>
                <a:off x="4939" y="2007"/>
                <a:ext cx="177" cy="97"/>
              </a:xfrm>
              <a:prstGeom prst="parallelogram">
                <a:avLst>
                  <a:gd name="adj" fmla="val 70295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86" name="Rectangle 83"/>
              <p:cNvSpPr>
                <a:spLocks noChangeArrowheads="1"/>
              </p:cNvSpPr>
              <p:nvPr/>
            </p:nvSpPr>
            <p:spPr bwMode="auto">
              <a:xfrm>
                <a:off x="5028" y="1688"/>
                <a:ext cx="81" cy="322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87" name="Rectangle 84"/>
              <p:cNvSpPr>
                <a:spLocks noChangeArrowheads="1"/>
              </p:cNvSpPr>
              <p:nvPr/>
            </p:nvSpPr>
            <p:spPr bwMode="auto">
              <a:xfrm>
                <a:off x="4940" y="1779"/>
                <a:ext cx="112" cy="322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88" name="AutoShape 85"/>
              <p:cNvSpPr>
                <a:spLocks noChangeArrowheads="1"/>
              </p:cNvSpPr>
              <p:nvPr/>
            </p:nvSpPr>
            <p:spPr bwMode="auto">
              <a:xfrm>
                <a:off x="4939" y="1685"/>
                <a:ext cx="177" cy="97"/>
              </a:xfrm>
              <a:prstGeom prst="parallelogram">
                <a:avLst>
                  <a:gd name="adj" fmla="val 70295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89" name="Line 86"/>
              <p:cNvSpPr>
                <a:spLocks noChangeShapeType="1"/>
              </p:cNvSpPr>
              <p:nvPr/>
            </p:nvSpPr>
            <p:spPr bwMode="auto">
              <a:xfrm>
                <a:off x="5116" y="1692"/>
                <a:ext cx="1" cy="3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0" name="Line 87"/>
              <p:cNvSpPr>
                <a:spLocks noChangeShapeType="1"/>
              </p:cNvSpPr>
              <p:nvPr/>
            </p:nvSpPr>
            <p:spPr bwMode="auto">
              <a:xfrm flipH="1">
                <a:off x="5050" y="2007"/>
                <a:ext cx="66" cy="9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1" name="Rectangle 88"/>
              <p:cNvSpPr>
                <a:spLocks noChangeArrowheads="1"/>
              </p:cNvSpPr>
              <p:nvPr/>
            </p:nvSpPr>
            <p:spPr bwMode="auto">
              <a:xfrm>
                <a:off x="4954" y="1822"/>
                <a:ext cx="74" cy="185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92" name="Rectangle 89"/>
              <p:cNvSpPr>
                <a:spLocks noChangeArrowheads="1"/>
              </p:cNvSpPr>
              <p:nvPr/>
            </p:nvSpPr>
            <p:spPr bwMode="auto">
              <a:xfrm>
                <a:off x="4964" y="1878"/>
                <a:ext cx="56" cy="6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33867" name="Line 90"/>
            <p:cNvSpPr>
              <a:spLocks noChangeShapeType="1"/>
            </p:cNvSpPr>
            <p:nvPr/>
          </p:nvSpPr>
          <p:spPr bwMode="auto">
            <a:xfrm>
              <a:off x="4374" y="1543"/>
              <a:ext cx="667" cy="1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8" name="Line 91"/>
            <p:cNvSpPr>
              <a:spLocks noChangeShapeType="1"/>
            </p:cNvSpPr>
            <p:nvPr/>
          </p:nvSpPr>
          <p:spPr bwMode="auto">
            <a:xfrm flipV="1">
              <a:off x="4826" y="1533"/>
              <a:ext cx="1" cy="167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869" name="Group 92"/>
            <p:cNvGrpSpPr>
              <a:grpSpLocks/>
            </p:cNvGrpSpPr>
            <p:nvPr/>
          </p:nvGrpSpPr>
          <p:grpSpPr bwMode="auto">
            <a:xfrm>
              <a:off x="3948" y="1417"/>
              <a:ext cx="425" cy="237"/>
              <a:chOff x="3948" y="1417"/>
              <a:chExt cx="425" cy="237"/>
            </a:xfrm>
          </p:grpSpPr>
          <p:sp>
            <p:nvSpPr>
              <p:cNvPr id="33872" name="Oval 93"/>
              <p:cNvSpPr>
                <a:spLocks noChangeArrowheads="1"/>
              </p:cNvSpPr>
              <p:nvPr/>
            </p:nvSpPr>
            <p:spPr bwMode="auto">
              <a:xfrm>
                <a:off x="3951" y="1523"/>
                <a:ext cx="422" cy="13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73" name="Line 94"/>
              <p:cNvSpPr>
                <a:spLocks noChangeShapeType="1"/>
              </p:cNvSpPr>
              <p:nvPr/>
            </p:nvSpPr>
            <p:spPr bwMode="auto">
              <a:xfrm>
                <a:off x="3951" y="1512"/>
                <a:ext cx="1" cy="82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4" name="Line 95"/>
              <p:cNvSpPr>
                <a:spLocks noChangeShapeType="1"/>
              </p:cNvSpPr>
              <p:nvPr/>
            </p:nvSpPr>
            <p:spPr bwMode="auto">
              <a:xfrm>
                <a:off x="4374" y="1512"/>
                <a:ext cx="1" cy="82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5" name="Rectangle 96"/>
              <p:cNvSpPr>
                <a:spLocks noChangeArrowheads="1"/>
              </p:cNvSpPr>
              <p:nvPr/>
            </p:nvSpPr>
            <p:spPr bwMode="auto">
              <a:xfrm>
                <a:off x="3951" y="1512"/>
                <a:ext cx="419" cy="81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876" name="Oval 97"/>
              <p:cNvSpPr>
                <a:spLocks noChangeArrowheads="1"/>
              </p:cNvSpPr>
              <p:nvPr/>
            </p:nvSpPr>
            <p:spPr bwMode="auto">
              <a:xfrm>
                <a:off x="3948" y="1417"/>
                <a:ext cx="422" cy="154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3877" name="Group 98"/>
              <p:cNvGrpSpPr>
                <a:grpSpLocks/>
              </p:cNvGrpSpPr>
              <p:nvPr/>
            </p:nvGrpSpPr>
            <p:grpSpPr bwMode="auto">
              <a:xfrm>
                <a:off x="4050" y="1451"/>
                <a:ext cx="208" cy="89"/>
                <a:chOff x="4050" y="1451"/>
                <a:chExt cx="208" cy="89"/>
              </a:xfrm>
            </p:grpSpPr>
            <p:sp>
              <p:nvSpPr>
                <p:cNvPr id="33882" name="Line 99"/>
                <p:cNvSpPr>
                  <a:spLocks noChangeShapeType="1"/>
                </p:cNvSpPr>
                <p:nvPr/>
              </p:nvSpPr>
              <p:spPr bwMode="auto">
                <a:xfrm flipV="1">
                  <a:off x="4050" y="1450"/>
                  <a:ext cx="75" cy="4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83" name="Line 100"/>
                <p:cNvSpPr>
                  <a:spLocks noChangeShapeType="1"/>
                </p:cNvSpPr>
                <p:nvPr/>
              </p:nvSpPr>
              <p:spPr bwMode="auto">
                <a:xfrm>
                  <a:off x="4193" y="1541"/>
                  <a:ext cx="66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84" name="Line 101"/>
                <p:cNvSpPr>
                  <a:spLocks noChangeShapeType="1"/>
                </p:cNvSpPr>
                <p:nvPr/>
              </p:nvSpPr>
              <p:spPr bwMode="auto">
                <a:xfrm>
                  <a:off x="4118" y="1453"/>
                  <a:ext cx="78" cy="88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878" name="Group 102"/>
              <p:cNvGrpSpPr>
                <a:grpSpLocks/>
              </p:cNvGrpSpPr>
              <p:nvPr/>
            </p:nvGrpSpPr>
            <p:grpSpPr bwMode="auto">
              <a:xfrm>
                <a:off x="4050" y="1450"/>
                <a:ext cx="208" cy="89"/>
                <a:chOff x="4050" y="1450"/>
                <a:chExt cx="208" cy="89"/>
              </a:xfrm>
            </p:grpSpPr>
            <p:sp>
              <p:nvSpPr>
                <p:cNvPr id="33879" name="Line 103"/>
                <p:cNvSpPr>
                  <a:spLocks noChangeShapeType="1"/>
                </p:cNvSpPr>
                <p:nvPr/>
              </p:nvSpPr>
              <p:spPr bwMode="auto">
                <a:xfrm>
                  <a:off x="4050" y="1538"/>
                  <a:ext cx="75" cy="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80" name="Line 104"/>
                <p:cNvSpPr>
                  <a:spLocks noChangeShapeType="1"/>
                </p:cNvSpPr>
                <p:nvPr/>
              </p:nvSpPr>
              <p:spPr bwMode="auto">
                <a:xfrm>
                  <a:off x="4193" y="1450"/>
                  <a:ext cx="66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81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4118" y="1449"/>
                  <a:ext cx="78" cy="9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3870" name="Line 106"/>
            <p:cNvSpPr>
              <a:spLocks noChangeShapeType="1"/>
            </p:cNvSpPr>
            <p:nvPr/>
          </p:nvSpPr>
          <p:spPr bwMode="auto">
            <a:xfrm>
              <a:off x="4161" y="1648"/>
              <a:ext cx="1" cy="233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1" name="Line 107"/>
            <p:cNvSpPr>
              <a:spLocks noChangeShapeType="1"/>
            </p:cNvSpPr>
            <p:nvPr/>
          </p:nvSpPr>
          <p:spPr bwMode="auto">
            <a:xfrm flipV="1">
              <a:off x="5039" y="1533"/>
              <a:ext cx="1" cy="167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3798" name="Picture 1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7988" y="3975100"/>
            <a:ext cx="561975" cy="538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799" name="Picture 1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7988" y="4941888"/>
            <a:ext cx="561975" cy="536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3800" name="Group 110"/>
          <p:cNvGrpSpPr>
            <a:grpSpLocks/>
          </p:cNvGrpSpPr>
          <p:nvPr/>
        </p:nvGrpSpPr>
        <p:grpSpPr bwMode="auto">
          <a:xfrm>
            <a:off x="5656263" y="4530725"/>
            <a:ext cx="95250" cy="358775"/>
            <a:chOff x="3563" y="2854"/>
            <a:chExt cx="60" cy="226"/>
          </a:xfrm>
        </p:grpSpPr>
        <p:sp>
          <p:nvSpPr>
            <p:cNvPr id="33850" name="Oval 111"/>
            <p:cNvSpPr>
              <a:spLocks noChangeArrowheads="1"/>
            </p:cNvSpPr>
            <p:nvPr/>
          </p:nvSpPr>
          <p:spPr bwMode="auto">
            <a:xfrm>
              <a:off x="3563" y="2854"/>
              <a:ext cx="56" cy="64"/>
            </a:xfrm>
            <a:prstGeom prst="ellipse">
              <a:avLst/>
            </a:pr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51" name="Oval 112"/>
            <p:cNvSpPr>
              <a:spLocks noChangeArrowheads="1"/>
            </p:cNvSpPr>
            <p:nvPr/>
          </p:nvSpPr>
          <p:spPr bwMode="auto">
            <a:xfrm>
              <a:off x="3565" y="2935"/>
              <a:ext cx="56" cy="64"/>
            </a:xfrm>
            <a:prstGeom prst="ellipse">
              <a:avLst/>
            </a:pr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52" name="Oval 113"/>
            <p:cNvSpPr>
              <a:spLocks noChangeArrowheads="1"/>
            </p:cNvSpPr>
            <p:nvPr/>
          </p:nvSpPr>
          <p:spPr bwMode="auto">
            <a:xfrm>
              <a:off x="3568" y="3017"/>
              <a:ext cx="56" cy="64"/>
            </a:xfrm>
            <a:prstGeom prst="ellipse">
              <a:avLst/>
            </a:pr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33801" name="Picture 1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1150" y="5616575"/>
            <a:ext cx="563563" cy="538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802" name="Picture 1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0888" y="5597525"/>
            <a:ext cx="560387" cy="538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3803" name="Group 116"/>
          <p:cNvGrpSpPr>
            <a:grpSpLocks/>
          </p:cNvGrpSpPr>
          <p:nvPr/>
        </p:nvGrpSpPr>
        <p:grpSpPr bwMode="auto">
          <a:xfrm>
            <a:off x="7456488" y="5202238"/>
            <a:ext cx="279400" cy="660400"/>
            <a:chOff x="4697" y="3277"/>
            <a:chExt cx="176" cy="416"/>
          </a:xfrm>
        </p:grpSpPr>
        <p:sp>
          <p:nvSpPr>
            <p:cNvPr id="33842" name="AutoShape 117"/>
            <p:cNvSpPr>
              <a:spLocks noChangeArrowheads="1"/>
            </p:cNvSpPr>
            <p:nvPr/>
          </p:nvSpPr>
          <p:spPr bwMode="auto">
            <a:xfrm>
              <a:off x="4697" y="3598"/>
              <a:ext cx="177" cy="96"/>
            </a:xfrm>
            <a:prstGeom prst="parallelogram">
              <a:avLst>
                <a:gd name="adj" fmla="val 71027"/>
              </a:avLst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43" name="Rectangle 118"/>
            <p:cNvSpPr>
              <a:spLocks noChangeArrowheads="1"/>
            </p:cNvSpPr>
            <p:nvPr/>
          </p:nvSpPr>
          <p:spPr bwMode="auto">
            <a:xfrm>
              <a:off x="4786" y="3280"/>
              <a:ext cx="81" cy="321"/>
            </a:xfrm>
            <a:prstGeom prst="rect">
              <a:avLst/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44" name="Rectangle 119"/>
            <p:cNvSpPr>
              <a:spLocks noChangeArrowheads="1"/>
            </p:cNvSpPr>
            <p:nvPr/>
          </p:nvSpPr>
          <p:spPr bwMode="auto">
            <a:xfrm>
              <a:off x="4698" y="3371"/>
              <a:ext cx="112" cy="321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45" name="AutoShape 120"/>
            <p:cNvSpPr>
              <a:spLocks noChangeArrowheads="1"/>
            </p:cNvSpPr>
            <p:nvPr/>
          </p:nvSpPr>
          <p:spPr bwMode="auto">
            <a:xfrm>
              <a:off x="4697" y="3277"/>
              <a:ext cx="177" cy="96"/>
            </a:xfrm>
            <a:prstGeom prst="parallelogram">
              <a:avLst>
                <a:gd name="adj" fmla="val 71027"/>
              </a:avLst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46" name="Line 121"/>
            <p:cNvSpPr>
              <a:spLocks noChangeShapeType="1"/>
            </p:cNvSpPr>
            <p:nvPr/>
          </p:nvSpPr>
          <p:spPr bwMode="auto">
            <a:xfrm>
              <a:off x="4874" y="3284"/>
              <a:ext cx="1" cy="31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7" name="Line 122"/>
            <p:cNvSpPr>
              <a:spLocks noChangeShapeType="1"/>
            </p:cNvSpPr>
            <p:nvPr/>
          </p:nvSpPr>
          <p:spPr bwMode="auto">
            <a:xfrm flipH="1">
              <a:off x="4809" y="3598"/>
              <a:ext cx="66" cy="9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8" name="Rectangle 123"/>
            <p:cNvSpPr>
              <a:spLocks noChangeArrowheads="1"/>
            </p:cNvSpPr>
            <p:nvPr/>
          </p:nvSpPr>
          <p:spPr bwMode="auto">
            <a:xfrm>
              <a:off x="4712" y="3413"/>
              <a:ext cx="74" cy="185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49" name="Rectangle 124"/>
            <p:cNvSpPr>
              <a:spLocks noChangeArrowheads="1"/>
            </p:cNvSpPr>
            <p:nvPr/>
          </p:nvSpPr>
          <p:spPr bwMode="auto">
            <a:xfrm>
              <a:off x="4723" y="3469"/>
              <a:ext cx="56" cy="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3804" name="Group 125"/>
          <p:cNvGrpSpPr>
            <a:grpSpLocks/>
          </p:cNvGrpSpPr>
          <p:nvPr/>
        </p:nvGrpSpPr>
        <p:grpSpPr bwMode="auto">
          <a:xfrm>
            <a:off x="7834313" y="5202238"/>
            <a:ext cx="279400" cy="660400"/>
            <a:chOff x="4935" y="3277"/>
            <a:chExt cx="176" cy="416"/>
          </a:xfrm>
        </p:grpSpPr>
        <p:sp>
          <p:nvSpPr>
            <p:cNvPr id="33834" name="AutoShape 126"/>
            <p:cNvSpPr>
              <a:spLocks noChangeArrowheads="1"/>
            </p:cNvSpPr>
            <p:nvPr/>
          </p:nvSpPr>
          <p:spPr bwMode="auto">
            <a:xfrm>
              <a:off x="4935" y="3598"/>
              <a:ext cx="177" cy="96"/>
            </a:xfrm>
            <a:prstGeom prst="parallelogram">
              <a:avLst>
                <a:gd name="adj" fmla="val 71027"/>
              </a:avLst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35" name="Rectangle 127"/>
            <p:cNvSpPr>
              <a:spLocks noChangeArrowheads="1"/>
            </p:cNvSpPr>
            <p:nvPr/>
          </p:nvSpPr>
          <p:spPr bwMode="auto">
            <a:xfrm>
              <a:off x="5025" y="3280"/>
              <a:ext cx="81" cy="321"/>
            </a:xfrm>
            <a:prstGeom prst="rect">
              <a:avLst/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36" name="Rectangle 128"/>
            <p:cNvSpPr>
              <a:spLocks noChangeArrowheads="1"/>
            </p:cNvSpPr>
            <p:nvPr/>
          </p:nvSpPr>
          <p:spPr bwMode="auto">
            <a:xfrm>
              <a:off x="4936" y="3371"/>
              <a:ext cx="112" cy="321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37" name="AutoShape 129"/>
            <p:cNvSpPr>
              <a:spLocks noChangeArrowheads="1"/>
            </p:cNvSpPr>
            <p:nvPr/>
          </p:nvSpPr>
          <p:spPr bwMode="auto">
            <a:xfrm>
              <a:off x="4935" y="3277"/>
              <a:ext cx="177" cy="96"/>
            </a:xfrm>
            <a:prstGeom prst="parallelogram">
              <a:avLst>
                <a:gd name="adj" fmla="val 71027"/>
              </a:avLst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38" name="Line 130"/>
            <p:cNvSpPr>
              <a:spLocks noChangeShapeType="1"/>
            </p:cNvSpPr>
            <p:nvPr/>
          </p:nvSpPr>
          <p:spPr bwMode="auto">
            <a:xfrm>
              <a:off x="5112" y="3284"/>
              <a:ext cx="1" cy="31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9" name="Line 131"/>
            <p:cNvSpPr>
              <a:spLocks noChangeShapeType="1"/>
            </p:cNvSpPr>
            <p:nvPr/>
          </p:nvSpPr>
          <p:spPr bwMode="auto">
            <a:xfrm flipH="1">
              <a:off x="5047" y="3598"/>
              <a:ext cx="66" cy="9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0" name="Rectangle 132"/>
            <p:cNvSpPr>
              <a:spLocks noChangeArrowheads="1"/>
            </p:cNvSpPr>
            <p:nvPr/>
          </p:nvSpPr>
          <p:spPr bwMode="auto">
            <a:xfrm>
              <a:off x="4950" y="3413"/>
              <a:ext cx="74" cy="185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41" name="Rectangle 133"/>
            <p:cNvSpPr>
              <a:spLocks noChangeArrowheads="1"/>
            </p:cNvSpPr>
            <p:nvPr/>
          </p:nvSpPr>
          <p:spPr bwMode="auto">
            <a:xfrm>
              <a:off x="4961" y="3469"/>
              <a:ext cx="56" cy="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3805" name="Group 134"/>
          <p:cNvGrpSpPr>
            <a:grpSpLocks/>
          </p:cNvGrpSpPr>
          <p:nvPr/>
        </p:nvGrpSpPr>
        <p:grpSpPr bwMode="auto">
          <a:xfrm>
            <a:off x="7851775" y="4283075"/>
            <a:ext cx="676275" cy="377825"/>
            <a:chOff x="4946" y="2698"/>
            <a:chExt cx="426" cy="238"/>
          </a:xfrm>
        </p:grpSpPr>
        <p:sp>
          <p:nvSpPr>
            <p:cNvPr id="33821" name="Oval 135"/>
            <p:cNvSpPr>
              <a:spLocks noChangeArrowheads="1"/>
            </p:cNvSpPr>
            <p:nvPr/>
          </p:nvSpPr>
          <p:spPr bwMode="auto">
            <a:xfrm>
              <a:off x="4949" y="2804"/>
              <a:ext cx="423" cy="132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22" name="Line 136"/>
            <p:cNvSpPr>
              <a:spLocks noChangeShapeType="1"/>
            </p:cNvSpPr>
            <p:nvPr/>
          </p:nvSpPr>
          <p:spPr bwMode="auto">
            <a:xfrm>
              <a:off x="4949" y="2793"/>
              <a:ext cx="1" cy="8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3" name="Line 137"/>
            <p:cNvSpPr>
              <a:spLocks noChangeShapeType="1"/>
            </p:cNvSpPr>
            <p:nvPr/>
          </p:nvSpPr>
          <p:spPr bwMode="auto">
            <a:xfrm>
              <a:off x="5373" y="2793"/>
              <a:ext cx="1" cy="8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4" name="Rectangle 138"/>
            <p:cNvSpPr>
              <a:spLocks noChangeArrowheads="1"/>
            </p:cNvSpPr>
            <p:nvPr/>
          </p:nvSpPr>
          <p:spPr bwMode="auto">
            <a:xfrm>
              <a:off x="4949" y="2793"/>
              <a:ext cx="420" cy="81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25" name="Oval 139"/>
            <p:cNvSpPr>
              <a:spLocks noChangeArrowheads="1"/>
            </p:cNvSpPr>
            <p:nvPr/>
          </p:nvSpPr>
          <p:spPr bwMode="auto">
            <a:xfrm>
              <a:off x="4946" y="2698"/>
              <a:ext cx="423" cy="154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33826" name="Group 140"/>
            <p:cNvGrpSpPr>
              <a:grpSpLocks/>
            </p:cNvGrpSpPr>
            <p:nvPr/>
          </p:nvGrpSpPr>
          <p:grpSpPr bwMode="auto">
            <a:xfrm>
              <a:off x="5048" y="2732"/>
              <a:ext cx="208" cy="89"/>
              <a:chOff x="5048" y="2732"/>
              <a:chExt cx="208" cy="89"/>
            </a:xfrm>
          </p:grpSpPr>
          <p:sp>
            <p:nvSpPr>
              <p:cNvPr id="33831" name="Line 141"/>
              <p:cNvSpPr>
                <a:spLocks noChangeShapeType="1"/>
              </p:cNvSpPr>
              <p:nvPr/>
            </p:nvSpPr>
            <p:spPr bwMode="auto">
              <a:xfrm flipV="1">
                <a:off x="5048" y="2731"/>
                <a:ext cx="75" cy="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2" name="Line 142"/>
              <p:cNvSpPr>
                <a:spLocks noChangeShapeType="1"/>
              </p:cNvSpPr>
              <p:nvPr/>
            </p:nvSpPr>
            <p:spPr bwMode="auto">
              <a:xfrm>
                <a:off x="5191" y="2822"/>
                <a:ext cx="66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3" name="Line 143"/>
              <p:cNvSpPr>
                <a:spLocks noChangeShapeType="1"/>
              </p:cNvSpPr>
              <p:nvPr/>
            </p:nvSpPr>
            <p:spPr bwMode="auto">
              <a:xfrm>
                <a:off x="5117" y="2734"/>
                <a:ext cx="78" cy="8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827" name="Group 144"/>
            <p:cNvGrpSpPr>
              <a:grpSpLocks/>
            </p:cNvGrpSpPr>
            <p:nvPr/>
          </p:nvGrpSpPr>
          <p:grpSpPr bwMode="auto">
            <a:xfrm>
              <a:off x="5048" y="2730"/>
              <a:ext cx="208" cy="89"/>
              <a:chOff x="5048" y="2730"/>
              <a:chExt cx="208" cy="89"/>
            </a:xfrm>
          </p:grpSpPr>
          <p:sp>
            <p:nvSpPr>
              <p:cNvPr id="33828" name="Line 145"/>
              <p:cNvSpPr>
                <a:spLocks noChangeShapeType="1"/>
              </p:cNvSpPr>
              <p:nvPr/>
            </p:nvSpPr>
            <p:spPr bwMode="auto">
              <a:xfrm>
                <a:off x="5048" y="2819"/>
                <a:ext cx="75" cy="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29" name="Line 146"/>
              <p:cNvSpPr>
                <a:spLocks noChangeShapeType="1"/>
              </p:cNvSpPr>
              <p:nvPr/>
            </p:nvSpPr>
            <p:spPr bwMode="auto">
              <a:xfrm>
                <a:off x="5191" y="2730"/>
                <a:ext cx="66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0" name="Line 147"/>
              <p:cNvSpPr>
                <a:spLocks noChangeShapeType="1"/>
              </p:cNvSpPr>
              <p:nvPr/>
            </p:nvSpPr>
            <p:spPr bwMode="auto">
              <a:xfrm flipV="1">
                <a:off x="5117" y="2730"/>
                <a:ext cx="78" cy="9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3806" name="Group 148"/>
          <p:cNvGrpSpPr>
            <a:grpSpLocks/>
          </p:cNvGrpSpPr>
          <p:nvPr/>
        </p:nvGrpSpPr>
        <p:grpSpPr bwMode="auto">
          <a:xfrm>
            <a:off x="6378575" y="4864100"/>
            <a:ext cx="719138" cy="312738"/>
            <a:chOff x="4018" y="3064"/>
            <a:chExt cx="453" cy="197"/>
          </a:xfrm>
        </p:grpSpPr>
        <p:sp>
          <p:nvSpPr>
            <p:cNvPr id="33814" name="Rectangle 149"/>
            <p:cNvSpPr>
              <a:spLocks noChangeArrowheads="1"/>
            </p:cNvSpPr>
            <p:nvPr/>
          </p:nvSpPr>
          <p:spPr bwMode="auto">
            <a:xfrm>
              <a:off x="4018" y="3135"/>
              <a:ext cx="454" cy="127"/>
            </a:xfrm>
            <a:prstGeom prst="rect">
              <a:avLst/>
            </a:prstGeom>
            <a:solidFill>
              <a:srgbClr val="CCCC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l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CCFF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33815" name="Line 150"/>
            <p:cNvSpPr>
              <a:spLocks noChangeShapeType="1"/>
            </p:cNvSpPr>
            <p:nvPr/>
          </p:nvSpPr>
          <p:spPr bwMode="auto">
            <a:xfrm flipV="1">
              <a:off x="4112" y="3065"/>
              <a:ext cx="114" cy="3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6" name="Line 151"/>
            <p:cNvSpPr>
              <a:spLocks noChangeShapeType="1"/>
            </p:cNvSpPr>
            <p:nvPr/>
          </p:nvSpPr>
          <p:spPr bwMode="auto">
            <a:xfrm>
              <a:off x="4335" y="3120"/>
              <a:ext cx="100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7" name="Line 152"/>
            <p:cNvSpPr>
              <a:spLocks noChangeShapeType="1"/>
            </p:cNvSpPr>
            <p:nvPr/>
          </p:nvSpPr>
          <p:spPr bwMode="auto">
            <a:xfrm>
              <a:off x="4222" y="3065"/>
              <a:ext cx="118" cy="55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8" name="Line 153"/>
            <p:cNvSpPr>
              <a:spLocks noChangeShapeType="1"/>
            </p:cNvSpPr>
            <p:nvPr/>
          </p:nvSpPr>
          <p:spPr bwMode="auto">
            <a:xfrm>
              <a:off x="4079" y="3119"/>
              <a:ext cx="146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9" name="Line 154"/>
            <p:cNvSpPr>
              <a:spLocks noChangeShapeType="1"/>
            </p:cNvSpPr>
            <p:nvPr/>
          </p:nvSpPr>
          <p:spPr bwMode="auto">
            <a:xfrm>
              <a:off x="4335" y="3064"/>
              <a:ext cx="130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0" name="Line 155"/>
            <p:cNvSpPr>
              <a:spLocks noChangeShapeType="1"/>
            </p:cNvSpPr>
            <p:nvPr/>
          </p:nvSpPr>
          <p:spPr bwMode="auto">
            <a:xfrm flipV="1">
              <a:off x="4222" y="3062"/>
              <a:ext cx="118" cy="57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07" name="Line 156"/>
          <p:cNvSpPr>
            <a:spLocks noChangeShapeType="1"/>
          </p:cNvSpPr>
          <p:nvPr/>
        </p:nvSpPr>
        <p:spPr bwMode="auto">
          <a:xfrm>
            <a:off x="6024563" y="4424363"/>
            <a:ext cx="473075" cy="4254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8" name="Line 157"/>
          <p:cNvSpPr>
            <a:spLocks noChangeShapeType="1"/>
          </p:cNvSpPr>
          <p:nvPr/>
        </p:nvSpPr>
        <p:spPr bwMode="auto">
          <a:xfrm flipV="1">
            <a:off x="6040438" y="5132388"/>
            <a:ext cx="333375" cy="4762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9" name="Line 158"/>
          <p:cNvSpPr>
            <a:spLocks noChangeShapeType="1"/>
          </p:cNvSpPr>
          <p:nvPr/>
        </p:nvSpPr>
        <p:spPr bwMode="auto">
          <a:xfrm flipV="1">
            <a:off x="6296025" y="5183188"/>
            <a:ext cx="242888" cy="423862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0" name="Line 159"/>
          <p:cNvSpPr>
            <a:spLocks noChangeShapeType="1"/>
          </p:cNvSpPr>
          <p:nvPr/>
        </p:nvSpPr>
        <p:spPr bwMode="auto">
          <a:xfrm>
            <a:off x="6848475" y="5180013"/>
            <a:ext cx="252413" cy="449262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1" name="Line 160"/>
          <p:cNvSpPr>
            <a:spLocks noChangeShapeType="1"/>
          </p:cNvSpPr>
          <p:nvPr/>
        </p:nvSpPr>
        <p:spPr bwMode="auto">
          <a:xfrm>
            <a:off x="7113588" y="5156200"/>
            <a:ext cx="377825" cy="128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2" name="Line 161"/>
          <p:cNvSpPr>
            <a:spLocks noChangeShapeType="1"/>
          </p:cNvSpPr>
          <p:nvPr/>
        </p:nvSpPr>
        <p:spPr bwMode="auto">
          <a:xfrm>
            <a:off x="7264400" y="5010150"/>
            <a:ext cx="639763" cy="231775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3" name="Line 162"/>
          <p:cNvSpPr>
            <a:spLocks noChangeShapeType="1"/>
          </p:cNvSpPr>
          <p:nvPr/>
        </p:nvSpPr>
        <p:spPr bwMode="auto">
          <a:xfrm flipH="1">
            <a:off x="7254875" y="4648200"/>
            <a:ext cx="704850" cy="246063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56C3CBD9-0F64-4B29-972B-B18ACC14F6B6}" type="slidenum">
              <a:rPr lang="en-GB" altLang="it-IT"/>
              <a:pPr/>
              <a:t>22</a:t>
            </a:fld>
            <a:endParaRPr lang="en-GB" altLang="it-IT"/>
          </a:p>
        </p:txBody>
      </p:sp>
      <p:sp>
        <p:nvSpPr>
          <p:cNvPr id="34819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Accesso wireless</a:t>
            </a: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3863" y="1322388"/>
            <a:ext cx="4927600" cy="4876800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b="1" smtClean="0"/>
              <a:t>Una rete condivisa d’accesso </a:t>
            </a:r>
            <a:r>
              <a:rPr lang="en-GB" altLang="it-IT" sz="2000" b="1" i="1" smtClean="0"/>
              <a:t>wireless</a:t>
            </a:r>
            <a:r>
              <a:rPr lang="en-GB" altLang="it-IT" sz="2000" b="1" smtClean="0"/>
              <a:t> collega i sistemi terminali al router</a:t>
            </a:r>
            <a:endParaRPr lang="en-GB" altLang="it-IT" sz="2000" smtClean="0"/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attraverso la stazione base, detta anche “access point”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LAN wireless: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802.11b/g (WiFi): 11 o 54Mbps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rete d’accesso wireless geografica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gestita da un provider di telecomunicazioni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~ 1 Mbps per i sistemi cellulari (EVDO, HSDPA)...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E poi (?): WiMax per aree più grandi</a:t>
            </a:r>
          </a:p>
        </p:txBody>
      </p:sp>
      <p:grpSp>
        <p:nvGrpSpPr>
          <p:cNvPr id="34821" name="Group 3"/>
          <p:cNvGrpSpPr>
            <a:grpSpLocks/>
          </p:cNvGrpSpPr>
          <p:nvPr/>
        </p:nvGrpSpPr>
        <p:grpSpPr bwMode="auto">
          <a:xfrm>
            <a:off x="5440363" y="1741488"/>
            <a:ext cx="3251200" cy="3884612"/>
            <a:chOff x="3427" y="1097"/>
            <a:chExt cx="2048" cy="2447"/>
          </a:xfrm>
        </p:grpSpPr>
        <p:grpSp>
          <p:nvGrpSpPr>
            <p:cNvPr id="34860" name="Group 4"/>
            <p:cNvGrpSpPr>
              <a:grpSpLocks/>
            </p:cNvGrpSpPr>
            <p:nvPr/>
          </p:nvGrpSpPr>
          <p:grpSpPr bwMode="auto">
            <a:xfrm>
              <a:off x="3919" y="2550"/>
              <a:ext cx="391" cy="499"/>
              <a:chOff x="3919" y="2550"/>
              <a:chExt cx="391" cy="499"/>
            </a:xfrm>
          </p:grpSpPr>
          <p:pic>
            <p:nvPicPr>
              <p:cNvPr id="34892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919" y="2550"/>
                <a:ext cx="366" cy="44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34893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977" y="2681"/>
                <a:ext cx="334" cy="36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34861" name="Group 7"/>
            <p:cNvGrpSpPr>
              <a:grpSpLocks/>
            </p:cNvGrpSpPr>
            <p:nvPr/>
          </p:nvGrpSpPr>
          <p:grpSpPr bwMode="auto">
            <a:xfrm>
              <a:off x="4647" y="2496"/>
              <a:ext cx="391" cy="499"/>
              <a:chOff x="4647" y="2496"/>
              <a:chExt cx="391" cy="499"/>
            </a:xfrm>
          </p:grpSpPr>
          <p:pic>
            <p:nvPicPr>
              <p:cNvPr id="34890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47" y="2496"/>
                <a:ext cx="365" cy="44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34891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705" y="2627"/>
                <a:ext cx="334" cy="36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34862" name="Group 10"/>
            <p:cNvGrpSpPr>
              <a:grpSpLocks/>
            </p:cNvGrpSpPr>
            <p:nvPr/>
          </p:nvGrpSpPr>
          <p:grpSpPr bwMode="auto">
            <a:xfrm>
              <a:off x="4067" y="1766"/>
              <a:ext cx="365" cy="441"/>
              <a:chOff x="4067" y="1766"/>
              <a:chExt cx="365" cy="441"/>
            </a:xfrm>
          </p:grpSpPr>
          <p:pic>
            <p:nvPicPr>
              <p:cNvPr id="34888" name="Picture 1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67" y="1766"/>
                <a:ext cx="366" cy="44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4889" name="Rectangle 12"/>
              <p:cNvSpPr>
                <a:spLocks noChangeArrowheads="1"/>
              </p:cNvSpPr>
              <p:nvPr/>
            </p:nvSpPr>
            <p:spPr bwMode="auto">
              <a:xfrm>
                <a:off x="4174" y="1921"/>
                <a:ext cx="258" cy="286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34863" name="Group 13"/>
            <p:cNvGrpSpPr>
              <a:grpSpLocks/>
            </p:cNvGrpSpPr>
            <p:nvPr/>
          </p:nvGrpSpPr>
          <p:grpSpPr bwMode="auto">
            <a:xfrm>
              <a:off x="4088" y="1382"/>
              <a:ext cx="483" cy="271"/>
              <a:chOff x="4088" y="1382"/>
              <a:chExt cx="483" cy="271"/>
            </a:xfrm>
          </p:grpSpPr>
          <p:sp>
            <p:nvSpPr>
              <p:cNvPr id="34875" name="Oval 14"/>
              <p:cNvSpPr>
                <a:spLocks noChangeArrowheads="1"/>
              </p:cNvSpPr>
              <p:nvPr/>
            </p:nvSpPr>
            <p:spPr bwMode="auto">
              <a:xfrm>
                <a:off x="4092" y="1503"/>
                <a:ext cx="479" cy="151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76" name="Line 15"/>
              <p:cNvSpPr>
                <a:spLocks noChangeShapeType="1"/>
              </p:cNvSpPr>
              <p:nvPr/>
            </p:nvSpPr>
            <p:spPr bwMode="auto">
              <a:xfrm>
                <a:off x="4092" y="1491"/>
                <a:ext cx="1" cy="9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7" name="Line 16"/>
              <p:cNvSpPr>
                <a:spLocks noChangeShapeType="1"/>
              </p:cNvSpPr>
              <p:nvPr/>
            </p:nvSpPr>
            <p:spPr bwMode="auto">
              <a:xfrm>
                <a:off x="4571" y="1491"/>
                <a:ext cx="1" cy="9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8" name="Rectangle 17"/>
              <p:cNvSpPr>
                <a:spLocks noChangeArrowheads="1"/>
              </p:cNvSpPr>
              <p:nvPr/>
            </p:nvSpPr>
            <p:spPr bwMode="auto">
              <a:xfrm>
                <a:off x="4092" y="1491"/>
                <a:ext cx="475" cy="9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79" name="Oval 18"/>
              <p:cNvSpPr>
                <a:spLocks noChangeArrowheads="1"/>
              </p:cNvSpPr>
              <p:nvPr/>
            </p:nvSpPr>
            <p:spPr bwMode="auto">
              <a:xfrm>
                <a:off x="4088" y="1382"/>
                <a:ext cx="478" cy="176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4880" name="Group 19"/>
              <p:cNvGrpSpPr>
                <a:grpSpLocks/>
              </p:cNvGrpSpPr>
              <p:nvPr/>
            </p:nvGrpSpPr>
            <p:grpSpPr bwMode="auto">
              <a:xfrm>
                <a:off x="4203" y="1419"/>
                <a:ext cx="236" cy="104"/>
                <a:chOff x="4203" y="1419"/>
                <a:chExt cx="236" cy="104"/>
              </a:xfrm>
            </p:grpSpPr>
            <p:sp>
              <p:nvSpPr>
                <p:cNvPr id="34885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4203" y="1418"/>
                  <a:ext cx="85" cy="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886" name="Line 21"/>
                <p:cNvSpPr>
                  <a:spLocks noChangeShapeType="1"/>
                </p:cNvSpPr>
                <p:nvPr/>
              </p:nvSpPr>
              <p:spPr bwMode="auto">
                <a:xfrm>
                  <a:off x="4366" y="1523"/>
                  <a:ext cx="7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887" name="Line 22"/>
                <p:cNvSpPr>
                  <a:spLocks noChangeShapeType="1"/>
                </p:cNvSpPr>
                <p:nvPr/>
              </p:nvSpPr>
              <p:spPr bwMode="auto">
                <a:xfrm>
                  <a:off x="4281" y="1423"/>
                  <a:ext cx="88" cy="10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4881" name="Group 23"/>
              <p:cNvGrpSpPr>
                <a:grpSpLocks/>
              </p:cNvGrpSpPr>
              <p:nvPr/>
            </p:nvGrpSpPr>
            <p:grpSpPr bwMode="auto">
              <a:xfrm>
                <a:off x="4203" y="1419"/>
                <a:ext cx="236" cy="102"/>
                <a:chOff x="4203" y="1419"/>
                <a:chExt cx="236" cy="102"/>
              </a:xfrm>
            </p:grpSpPr>
            <p:sp>
              <p:nvSpPr>
                <p:cNvPr id="34882" name="Line 24"/>
                <p:cNvSpPr>
                  <a:spLocks noChangeShapeType="1"/>
                </p:cNvSpPr>
                <p:nvPr/>
              </p:nvSpPr>
              <p:spPr bwMode="auto">
                <a:xfrm>
                  <a:off x="4203" y="1520"/>
                  <a:ext cx="85" cy="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883" name="Line 25"/>
                <p:cNvSpPr>
                  <a:spLocks noChangeShapeType="1"/>
                </p:cNvSpPr>
                <p:nvPr/>
              </p:nvSpPr>
              <p:spPr bwMode="auto">
                <a:xfrm>
                  <a:off x="4366" y="1419"/>
                  <a:ext cx="7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884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281" y="1418"/>
                  <a:ext cx="88" cy="104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4864" name="Line 27"/>
            <p:cNvSpPr>
              <a:spLocks noChangeShapeType="1"/>
            </p:cNvSpPr>
            <p:nvPr/>
          </p:nvSpPr>
          <p:spPr bwMode="auto">
            <a:xfrm flipV="1">
              <a:off x="4338" y="1648"/>
              <a:ext cx="1" cy="27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865" name="Group 28"/>
            <p:cNvGrpSpPr>
              <a:grpSpLocks/>
            </p:cNvGrpSpPr>
            <p:nvPr/>
          </p:nvGrpSpPr>
          <p:grpSpPr bwMode="auto">
            <a:xfrm>
              <a:off x="4801" y="1486"/>
              <a:ext cx="391" cy="499"/>
              <a:chOff x="4801" y="1486"/>
              <a:chExt cx="391" cy="499"/>
            </a:xfrm>
          </p:grpSpPr>
          <p:pic>
            <p:nvPicPr>
              <p:cNvPr id="34873" name="Picture 2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801" y="1486"/>
                <a:ext cx="365" cy="44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34874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59" y="1617"/>
                <a:ext cx="334" cy="36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34866" name="Group 31"/>
            <p:cNvGrpSpPr>
              <a:grpSpLocks/>
            </p:cNvGrpSpPr>
            <p:nvPr/>
          </p:nvGrpSpPr>
          <p:grpSpPr bwMode="auto">
            <a:xfrm>
              <a:off x="5084" y="2155"/>
              <a:ext cx="391" cy="499"/>
              <a:chOff x="5084" y="2155"/>
              <a:chExt cx="391" cy="499"/>
            </a:xfrm>
          </p:grpSpPr>
          <p:pic>
            <p:nvPicPr>
              <p:cNvPr id="34871" name="Picture 3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084" y="2155"/>
                <a:ext cx="365" cy="44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34872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42" y="2286"/>
                <a:ext cx="334" cy="36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sp>
          <p:nvSpPr>
            <p:cNvPr id="34867" name="Text Box 34"/>
            <p:cNvSpPr txBox="1">
              <a:spLocks noChangeArrowheads="1"/>
            </p:cNvSpPr>
            <p:nvPr/>
          </p:nvSpPr>
          <p:spPr bwMode="auto">
            <a:xfrm>
              <a:off x="3427" y="1830"/>
              <a:ext cx="736" cy="4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stazione</a:t>
              </a:r>
            </a:p>
            <a:p>
              <a:pPr algn="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base</a:t>
              </a:r>
            </a:p>
          </p:txBody>
        </p:sp>
        <p:sp>
          <p:nvSpPr>
            <p:cNvPr id="34868" name="Text Box 35"/>
            <p:cNvSpPr txBox="1">
              <a:spLocks noChangeArrowheads="1"/>
            </p:cNvSpPr>
            <p:nvPr/>
          </p:nvSpPr>
          <p:spPr bwMode="auto">
            <a:xfrm>
              <a:off x="4655" y="3102"/>
              <a:ext cx="720" cy="4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host</a:t>
              </a:r>
            </a:p>
            <a:p>
              <a:pPr algn="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wireless</a:t>
              </a:r>
            </a:p>
          </p:txBody>
        </p:sp>
        <p:sp>
          <p:nvSpPr>
            <p:cNvPr id="34869" name="Line 36"/>
            <p:cNvSpPr>
              <a:spLocks noChangeShapeType="1"/>
            </p:cNvSpPr>
            <p:nvPr/>
          </p:nvSpPr>
          <p:spPr bwMode="auto">
            <a:xfrm flipV="1">
              <a:off x="4302" y="1096"/>
              <a:ext cx="1" cy="27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0" name="Text Box 37"/>
            <p:cNvSpPr txBox="1">
              <a:spLocks noChangeArrowheads="1"/>
            </p:cNvSpPr>
            <p:nvPr/>
          </p:nvSpPr>
          <p:spPr bwMode="auto">
            <a:xfrm>
              <a:off x="3505" y="1398"/>
              <a:ext cx="599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router</a:t>
              </a:r>
            </a:p>
          </p:txBody>
        </p:sp>
      </p:grpSp>
      <p:grpSp>
        <p:nvGrpSpPr>
          <p:cNvPr id="34822" name="Group 39"/>
          <p:cNvGrpSpPr>
            <a:grpSpLocks/>
          </p:cNvGrpSpPr>
          <p:nvPr/>
        </p:nvGrpSpPr>
        <p:grpSpPr bwMode="auto">
          <a:xfrm>
            <a:off x="6445250" y="2717800"/>
            <a:ext cx="679450" cy="819150"/>
            <a:chOff x="4060" y="1712"/>
            <a:chExt cx="428" cy="516"/>
          </a:xfrm>
        </p:grpSpPr>
        <p:sp>
          <p:nvSpPr>
            <p:cNvPr id="34823" name="Freeform 40"/>
            <p:cNvSpPr>
              <a:spLocks noChangeArrowheads="1"/>
            </p:cNvSpPr>
            <p:nvPr/>
          </p:nvSpPr>
          <p:spPr bwMode="auto">
            <a:xfrm>
              <a:off x="4175" y="1741"/>
              <a:ext cx="77" cy="85"/>
            </a:xfrm>
            <a:custGeom>
              <a:avLst/>
              <a:gdLst>
                <a:gd name="T0" fmla="*/ 70 w 199"/>
                <a:gd name="T1" fmla="*/ 29 h 232"/>
                <a:gd name="T2" fmla="*/ 55 w 199"/>
                <a:gd name="T3" fmla="*/ 39 h 232"/>
                <a:gd name="T4" fmla="*/ 42 w 199"/>
                <a:gd name="T5" fmla="*/ 50 h 232"/>
                <a:gd name="T6" fmla="*/ 30 w 199"/>
                <a:gd name="T7" fmla="*/ 63 h 232"/>
                <a:gd name="T8" fmla="*/ 20 w 199"/>
                <a:gd name="T9" fmla="*/ 77 h 232"/>
                <a:gd name="T10" fmla="*/ 12 w 199"/>
                <a:gd name="T11" fmla="*/ 91 h 232"/>
                <a:gd name="T12" fmla="*/ 6 w 199"/>
                <a:gd name="T13" fmla="*/ 108 h 232"/>
                <a:gd name="T14" fmla="*/ 2 w 199"/>
                <a:gd name="T15" fmla="*/ 125 h 232"/>
                <a:gd name="T16" fmla="*/ 0 w 199"/>
                <a:gd name="T17" fmla="*/ 142 h 232"/>
                <a:gd name="T18" fmla="*/ 2 w 199"/>
                <a:gd name="T19" fmla="*/ 166 h 232"/>
                <a:gd name="T20" fmla="*/ 12 w 199"/>
                <a:gd name="T21" fmla="*/ 186 h 232"/>
                <a:gd name="T22" fmla="*/ 26 w 199"/>
                <a:gd name="T23" fmla="*/ 203 h 232"/>
                <a:gd name="T24" fmla="*/ 45 w 199"/>
                <a:gd name="T25" fmla="*/ 216 h 232"/>
                <a:gd name="T26" fmla="*/ 66 w 199"/>
                <a:gd name="T27" fmla="*/ 226 h 232"/>
                <a:gd name="T28" fmla="*/ 88 w 199"/>
                <a:gd name="T29" fmla="*/ 230 h 232"/>
                <a:gd name="T30" fmla="*/ 111 w 199"/>
                <a:gd name="T31" fmla="*/ 232 h 232"/>
                <a:gd name="T32" fmla="*/ 134 w 199"/>
                <a:gd name="T33" fmla="*/ 228 h 232"/>
                <a:gd name="T34" fmla="*/ 138 w 199"/>
                <a:gd name="T35" fmla="*/ 228 h 232"/>
                <a:gd name="T36" fmla="*/ 143 w 199"/>
                <a:gd name="T37" fmla="*/ 226 h 232"/>
                <a:gd name="T38" fmla="*/ 147 w 199"/>
                <a:gd name="T39" fmla="*/ 222 h 232"/>
                <a:gd name="T40" fmla="*/ 148 w 199"/>
                <a:gd name="T41" fmla="*/ 218 h 232"/>
                <a:gd name="T42" fmla="*/ 145 w 199"/>
                <a:gd name="T43" fmla="*/ 212 h 232"/>
                <a:gd name="T44" fmla="*/ 141 w 199"/>
                <a:gd name="T45" fmla="*/ 207 h 232"/>
                <a:gd name="T46" fmla="*/ 135 w 199"/>
                <a:gd name="T47" fmla="*/ 203 h 232"/>
                <a:gd name="T48" fmla="*/ 129 w 199"/>
                <a:gd name="T49" fmla="*/ 201 h 232"/>
                <a:gd name="T50" fmla="*/ 117 w 199"/>
                <a:gd name="T51" fmla="*/ 197 h 232"/>
                <a:gd name="T52" fmla="*/ 105 w 199"/>
                <a:gd name="T53" fmla="*/ 195 h 232"/>
                <a:gd name="T54" fmla="*/ 94 w 199"/>
                <a:gd name="T55" fmla="*/ 193 h 232"/>
                <a:gd name="T56" fmla="*/ 83 w 199"/>
                <a:gd name="T57" fmla="*/ 190 h 232"/>
                <a:gd name="T58" fmla="*/ 73 w 199"/>
                <a:gd name="T59" fmla="*/ 187 h 232"/>
                <a:gd name="T60" fmla="*/ 62 w 199"/>
                <a:gd name="T61" fmla="*/ 182 h 232"/>
                <a:gd name="T62" fmla="*/ 53 w 199"/>
                <a:gd name="T63" fmla="*/ 176 h 232"/>
                <a:gd name="T64" fmla="*/ 43 w 199"/>
                <a:gd name="T65" fmla="*/ 167 h 232"/>
                <a:gd name="T66" fmla="*/ 40 w 199"/>
                <a:gd name="T67" fmla="*/ 128 h 232"/>
                <a:gd name="T68" fmla="*/ 49 w 199"/>
                <a:gd name="T69" fmla="*/ 96 h 232"/>
                <a:gd name="T70" fmla="*/ 68 w 199"/>
                <a:gd name="T71" fmla="*/ 71 h 232"/>
                <a:gd name="T72" fmla="*/ 94 w 199"/>
                <a:gd name="T73" fmla="*/ 50 h 232"/>
                <a:gd name="T74" fmla="*/ 122 w 199"/>
                <a:gd name="T75" fmla="*/ 34 h 232"/>
                <a:gd name="T76" fmla="*/ 151 w 199"/>
                <a:gd name="T77" fmla="*/ 21 h 232"/>
                <a:gd name="T78" fmla="*/ 178 w 199"/>
                <a:gd name="T79" fmla="*/ 12 h 232"/>
                <a:gd name="T80" fmla="*/ 199 w 199"/>
                <a:gd name="T81" fmla="*/ 4 h 232"/>
                <a:gd name="T82" fmla="*/ 186 w 199"/>
                <a:gd name="T83" fmla="*/ 1 h 232"/>
                <a:gd name="T84" fmla="*/ 172 w 199"/>
                <a:gd name="T85" fmla="*/ 0 h 232"/>
                <a:gd name="T86" fmla="*/ 156 w 199"/>
                <a:gd name="T87" fmla="*/ 2 h 232"/>
                <a:gd name="T88" fmla="*/ 138 w 199"/>
                <a:gd name="T89" fmla="*/ 4 h 232"/>
                <a:gd name="T90" fmla="*/ 121 w 199"/>
                <a:gd name="T91" fmla="*/ 10 h 232"/>
                <a:gd name="T92" fmla="*/ 103 w 199"/>
                <a:gd name="T93" fmla="*/ 16 h 232"/>
                <a:gd name="T94" fmla="*/ 86 w 199"/>
                <a:gd name="T95" fmla="*/ 23 h 232"/>
                <a:gd name="T96" fmla="*/ 70 w 199"/>
                <a:gd name="T97" fmla="*/ 29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4" name="Freeform 41"/>
            <p:cNvSpPr>
              <a:spLocks noChangeArrowheads="1"/>
            </p:cNvSpPr>
            <p:nvPr/>
          </p:nvSpPr>
          <p:spPr bwMode="auto">
            <a:xfrm>
              <a:off x="4306" y="1738"/>
              <a:ext cx="52" cy="66"/>
            </a:xfrm>
            <a:custGeom>
              <a:avLst/>
              <a:gdLst>
                <a:gd name="T0" fmla="*/ 108 w 128"/>
                <a:gd name="T1" fmla="*/ 59 h 180"/>
                <a:gd name="T2" fmla="*/ 113 w 128"/>
                <a:gd name="T3" fmla="*/ 77 h 180"/>
                <a:gd name="T4" fmla="*/ 111 w 128"/>
                <a:gd name="T5" fmla="*/ 94 h 180"/>
                <a:gd name="T6" fmla="*/ 103 w 128"/>
                <a:gd name="T7" fmla="*/ 108 h 180"/>
                <a:gd name="T8" fmla="*/ 91 w 128"/>
                <a:gd name="T9" fmla="*/ 121 h 180"/>
                <a:gd name="T10" fmla="*/ 77 w 128"/>
                <a:gd name="T11" fmla="*/ 132 h 180"/>
                <a:gd name="T12" fmla="*/ 61 w 128"/>
                <a:gd name="T13" fmla="*/ 144 h 180"/>
                <a:gd name="T14" fmla="*/ 45 w 128"/>
                <a:gd name="T15" fmla="*/ 154 h 180"/>
                <a:gd name="T16" fmla="*/ 30 w 128"/>
                <a:gd name="T17" fmla="*/ 164 h 180"/>
                <a:gd name="T18" fmla="*/ 28 w 128"/>
                <a:gd name="T19" fmla="*/ 168 h 180"/>
                <a:gd name="T20" fmla="*/ 27 w 128"/>
                <a:gd name="T21" fmla="*/ 170 h 180"/>
                <a:gd name="T22" fmla="*/ 27 w 128"/>
                <a:gd name="T23" fmla="*/ 174 h 180"/>
                <a:gd name="T24" fmla="*/ 28 w 128"/>
                <a:gd name="T25" fmla="*/ 177 h 180"/>
                <a:gd name="T26" fmla="*/ 32 w 128"/>
                <a:gd name="T27" fmla="*/ 179 h 180"/>
                <a:gd name="T28" fmla="*/ 35 w 128"/>
                <a:gd name="T29" fmla="*/ 180 h 180"/>
                <a:gd name="T30" fmla="*/ 37 w 128"/>
                <a:gd name="T31" fmla="*/ 180 h 180"/>
                <a:gd name="T32" fmla="*/ 41 w 128"/>
                <a:gd name="T33" fmla="*/ 179 h 180"/>
                <a:gd name="T34" fmla="*/ 60 w 128"/>
                <a:gd name="T35" fmla="*/ 169 h 180"/>
                <a:gd name="T36" fmla="*/ 77 w 128"/>
                <a:gd name="T37" fmla="*/ 158 h 180"/>
                <a:gd name="T38" fmla="*/ 94 w 128"/>
                <a:gd name="T39" fmla="*/ 145 h 180"/>
                <a:gd name="T40" fmla="*/ 109 w 128"/>
                <a:gd name="T41" fmla="*/ 130 h 180"/>
                <a:gd name="T42" fmla="*/ 120 w 128"/>
                <a:gd name="T43" fmla="*/ 114 h 180"/>
                <a:gd name="T44" fmla="*/ 127 w 128"/>
                <a:gd name="T45" fmla="*/ 95 h 180"/>
                <a:gd name="T46" fmla="*/ 128 w 128"/>
                <a:gd name="T47" fmla="*/ 76 h 180"/>
                <a:gd name="T48" fmla="*/ 123 w 128"/>
                <a:gd name="T49" fmla="*/ 55 h 180"/>
                <a:gd name="T50" fmla="*/ 113 w 128"/>
                <a:gd name="T51" fmla="*/ 39 h 180"/>
                <a:gd name="T52" fmla="*/ 97 w 128"/>
                <a:gd name="T53" fmla="*/ 25 h 180"/>
                <a:gd name="T54" fmla="*/ 79 w 128"/>
                <a:gd name="T55" fmla="*/ 15 h 180"/>
                <a:gd name="T56" fmla="*/ 57 w 128"/>
                <a:gd name="T57" fmla="*/ 7 h 180"/>
                <a:gd name="T58" fmla="*/ 36 w 128"/>
                <a:gd name="T59" fmla="*/ 2 h 180"/>
                <a:gd name="T60" fmla="*/ 19 w 128"/>
                <a:gd name="T61" fmla="*/ 0 h 180"/>
                <a:gd name="T62" fmla="*/ 6 w 128"/>
                <a:gd name="T63" fmla="*/ 0 h 180"/>
                <a:gd name="T64" fmla="*/ 0 w 128"/>
                <a:gd name="T65" fmla="*/ 4 h 180"/>
                <a:gd name="T66" fmla="*/ 14 w 128"/>
                <a:gd name="T67" fmla="*/ 9 h 180"/>
                <a:gd name="T68" fmla="*/ 29 w 128"/>
                <a:gd name="T69" fmla="*/ 14 h 180"/>
                <a:gd name="T70" fmla="*/ 46 w 128"/>
                <a:gd name="T71" fmla="*/ 19 h 180"/>
                <a:gd name="T72" fmla="*/ 61 w 128"/>
                <a:gd name="T73" fmla="*/ 23 h 180"/>
                <a:gd name="T74" fmla="*/ 76 w 128"/>
                <a:gd name="T75" fmla="*/ 29 h 180"/>
                <a:gd name="T76" fmla="*/ 89 w 128"/>
                <a:gd name="T77" fmla="*/ 37 h 180"/>
                <a:gd name="T78" fmla="*/ 100 w 128"/>
                <a:gd name="T79" fmla="*/ 46 h 180"/>
                <a:gd name="T80" fmla="*/ 108 w 128"/>
                <a:gd name="T81" fmla="*/ 59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5" name="Freeform 42"/>
            <p:cNvSpPr>
              <a:spLocks noChangeArrowheads="1"/>
            </p:cNvSpPr>
            <p:nvPr/>
          </p:nvSpPr>
          <p:spPr bwMode="auto">
            <a:xfrm>
              <a:off x="4126" y="1723"/>
              <a:ext cx="126" cy="138"/>
            </a:xfrm>
            <a:custGeom>
              <a:avLst/>
              <a:gdLst>
                <a:gd name="T0" fmla="*/ 100 w 322"/>
                <a:gd name="T1" fmla="*/ 70 h 378"/>
                <a:gd name="T2" fmla="*/ 53 w 322"/>
                <a:gd name="T3" fmla="*/ 115 h 378"/>
                <a:gd name="T4" fmla="*/ 17 w 322"/>
                <a:gd name="T5" fmla="*/ 166 h 378"/>
                <a:gd name="T6" fmla="*/ 0 w 322"/>
                <a:gd name="T7" fmla="*/ 226 h 378"/>
                <a:gd name="T8" fmla="*/ 3 w 322"/>
                <a:gd name="T9" fmla="*/ 266 h 378"/>
                <a:gd name="T10" fmla="*/ 9 w 322"/>
                <a:gd name="T11" fmla="*/ 282 h 378"/>
                <a:gd name="T12" fmla="*/ 19 w 322"/>
                <a:gd name="T13" fmla="*/ 297 h 378"/>
                <a:gd name="T14" fmla="*/ 32 w 322"/>
                <a:gd name="T15" fmla="*/ 310 h 378"/>
                <a:gd name="T16" fmla="*/ 56 w 322"/>
                <a:gd name="T17" fmla="*/ 324 h 378"/>
                <a:gd name="T18" fmla="*/ 86 w 322"/>
                <a:gd name="T19" fmla="*/ 338 h 378"/>
                <a:gd name="T20" fmla="*/ 119 w 322"/>
                <a:gd name="T21" fmla="*/ 350 h 378"/>
                <a:gd name="T22" fmla="*/ 152 w 322"/>
                <a:gd name="T23" fmla="*/ 359 h 378"/>
                <a:gd name="T24" fmla="*/ 186 w 322"/>
                <a:gd name="T25" fmla="*/ 366 h 378"/>
                <a:gd name="T26" fmla="*/ 220 w 322"/>
                <a:gd name="T27" fmla="*/ 371 h 378"/>
                <a:gd name="T28" fmla="*/ 254 w 322"/>
                <a:gd name="T29" fmla="*/ 374 h 378"/>
                <a:gd name="T30" fmla="*/ 289 w 322"/>
                <a:gd name="T31" fmla="*/ 376 h 378"/>
                <a:gd name="T32" fmla="*/ 311 w 322"/>
                <a:gd name="T33" fmla="*/ 378 h 378"/>
                <a:gd name="T34" fmla="*/ 320 w 322"/>
                <a:gd name="T35" fmla="*/ 371 h 378"/>
                <a:gd name="T36" fmla="*/ 322 w 322"/>
                <a:gd name="T37" fmla="*/ 360 h 378"/>
                <a:gd name="T38" fmla="*/ 315 w 322"/>
                <a:gd name="T39" fmla="*/ 352 h 378"/>
                <a:gd name="T40" fmla="*/ 294 w 322"/>
                <a:gd name="T41" fmla="*/ 347 h 378"/>
                <a:gd name="T42" fmla="*/ 263 w 322"/>
                <a:gd name="T43" fmla="*/ 341 h 378"/>
                <a:gd name="T44" fmla="*/ 232 w 322"/>
                <a:gd name="T45" fmla="*/ 336 h 378"/>
                <a:gd name="T46" fmla="*/ 200 w 322"/>
                <a:gd name="T47" fmla="*/ 332 h 378"/>
                <a:gd name="T48" fmla="*/ 170 w 322"/>
                <a:gd name="T49" fmla="*/ 326 h 378"/>
                <a:gd name="T50" fmla="*/ 139 w 322"/>
                <a:gd name="T51" fmla="*/ 318 h 378"/>
                <a:gd name="T52" fmla="*/ 110 w 322"/>
                <a:gd name="T53" fmla="*/ 309 h 378"/>
                <a:gd name="T54" fmla="*/ 80 w 322"/>
                <a:gd name="T55" fmla="*/ 297 h 378"/>
                <a:gd name="T56" fmla="*/ 55 w 322"/>
                <a:gd name="T57" fmla="*/ 281 h 378"/>
                <a:gd name="T58" fmla="*/ 38 w 322"/>
                <a:gd name="T59" fmla="*/ 259 h 378"/>
                <a:gd name="T60" fmla="*/ 34 w 322"/>
                <a:gd name="T61" fmla="*/ 232 h 378"/>
                <a:gd name="T62" fmla="*/ 38 w 322"/>
                <a:gd name="T63" fmla="*/ 200 h 378"/>
                <a:gd name="T64" fmla="*/ 51 w 322"/>
                <a:gd name="T65" fmla="*/ 170 h 378"/>
                <a:gd name="T66" fmla="*/ 71 w 322"/>
                <a:gd name="T67" fmla="*/ 137 h 378"/>
                <a:gd name="T68" fmla="*/ 94 w 322"/>
                <a:gd name="T69" fmla="*/ 110 h 378"/>
                <a:gd name="T70" fmla="*/ 123 w 322"/>
                <a:gd name="T71" fmla="*/ 82 h 378"/>
                <a:gd name="T72" fmla="*/ 153 w 322"/>
                <a:gd name="T73" fmla="*/ 57 h 378"/>
                <a:gd name="T74" fmla="*/ 195 w 322"/>
                <a:gd name="T75" fmla="*/ 38 h 378"/>
                <a:gd name="T76" fmla="*/ 238 w 322"/>
                <a:gd name="T77" fmla="*/ 20 h 378"/>
                <a:gd name="T78" fmla="*/ 264 w 322"/>
                <a:gd name="T79" fmla="*/ 7 h 378"/>
                <a:gd name="T80" fmla="*/ 256 w 322"/>
                <a:gd name="T81" fmla="*/ 0 h 378"/>
                <a:gd name="T82" fmla="*/ 221 w 322"/>
                <a:gd name="T83" fmla="*/ 4 h 378"/>
                <a:gd name="T84" fmla="*/ 180 w 322"/>
                <a:gd name="T85" fmla="*/ 18 h 378"/>
                <a:gd name="T86" fmla="*/ 141 w 322"/>
                <a:gd name="T87" fmla="*/ 38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6" name="Freeform 43"/>
            <p:cNvSpPr>
              <a:spLocks noChangeArrowheads="1"/>
            </p:cNvSpPr>
            <p:nvPr/>
          </p:nvSpPr>
          <p:spPr bwMode="auto">
            <a:xfrm>
              <a:off x="4304" y="1719"/>
              <a:ext cx="110" cy="92"/>
            </a:xfrm>
            <a:custGeom>
              <a:avLst/>
              <a:gdLst>
                <a:gd name="T0" fmla="*/ 235 w 283"/>
                <a:gd name="T1" fmla="*/ 77 h 252"/>
                <a:gd name="T2" fmla="*/ 248 w 283"/>
                <a:gd name="T3" fmla="*/ 91 h 252"/>
                <a:gd name="T4" fmla="*/ 256 w 283"/>
                <a:gd name="T5" fmla="*/ 107 h 252"/>
                <a:gd name="T6" fmla="*/ 259 w 283"/>
                <a:gd name="T7" fmla="*/ 124 h 252"/>
                <a:gd name="T8" fmla="*/ 259 w 283"/>
                <a:gd name="T9" fmla="*/ 142 h 252"/>
                <a:gd name="T10" fmla="*/ 257 w 283"/>
                <a:gd name="T11" fmla="*/ 157 h 252"/>
                <a:gd name="T12" fmla="*/ 252 w 283"/>
                <a:gd name="T13" fmla="*/ 170 h 252"/>
                <a:gd name="T14" fmla="*/ 244 w 283"/>
                <a:gd name="T15" fmla="*/ 183 h 252"/>
                <a:gd name="T16" fmla="*/ 236 w 283"/>
                <a:gd name="T17" fmla="*/ 193 h 252"/>
                <a:gd name="T18" fmla="*/ 225 w 283"/>
                <a:gd name="T19" fmla="*/ 204 h 252"/>
                <a:gd name="T20" fmla="*/ 215 w 283"/>
                <a:gd name="T21" fmla="*/ 214 h 252"/>
                <a:gd name="T22" fmla="*/ 204 w 283"/>
                <a:gd name="T23" fmla="*/ 224 h 252"/>
                <a:gd name="T24" fmla="*/ 194 w 283"/>
                <a:gd name="T25" fmla="*/ 234 h 252"/>
                <a:gd name="T26" fmla="*/ 191 w 283"/>
                <a:gd name="T27" fmla="*/ 238 h 252"/>
                <a:gd name="T28" fmla="*/ 191 w 283"/>
                <a:gd name="T29" fmla="*/ 241 h 252"/>
                <a:gd name="T30" fmla="*/ 191 w 283"/>
                <a:gd name="T31" fmla="*/ 245 h 252"/>
                <a:gd name="T32" fmla="*/ 194 w 283"/>
                <a:gd name="T33" fmla="*/ 248 h 252"/>
                <a:gd name="T34" fmla="*/ 197 w 283"/>
                <a:gd name="T35" fmla="*/ 250 h 252"/>
                <a:gd name="T36" fmla="*/ 202 w 283"/>
                <a:gd name="T37" fmla="*/ 252 h 252"/>
                <a:gd name="T38" fmla="*/ 205 w 283"/>
                <a:gd name="T39" fmla="*/ 250 h 252"/>
                <a:gd name="T40" fmla="*/ 209 w 283"/>
                <a:gd name="T41" fmla="*/ 248 h 252"/>
                <a:gd name="T42" fmla="*/ 232 w 283"/>
                <a:gd name="T43" fmla="*/ 233 h 252"/>
                <a:gd name="T44" fmla="*/ 252 w 283"/>
                <a:gd name="T45" fmla="*/ 214 h 252"/>
                <a:gd name="T46" fmla="*/ 268 w 283"/>
                <a:gd name="T47" fmla="*/ 192 h 252"/>
                <a:gd name="T48" fmla="*/ 278 w 283"/>
                <a:gd name="T49" fmla="*/ 167 h 252"/>
                <a:gd name="T50" fmla="*/ 283 w 283"/>
                <a:gd name="T51" fmla="*/ 141 h 252"/>
                <a:gd name="T52" fmla="*/ 280 w 283"/>
                <a:gd name="T53" fmla="*/ 115 h 252"/>
                <a:gd name="T54" fmla="*/ 271 w 283"/>
                <a:gd name="T55" fmla="*/ 91 h 252"/>
                <a:gd name="T56" fmla="*/ 252 w 283"/>
                <a:gd name="T57" fmla="*/ 69 h 252"/>
                <a:gd name="T58" fmla="*/ 238 w 283"/>
                <a:gd name="T59" fmla="*/ 57 h 252"/>
                <a:gd name="T60" fmla="*/ 222 w 283"/>
                <a:gd name="T61" fmla="*/ 48 h 252"/>
                <a:gd name="T62" fmla="*/ 204 w 283"/>
                <a:gd name="T63" fmla="*/ 39 h 252"/>
                <a:gd name="T64" fmla="*/ 184 w 283"/>
                <a:gd name="T65" fmla="*/ 31 h 252"/>
                <a:gd name="T66" fmla="*/ 164 w 283"/>
                <a:gd name="T67" fmla="*/ 23 h 252"/>
                <a:gd name="T68" fmla="*/ 144 w 283"/>
                <a:gd name="T69" fmla="*/ 17 h 252"/>
                <a:gd name="T70" fmla="*/ 123 w 283"/>
                <a:gd name="T71" fmla="*/ 13 h 252"/>
                <a:gd name="T72" fmla="*/ 103 w 283"/>
                <a:gd name="T73" fmla="*/ 8 h 252"/>
                <a:gd name="T74" fmla="*/ 83 w 283"/>
                <a:gd name="T75" fmla="*/ 5 h 252"/>
                <a:gd name="T76" fmla="*/ 66 w 283"/>
                <a:gd name="T77" fmla="*/ 2 h 252"/>
                <a:gd name="T78" fmla="*/ 48 w 283"/>
                <a:gd name="T79" fmla="*/ 0 h 252"/>
                <a:gd name="T80" fmla="*/ 34 w 283"/>
                <a:gd name="T81" fmla="*/ 0 h 252"/>
                <a:gd name="T82" fmla="*/ 21 w 283"/>
                <a:gd name="T83" fmla="*/ 0 h 252"/>
                <a:gd name="T84" fmla="*/ 11 w 283"/>
                <a:gd name="T85" fmla="*/ 0 h 252"/>
                <a:gd name="T86" fmla="*/ 4 w 283"/>
                <a:gd name="T87" fmla="*/ 2 h 252"/>
                <a:gd name="T88" fmla="*/ 0 w 283"/>
                <a:gd name="T89" fmla="*/ 5 h 252"/>
                <a:gd name="T90" fmla="*/ 12 w 283"/>
                <a:gd name="T91" fmla="*/ 7 h 252"/>
                <a:gd name="T92" fmla="*/ 24 w 283"/>
                <a:gd name="T93" fmla="*/ 8 h 252"/>
                <a:gd name="T94" fmla="*/ 38 w 283"/>
                <a:gd name="T95" fmla="*/ 10 h 252"/>
                <a:gd name="T96" fmla="*/ 52 w 283"/>
                <a:gd name="T97" fmla="*/ 13 h 252"/>
                <a:gd name="T98" fmla="*/ 66 w 283"/>
                <a:gd name="T99" fmla="*/ 16 h 252"/>
                <a:gd name="T100" fmla="*/ 82 w 283"/>
                <a:gd name="T101" fmla="*/ 18 h 252"/>
                <a:gd name="T102" fmla="*/ 98 w 283"/>
                <a:gd name="T103" fmla="*/ 22 h 252"/>
                <a:gd name="T104" fmla="*/ 114 w 283"/>
                <a:gd name="T105" fmla="*/ 25 h 252"/>
                <a:gd name="T106" fmla="*/ 129 w 283"/>
                <a:gd name="T107" fmla="*/ 30 h 252"/>
                <a:gd name="T108" fmla="*/ 146 w 283"/>
                <a:gd name="T109" fmla="*/ 34 h 252"/>
                <a:gd name="T110" fmla="*/ 162 w 283"/>
                <a:gd name="T111" fmla="*/ 39 h 252"/>
                <a:gd name="T112" fmla="*/ 177 w 283"/>
                <a:gd name="T113" fmla="*/ 45 h 252"/>
                <a:gd name="T114" fmla="*/ 193 w 283"/>
                <a:gd name="T115" fmla="*/ 52 h 252"/>
                <a:gd name="T116" fmla="*/ 208 w 283"/>
                <a:gd name="T117" fmla="*/ 60 h 252"/>
                <a:gd name="T118" fmla="*/ 222 w 283"/>
                <a:gd name="T119" fmla="*/ 68 h 252"/>
                <a:gd name="T120" fmla="*/ 235 w 283"/>
                <a:gd name="T121" fmla="*/ 77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7" name="Freeform 44"/>
            <p:cNvSpPr>
              <a:spLocks noChangeArrowheads="1"/>
            </p:cNvSpPr>
            <p:nvPr/>
          </p:nvSpPr>
          <p:spPr bwMode="auto">
            <a:xfrm>
              <a:off x="4079" y="1763"/>
              <a:ext cx="44" cy="85"/>
            </a:xfrm>
            <a:custGeom>
              <a:avLst/>
              <a:gdLst>
                <a:gd name="T0" fmla="*/ 0 w 114"/>
                <a:gd name="T1" fmla="*/ 130 h 238"/>
                <a:gd name="T2" fmla="*/ 0 w 114"/>
                <a:gd name="T3" fmla="*/ 149 h 238"/>
                <a:gd name="T4" fmla="*/ 4 w 114"/>
                <a:gd name="T5" fmla="*/ 168 h 238"/>
                <a:gd name="T6" fmla="*/ 12 w 114"/>
                <a:gd name="T7" fmla="*/ 185 h 238"/>
                <a:gd name="T8" fmla="*/ 24 w 114"/>
                <a:gd name="T9" fmla="*/ 200 h 238"/>
                <a:gd name="T10" fmla="*/ 38 w 114"/>
                <a:gd name="T11" fmla="*/ 213 h 238"/>
                <a:gd name="T12" fmla="*/ 55 w 114"/>
                <a:gd name="T13" fmla="*/ 224 h 238"/>
                <a:gd name="T14" fmla="*/ 73 w 114"/>
                <a:gd name="T15" fmla="*/ 232 h 238"/>
                <a:gd name="T16" fmla="*/ 92 w 114"/>
                <a:gd name="T17" fmla="*/ 237 h 238"/>
                <a:gd name="T18" fmla="*/ 98 w 114"/>
                <a:gd name="T19" fmla="*/ 238 h 238"/>
                <a:gd name="T20" fmla="*/ 104 w 114"/>
                <a:gd name="T21" fmla="*/ 235 h 238"/>
                <a:gd name="T22" fmla="*/ 109 w 114"/>
                <a:gd name="T23" fmla="*/ 232 h 238"/>
                <a:gd name="T24" fmla="*/ 111 w 114"/>
                <a:gd name="T25" fmla="*/ 227 h 238"/>
                <a:gd name="T26" fmla="*/ 111 w 114"/>
                <a:gd name="T27" fmla="*/ 222 h 238"/>
                <a:gd name="T28" fmla="*/ 110 w 114"/>
                <a:gd name="T29" fmla="*/ 216 h 238"/>
                <a:gd name="T30" fmla="*/ 106 w 114"/>
                <a:gd name="T31" fmla="*/ 211 h 238"/>
                <a:gd name="T32" fmla="*/ 100 w 114"/>
                <a:gd name="T33" fmla="*/ 209 h 238"/>
                <a:gd name="T34" fmla="*/ 82 w 114"/>
                <a:gd name="T35" fmla="*/ 202 h 238"/>
                <a:gd name="T36" fmla="*/ 64 w 114"/>
                <a:gd name="T37" fmla="*/ 193 h 238"/>
                <a:gd name="T38" fmla="*/ 50 w 114"/>
                <a:gd name="T39" fmla="*/ 180 h 238"/>
                <a:gd name="T40" fmla="*/ 39 w 114"/>
                <a:gd name="T41" fmla="*/ 167 h 238"/>
                <a:gd name="T42" fmla="*/ 32 w 114"/>
                <a:gd name="T43" fmla="*/ 149 h 238"/>
                <a:gd name="T44" fmla="*/ 29 w 114"/>
                <a:gd name="T45" fmla="*/ 131 h 238"/>
                <a:gd name="T46" fmla="*/ 29 w 114"/>
                <a:gd name="T47" fmla="*/ 111 h 238"/>
                <a:gd name="T48" fmla="*/ 35 w 114"/>
                <a:gd name="T49" fmla="*/ 91 h 238"/>
                <a:gd name="T50" fmla="*/ 42 w 114"/>
                <a:gd name="T51" fmla="*/ 76 h 238"/>
                <a:gd name="T52" fmla="*/ 51 w 114"/>
                <a:gd name="T53" fmla="*/ 62 h 238"/>
                <a:gd name="T54" fmla="*/ 62 w 114"/>
                <a:gd name="T55" fmla="*/ 49 h 238"/>
                <a:gd name="T56" fmla="*/ 73 w 114"/>
                <a:gd name="T57" fmla="*/ 38 h 238"/>
                <a:gd name="T58" fmla="*/ 84 w 114"/>
                <a:gd name="T59" fmla="*/ 28 h 238"/>
                <a:gd name="T60" fmla="*/ 96 w 114"/>
                <a:gd name="T61" fmla="*/ 18 h 238"/>
                <a:gd name="T62" fmla="*/ 106 w 114"/>
                <a:gd name="T63" fmla="*/ 9 h 238"/>
                <a:gd name="T64" fmla="*/ 114 w 114"/>
                <a:gd name="T65" fmla="*/ 1 h 238"/>
                <a:gd name="T66" fmla="*/ 106 w 114"/>
                <a:gd name="T67" fmla="*/ 0 h 238"/>
                <a:gd name="T68" fmla="*/ 93 w 114"/>
                <a:gd name="T69" fmla="*/ 6 h 238"/>
                <a:gd name="T70" fmla="*/ 76 w 114"/>
                <a:gd name="T71" fmla="*/ 18 h 238"/>
                <a:gd name="T72" fmla="*/ 56 w 114"/>
                <a:gd name="T73" fmla="*/ 36 h 238"/>
                <a:gd name="T74" fmla="*/ 37 w 114"/>
                <a:gd name="T75" fmla="*/ 57 h 238"/>
                <a:gd name="T76" fmla="*/ 20 w 114"/>
                <a:gd name="T77" fmla="*/ 80 h 238"/>
                <a:gd name="T78" fmla="*/ 7 w 114"/>
                <a:gd name="T79" fmla="*/ 106 h 238"/>
                <a:gd name="T80" fmla="*/ 0 w 114"/>
                <a:gd name="T81" fmla="*/ 130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8" name="Freeform 45"/>
            <p:cNvSpPr>
              <a:spLocks noChangeArrowheads="1"/>
            </p:cNvSpPr>
            <p:nvPr/>
          </p:nvSpPr>
          <p:spPr bwMode="auto">
            <a:xfrm>
              <a:off x="4393" y="1712"/>
              <a:ext cx="96" cy="114"/>
            </a:xfrm>
            <a:custGeom>
              <a:avLst/>
              <a:gdLst>
                <a:gd name="T0" fmla="*/ 207 w 246"/>
                <a:gd name="T1" fmla="*/ 124 h 310"/>
                <a:gd name="T2" fmla="*/ 219 w 246"/>
                <a:gd name="T3" fmla="*/ 143 h 310"/>
                <a:gd name="T4" fmla="*/ 225 w 246"/>
                <a:gd name="T5" fmla="*/ 164 h 310"/>
                <a:gd name="T6" fmla="*/ 221 w 246"/>
                <a:gd name="T7" fmla="*/ 187 h 310"/>
                <a:gd name="T8" fmla="*/ 208 w 246"/>
                <a:gd name="T9" fmla="*/ 209 h 310"/>
                <a:gd name="T10" fmla="*/ 188 w 246"/>
                <a:gd name="T11" fmla="*/ 228 h 310"/>
                <a:gd name="T12" fmla="*/ 166 w 246"/>
                <a:gd name="T13" fmla="*/ 246 h 310"/>
                <a:gd name="T14" fmla="*/ 143 w 246"/>
                <a:gd name="T15" fmla="*/ 264 h 310"/>
                <a:gd name="T16" fmla="*/ 129 w 246"/>
                <a:gd name="T17" fmla="*/ 278 h 310"/>
                <a:gd name="T18" fmla="*/ 124 w 246"/>
                <a:gd name="T19" fmla="*/ 287 h 310"/>
                <a:gd name="T20" fmla="*/ 120 w 246"/>
                <a:gd name="T21" fmla="*/ 296 h 310"/>
                <a:gd name="T22" fmla="*/ 121 w 246"/>
                <a:gd name="T23" fmla="*/ 305 h 310"/>
                <a:gd name="T24" fmla="*/ 130 w 246"/>
                <a:gd name="T25" fmla="*/ 310 h 310"/>
                <a:gd name="T26" fmla="*/ 139 w 246"/>
                <a:gd name="T27" fmla="*/ 309 h 310"/>
                <a:gd name="T28" fmla="*/ 154 w 246"/>
                <a:gd name="T29" fmla="*/ 293 h 310"/>
                <a:gd name="T30" fmla="*/ 180 w 246"/>
                <a:gd name="T31" fmla="*/ 269 h 310"/>
                <a:gd name="T32" fmla="*/ 207 w 246"/>
                <a:gd name="T33" fmla="*/ 246 h 310"/>
                <a:gd name="T34" fmla="*/ 231 w 246"/>
                <a:gd name="T35" fmla="*/ 219 h 310"/>
                <a:gd name="T36" fmla="*/ 245 w 246"/>
                <a:gd name="T37" fmla="*/ 187 h 310"/>
                <a:gd name="T38" fmla="*/ 242 w 246"/>
                <a:gd name="T39" fmla="*/ 153 h 310"/>
                <a:gd name="T40" fmla="*/ 227 w 246"/>
                <a:gd name="T41" fmla="*/ 120 h 310"/>
                <a:gd name="T42" fmla="*/ 201 w 246"/>
                <a:gd name="T43" fmla="*/ 94 h 310"/>
                <a:gd name="T44" fmla="*/ 177 w 246"/>
                <a:gd name="T45" fmla="*/ 74 h 310"/>
                <a:gd name="T46" fmla="*/ 152 w 246"/>
                <a:gd name="T47" fmla="*/ 60 h 310"/>
                <a:gd name="T48" fmla="*/ 126 w 246"/>
                <a:gd name="T49" fmla="*/ 43 h 310"/>
                <a:gd name="T50" fmla="*/ 98 w 246"/>
                <a:gd name="T51" fmla="*/ 28 h 310"/>
                <a:gd name="T52" fmla="*/ 72 w 246"/>
                <a:gd name="T53" fmla="*/ 16 h 310"/>
                <a:gd name="T54" fmla="*/ 46 w 246"/>
                <a:gd name="T55" fmla="*/ 7 h 310"/>
                <a:gd name="T56" fmla="*/ 24 w 246"/>
                <a:gd name="T57" fmla="*/ 1 h 310"/>
                <a:gd name="T58" fmla="*/ 7 w 246"/>
                <a:gd name="T59" fmla="*/ 1 h 310"/>
                <a:gd name="T60" fmla="*/ 8 w 246"/>
                <a:gd name="T61" fmla="*/ 6 h 310"/>
                <a:gd name="T62" fmla="*/ 28 w 246"/>
                <a:gd name="T63" fmla="*/ 14 h 310"/>
                <a:gd name="T64" fmla="*/ 51 w 246"/>
                <a:gd name="T65" fmla="*/ 24 h 310"/>
                <a:gd name="T66" fmla="*/ 78 w 246"/>
                <a:gd name="T67" fmla="*/ 37 h 310"/>
                <a:gd name="T68" fmla="*/ 106 w 246"/>
                <a:gd name="T69" fmla="*/ 51 h 310"/>
                <a:gd name="T70" fmla="*/ 134 w 246"/>
                <a:gd name="T71" fmla="*/ 69 h 310"/>
                <a:gd name="T72" fmla="*/ 163 w 246"/>
                <a:gd name="T73" fmla="*/ 87 h 310"/>
                <a:gd name="T74" fmla="*/ 187 w 246"/>
                <a:gd name="T75" fmla="*/ 105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9" name="Freeform 46"/>
            <p:cNvSpPr>
              <a:spLocks noChangeArrowheads="1"/>
            </p:cNvSpPr>
            <p:nvPr/>
          </p:nvSpPr>
          <p:spPr bwMode="auto">
            <a:xfrm>
              <a:off x="4287" y="1846"/>
              <a:ext cx="33" cy="68"/>
            </a:xfrm>
            <a:custGeom>
              <a:avLst/>
              <a:gdLst>
                <a:gd name="T0" fmla="*/ 31 w 83"/>
                <a:gd name="T1" fmla="*/ 14 h 187"/>
                <a:gd name="T2" fmla="*/ 29 w 83"/>
                <a:gd name="T3" fmla="*/ 8 h 187"/>
                <a:gd name="T4" fmla="*/ 25 w 83"/>
                <a:gd name="T5" fmla="*/ 3 h 187"/>
                <a:gd name="T6" fmla="*/ 19 w 83"/>
                <a:gd name="T7" fmla="*/ 1 h 187"/>
                <a:gd name="T8" fmla="*/ 14 w 83"/>
                <a:gd name="T9" fmla="*/ 0 h 187"/>
                <a:gd name="T10" fmla="*/ 8 w 83"/>
                <a:gd name="T11" fmla="*/ 2 h 187"/>
                <a:gd name="T12" fmla="*/ 3 w 83"/>
                <a:gd name="T13" fmla="*/ 5 h 187"/>
                <a:gd name="T14" fmla="*/ 0 w 83"/>
                <a:gd name="T15" fmla="*/ 11 h 187"/>
                <a:gd name="T16" fmla="*/ 0 w 83"/>
                <a:gd name="T17" fmla="*/ 17 h 187"/>
                <a:gd name="T18" fmla="*/ 5 w 83"/>
                <a:gd name="T19" fmla="*/ 42 h 187"/>
                <a:gd name="T20" fmla="*/ 15 w 83"/>
                <a:gd name="T21" fmla="*/ 71 h 187"/>
                <a:gd name="T22" fmla="*/ 27 w 83"/>
                <a:gd name="T23" fmla="*/ 100 h 187"/>
                <a:gd name="T24" fmla="*/ 41 w 83"/>
                <a:gd name="T25" fmla="*/ 127 h 187"/>
                <a:gd name="T26" fmla="*/ 55 w 83"/>
                <a:gd name="T27" fmla="*/ 151 h 187"/>
                <a:gd name="T28" fmla="*/ 68 w 83"/>
                <a:gd name="T29" fmla="*/ 171 h 187"/>
                <a:gd name="T30" fmla="*/ 77 w 83"/>
                <a:gd name="T31" fmla="*/ 184 h 187"/>
                <a:gd name="T32" fmla="*/ 83 w 83"/>
                <a:gd name="T33" fmla="*/ 187 h 187"/>
                <a:gd name="T34" fmla="*/ 80 w 83"/>
                <a:gd name="T35" fmla="*/ 174 h 187"/>
                <a:gd name="T36" fmla="*/ 75 w 83"/>
                <a:gd name="T37" fmla="*/ 158 h 187"/>
                <a:gd name="T38" fmla="*/ 68 w 83"/>
                <a:gd name="T39" fmla="*/ 138 h 187"/>
                <a:gd name="T40" fmla="*/ 59 w 83"/>
                <a:gd name="T41" fmla="*/ 113 h 187"/>
                <a:gd name="T42" fmla="*/ 51 w 83"/>
                <a:gd name="T43" fmla="*/ 88 h 187"/>
                <a:gd name="T44" fmla="*/ 43 w 83"/>
                <a:gd name="T45" fmla="*/ 63 h 187"/>
                <a:gd name="T46" fmla="*/ 36 w 83"/>
                <a:gd name="T47" fmla="*/ 38 h 187"/>
                <a:gd name="T48" fmla="*/ 31 w 83"/>
                <a:gd name="T49" fmla="*/ 14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0" name="Freeform 47"/>
            <p:cNvSpPr>
              <a:spLocks noChangeArrowheads="1"/>
            </p:cNvSpPr>
            <p:nvPr/>
          </p:nvSpPr>
          <p:spPr bwMode="auto">
            <a:xfrm>
              <a:off x="4273" y="1809"/>
              <a:ext cx="17" cy="35"/>
            </a:xfrm>
            <a:custGeom>
              <a:avLst/>
              <a:gdLst>
                <a:gd name="T0" fmla="*/ 22 w 44"/>
                <a:gd name="T1" fmla="*/ 10 h 94"/>
                <a:gd name="T2" fmla="*/ 21 w 44"/>
                <a:gd name="T3" fmla="*/ 6 h 94"/>
                <a:gd name="T4" fmla="*/ 18 w 44"/>
                <a:gd name="T5" fmla="*/ 2 h 94"/>
                <a:gd name="T6" fmla="*/ 14 w 44"/>
                <a:gd name="T7" fmla="*/ 0 h 94"/>
                <a:gd name="T8" fmla="*/ 10 w 44"/>
                <a:gd name="T9" fmla="*/ 0 h 94"/>
                <a:gd name="T10" fmla="*/ 6 w 44"/>
                <a:gd name="T11" fmla="*/ 1 h 94"/>
                <a:gd name="T12" fmla="*/ 3 w 44"/>
                <a:gd name="T13" fmla="*/ 3 h 94"/>
                <a:gd name="T14" fmla="*/ 0 w 44"/>
                <a:gd name="T15" fmla="*/ 7 h 94"/>
                <a:gd name="T16" fmla="*/ 0 w 44"/>
                <a:gd name="T17" fmla="*/ 11 h 94"/>
                <a:gd name="T18" fmla="*/ 0 w 44"/>
                <a:gd name="T19" fmla="*/ 24 h 94"/>
                <a:gd name="T20" fmla="*/ 4 w 44"/>
                <a:gd name="T21" fmla="*/ 38 h 94"/>
                <a:gd name="T22" fmla="*/ 8 w 44"/>
                <a:gd name="T23" fmla="*/ 52 h 94"/>
                <a:gd name="T24" fmla="*/ 14 w 44"/>
                <a:gd name="T25" fmla="*/ 65 h 94"/>
                <a:gd name="T26" fmla="*/ 21 w 44"/>
                <a:gd name="T27" fmla="*/ 78 h 94"/>
                <a:gd name="T28" fmla="*/ 28 w 44"/>
                <a:gd name="T29" fmla="*/ 87 h 94"/>
                <a:gd name="T30" fmla="*/ 37 w 44"/>
                <a:gd name="T31" fmla="*/ 93 h 94"/>
                <a:gd name="T32" fmla="*/ 42 w 44"/>
                <a:gd name="T33" fmla="*/ 94 h 94"/>
                <a:gd name="T34" fmla="*/ 44 w 44"/>
                <a:gd name="T35" fmla="*/ 76 h 94"/>
                <a:gd name="T36" fmla="*/ 38 w 44"/>
                <a:gd name="T37" fmla="*/ 54 h 94"/>
                <a:gd name="T38" fmla="*/ 31 w 44"/>
                <a:gd name="T39" fmla="*/ 32 h 94"/>
                <a:gd name="T40" fmla="*/ 22 w 44"/>
                <a:gd name="T41" fmla="*/ 10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1" name="Freeform 48"/>
            <p:cNvSpPr>
              <a:spLocks noChangeArrowheads="1"/>
            </p:cNvSpPr>
            <p:nvPr/>
          </p:nvSpPr>
          <p:spPr bwMode="auto">
            <a:xfrm>
              <a:off x="4259" y="1784"/>
              <a:ext cx="14" cy="20"/>
            </a:xfrm>
            <a:custGeom>
              <a:avLst/>
              <a:gdLst>
                <a:gd name="T0" fmla="*/ 20 w 38"/>
                <a:gd name="T1" fmla="*/ 7 h 54"/>
                <a:gd name="T2" fmla="*/ 20 w 38"/>
                <a:gd name="T3" fmla="*/ 8 h 54"/>
                <a:gd name="T4" fmla="*/ 20 w 38"/>
                <a:gd name="T5" fmla="*/ 8 h 54"/>
                <a:gd name="T6" fmla="*/ 20 w 38"/>
                <a:gd name="T7" fmla="*/ 8 h 54"/>
                <a:gd name="T8" fmla="*/ 20 w 38"/>
                <a:gd name="T9" fmla="*/ 8 h 54"/>
                <a:gd name="T10" fmla="*/ 19 w 38"/>
                <a:gd name="T11" fmla="*/ 4 h 54"/>
                <a:gd name="T12" fmla="*/ 15 w 38"/>
                <a:gd name="T13" fmla="*/ 1 h 54"/>
                <a:gd name="T14" fmla="*/ 12 w 38"/>
                <a:gd name="T15" fmla="*/ 0 h 54"/>
                <a:gd name="T16" fmla="*/ 7 w 38"/>
                <a:gd name="T17" fmla="*/ 0 h 54"/>
                <a:gd name="T18" fmla="*/ 4 w 38"/>
                <a:gd name="T19" fmla="*/ 1 h 54"/>
                <a:gd name="T20" fmla="*/ 1 w 38"/>
                <a:gd name="T21" fmla="*/ 4 h 54"/>
                <a:gd name="T22" fmla="*/ 0 w 38"/>
                <a:gd name="T23" fmla="*/ 8 h 54"/>
                <a:gd name="T24" fmla="*/ 0 w 38"/>
                <a:gd name="T25" fmla="*/ 11 h 54"/>
                <a:gd name="T26" fmla="*/ 1 w 38"/>
                <a:gd name="T27" fmla="*/ 17 h 54"/>
                <a:gd name="T28" fmla="*/ 4 w 38"/>
                <a:gd name="T29" fmla="*/ 24 h 54"/>
                <a:gd name="T30" fmla="*/ 8 w 38"/>
                <a:gd name="T31" fmla="*/ 32 h 54"/>
                <a:gd name="T32" fmla="*/ 14 w 38"/>
                <a:gd name="T33" fmla="*/ 39 h 54"/>
                <a:gd name="T34" fmla="*/ 20 w 38"/>
                <a:gd name="T35" fmla="*/ 46 h 54"/>
                <a:gd name="T36" fmla="*/ 27 w 38"/>
                <a:gd name="T37" fmla="*/ 50 h 54"/>
                <a:gd name="T38" fmla="*/ 33 w 38"/>
                <a:gd name="T39" fmla="*/ 54 h 54"/>
                <a:gd name="T40" fmla="*/ 38 w 38"/>
                <a:gd name="T41" fmla="*/ 54 h 54"/>
                <a:gd name="T42" fmla="*/ 36 w 38"/>
                <a:gd name="T43" fmla="*/ 42 h 54"/>
                <a:gd name="T44" fmla="*/ 32 w 38"/>
                <a:gd name="T45" fmla="*/ 29 h 54"/>
                <a:gd name="T46" fmla="*/ 25 w 38"/>
                <a:gd name="T47" fmla="*/ 16 h 54"/>
                <a:gd name="T48" fmla="*/ 20 w 38"/>
                <a:gd name="T49" fmla="*/ 7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2" name="Freeform 49"/>
            <p:cNvSpPr>
              <a:spLocks noChangeArrowheads="1"/>
            </p:cNvSpPr>
            <p:nvPr/>
          </p:nvSpPr>
          <p:spPr bwMode="auto">
            <a:xfrm>
              <a:off x="4248" y="1767"/>
              <a:ext cx="18" cy="13"/>
            </a:xfrm>
            <a:custGeom>
              <a:avLst/>
              <a:gdLst>
                <a:gd name="T0" fmla="*/ 41 w 52"/>
                <a:gd name="T1" fmla="*/ 27 h 36"/>
                <a:gd name="T2" fmla="*/ 46 w 52"/>
                <a:gd name="T3" fmla="*/ 24 h 36"/>
                <a:gd name="T4" fmla="*/ 51 w 52"/>
                <a:gd name="T5" fmla="*/ 21 h 36"/>
                <a:gd name="T6" fmla="*/ 52 w 52"/>
                <a:gd name="T7" fmla="*/ 16 h 36"/>
                <a:gd name="T8" fmla="*/ 52 w 52"/>
                <a:gd name="T9" fmla="*/ 12 h 36"/>
                <a:gd name="T10" fmla="*/ 50 w 52"/>
                <a:gd name="T11" fmla="*/ 6 h 36"/>
                <a:gd name="T12" fmla="*/ 46 w 52"/>
                <a:gd name="T13" fmla="*/ 2 h 36"/>
                <a:gd name="T14" fmla="*/ 41 w 52"/>
                <a:gd name="T15" fmla="*/ 0 h 36"/>
                <a:gd name="T16" fmla="*/ 36 w 52"/>
                <a:gd name="T17" fmla="*/ 0 h 36"/>
                <a:gd name="T18" fmla="*/ 33 w 52"/>
                <a:gd name="T19" fmla="*/ 0 h 36"/>
                <a:gd name="T20" fmla="*/ 29 w 52"/>
                <a:gd name="T21" fmla="*/ 1 h 36"/>
                <a:gd name="T22" fmla="*/ 21 w 52"/>
                <a:gd name="T23" fmla="*/ 4 h 36"/>
                <a:gd name="T24" fmla="*/ 13 w 52"/>
                <a:gd name="T25" fmla="*/ 8 h 36"/>
                <a:gd name="T26" fmla="*/ 6 w 52"/>
                <a:gd name="T27" fmla="*/ 15 h 36"/>
                <a:gd name="T28" fmla="*/ 3 w 52"/>
                <a:gd name="T29" fmla="*/ 22 h 36"/>
                <a:gd name="T30" fmla="*/ 0 w 52"/>
                <a:gd name="T31" fmla="*/ 29 h 36"/>
                <a:gd name="T32" fmla="*/ 0 w 52"/>
                <a:gd name="T33" fmla="*/ 31 h 36"/>
                <a:gd name="T34" fmla="*/ 4 w 52"/>
                <a:gd name="T35" fmla="*/ 33 h 36"/>
                <a:gd name="T36" fmla="*/ 9 w 52"/>
                <a:gd name="T37" fmla="*/ 36 h 36"/>
                <a:gd name="T38" fmla="*/ 13 w 52"/>
                <a:gd name="T39" fmla="*/ 36 h 36"/>
                <a:gd name="T40" fmla="*/ 18 w 52"/>
                <a:gd name="T41" fmla="*/ 36 h 36"/>
                <a:gd name="T42" fmla="*/ 24 w 52"/>
                <a:gd name="T43" fmla="*/ 33 h 36"/>
                <a:gd name="T44" fmla="*/ 30 w 52"/>
                <a:gd name="T45" fmla="*/ 32 h 36"/>
                <a:gd name="T46" fmla="*/ 36 w 52"/>
                <a:gd name="T47" fmla="*/ 30 h 36"/>
                <a:gd name="T48" fmla="*/ 41 w 52"/>
                <a:gd name="T49" fmla="*/ 27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3" name="Freeform 50"/>
            <p:cNvSpPr>
              <a:spLocks noChangeArrowheads="1"/>
            </p:cNvSpPr>
            <p:nvPr/>
          </p:nvSpPr>
          <p:spPr bwMode="auto">
            <a:xfrm>
              <a:off x="4154" y="1745"/>
              <a:ext cx="77" cy="86"/>
            </a:xfrm>
            <a:custGeom>
              <a:avLst/>
              <a:gdLst>
                <a:gd name="T0" fmla="*/ 73 w 198"/>
                <a:gd name="T1" fmla="*/ 36 h 236"/>
                <a:gd name="T2" fmla="*/ 58 w 198"/>
                <a:gd name="T3" fmla="*/ 46 h 236"/>
                <a:gd name="T4" fmla="*/ 46 w 198"/>
                <a:gd name="T5" fmla="*/ 58 h 236"/>
                <a:gd name="T6" fmla="*/ 33 w 198"/>
                <a:gd name="T7" fmla="*/ 72 h 236"/>
                <a:gd name="T8" fmla="*/ 22 w 198"/>
                <a:gd name="T9" fmla="*/ 85 h 236"/>
                <a:gd name="T10" fmla="*/ 14 w 198"/>
                <a:gd name="T11" fmla="*/ 100 h 236"/>
                <a:gd name="T12" fmla="*/ 7 w 198"/>
                <a:gd name="T13" fmla="*/ 115 h 236"/>
                <a:gd name="T14" fmla="*/ 2 w 198"/>
                <a:gd name="T15" fmla="*/ 130 h 236"/>
                <a:gd name="T16" fmla="*/ 0 w 198"/>
                <a:gd name="T17" fmla="*/ 146 h 236"/>
                <a:gd name="T18" fmla="*/ 2 w 198"/>
                <a:gd name="T19" fmla="*/ 170 h 236"/>
                <a:gd name="T20" fmla="*/ 12 w 198"/>
                <a:gd name="T21" fmla="*/ 190 h 236"/>
                <a:gd name="T22" fmla="*/ 26 w 198"/>
                <a:gd name="T23" fmla="*/ 207 h 236"/>
                <a:gd name="T24" fmla="*/ 43 w 198"/>
                <a:gd name="T25" fmla="*/ 220 h 236"/>
                <a:gd name="T26" fmla="*/ 64 w 198"/>
                <a:gd name="T27" fmla="*/ 229 h 236"/>
                <a:gd name="T28" fmla="*/ 88 w 198"/>
                <a:gd name="T29" fmla="*/ 235 h 236"/>
                <a:gd name="T30" fmla="*/ 110 w 198"/>
                <a:gd name="T31" fmla="*/ 236 h 236"/>
                <a:gd name="T32" fmla="*/ 132 w 198"/>
                <a:gd name="T33" fmla="*/ 232 h 236"/>
                <a:gd name="T34" fmla="*/ 137 w 198"/>
                <a:gd name="T35" fmla="*/ 232 h 236"/>
                <a:gd name="T36" fmla="*/ 142 w 198"/>
                <a:gd name="T37" fmla="*/ 230 h 236"/>
                <a:gd name="T38" fmla="*/ 145 w 198"/>
                <a:gd name="T39" fmla="*/ 226 h 236"/>
                <a:gd name="T40" fmla="*/ 146 w 198"/>
                <a:gd name="T41" fmla="*/ 221 h 236"/>
                <a:gd name="T42" fmla="*/ 145 w 198"/>
                <a:gd name="T43" fmla="*/ 219 h 236"/>
                <a:gd name="T44" fmla="*/ 142 w 198"/>
                <a:gd name="T45" fmla="*/ 219 h 236"/>
                <a:gd name="T46" fmla="*/ 137 w 198"/>
                <a:gd name="T47" fmla="*/ 217 h 236"/>
                <a:gd name="T48" fmla="*/ 131 w 198"/>
                <a:gd name="T49" fmla="*/ 217 h 236"/>
                <a:gd name="T50" fmla="*/ 124 w 198"/>
                <a:gd name="T51" fmla="*/ 217 h 236"/>
                <a:gd name="T52" fmla="*/ 118 w 198"/>
                <a:gd name="T53" fmla="*/ 217 h 236"/>
                <a:gd name="T54" fmla="*/ 112 w 198"/>
                <a:gd name="T55" fmla="*/ 217 h 236"/>
                <a:gd name="T56" fmla="*/ 109 w 198"/>
                <a:gd name="T57" fmla="*/ 217 h 236"/>
                <a:gd name="T58" fmla="*/ 97 w 198"/>
                <a:gd name="T59" fmla="*/ 216 h 236"/>
                <a:gd name="T60" fmla="*/ 87 w 198"/>
                <a:gd name="T61" fmla="*/ 215 h 236"/>
                <a:gd name="T62" fmla="*/ 75 w 198"/>
                <a:gd name="T63" fmla="*/ 214 h 236"/>
                <a:gd name="T64" fmla="*/ 63 w 198"/>
                <a:gd name="T65" fmla="*/ 211 h 236"/>
                <a:gd name="T66" fmla="*/ 51 w 198"/>
                <a:gd name="T67" fmla="*/ 207 h 236"/>
                <a:gd name="T68" fmla="*/ 40 w 198"/>
                <a:gd name="T69" fmla="*/ 199 h 236"/>
                <a:gd name="T70" fmla="*/ 29 w 198"/>
                <a:gd name="T71" fmla="*/ 189 h 236"/>
                <a:gd name="T72" fmla="*/ 17 w 198"/>
                <a:gd name="T73" fmla="*/ 174 h 236"/>
                <a:gd name="T74" fmla="*/ 15 w 198"/>
                <a:gd name="T75" fmla="*/ 157 h 236"/>
                <a:gd name="T76" fmla="*/ 16 w 198"/>
                <a:gd name="T77" fmla="*/ 141 h 236"/>
                <a:gd name="T78" fmla="*/ 21 w 198"/>
                <a:gd name="T79" fmla="*/ 124 h 236"/>
                <a:gd name="T80" fmla="*/ 28 w 198"/>
                <a:gd name="T81" fmla="*/ 109 h 236"/>
                <a:gd name="T82" fmla="*/ 39 w 198"/>
                <a:gd name="T83" fmla="*/ 96 h 236"/>
                <a:gd name="T84" fmla="*/ 50 w 198"/>
                <a:gd name="T85" fmla="*/ 82 h 236"/>
                <a:gd name="T86" fmla="*/ 63 w 198"/>
                <a:gd name="T87" fmla="*/ 70 h 236"/>
                <a:gd name="T88" fmla="*/ 78 w 198"/>
                <a:gd name="T89" fmla="*/ 59 h 236"/>
                <a:gd name="T90" fmla="*/ 94 w 198"/>
                <a:gd name="T91" fmla="*/ 49 h 236"/>
                <a:gd name="T92" fmla="*/ 110 w 198"/>
                <a:gd name="T93" fmla="*/ 39 h 236"/>
                <a:gd name="T94" fmla="*/ 126 w 198"/>
                <a:gd name="T95" fmla="*/ 31 h 236"/>
                <a:gd name="T96" fmla="*/ 142 w 198"/>
                <a:gd name="T97" fmla="*/ 24 h 236"/>
                <a:gd name="T98" fmla="*/ 158 w 198"/>
                <a:gd name="T99" fmla="*/ 19 h 236"/>
                <a:gd name="T100" fmla="*/ 172 w 198"/>
                <a:gd name="T101" fmla="*/ 13 h 236"/>
                <a:gd name="T102" fmla="*/ 186 w 198"/>
                <a:gd name="T103" fmla="*/ 10 h 236"/>
                <a:gd name="T104" fmla="*/ 198 w 198"/>
                <a:gd name="T105" fmla="*/ 7 h 236"/>
                <a:gd name="T106" fmla="*/ 190 w 198"/>
                <a:gd name="T107" fmla="*/ 3 h 236"/>
                <a:gd name="T108" fmla="*/ 177 w 198"/>
                <a:gd name="T109" fmla="*/ 0 h 236"/>
                <a:gd name="T110" fmla="*/ 162 w 198"/>
                <a:gd name="T111" fmla="*/ 3 h 236"/>
                <a:gd name="T112" fmla="*/ 144 w 198"/>
                <a:gd name="T113" fmla="*/ 6 h 236"/>
                <a:gd name="T114" fmla="*/ 124 w 198"/>
                <a:gd name="T115" fmla="*/ 12 h 236"/>
                <a:gd name="T116" fmla="*/ 105 w 198"/>
                <a:gd name="T117" fmla="*/ 19 h 236"/>
                <a:gd name="T118" fmla="*/ 88 w 198"/>
                <a:gd name="T119" fmla="*/ 28 h 236"/>
                <a:gd name="T120" fmla="*/ 73 w 198"/>
                <a:gd name="T121" fmla="*/ 3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4" name="Freeform 51"/>
            <p:cNvSpPr>
              <a:spLocks noChangeArrowheads="1"/>
            </p:cNvSpPr>
            <p:nvPr/>
          </p:nvSpPr>
          <p:spPr bwMode="auto">
            <a:xfrm>
              <a:off x="4285" y="1745"/>
              <a:ext cx="52" cy="66"/>
            </a:xfrm>
            <a:custGeom>
              <a:avLst/>
              <a:gdLst>
                <a:gd name="T0" fmla="*/ 108 w 128"/>
                <a:gd name="T1" fmla="*/ 61 h 183"/>
                <a:gd name="T2" fmla="*/ 111 w 128"/>
                <a:gd name="T3" fmla="*/ 80 h 183"/>
                <a:gd name="T4" fmla="*/ 109 w 128"/>
                <a:gd name="T5" fmla="*/ 97 h 183"/>
                <a:gd name="T6" fmla="*/ 101 w 128"/>
                <a:gd name="T7" fmla="*/ 110 h 183"/>
                <a:gd name="T8" fmla="*/ 89 w 128"/>
                <a:gd name="T9" fmla="*/ 123 h 183"/>
                <a:gd name="T10" fmla="*/ 75 w 128"/>
                <a:gd name="T11" fmla="*/ 134 h 183"/>
                <a:gd name="T12" fmla="*/ 60 w 128"/>
                <a:gd name="T13" fmla="*/ 145 h 183"/>
                <a:gd name="T14" fmla="*/ 43 w 128"/>
                <a:gd name="T15" fmla="*/ 156 h 183"/>
                <a:gd name="T16" fmla="*/ 29 w 128"/>
                <a:gd name="T17" fmla="*/ 167 h 183"/>
                <a:gd name="T18" fmla="*/ 27 w 128"/>
                <a:gd name="T19" fmla="*/ 170 h 183"/>
                <a:gd name="T20" fmla="*/ 26 w 128"/>
                <a:gd name="T21" fmla="*/ 172 h 183"/>
                <a:gd name="T22" fmla="*/ 26 w 128"/>
                <a:gd name="T23" fmla="*/ 176 h 183"/>
                <a:gd name="T24" fmla="*/ 28 w 128"/>
                <a:gd name="T25" fmla="*/ 179 h 183"/>
                <a:gd name="T26" fmla="*/ 30 w 128"/>
                <a:gd name="T27" fmla="*/ 182 h 183"/>
                <a:gd name="T28" fmla="*/ 34 w 128"/>
                <a:gd name="T29" fmla="*/ 183 h 183"/>
                <a:gd name="T30" fmla="*/ 37 w 128"/>
                <a:gd name="T31" fmla="*/ 183 h 183"/>
                <a:gd name="T32" fmla="*/ 41 w 128"/>
                <a:gd name="T33" fmla="*/ 182 h 183"/>
                <a:gd name="T34" fmla="*/ 58 w 128"/>
                <a:gd name="T35" fmla="*/ 171 h 183"/>
                <a:gd name="T36" fmla="*/ 76 w 128"/>
                <a:gd name="T37" fmla="*/ 160 h 183"/>
                <a:gd name="T38" fmla="*/ 92 w 128"/>
                <a:gd name="T39" fmla="*/ 147 h 183"/>
                <a:gd name="T40" fmla="*/ 108 w 128"/>
                <a:gd name="T41" fmla="*/ 132 h 183"/>
                <a:gd name="T42" fmla="*/ 118 w 128"/>
                <a:gd name="T43" fmla="*/ 116 h 183"/>
                <a:gd name="T44" fmla="*/ 125 w 128"/>
                <a:gd name="T45" fmla="*/ 98 h 183"/>
                <a:gd name="T46" fmla="*/ 128 w 128"/>
                <a:gd name="T47" fmla="*/ 78 h 183"/>
                <a:gd name="T48" fmla="*/ 123 w 128"/>
                <a:gd name="T49" fmla="*/ 58 h 183"/>
                <a:gd name="T50" fmla="*/ 112 w 128"/>
                <a:gd name="T51" fmla="*/ 41 h 183"/>
                <a:gd name="T52" fmla="*/ 98 w 128"/>
                <a:gd name="T53" fmla="*/ 28 h 183"/>
                <a:gd name="T54" fmla="*/ 80 w 128"/>
                <a:gd name="T55" fmla="*/ 16 h 183"/>
                <a:gd name="T56" fmla="*/ 61 w 128"/>
                <a:gd name="T57" fmla="*/ 8 h 183"/>
                <a:gd name="T58" fmla="*/ 41 w 128"/>
                <a:gd name="T59" fmla="*/ 2 h 183"/>
                <a:gd name="T60" fmla="*/ 23 w 128"/>
                <a:gd name="T61" fmla="*/ 0 h 183"/>
                <a:gd name="T62" fmla="*/ 9 w 128"/>
                <a:gd name="T63" fmla="*/ 1 h 183"/>
                <a:gd name="T64" fmla="*/ 0 w 128"/>
                <a:gd name="T65" fmla="*/ 6 h 183"/>
                <a:gd name="T66" fmla="*/ 16 w 128"/>
                <a:gd name="T67" fmla="*/ 10 h 183"/>
                <a:gd name="T68" fmla="*/ 33 w 128"/>
                <a:gd name="T69" fmla="*/ 14 h 183"/>
                <a:gd name="T70" fmla="*/ 48 w 128"/>
                <a:gd name="T71" fmla="*/ 17 h 183"/>
                <a:gd name="T72" fmla="*/ 63 w 128"/>
                <a:gd name="T73" fmla="*/ 22 h 183"/>
                <a:gd name="T74" fmla="*/ 77 w 128"/>
                <a:gd name="T75" fmla="*/ 28 h 183"/>
                <a:gd name="T76" fmla="*/ 90 w 128"/>
                <a:gd name="T77" fmla="*/ 36 h 183"/>
                <a:gd name="T78" fmla="*/ 101 w 128"/>
                <a:gd name="T79" fmla="*/ 46 h 183"/>
                <a:gd name="T80" fmla="*/ 108 w 128"/>
                <a:gd name="T81" fmla="*/ 61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5" name="Freeform 52"/>
            <p:cNvSpPr>
              <a:spLocks noChangeArrowheads="1"/>
            </p:cNvSpPr>
            <p:nvPr/>
          </p:nvSpPr>
          <p:spPr bwMode="auto">
            <a:xfrm>
              <a:off x="4105" y="1730"/>
              <a:ext cx="124" cy="138"/>
            </a:xfrm>
            <a:custGeom>
              <a:avLst/>
              <a:gdLst>
                <a:gd name="T0" fmla="*/ 101 w 323"/>
                <a:gd name="T1" fmla="*/ 70 h 379"/>
                <a:gd name="T2" fmla="*/ 54 w 323"/>
                <a:gd name="T3" fmla="*/ 115 h 379"/>
                <a:gd name="T4" fmla="*/ 18 w 323"/>
                <a:gd name="T5" fmla="*/ 167 h 379"/>
                <a:gd name="T6" fmla="*/ 0 w 323"/>
                <a:gd name="T7" fmla="*/ 227 h 379"/>
                <a:gd name="T8" fmla="*/ 4 w 323"/>
                <a:gd name="T9" fmla="*/ 267 h 379"/>
                <a:gd name="T10" fmla="*/ 11 w 323"/>
                <a:gd name="T11" fmla="*/ 283 h 379"/>
                <a:gd name="T12" fmla="*/ 21 w 323"/>
                <a:gd name="T13" fmla="*/ 298 h 379"/>
                <a:gd name="T14" fmla="*/ 34 w 323"/>
                <a:gd name="T15" fmla="*/ 311 h 379"/>
                <a:gd name="T16" fmla="*/ 57 w 323"/>
                <a:gd name="T17" fmla="*/ 325 h 379"/>
                <a:gd name="T18" fmla="*/ 87 w 323"/>
                <a:gd name="T19" fmla="*/ 340 h 379"/>
                <a:gd name="T20" fmla="*/ 120 w 323"/>
                <a:gd name="T21" fmla="*/ 351 h 379"/>
                <a:gd name="T22" fmla="*/ 153 w 323"/>
                <a:gd name="T23" fmla="*/ 360 h 379"/>
                <a:gd name="T24" fmla="*/ 187 w 323"/>
                <a:gd name="T25" fmla="*/ 367 h 379"/>
                <a:gd name="T26" fmla="*/ 221 w 323"/>
                <a:gd name="T27" fmla="*/ 372 h 379"/>
                <a:gd name="T28" fmla="*/ 256 w 323"/>
                <a:gd name="T29" fmla="*/ 375 h 379"/>
                <a:gd name="T30" fmla="*/ 290 w 323"/>
                <a:gd name="T31" fmla="*/ 378 h 379"/>
                <a:gd name="T32" fmla="*/ 312 w 323"/>
                <a:gd name="T33" fmla="*/ 379 h 379"/>
                <a:gd name="T34" fmla="*/ 320 w 323"/>
                <a:gd name="T35" fmla="*/ 372 h 379"/>
                <a:gd name="T36" fmla="*/ 323 w 323"/>
                <a:gd name="T37" fmla="*/ 360 h 379"/>
                <a:gd name="T38" fmla="*/ 316 w 323"/>
                <a:gd name="T39" fmla="*/ 352 h 379"/>
                <a:gd name="T40" fmla="*/ 295 w 323"/>
                <a:gd name="T41" fmla="*/ 351 h 379"/>
                <a:gd name="T42" fmla="*/ 263 w 323"/>
                <a:gd name="T43" fmla="*/ 350 h 379"/>
                <a:gd name="T44" fmla="*/ 231 w 323"/>
                <a:gd name="T45" fmla="*/ 348 h 379"/>
                <a:gd name="T46" fmla="*/ 200 w 323"/>
                <a:gd name="T47" fmla="*/ 343 h 379"/>
                <a:gd name="T48" fmla="*/ 168 w 323"/>
                <a:gd name="T49" fmla="*/ 337 h 379"/>
                <a:gd name="T50" fmla="*/ 136 w 323"/>
                <a:gd name="T51" fmla="*/ 329 h 379"/>
                <a:gd name="T52" fmla="*/ 106 w 323"/>
                <a:gd name="T53" fmla="*/ 320 h 379"/>
                <a:gd name="T54" fmla="*/ 76 w 323"/>
                <a:gd name="T55" fmla="*/ 306 h 379"/>
                <a:gd name="T56" fmla="*/ 51 w 323"/>
                <a:gd name="T57" fmla="*/ 291 h 379"/>
                <a:gd name="T58" fmla="*/ 35 w 323"/>
                <a:gd name="T59" fmla="*/ 269 h 379"/>
                <a:gd name="T60" fmla="*/ 31 w 323"/>
                <a:gd name="T61" fmla="*/ 239 h 379"/>
                <a:gd name="T62" fmla="*/ 38 w 323"/>
                <a:gd name="T63" fmla="*/ 197 h 379"/>
                <a:gd name="T64" fmla="*/ 51 w 323"/>
                <a:gd name="T65" fmla="*/ 165 h 379"/>
                <a:gd name="T66" fmla="*/ 68 w 323"/>
                <a:gd name="T67" fmla="*/ 136 h 379"/>
                <a:gd name="T68" fmla="*/ 89 w 323"/>
                <a:gd name="T69" fmla="*/ 111 h 379"/>
                <a:gd name="T70" fmla="*/ 114 w 323"/>
                <a:gd name="T71" fmla="*/ 88 h 379"/>
                <a:gd name="T72" fmla="*/ 144 w 323"/>
                <a:gd name="T73" fmla="*/ 64 h 379"/>
                <a:gd name="T74" fmla="*/ 181 w 323"/>
                <a:gd name="T75" fmla="*/ 41 h 379"/>
                <a:gd name="T76" fmla="*/ 219 w 323"/>
                <a:gd name="T77" fmla="*/ 22 h 379"/>
                <a:gd name="T78" fmla="*/ 253 w 323"/>
                <a:gd name="T79" fmla="*/ 7 h 379"/>
                <a:gd name="T80" fmla="*/ 255 w 323"/>
                <a:gd name="T81" fmla="*/ 0 h 379"/>
                <a:gd name="T82" fmla="*/ 221 w 323"/>
                <a:gd name="T83" fmla="*/ 5 h 379"/>
                <a:gd name="T84" fmla="*/ 181 w 323"/>
                <a:gd name="T85" fmla="*/ 19 h 379"/>
                <a:gd name="T86" fmla="*/ 142 w 323"/>
                <a:gd name="T87" fmla="*/ 39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6" name="Freeform 53"/>
            <p:cNvSpPr>
              <a:spLocks noChangeArrowheads="1"/>
            </p:cNvSpPr>
            <p:nvPr/>
          </p:nvSpPr>
          <p:spPr bwMode="auto">
            <a:xfrm>
              <a:off x="4280" y="1725"/>
              <a:ext cx="111" cy="92"/>
            </a:xfrm>
            <a:custGeom>
              <a:avLst/>
              <a:gdLst>
                <a:gd name="T0" fmla="*/ 235 w 282"/>
                <a:gd name="T1" fmla="*/ 78 h 253"/>
                <a:gd name="T2" fmla="*/ 248 w 282"/>
                <a:gd name="T3" fmla="*/ 92 h 253"/>
                <a:gd name="T4" fmla="*/ 255 w 282"/>
                <a:gd name="T5" fmla="*/ 108 h 253"/>
                <a:gd name="T6" fmla="*/ 259 w 282"/>
                <a:gd name="T7" fmla="*/ 125 h 253"/>
                <a:gd name="T8" fmla="*/ 259 w 282"/>
                <a:gd name="T9" fmla="*/ 144 h 253"/>
                <a:gd name="T10" fmla="*/ 257 w 282"/>
                <a:gd name="T11" fmla="*/ 159 h 253"/>
                <a:gd name="T12" fmla="*/ 252 w 282"/>
                <a:gd name="T13" fmla="*/ 171 h 253"/>
                <a:gd name="T14" fmla="*/ 244 w 282"/>
                <a:gd name="T15" fmla="*/ 184 h 253"/>
                <a:gd name="T16" fmla="*/ 236 w 282"/>
                <a:gd name="T17" fmla="*/ 194 h 253"/>
                <a:gd name="T18" fmla="*/ 225 w 282"/>
                <a:gd name="T19" fmla="*/ 206 h 253"/>
                <a:gd name="T20" fmla="*/ 215 w 282"/>
                <a:gd name="T21" fmla="*/ 215 h 253"/>
                <a:gd name="T22" fmla="*/ 204 w 282"/>
                <a:gd name="T23" fmla="*/ 225 h 253"/>
                <a:gd name="T24" fmla="*/ 194 w 282"/>
                <a:gd name="T25" fmla="*/ 236 h 253"/>
                <a:gd name="T26" fmla="*/ 191 w 282"/>
                <a:gd name="T27" fmla="*/ 239 h 253"/>
                <a:gd name="T28" fmla="*/ 190 w 282"/>
                <a:gd name="T29" fmla="*/ 242 h 253"/>
                <a:gd name="T30" fmla="*/ 191 w 282"/>
                <a:gd name="T31" fmla="*/ 246 h 253"/>
                <a:gd name="T32" fmla="*/ 194 w 282"/>
                <a:gd name="T33" fmla="*/ 249 h 253"/>
                <a:gd name="T34" fmla="*/ 197 w 282"/>
                <a:gd name="T35" fmla="*/ 252 h 253"/>
                <a:gd name="T36" fmla="*/ 201 w 282"/>
                <a:gd name="T37" fmla="*/ 253 h 253"/>
                <a:gd name="T38" fmla="*/ 205 w 282"/>
                <a:gd name="T39" fmla="*/ 252 h 253"/>
                <a:gd name="T40" fmla="*/ 209 w 282"/>
                <a:gd name="T41" fmla="*/ 249 h 253"/>
                <a:gd name="T42" fmla="*/ 232 w 282"/>
                <a:gd name="T43" fmla="*/ 234 h 253"/>
                <a:gd name="T44" fmla="*/ 251 w 282"/>
                <a:gd name="T45" fmla="*/ 215 h 253"/>
                <a:gd name="T46" fmla="*/ 267 w 282"/>
                <a:gd name="T47" fmla="*/ 192 h 253"/>
                <a:gd name="T48" fmla="*/ 278 w 282"/>
                <a:gd name="T49" fmla="*/ 168 h 253"/>
                <a:gd name="T50" fmla="*/ 282 w 282"/>
                <a:gd name="T51" fmla="*/ 141 h 253"/>
                <a:gd name="T52" fmla="*/ 279 w 282"/>
                <a:gd name="T53" fmla="*/ 116 h 253"/>
                <a:gd name="T54" fmla="*/ 270 w 282"/>
                <a:gd name="T55" fmla="*/ 92 h 253"/>
                <a:gd name="T56" fmla="*/ 251 w 282"/>
                <a:gd name="T57" fmla="*/ 70 h 253"/>
                <a:gd name="T58" fmla="*/ 237 w 282"/>
                <a:gd name="T59" fmla="*/ 59 h 253"/>
                <a:gd name="T60" fmla="*/ 221 w 282"/>
                <a:gd name="T61" fmla="*/ 48 h 253"/>
                <a:gd name="T62" fmla="*/ 202 w 282"/>
                <a:gd name="T63" fmla="*/ 39 h 253"/>
                <a:gd name="T64" fmla="*/ 183 w 282"/>
                <a:gd name="T65" fmla="*/ 31 h 253"/>
                <a:gd name="T66" fmla="*/ 163 w 282"/>
                <a:gd name="T67" fmla="*/ 24 h 253"/>
                <a:gd name="T68" fmla="*/ 142 w 282"/>
                <a:gd name="T69" fmla="*/ 18 h 253"/>
                <a:gd name="T70" fmla="*/ 122 w 282"/>
                <a:gd name="T71" fmla="*/ 13 h 253"/>
                <a:gd name="T72" fmla="*/ 101 w 282"/>
                <a:gd name="T73" fmla="*/ 8 h 253"/>
                <a:gd name="T74" fmla="*/ 82 w 282"/>
                <a:gd name="T75" fmla="*/ 5 h 253"/>
                <a:gd name="T76" fmla="*/ 63 w 282"/>
                <a:gd name="T77" fmla="*/ 2 h 253"/>
                <a:gd name="T78" fmla="*/ 47 w 282"/>
                <a:gd name="T79" fmla="*/ 0 h 253"/>
                <a:gd name="T80" fmla="*/ 32 w 282"/>
                <a:gd name="T81" fmla="*/ 0 h 253"/>
                <a:gd name="T82" fmla="*/ 19 w 282"/>
                <a:gd name="T83" fmla="*/ 0 h 253"/>
                <a:gd name="T84" fmla="*/ 10 w 282"/>
                <a:gd name="T85" fmla="*/ 1 h 253"/>
                <a:gd name="T86" fmla="*/ 4 w 282"/>
                <a:gd name="T87" fmla="*/ 4 h 253"/>
                <a:gd name="T88" fmla="*/ 0 w 282"/>
                <a:gd name="T89" fmla="*/ 6 h 253"/>
                <a:gd name="T90" fmla="*/ 12 w 282"/>
                <a:gd name="T91" fmla="*/ 8 h 253"/>
                <a:gd name="T92" fmla="*/ 25 w 282"/>
                <a:gd name="T93" fmla="*/ 9 h 253"/>
                <a:gd name="T94" fmla="*/ 38 w 282"/>
                <a:gd name="T95" fmla="*/ 12 h 253"/>
                <a:gd name="T96" fmla="*/ 52 w 282"/>
                <a:gd name="T97" fmla="*/ 14 h 253"/>
                <a:gd name="T98" fmla="*/ 67 w 282"/>
                <a:gd name="T99" fmla="*/ 16 h 253"/>
                <a:gd name="T100" fmla="*/ 82 w 282"/>
                <a:gd name="T101" fmla="*/ 18 h 253"/>
                <a:gd name="T102" fmla="*/ 97 w 282"/>
                <a:gd name="T103" fmla="*/ 22 h 253"/>
                <a:gd name="T104" fmla="*/ 114 w 282"/>
                <a:gd name="T105" fmla="*/ 25 h 253"/>
                <a:gd name="T106" fmla="*/ 129 w 282"/>
                <a:gd name="T107" fmla="*/ 30 h 253"/>
                <a:gd name="T108" fmla="*/ 146 w 282"/>
                <a:gd name="T109" fmla="*/ 35 h 253"/>
                <a:gd name="T110" fmla="*/ 162 w 282"/>
                <a:gd name="T111" fmla="*/ 40 h 253"/>
                <a:gd name="T112" fmla="*/ 177 w 282"/>
                <a:gd name="T113" fmla="*/ 46 h 253"/>
                <a:gd name="T114" fmla="*/ 192 w 282"/>
                <a:gd name="T115" fmla="*/ 53 h 253"/>
                <a:gd name="T116" fmla="*/ 208 w 282"/>
                <a:gd name="T117" fmla="*/ 60 h 253"/>
                <a:gd name="T118" fmla="*/ 222 w 282"/>
                <a:gd name="T119" fmla="*/ 69 h 253"/>
                <a:gd name="T120" fmla="*/ 235 w 282"/>
                <a:gd name="T121" fmla="*/ 78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7" name="Freeform 54"/>
            <p:cNvSpPr>
              <a:spLocks noChangeArrowheads="1"/>
            </p:cNvSpPr>
            <p:nvPr/>
          </p:nvSpPr>
          <p:spPr bwMode="auto">
            <a:xfrm>
              <a:off x="4060" y="1776"/>
              <a:ext cx="45" cy="85"/>
            </a:xfrm>
            <a:custGeom>
              <a:avLst/>
              <a:gdLst>
                <a:gd name="T0" fmla="*/ 0 w 115"/>
                <a:gd name="T1" fmla="*/ 128 h 236"/>
                <a:gd name="T2" fmla="*/ 0 w 115"/>
                <a:gd name="T3" fmla="*/ 148 h 236"/>
                <a:gd name="T4" fmla="*/ 5 w 115"/>
                <a:gd name="T5" fmla="*/ 166 h 236"/>
                <a:gd name="T6" fmla="*/ 13 w 115"/>
                <a:gd name="T7" fmla="*/ 184 h 236"/>
                <a:gd name="T8" fmla="*/ 24 w 115"/>
                <a:gd name="T9" fmla="*/ 198 h 236"/>
                <a:gd name="T10" fmla="*/ 39 w 115"/>
                <a:gd name="T11" fmla="*/ 211 h 236"/>
                <a:gd name="T12" fmla="*/ 55 w 115"/>
                <a:gd name="T13" fmla="*/ 223 h 236"/>
                <a:gd name="T14" fmla="*/ 74 w 115"/>
                <a:gd name="T15" fmla="*/ 231 h 236"/>
                <a:gd name="T16" fmla="*/ 92 w 115"/>
                <a:gd name="T17" fmla="*/ 235 h 236"/>
                <a:gd name="T18" fmla="*/ 98 w 115"/>
                <a:gd name="T19" fmla="*/ 236 h 236"/>
                <a:gd name="T20" fmla="*/ 104 w 115"/>
                <a:gd name="T21" fmla="*/ 234 h 236"/>
                <a:gd name="T22" fmla="*/ 109 w 115"/>
                <a:gd name="T23" fmla="*/ 231 h 236"/>
                <a:gd name="T24" fmla="*/ 111 w 115"/>
                <a:gd name="T25" fmla="*/ 226 h 236"/>
                <a:gd name="T26" fmla="*/ 111 w 115"/>
                <a:gd name="T27" fmla="*/ 220 h 236"/>
                <a:gd name="T28" fmla="*/ 110 w 115"/>
                <a:gd name="T29" fmla="*/ 215 h 236"/>
                <a:gd name="T30" fmla="*/ 107 w 115"/>
                <a:gd name="T31" fmla="*/ 210 h 236"/>
                <a:gd name="T32" fmla="*/ 101 w 115"/>
                <a:gd name="T33" fmla="*/ 208 h 236"/>
                <a:gd name="T34" fmla="*/ 82 w 115"/>
                <a:gd name="T35" fmla="*/ 201 h 236"/>
                <a:gd name="T36" fmla="*/ 64 w 115"/>
                <a:gd name="T37" fmla="*/ 192 h 236"/>
                <a:gd name="T38" fmla="*/ 50 w 115"/>
                <a:gd name="T39" fmla="*/ 179 h 236"/>
                <a:gd name="T40" fmla="*/ 40 w 115"/>
                <a:gd name="T41" fmla="*/ 165 h 236"/>
                <a:gd name="T42" fmla="*/ 33 w 115"/>
                <a:gd name="T43" fmla="*/ 148 h 236"/>
                <a:gd name="T44" fmla="*/ 29 w 115"/>
                <a:gd name="T45" fmla="*/ 130 h 236"/>
                <a:gd name="T46" fmla="*/ 29 w 115"/>
                <a:gd name="T47" fmla="*/ 110 h 236"/>
                <a:gd name="T48" fmla="*/ 35 w 115"/>
                <a:gd name="T49" fmla="*/ 89 h 236"/>
                <a:gd name="T50" fmla="*/ 43 w 115"/>
                <a:gd name="T51" fmla="*/ 74 h 236"/>
                <a:gd name="T52" fmla="*/ 56 w 115"/>
                <a:gd name="T53" fmla="*/ 60 h 236"/>
                <a:gd name="T54" fmla="*/ 70 w 115"/>
                <a:gd name="T55" fmla="*/ 46 h 236"/>
                <a:gd name="T56" fmla="*/ 85 w 115"/>
                <a:gd name="T57" fmla="*/ 33 h 236"/>
                <a:gd name="T58" fmla="*/ 98 w 115"/>
                <a:gd name="T59" fmla="*/ 23 h 236"/>
                <a:gd name="T60" fmla="*/ 109 w 115"/>
                <a:gd name="T61" fmla="*/ 12 h 236"/>
                <a:gd name="T62" fmla="*/ 115 w 115"/>
                <a:gd name="T63" fmla="*/ 6 h 236"/>
                <a:gd name="T64" fmla="*/ 115 w 115"/>
                <a:gd name="T65" fmla="*/ 0 h 236"/>
                <a:gd name="T66" fmla="*/ 102 w 115"/>
                <a:gd name="T67" fmla="*/ 4 h 236"/>
                <a:gd name="T68" fmla="*/ 85 w 115"/>
                <a:gd name="T69" fmla="*/ 12 h 236"/>
                <a:gd name="T70" fmla="*/ 68 w 115"/>
                <a:gd name="T71" fmla="*/ 26 h 236"/>
                <a:gd name="T72" fmla="*/ 49 w 115"/>
                <a:gd name="T73" fmla="*/ 42 h 236"/>
                <a:gd name="T74" fmla="*/ 32 w 115"/>
                <a:gd name="T75" fmla="*/ 61 h 236"/>
                <a:gd name="T76" fmla="*/ 17 w 115"/>
                <a:gd name="T77" fmla="*/ 82 h 236"/>
                <a:gd name="T78" fmla="*/ 6 w 115"/>
                <a:gd name="T79" fmla="*/ 105 h 236"/>
                <a:gd name="T80" fmla="*/ 0 w 115"/>
                <a:gd name="T81" fmla="*/ 128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8" name="Freeform 55"/>
            <p:cNvSpPr>
              <a:spLocks noChangeArrowheads="1"/>
            </p:cNvSpPr>
            <p:nvPr/>
          </p:nvSpPr>
          <p:spPr bwMode="auto">
            <a:xfrm>
              <a:off x="4372" y="1719"/>
              <a:ext cx="96" cy="114"/>
            </a:xfrm>
            <a:custGeom>
              <a:avLst/>
              <a:gdLst>
                <a:gd name="T0" fmla="*/ 208 w 245"/>
                <a:gd name="T1" fmla="*/ 124 h 310"/>
                <a:gd name="T2" fmla="*/ 220 w 245"/>
                <a:gd name="T3" fmla="*/ 144 h 310"/>
                <a:gd name="T4" fmla="*/ 226 w 245"/>
                <a:gd name="T5" fmla="*/ 164 h 310"/>
                <a:gd name="T6" fmla="*/ 222 w 245"/>
                <a:gd name="T7" fmla="*/ 187 h 310"/>
                <a:gd name="T8" fmla="*/ 208 w 245"/>
                <a:gd name="T9" fmla="*/ 209 h 310"/>
                <a:gd name="T10" fmla="*/ 188 w 245"/>
                <a:gd name="T11" fmla="*/ 229 h 310"/>
                <a:gd name="T12" fmla="*/ 166 w 245"/>
                <a:gd name="T13" fmla="*/ 246 h 310"/>
                <a:gd name="T14" fmla="*/ 142 w 245"/>
                <a:gd name="T15" fmla="*/ 264 h 310"/>
                <a:gd name="T16" fmla="*/ 128 w 245"/>
                <a:gd name="T17" fmla="*/ 278 h 310"/>
                <a:gd name="T18" fmla="*/ 124 w 245"/>
                <a:gd name="T19" fmla="*/ 287 h 310"/>
                <a:gd name="T20" fmla="*/ 120 w 245"/>
                <a:gd name="T21" fmla="*/ 296 h 310"/>
                <a:gd name="T22" fmla="*/ 122 w 245"/>
                <a:gd name="T23" fmla="*/ 306 h 310"/>
                <a:gd name="T24" fmla="*/ 131 w 245"/>
                <a:gd name="T25" fmla="*/ 310 h 310"/>
                <a:gd name="T26" fmla="*/ 139 w 245"/>
                <a:gd name="T27" fmla="*/ 309 h 310"/>
                <a:gd name="T28" fmla="*/ 154 w 245"/>
                <a:gd name="T29" fmla="*/ 292 h 310"/>
                <a:gd name="T30" fmla="*/ 180 w 245"/>
                <a:gd name="T31" fmla="*/ 269 h 310"/>
                <a:gd name="T32" fmla="*/ 207 w 245"/>
                <a:gd name="T33" fmla="*/ 246 h 310"/>
                <a:gd name="T34" fmla="*/ 230 w 245"/>
                <a:gd name="T35" fmla="*/ 219 h 310"/>
                <a:gd name="T36" fmla="*/ 244 w 245"/>
                <a:gd name="T37" fmla="*/ 186 h 310"/>
                <a:gd name="T38" fmla="*/ 243 w 245"/>
                <a:gd name="T39" fmla="*/ 152 h 310"/>
                <a:gd name="T40" fmla="*/ 228 w 245"/>
                <a:gd name="T41" fmla="*/ 119 h 310"/>
                <a:gd name="T42" fmla="*/ 203 w 245"/>
                <a:gd name="T43" fmla="*/ 93 h 310"/>
                <a:gd name="T44" fmla="*/ 176 w 245"/>
                <a:gd name="T45" fmla="*/ 76 h 310"/>
                <a:gd name="T46" fmla="*/ 151 w 245"/>
                <a:gd name="T47" fmla="*/ 61 h 310"/>
                <a:gd name="T48" fmla="*/ 122 w 245"/>
                <a:gd name="T49" fmla="*/ 46 h 310"/>
                <a:gd name="T50" fmla="*/ 93 w 245"/>
                <a:gd name="T51" fmla="*/ 31 h 310"/>
                <a:gd name="T52" fmla="*/ 66 w 245"/>
                <a:gd name="T53" fmla="*/ 18 h 310"/>
                <a:gd name="T54" fmla="*/ 40 w 245"/>
                <a:gd name="T55" fmla="*/ 8 h 310"/>
                <a:gd name="T56" fmla="*/ 20 w 245"/>
                <a:gd name="T57" fmla="*/ 1 h 310"/>
                <a:gd name="T58" fmla="*/ 5 w 245"/>
                <a:gd name="T59" fmla="*/ 0 h 310"/>
                <a:gd name="T60" fmla="*/ 11 w 245"/>
                <a:gd name="T61" fmla="*/ 8 h 310"/>
                <a:gd name="T62" fmla="*/ 36 w 245"/>
                <a:gd name="T63" fmla="*/ 20 h 310"/>
                <a:gd name="T64" fmla="*/ 60 w 245"/>
                <a:gd name="T65" fmla="*/ 31 h 310"/>
                <a:gd name="T66" fmla="*/ 86 w 245"/>
                <a:gd name="T67" fmla="*/ 44 h 310"/>
                <a:gd name="T68" fmla="*/ 113 w 245"/>
                <a:gd name="T69" fmla="*/ 57 h 310"/>
                <a:gd name="T70" fmla="*/ 139 w 245"/>
                <a:gd name="T71" fmla="*/ 71 h 310"/>
                <a:gd name="T72" fmla="*/ 165 w 245"/>
                <a:gd name="T73" fmla="*/ 88 h 310"/>
                <a:gd name="T74" fmla="*/ 188 w 245"/>
                <a:gd name="T75" fmla="*/ 106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4839" name="Group 56"/>
            <p:cNvGrpSpPr>
              <a:grpSpLocks/>
            </p:cNvGrpSpPr>
            <p:nvPr/>
          </p:nvGrpSpPr>
          <p:grpSpPr bwMode="auto">
            <a:xfrm>
              <a:off x="4173" y="1877"/>
              <a:ext cx="289" cy="350"/>
              <a:chOff x="4173" y="1877"/>
              <a:chExt cx="289" cy="350"/>
            </a:xfrm>
          </p:grpSpPr>
          <p:sp>
            <p:nvSpPr>
              <p:cNvPr id="34854" name="Rectangle 57"/>
              <p:cNvSpPr>
                <a:spLocks noChangeArrowheads="1"/>
              </p:cNvSpPr>
              <p:nvPr/>
            </p:nvSpPr>
            <p:spPr bwMode="auto">
              <a:xfrm>
                <a:off x="4197" y="2107"/>
                <a:ext cx="234" cy="69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55" name="Rectangle 58"/>
              <p:cNvSpPr>
                <a:spLocks noChangeArrowheads="1"/>
              </p:cNvSpPr>
              <p:nvPr/>
            </p:nvSpPr>
            <p:spPr bwMode="auto">
              <a:xfrm>
                <a:off x="4173" y="2160"/>
                <a:ext cx="290" cy="69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56" name="Rectangle 59"/>
              <p:cNvSpPr>
                <a:spLocks noChangeArrowheads="1"/>
              </p:cNvSpPr>
              <p:nvPr/>
            </p:nvSpPr>
            <p:spPr bwMode="auto">
              <a:xfrm>
                <a:off x="4225" y="2050"/>
                <a:ext cx="182" cy="68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57" name="Rectangle 60"/>
              <p:cNvSpPr>
                <a:spLocks noChangeArrowheads="1"/>
              </p:cNvSpPr>
              <p:nvPr/>
            </p:nvSpPr>
            <p:spPr bwMode="auto">
              <a:xfrm>
                <a:off x="4240" y="1994"/>
                <a:ext cx="149" cy="69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58" name="Rectangle 61"/>
              <p:cNvSpPr>
                <a:spLocks noChangeArrowheads="1"/>
              </p:cNvSpPr>
              <p:nvPr/>
            </p:nvSpPr>
            <p:spPr bwMode="auto">
              <a:xfrm>
                <a:off x="4255" y="1937"/>
                <a:ext cx="114" cy="69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59" name="Rectangle 62"/>
              <p:cNvSpPr>
                <a:spLocks noChangeArrowheads="1"/>
              </p:cNvSpPr>
              <p:nvPr/>
            </p:nvSpPr>
            <p:spPr bwMode="auto">
              <a:xfrm>
                <a:off x="4272" y="1877"/>
                <a:ext cx="78" cy="69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34840" name="Group 63"/>
            <p:cNvGrpSpPr>
              <a:grpSpLocks/>
            </p:cNvGrpSpPr>
            <p:nvPr/>
          </p:nvGrpSpPr>
          <p:grpSpPr bwMode="auto">
            <a:xfrm>
              <a:off x="4259" y="1926"/>
              <a:ext cx="104" cy="45"/>
              <a:chOff x="4259" y="1926"/>
              <a:chExt cx="104" cy="45"/>
            </a:xfrm>
          </p:grpSpPr>
          <p:sp>
            <p:nvSpPr>
              <p:cNvPr id="34852" name="Rectangle 64"/>
              <p:cNvSpPr>
                <a:spLocks noChangeArrowheads="1"/>
              </p:cNvSpPr>
              <p:nvPr/>
            </p:nvSpPr>
            <p:spPr bwMode="auto">
              <a:xfrm>
                <a:off x="4277" y="1926"/>
                <a:ext cx="72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53" name="Rectangle 65"/>
              <p:cNvSpPr>
                <a:spLocks noChangeArrowheads="1"/>
              </p:cNvSpPr>
              <p:nvPr/>
            </p:nvSpPr>
            <p:spPr bwMode="auto">
              <a:xfrm>
                <a:off x="4259" y="1940"/>
                <a:ext cx="105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34841" name="Group 66"/>
            <p:cNvGrpSpPr>
              <a:grpSpLocks/>
            </p:cNvGrpSpPr>
            <p:nvPr/>
          </p:nvGrpSpPr>
          <p:grpSpPr bwMode="auto">
            <a:xfrm>
              <a:off x="4248" y="1983"/>
              <a:ext cx="134" cy="45"/>
              <a:chOff x="4248" y="1983"/>
              <a:chExt cx="134" cy="45"/>
            </a:xfrm>
          </p:grpSpPr>
          <p:sp>
            <p:nvSpPr>
              <p:cNvPr id="34850" name="Rectangle 67"/>
              <p:cNvSpPr>
                <a:spLocks noChangeArrowheads="1"/>
              </p:cNvSpPr>
              <p:nvPr/>
            </p:nvSpPr>
            <p:spPr bwMode="auto">
              <a:xfrm>
                <a:off x="4271" y="1983"/>
                <a:ext cx="92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51" name="Rectangle 68"/>
              <p:cNvSpPr>
                <a:spLocks noChangeArrowheads="1"/>
              </p:cNvSpPr>
              <p:nvPr/>
            </p:nvSpPr>
            <p:spPr bwMode="auto">
              <a:xfrm>
                <a:off x="4248" y="1997"/>
                <a:ext cx="135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34842" name="Group 69"/>
            <p:cNvGrpSpPr>
              <a:grpSpLocks/>
            </p:cNvGrpSpPr>
            <p:nvPr/>
          </p:nvGrpSpPr>
          <p:grpSpPr bwMode="auto">
            <a:xfrm>
              <a:off x="4231" y="2040"/>
              <a:ext cx="167" cy="45"/>
              <a:chOff x="4231" y="2040"/>
              <a:chExt cx="167" cy="45"/>
            </a:xfrm>
          </p:grpSpPr>
          <p:sp>
            <p:nvSpPr>
              <p:cNvPr id="34848" name="Rectangle 70"/>
              <p:cNvSpPr>
                <a:spLocks noChangeArrowheads="1"/>
              </p:cNvSpPr>
              <p:nvPr/>
            </p:nvSpPr>
            <p:spPr bwMode="auto">
              <a:xfrm>
                <a:off x="4260" y="2040"/>
                <a:ext cx="115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49" name="Rectangle 71"/>
              <p:cNvSpPr>
                <a:spLocks noChangeArrowheads="1"/>
              </p:cNvSpPr>
              <p:nvPr/>
            </p:nvSpPr>
            <p:spPr bwMode="auto">
              <a:xfrm>
                <a:off x="4231" y="2054"/>
                <a:ext cx="168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34843" name="Group 72"/>
            <p:cNvGrpSpPr>
              <a:grpSpLocks/>
            </p:cNvGrpSpPr>
            <p:nvPr/>
          </p:nvGrpSpPr>
          <p:grpSpPr bwMode="auto">
            <a:xfrm>
              <a:off x="4217" y="2097"/>
              <a:ext cx="202" cy="45"/>
              <a:chOff x="4217" y="2097"/>
              <a:chExt cx="202" cy="45"/>
            </a:xfrm>
          </p:grpSpPr>
          <p:sp>
            <p:nvSpPr>
              <p:cNvPr id="34846" name="Rectangle 73"/>
              <p:cNvSpPr>
                <a:spLocks noChangeArrowheads="1"/>
              </p:cNvSpPr>
              <p:nvPr/>
            </p:nvSpPr>
            <p:spPr bwMode="auto">
              <a:xfrm>
                <a:off x="4252" y="2097"/>
                <a:ext cx="139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4847" name="Rectangle 74"/>
              <p:cNvSpPr>
                <a:spLocks noChangeArrowheads="1"/>
              </p:cNvSpPr>
              <p:nvPr/>
            </p:nvSpPr>
            <p:spPr bwMode="auto">
              <a:xfrm>
                <a:off x="4217" y="2111"/>
                <a:ext cx="203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34844" name="Rectangle 75"/>
            <p:cNvSpPr>
              <a:spLocks noChangeArrowheads="1"/>
            </p:cNvSpPr>
            <p:nvPr/>
          </p:nvSpPr>
          <p:spPr bwMode="auto">
            <a:xfrm>
              <a:off x="4202" y="2146"/>
              <a:ext cx="226" cy="33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845" name="Rectangle 76"/>
            <p:cNvSpPr>
              <a:spLocks noChangeArrowheads="1"/>
            </p:cNvSpPr>
            <p:nvPr/>
          </p:nvSpPr>
          <p:spPr bwMode="auto">
            <a:xfrm>
              <a:off x="4221" y="2165"/>
              <a:ext cx="232" cy="32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4CF0F9FB-8A14-4F21-9CE5-C6172F255477}" type="slidenum">
              <a:rPr lang="en-GB" altLang="it-IT"/>
              <a:pPr/>
              <a:t>23</a:t>
            </a:fld>
            <a:endParaRPr lang="en-GB" altLang="it-IT"/>
          </a:p>
        </p:txBody>
      </p:sp>
      <p:sp>
        <p:nvSpPr>
          <p:cNvPr id="6149" name="Rectangle 1"/>
          <p:cNvSpPr>
            <a:spLocks noGrp="1" noChangeArrowheads="1"/>
          </p:cNvSpPr>
          <p:nvPr>
            <p:ph type="title"/>
          </p:nvPr>
        </p:nvSpPr>
        <p:spPr>
          <a:xfrm>
            <a:off x="276225" y="187325"/>
            <a:ext cx="8382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Reti domestiche</a:t>
            </a:r>
          </a:p>
        </p:txBody>
      </p:sp>
      <p:sp>
        <p:nvSpPr>
          <p:cNvPr id="61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8150" y="1266825"/>
            <a:ext cx="7770813" cy="4876800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Componenti di una tipica rete da abitazione: 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DSL o modem via cavo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router/firewall/NAT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Ethernet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Punto d’accesso wireless</a:t>
            </a:r>
          </a:p>
        </p:txBody>
      </p:sp>
      <p:grpSp>
        <p:nvGrpSpPr>
          <p:cNvPr id="6151" name="Group 3"/>
          <p:cNvGrpSpPr>
            <a:grpSpLocks/>
          </p:cNvGrpSpPr>
          <p:nvPr/>
        </p:nvGrpSpPr>
        <p:grpSpPr bwMode="auto">
          <a:xfrm>
            <a:off x="6753225" y="3371850"/>
            <a:ext cx="620713" cy="792163"/>
            <a:chOff x="4254" y="2124"/>
            <a:chExt cx="391" cy="499"/>
          </a:xfrm>
        </p:grpSpPr>
        <p:pic>
          <p:nvPicPr>
            <p:cNvPr id="622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54" y="2124"/>
              <a:ext cx="366" cy="44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622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12" y="2255"/>
              <a:ext cx="334" cy="36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6152" name="Group 6"/>
          <p:cNvGrpSpPr>
            <a:grpSpLocks/>
          </p:cNvGrpSpPr>
          <p:nvPr/>
        </p:nvGrpSpPr>
        <p:grpSpPr bwMode="auto">
          <a:xfrm>
            <a:off x="6800850" y="4330700"/>
            <a:ext cx="620713" cy="792163"/>
            <a:chOff x="4284" y="2728"/>
            <a:chExt cx="391" cy="499"/>
          </a:xfrm>
        </p:grpSpPr>
        <p:pic>
          <p:nvPicPr>
            <p:cNvPr id="6224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84" y="2728"/>
              <a:ext cx="365" cy="44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6225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42" y="2859"/>
              <a:ext cx="334" cy="36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6153" name="Group 9"/>
          <p:cNvGrpSpPr>
            <a:grpSpLocks/>
          </p:cNvGrpSpPr>
          <p:nvPr/>
        </p:nvGrpSpPr>
        <p:grpSpPr bwMode="auto">
          <a:xfrm>
            <a:off x="6108700" y="3937000"/>
            <a:ext cx="538163" cy="631825"/>
            <a:chOff x="3848" y="2480"/>
            <a:chExt cx="339" cy="398"/>
          </a:xfrm>
        </p:grpSpPr>
        <p:pic>
          <p:nvPicPr>
            <p:cNvPr id="6222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8" y="2480"/>
              <a:ext cx="340" cy="3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223" name="Rectangle 11"/>
            <p:cNvSpPr>
              <a:spLocks noChangeArrowheads="1"/>
            </p:cNvSpPr>
            <p:nvPr/>
          </p:nvSpPr>
          <p:spPr bwMode="auto">
            <a:xfrm>
              <a:off x="3947" y="2620"/>
              <a:ext cx="239" cy="259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6154" name="Text Box 12"/>
          <p:cNvSpPr txBox="1">
            <a:spLocks noChangeArrowheads="1"/>
          </p:cNvSpPr>
          <p:nvPr/>
        </p:nvSpPr>
        <p:spPr bwMode="auto">
          <a:xfrm>
            <a:off x="6230938" y="5189538"/>
            <a:ext cx="1643062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Punto d’accesso</a:t>
            </a:r>
          </a:p>
          <a:p>
            <a:pPr algn="ct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senza fili</a:t>
            </a:r>
          </a:p>
        </p:txBody>
      </p:sp>
      <p:sp>
        <p:nvSpPr>
          <p:cNvPr id="6155" name="Text Box 13"/>
          <p:cNvSpPr txBox="1">
            <a:spLocks noChangeArrowheads="1"/>
          </p:cNvSpPr>
          <p:nvPr/>
        </p:nvSpPr>
        <p:spPr bwMode="auto">
          <a:xfrm>
            <a:off x="7670800" y="4037013"/>
            <a:ext cx="949325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laptop</a:t>
            </a:r>
          </a:p>
          <a:p>
            <a:pPr algn="ct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wireless</a:t>
            </a:r>
          </a:p>
        </p:txBody>
      </p:sp>
      <p:sp>
        <p:nvSpPr>
          <p:cNvPr id="6156" name="Text Box 14"/>
          <p:cNvSpPr txBox="1">
            <a:spLocks noChangeArrowheads="1"/>
          </p:cNvSpPr>
          <p:nvPr/>
        </p:nvSpPr>
        <p:spPr bwMode="auto">
          <a:xfrm>
            <a:off x="3797300" y="4554538"/>
            <a:ext cx="90170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router/</a:t>
            </a:r>
          </a:p>
          <a:p>
            <a:pPr algn="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firewall</a:t>
            </a:r>
          </a:p>
        </p:txBody>
      </p:sp>
      <p:sp>
        <p:nvSpPr>
          <p:cNvPr id="6157" name="Freeform 15"/>
          <p:cNvSpPr>
            <a:spLocks noChangeArrowheads="1"/>
          </p:cNvSpPr>
          <p:nvPr/>
        </p:nvSpPr>
        <p:spPr bwMode="auto">
          <a:xfrm>
            <a:off x="4821238" y="4448175"/>
            <a:ext cx="776287" cy="677863"/>
          </a:xfrm>
          <a:custGeom>
            <a:avLst/>
            <a:gdLst>
              <a:gd name="T0" fmla="*/ 489 w 489"/>
              <a:gd name="T1" fmla="*/ 427 h 427"/>
              <a:gd name="T2" fmla="*/ 166 w 489"/>
              <a:gd name="T3" fmla="*/ 427 h 427"/>
              <a:gd name="T4" fmla="*/ 0 w 489"/>
              <a:gd name="T5" fmla="*/ 0 h 427"/>
              <a:gd name="T6" fmla="*/ 0 60000 65536"/>
              <a:gd name="T7" fmla="*/ 0 60000 65536"/>
              <a:gd name="T8" fmla="*/ 0 60000 65536"/>
              <a:gd name="T9" fmla="*/ 0 w 489"/>
              <a:gd name="T10" fmla="*/ 0 h 427"/>
              <a:gd name="T11" fmla="*/ 489 w 489"/>
              <a:gd name="T12" fmla="*/ 427 h 4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9" h="427">
                <a:moveTo>
                  <a:pt x="489" y="427"/>
                </a:moveTo>
                <a:lnTo>
                  <a:pt x="166" y="427"/>
                </a:lnTo>
                <a:lnTo>
                  <a:pt x="0" y="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146" name="Object 16"/>
          <p:cNvGraphicFramePr>
            <a:graphicFrameLocks noChangeAspect="1"/>
          </p:cNvGraphicFramePr>
          <p:nvPr/>
        </p:nvGraphicFramePr>
        <p:xfrm>
          <a:off x="5526088" y="3222625"/>
          <a:ext cx="598487" cy="579438"/>
        </p:xfrm>
        <a:graphic>
          <a:graphicData uri="http://schemas.openxmlformats.org/presentationml/2006/ole">
            <p:oleObj spid="_x0000_s6146" r:id="rId6" imgW="1304640" imgH="1085400" progId="">
              <p:embed/>
            </p:oleObj>
          </a:graphicData>
        </a:graphic>
      </p:graphicFrame>
      <p:sp>
        <p:nvSpPr>
          <p:cNvPr id="6158" name="Freeform 17"/>
          <p:cNvSpPr>
            <a:spLocks noChangeArrowheads="1"/>
          </p:cNvSpPr>
          <p:nvPr/>
        </p:nvSpPr>
        <p:spPr bwMode="auto">
          <a:xfrm flipV="1">
            <a:off x="5021263" y="4238625"/>
            <a:ext cx="1244600" cy="98425"/>
          </a:xfrm>
          <a:custGeom>
            <a:avLst/>
            <a:gdLst>
              <a:gd name="T0" fmla="*/ 0 w 513"/>
              <a:gd name="T1" fmla="*/ 0 h 1"/>
              <a:gd name="T2" fmla="*/ 513 w 513"/>
              <a:gd name="T3" fmla="*/ 0 h 1"/>
              <a:gd name="T4" fmla="*/ 0 60000 65536"/>
              <a:gd name="T5" fmla="*/ 0 60000 65536"/>
              <a:gd name="T6" fmla="*/ 0 w 513"/>
              <a:gd name="T7" fmla="*/ 0 h 1"/>
              <a:gd name="T8" fmla="*/ 513 w 51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13" h="1">
                <a:moveTo>
                  <a:pt x="0" y="0"/>
                </a:moveTo>
                <a:lnTo>
                  <a:pt x="513" y="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147" name="Object 18"/>
          <p:cNvGraphicFramePr>
            <a:graphicFrameLocks noChangeAspect="1"/>
          </p:cNvGraphicFramePr>
          <p:nvPr/>
        </p:nvGraphicFramePr>
        <p:xfrm>
          <a:off x="5553075" y="4951413"/>
          <a:ext cx="598488" cy="579437"/>
        </p:xfrm>
        <a:graphic>
          <a:graphicData uri="http://schemas.openxmlformats.org/presentationml/2006/ole">
            <p:oleObj spid="_x0000_s6147" r:id="rId7" imgW="1304640" imgH="1085400" progId="">
              <p:embed/>
            </p:oleObj>
          </a:graphicData>
        </a:graphic>
      </p:graphicFrame>
      <p:sp>
        <p:nvSpPr>
          <p:cNvPr id="6159" name="AutoShape 19"/>
          <p:cNvSpPr>
            <a:spLocks noChangeArrowheads="1"/>
          </p:cNvSpPr>
          <p:nvPr/>
        </p:nvSpPr>
        <p:spPr bwMode="auto">
          <a:xfrm>
            <a:off x="2435225" y="4232275"/>
            <a:ext cx="1033463" cy="207963"/>
          </a:xfrm>
          <a:custGeom>
            <a:avLst/>
            <a:gdLst>
              <a:gd name="T0" fmla="*/ 0 w 21600"/>
              <a:gd name="T1" fmla="*/ 49603 h 21600"/>
              <a:gd name="T2" fmla="*/ 140714 w 21600"/>
              <a:gd name="T3" fmla="*/ 0 h 21600"/>
              <a:gd name="T4" fmla="*/ 891123 w 21600"/>
              <a:gd name="T5" fmla="*/ 0 h 21600"/>
              <a:gd name="T6" fmla="*/ 1033463 w 21600"/>
              <a:gd name="T7" fmla="*/ 49603 h 21600"/>
              <a:gd name="T8" fmla="*/ 1033463 w 21600"/>
              <a:gd name="T9" fmla="*/ 207963 h 21600"/>
              <a:gd name="T10" fmla="*/ 0 w 21600"/>
              <a:gd name="T11" fmla="*/ 207963 h 21600"/>
              <a:gd name="T12" fmla="*/ 516732 w 21600"/>
              <a:gd name="T13" fmla="*/ 0 h 21600"/>
              <a:gd name="T14" fmla="*/ 516732 w 21600"/>
              <a:gd name="T15" fmla="*/ 207963 h 21600"/>
              <a:gd name="T16" fmla="*/ 0 w 21600"/>
              <a:gd name="T17" fmla="*/ 128783 h 21600"/>
              <a:gd name="T18" fmla="*/ 1033463 w 21600"/>
              <a:gd name="T19" fmla="*/ 128783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00 w 21600"/>
              <a:gd name="T31" fmla="*/ 22400 h 21600"/>
              <a:gd name="T32" fmla="*/ 21200 w 21600"/>
              <a:gd name="T33" fmla="*/ 30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Freeform 20"/>
          <p:cNvSpPr>
            <a:spLocks noChangeArrowheads="1"/>
          </p:cNvSpPr>
          <p:nvPr/>
        </p:nvSpPr>
        <p:spPr bwMode="auto">
          <a:xfrm>
            <a:off x="3470275" y="4368800"/>
            <a:ext cx="814388" cy="1588"/>
          </a:xfrm>
          <a:custGeom>
            <a:avLst/>
            <a:gdLst>
              <a:gd name="T0" fmla="*/ 0 w 513"/>
              <a:gd name="T1" fmla="*/ 0 h 1"/>
              <a:gd name="T2" fmla="*/ 513 w 513"/>
              <a:gd name="T3" fmla="*/ 0 h 1"/>
              <a:gd name="T4" fmla="*/ 0 60000 65536"/>
              <a:gd name="T5" fmla="*/ 0 60000 65536"/>
              <a:gd name="T6" fmla="*/ 0 w 513"/>
              <a:gd name="T7" fmla="*/ 0 h 1"/>
              <a:gd name="T8" fmla="*/ 513 w 51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13" h="1">
                <a:moveTo>
                  <a:pt x="0" y="0"/>
                </a:moveTo>
                <a:lnTo>
                  <a:pt x="513" y="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1" name="Freeform 21"/>
          <p:cNvSpPr>
            <a:spLocks noChangeArrowheads="1"/>
          </p:cNvSpPr>
          <p:nvPr/>
        </p:nvSpPr>
        <p:spPr bwMode="auto">
          <a:xfrm flipV="1">
            <a:off x="4765675" y="3592513"/>
            <a:ext cx="776288" cy="677862"/>
          </a:xfrm>
          <a:custGeom>
            <a:avLst/>
            <a:gdLst>
              <a:gd name="T0" fmla="*/ 489 w 489"/>
              <a:gd name="T1" fmla="*/ 427 h 427"/>
              <a:gd name="T2" fmla="*/ 166 w 489"/>
              <a:gd name="T3" fmla="*/ 427 h 427"/>
              <a:gd name="T4" fmla="*/ 0 w 489"/>
              <a:gd name="T5" fmla="*/ 0 h 427"/>
              <a:gd name="T6" fmla="*/ 0 60000 65536"/>
              <a:gd name="T7" fmla="*/ 0 60000 65536"/>
              <a:gd name="T8" fmla="*/ 0 60000 65536"/>
              <a:gd name="T9" fmla="*/ 0 w 489"/>
              <a:gd name="T10" fmla="*/ 0 h 427"/>
              <a:gd name="T11" fmla="*/ 489 w 489"/>
              <a:gd name="T12" fmla="*/ 427 h 4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9" h="427">
                <a:moveTo>
                  <a:pt x="489" y="427"/>
                </a:moveTo>
                <a:lnTo>
                  <a:pt x="166" y="427"/>
                </a:lnTo>
                <a:lnTo>
                  <a:pt x="0" y="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Line 22"/>
          <p:cNvSpPr>
            <a:spLocks noChangeShapeType="1"/>
          </p:cNvSpPr>
          <p:nvPr/>
        </p:nvSpPr>
        <p:spPr bwMode="auto">
          <a:xfrm flipH="1" flipV="1">
            <a:off x="6508750" y="4610100"/>
            <a:ext cx="130175" cy="588963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3" name="Text Box 23"/>
          <p:cNvSpPr txBox="1">
            <a:spLocks noChangeArrowheads="1"/>
          </p:cNvSpPr>
          <p:nvPr/>
        </p:nvSpPr>
        <p:spPr bwMode="auto">
          <a:xfrm>
            <a:off x="2471738" y="4540250"/>
            <a:ext cx="915987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modem</a:t>
            </a:r>
          </a:p>
          <a:p>
            <a:pPr algn="ct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via cavo</a:t>
            </a:r>
          </a:p>
        </p:txBody>
      </p:sp>
      <p:sp>
        <p:nvSpPr>
          <p:cNvPr id="6164" name="Line 24"/>
          <p:cNvSpPr>
            <a:spLocks noChangeShapeType="1"/>
          </p:cNvSpPr>
          <p:nvPr/>
        </p:nvSpPr>
        <p:spPr bwMode="auto">
          <a:xfrm>
            <a:off x="1870075" y="4351338"/>
            <a:ext cx="56673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165" name="Group 25"/>
          <p:cNvGrpSpPr>
            <a:grpSpLocks/>
          </p:cNvGrpSpPr>
          <p:nvPr/>
        </p:nvGrpSpPr>
        <p:grpSpPr bwMode="auto">
          <a:xfrm>
            <a:off x="4246563" y="4146550"/>
            <a:ext cx="766762" cy="431800"/>
            <a:chOff x="2675" y="2612"/>
            <a:chExt cx="483" cy="272"/>
          </a:xfrm>
        </p:grpSpPr>
        <p:sp>
          <p:nvSpPr>
            <p:cNvPr id="6209" name="Oval 26"/>
            <p:cNvSpPr>
              <a:spLocks noChangeArrowheads="1"/>
            </p:cNvSpPr>
            <p:nvPr/>
          </p:nvSpPr>
          <p:spPr bwMode="auto">
            <a:xfrm>
              <a:off x="2679" y="2734"/>
              <a:ext cx="479" cy="151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210" name="Line 27"/>
            <p:cNvSpPr>
              <a:spLocks noChangeShapeType="1"/>
            </p:cNvSpPr>
            <p:nvPr/>
          </p:nvSpPr>
          <p:spPr bwMode="auto">
            <a:xfrm>
              <a:off x="2679" y="2721"/>
              <a:ext cx="1" cy="9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1" name="Line 28"/>
            <p:cNvSpPr>
              <a:spLocks noChangeShapeType="1"/>
            </p:cNvSpPr>
            <p:nvPr/>
          </p:nvSpPr>
          <p:spPr bwMode="auto">
            <a:xfrm>
              <a:off x="3158" y="2721"/>
              <a:ext cx="1" cy="9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2" name="Rectangle 29"/>
            <p:cNvSpPr>
              <a:spLocks noChangeArrowheads="1"/>
            </p:cNvSpPr>
            <p:nvPr/>
          </p:nvSpPr>
          <p:spPr bwMode="auto">
            <a:xfrm>
              <a:off x="2679" y="2721"/>
              <a:ext cx="475" cy="92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213" name="Oval 30"/>
            <p:cNvSpPr>
              <a:spLocks noChangeArrowheads="1"/>
            </p:cNvSpPr>
            <p:nvPr/>
          </p:nvSpPr>
          <p:spPr bwMode="auto">
            <a:xfrm>
              <a:off x="2675" y="2612"/>
              <a:ext cx="478" cy="176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6214" name="Group 31"/>
            <p:cNvGrpSpPr>
              <a:grpSpLocks/>
            </p:cNvGrpSpPr>
            <p:nvPr/>
          </p:nvGrpSpPr>
          <p:grpSpPr bwMode="auto">
            <a:xfrm>
              <a:off x="2790" y="2650"/>
              <a:ext cx="236" cy="103"/>
              <a:chOff x="2790" y="2650"/>
              <a:chExt cx="236" cy="103"/>
            </a:xfrm>
          </p:grpSpPr>
          <p:sp>
            <p:nvSpPr>
              <p:cNvPr id="6219" name="Line 32"/>
              <p:cNvSpPr>
                <a:spLocks noChangeShapeType="1"/>
              </p:cNvSpPr>
              <p:nvPr/>
            </p:nvSpPr>
            <p:spPr bwMode="auto">
              <a:xfrm flipV="1">
                <a:off x="2790" y="2649"/>
                <a:ext cx="85" cy="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0" name="Line 33"/>
              <p:cNvSpPr>
                <a:spLocks noChangeShapeType="1"/>
              </p:cNvSpPr>
              <p:nvPr/>
            </p:nvSpPr>
            <p:spPr bwMode="auto">
              <a:xfrm>
                <a:off x="2953" y="2753"/>
                <a:ext cx="74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1" name="Line 34"/>
              <p:cNvSpPr>
                <a:spLocks noChangeShapeType="1"/>
              </p:cNvSpPr>
              <p:nvPr/>
            </p:nvSpPr>
            <p:spPr bwMode="auto">
              <a:xfrm>
                <a:off x="2868" y="2653"/>
                <a:ext cx="88" cy="10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15" name="Group 35"/>
            <p:cNvGrpSpPr>
              <a:grpSpLocks/>
            </p:cNvGrpSpPr>
            <p:nvPr/>
          </p:nvGrpSpPr>
          <p:grpSpPr bwMode="auto">
            <a:xfrm>
              <a:off x="2790" y="2648"/>
              <a:ext cx="236" cy="104"/>
              <a:chOff x="2790" y="2648"/>
              <a:chExt cx="236" cy="104"/>
            </a:xfrm>
          </p:grpSpPr>
          <p:sp>
            <p:nvSpPr>
              <p:cNvPr id="6216" name="Line 36"/>
              <p:cNvSpPr>
                <a:spLocks noChangeShapeType="1"/>
              </p:cNvSpPr>
              <p:nvPr/>
            </p:nvSpPr>
            <p:spPr bwMode="auto">
              <a:xfrm>
                <a:off x="2790" y="2751"/>
                <a:ext cx="85" cy="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7" name="Line 37"/>
              <p:cNvSpPr>
                <a:spLocks noChangeShapeType="1"/>
              </p:cNvSpPr>
              <p:nvPr/>
            </p:nvSpPr>
            <p:spPr bwMode="auto">
              <a:xfrm>
                <a:off x="2953" y="2650"/>
                <a:ext cx="74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8" name="Line 38"/>
              <p:cNvSpPr>
                <a:spLocks noChangeShapeType="1"/>
              </p:cNvSpPr>
              <p:nvPr/>
            </p:nvSpPr>
            <p:spPr bwMode="auto">
              <a:xfrm flipV="1">
                <a:off x="2868" y="2647"/>
                <a:ext cx="88" cy="10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6166" name="Text Box 39"/>
          <p:cNvSpPr txBox="1">
            <a:spLocks noChangeArrowheads="1"/>
          </p:cNvSpPr>
          <p:nvPr/>
        </p:nvSpPr>
        <p:spPr bwMode="auto">
          <a:xfrm>
            <a:off x="4316413" y="5688013"/>
            <a:ext cx="1042987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Ethernet</a:t>
            </a:r>
          </a:p>
        </p:txBody>
      </p:sp>
      <p:sp>
        <p:nvSpPr>
          <p:cNvPr id="6167" name="Line 40"/>
          <p:cNvSpPr>
            <a:spLocks noChangeShapeType="1"/>
          </p:cNvSpPr>
          <p:nvPr/>
        </p:nvSpPr>
        <p:spPr bwMode="auto">
          <a:xfrm flipV="1">
            <a:off x="4862513" y="4872038"/>
            <a:ext cx="69850" cy="825500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8" name="Line 41"/>
          <p:cNvSpPr>
            <a:spLocks noChangeShapeType="1"/>
          </p:cNvSpPr>
          <p:nvPr/>
        </p:nvSpPr>
        <p:spPr bwMode="auto">
          <a:xfrm flipV="1">
            <a:off x="4875213" y="3582988"/>
            <a:ext cx="444500" cy="2100262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9" name="Line 42"/>
          <p:cNvSpPr>
            <a:spLocks noChangeShapeType="1"/>
          </p:cNvSpPr>
          <p:nvPr/>
        </p:nvSpPr>
        <p:spPr bwMode="auto">
          <a:xfrm flipV="1">
            <a:off x="4860925" y="5121275"/>
            <a:ext cx="347663" cy="534988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70" name="Text Box 44"/>
          <p:cNvSpPr txBox="1">
            <a:spLocks noChangeArrowheads="1"/>
          </p:cNvSpPr>
          <p:nvPr/>
        </p:nvSpPr>
        <p:spPr bwMode="auto">
          <a:xfrm>
            <a:off x="993775" y="4348163"/>
            <a:ext cx="1401763" cy="939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a/da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terminazione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via cavo</a:t>
            </a:r>
            <a:endParaRPr lang="en-GB" altLang="it-IT" sz="2000">
              <a:solidFill>
                <a:srgbClr val="000000"/>
              </a:solidFill>
              <a:latin typeface="Comic Sans MS" pitchFamily="64" charset="0"/>
            </a:endParaRPr>
          </a:p>
        </p:txBody>
      </p:sp>
      <p:grpSp>
        <p:nvGrpSpPr>
          <p:cNvPr id="6171" name="Group 45"/>
          <p:cNvGrpSpPr>
            <a:grpSpLocks/>
          </p:cNvGrpSpPr>
          <p:nvPr/>
        </p:nvGrpSpPr>
        <p:grpSpPr bwMode="auto">
          <a:xfrm>
            <a:off x="6172200" y="3962400"/>
            <a:ext cx="458788" cy="566738"/>
            <a:chOff x="3755" y="2390"/>
            <a:chExt cx="428" cy="516"/>
          </a:xfrm>
        </p:grpSpPr>
        <p:sp>
          <p:nvSpPr>
            <p:cNvPr id="6172" name="Freeform 46"/>
            <p:cNvSpPr>
              <a:spLocks noChangeArrowheads="1"/>
            </p:cNvSpPr>
            <p:nvPr/>
          </p:nvSpPr>
          <p:spPr bwMode="auto">
            <a:xfrm>
              <a:off x="3870" y="2419"/>
              <a:ext cx="77" cy="85"/>
            </a:xfrm>
            <a:custGeom>
              <a:avLst/>
              <a:gdLst>
                <a:gd name="T0" fmla="*/ 70 w 199"/>
                <a:gd name="T1" fmla="*/ 29 h 232"/>
                <a:gd name="T2" fmla="*/ 55 w 199"/>
                <a:gd name="T3" fmla="*/ 39 h 232"/>
                <a:gd name="T4" fmla="*/ 42 w 199"/>
                <a:gd name="T5" fmla="*/ 50 h 232"/>
                <a:gd name="T6" fmla="*/ 30 w 199"/>
                <a:gd name="T7" fmla="*/ 63 h 232"/>
                <a:gd name="T8" fmla="*/ 20 w 199"/>
                <a:gd name="T9" fmla="*/ 77 h 232"/>
                <a:gd name="T10" fmla="*/ 12 w 199"/>
                <a:gd name="T11" fmla="*/ 91 h 232"/>
                <a:gd name="T12" fmla="*/ 6 w 199"/>
                <a:gd name="T13" fmla="*/ 108 h 232"/>
                <a:gd name="T14" fmla="*/ 2 w 199"/>
                <a:gd name="T15" fmla="*/ 125 h 232"/>
                <a:gd name="T16" fmla="*/ 0 w 199"/>
                <a:gd name="T17" fmla="*/ 142 h 232"/>
                <a:gd name="T18" fmla="*/ 2 w 199"/>
                <a:gd name="T19" fmla="*/ 166 h 232"/>
                <a:gd name="T20" fmla="*/ 12 w 199"/>
                <a:gd name="T21" fmla="*/ 186 h 232"/>
                <a:gd name="T22" fmla="*/ 26 w 199"/>
                <a:gd name="T23" fmla="*/ 203 h 232"/>
                <a:gd name="T24" fmla="*/ 45 w 199"/>
                <a:gd name="T25" fmla="*/ 216 h 232"/>
                <a:gd name="T26" fmla="*/ 66 w 199"/>
                <a:gd name="T27" fmla="*/ 226 h 232"/>
                <a:gd name="T28" fmla="*/ 88 w 199"/>
                <a:gd name="T29" fmla="*/ 230 h 232"/>
                <a:gd name="T30" fmla="*/ 111 w 199"/>
                <a:gd name="T31" fmla="*/ 232 h 232"/>
                <a:gd name="T32" fmla="*/ 134 w 199"/>
                <a:gd name="T33" fmla="*/ 228 h 232"/>
                <a:gd name="T34" fmla="*/ 138 w 199"/>
                <a:gd name="T35" fmla="*/ 228 h 232"/>
                <a:gd name="T36" fmla="*/ 143 w 199"/>
                <a:gd name="T37" fmla="*/ 226 h 232"/>
                <a:gd name="T38" fmla="*/ 147 w 199"/>
                <a:gd name="T39" fmla="*/ 222 h 232"/>
                <a:gd name="T40" fmla="*/ 148 w 199"/>
                <a:gd name="T41" fmla="*/ 218 h 232"/>
                <a:gd name="T42" fmla="*/ 145 w 199"/>
                <a:gd name="T43" fmla="*/ 212 h 232"/>
                <a:gd name="T44" fmla="*/ 141 w 199"/>
                <a:gd name="T45" fmla="*/ 207 h 232"/>
                <a:gd name="T46" fmla="*/ 135 w 199"/>
                <a:gd name="T47" fmla="*/ 203 h 232"/>
                <a:gd name="T48" fmla="*/ 129 w 199"/>
                <a:gd name="T49" fmla="*/ 201 h 232"/>
                <a:gd name="T50" fmla="*/ 117 w 199"/>
                <a:gd name="T51" fmla="*/ 197 h 232"/>
                <a:gd name="T52" fmla="*/ 105 w 199"/>
                <a:gd name="T53" fmla="*/ 195 h 232"/>
                <a:gd name="T54" fmla="*/ 94 w 199"/>
                <a:gd name="T55" fmla="*/ 193 h 232"/>
                <a:gd name="T56" fmla="*/ 83 w 199"/>
                <a:gd name="T57" fmla="*/ 190 h 232"/>
                <a:gd name="T58" fmla="*/ 73 w 199"/>
                <a:gd name="T59" fmla="*/ 187 h 232"/>
                <a:gd name="T60" fmla="*/ 62 w 199"/>
                <a:gd name="T61" fmla="*/ 182 h 232"/>
                <a:gd name="T62" fmla="*/ 53 w 199"/>
                <a:gd name="T63" fmla="*/ 176 h 232"/>
                <a:gd name="T64" fmla="*/ 43 w 199"/>
                <a:gd name="T65" fmla="*/ 167 h 232"/>
                <a:gd name="T66" fmla="*/ 40 w 199"/>
                <a:gd name="T67" fmla="*/ 128 h 232"/>
                <a:gd name="T68" fmla="*/ 49 w 199"/>
                <a:gd name="T69" fmla="*/ 96 h 232"/>
                <a:gd name="T70" fmla="*/ 68 w 199"/>
                <a:gd name="T71" fmla="*/ 71 h 232"/>
                <a:gd name="T72" fmla="*/ 94 w 199"/>
                <a:gd name="T73" fmla="*/ 50 h 232"/>
                <a:gd name="T74" fmla="*/ 122 w 199"/>
                <a:gd name="T75" fmla="*/ 34 h 232"/>
                <a:gd name="T76" fmla="*/ 151 w 199"/>
                <a:gd name="T77" fmla="*/ 21 h 232"/>
                <a:gd name="T78" fmla="*/ 178 w 199"/>
                <a:gd name="T79" fmla="*/ 12 h 232"/>
                <a:gd name="T80" fmla="*/ 199 w 199"/>
                <a:gd name="T81" fmla="*/ 4 h 232"/>
                <a:gd name="T82" fmla="*/ 186 w 199"/>
                <a:gd name="T83" fmla="*/ 1 h 232"/>
                <a:gd name="T84" fmla="*/ 172 w 199"/>
                <a:gd name="T85" fmla="*/ 0 h 232"/>
                <a:gd name="T86" fmla="*/ 156 w 199"/>
                <a:gd name="T87" fmla="*/ 2 h 232"/>
                <a:gd name="T88" fmla="*/ 138 w 199"/>
                <a:gd name="T89" fmla="*/ 4 h 232"/>
                <a:gd name="T90" fmla="*/ 121 w 199"/>
                <a:gd name="T91" fmla="*/ 10 h 232"/>
                <a:gd name="T92" fmla="*/ 103 w 199"/>
                <a:gd name="T93" fmla="*/ 16 h 232"/>
                <a:gd name="T94" fmla="*/ 86 w 199"/>
                <a:gd name="T95" fmla="*/ 23 h 232"/>
                <a:gd name="T96" fmla="*/ 70 w 199"/>
                <a:gd name="T97" fmla="*/ 29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3" name="Freeform 47"/>
            <p:cNvSpPr>
              <a:spLocks noChangeArrowheads="1"/>
            </p:cNvSpPr>
            <p:nvPr/>
          </p:nvSpPr>
          <p:spPr bwMode="auto">
            <a:xfrm>
              <a:off x="4001" y="2416"/>
              <a:ext cx="52" cy="66"/>
            </a:xfrm>
            <a:custGeom>
              <a:avLst/>
              <a:gdLst>
                <a:gd name="T0" fmla="*/ 108 w 128"/>
                <a:gd name="T1" fmla="*/ 59 h 180"/>
                <a:gd name="T2" fmla="*/ 113 w 128"/>
                <a:gd name="T3" fmla="*/ 77 h 180"/>
                <a:gd name="T4" fmla="*/ 111 w 128"/>
                <a:gd name="T5" fmla="*/ 94 h 180"/>
                <a:gd name="T6" fmla="*/ 103 w 128"/>
                <a:gd name="T7" fmla="*/ 108 h 180"/>
                <a:gd name="T8" fmla="*/ 91 w 128"/>
                <a:gd name="T9" fmla="*/ 121 h 180"/>
                <a:gd name="T10" fmla="*/ 77 w 128"/>
                <a:gd name="T11" fmla="*/ 132 h 180"/>
                <a:gd name="T12" fmla="*/ 61 w 128"/>
                <a:gd name="T13" fmla="*/ 144 h 180"/>
                <a:gd name="T14" fmla="*/ 45 w 128"/>
                <a:gd name="T15" fmla="*/ 154 h 180"/>
                <a:gd name="T16" fmla="*/ 30 w 128"/>
                <a:gd name="T17" fmla="*/ 164 h 180"/>
                <a:gd name="T18" fmla="*/ 28 w 128"/>
                <a:gd name="T19" fmla="*/ 168 h 180"/>
                <a:gd name="T20" fmla="*/ 27 w 128"/>
                <a:gd name="T21" fmla="*/ 170 h 180"/>
                <a:gd name="T22" fmla="*/ 27 w 128"/>
                <a:gd name="T23" fmla="*/ 174 h 180"/>
                <a:gd name="T24" fmla="*/ 28 w 128"/>
                <a:gd name="T25" fmla="*/ 177 h 180"/>
                <a:gd name="T26" fmla="*/ 32 w 128"/>
                <a:gd name="T27" fmla="*/ 179 h 180"/>
                <a:gd name="T28" fmla="*/ 35 w 128"/>
                <a:gd name="T29" fmla="*/ 180 h 180"/>
                <a:gd name="T30" fmla="*/ 37 w 128"/>
                <a:gd name="T31" fmla="*/ 180 h 180"/>
                <a:gd name="T32" fmla="*/ 41 w 128"/>
                <a:gd name="T33" fmla="*/ 179 h 180"/>
                <a:gd name="T34" fmla="*/ 60 w 128"/>
                <a:gd name="T35" fmla="*/ 169 h 180"/>
                <a:gd name="T36" fmla="*/ 77 w 128"/>
                <a:gd name="T37" fmla="*/ 158 h 180"/>
                <a:gd name="T38" fmla="*/ 94 w 128"/>
                <a:gd name="T39" fmla="*/ 145 h 180"/>
                <a:gd name="T40" fmla="*/ 109 w 128"/>
                <a:gd name="T41" fmla="*/ 130 h 180"/>
                <a:gd name="T42" fmla="*/ 120 w 128"/>
                <a:gd name="T43" fmla="*/ 114 h 180"/>
                <a:gd name="T44" fmla="*/ 127 w 128"/>
                <a:gd name="T45" fmla="*/ 95 h 180"/>
                <a:gd name="T46" fmla="*/ 128 w 128"/>
                <a:gd name="T47" fmla="*/ 76 h 180"/>
                <a:gd name="T48" fmla="*/ 123 w 128"/>
                <a:gd name="T49" fmla="*/ 55 h 180"/>
                <a:gd name="T50" fmla="*/ 113 w 128"/>
                <a:gd name="T51" fmla="*/ 39 h 180"/>
                <a:gd name="T52" fmla="*/ 97 w 128"/>
                <a:gd name="T53" fmla="*/ 25 h 180"/>
                <a:gd name="T54" fmla="*/ 79 w 128"/>
                <a:gd name="T55" fmla="*/ 15 h 180"/>
                <a:gd name="T56" fmla="*/ 57 w 128"/>
                <a:gd name="T57" fmla="*/ 7 h 180"/>
                <a:gd name="T58" fmla="*/ 36 w 128"/>
                <a:gd name="T59" fmla="*/ 2 h 180"/>
                <a:gd name="T60" fmla="*/ 19 w 128"/>
                <a:gd name="T61" fmla="*/ 0 h 180"/>
                <a:gd name="T62" fmla="*/ 6 w 128"/>
                <a:gd name="T63" fmla="*/ 0 h 180"/>
                <a:gd name="T64" fmla="*/ 0 w 128"/>
                <a:gd name="T65" fmla="*/ 4 h 180"/>
                <a:gd name="T66" fmla="*/ 14 w 128"/>
                <a:gd name="T67" fmla="*/ 9 h 180"/>
                <a:gd name="T68" fmla="*/ 29 w 128"/>
                <a:gd name="T69" fmla="*/ 14 h 180"/>
                <a:gd name="T70" fmla="*/ 46 w 128"/>
                <a:gd name="T71" fmla="*/ 19 h 180"/>
                <a:gd name="T72" fmla="*/ 61 w 128"/>
                <a:gd name="T73" fmla="*/ 23 h 180"/>
                <a:gd name="T74" fmla="*/ 76 w 128"/>
                <a:gd name="T75" fmla="*/ 29 h 180"/>
                <a:gd name="T76" fmla="*/ 89 w 128"/>
                <a:gd name="T77" fmla="*/ 37 h 180"/>
                <a:gd name="T78" fmla="*/ 100 w 128"/>
                <a:gd name="T79" fmla="*/ 46 h 180"/>
                <a:gd name="T80" fmla="*/ 108 w 128"/>
                <a:gd name="T81" fmla="*/ 59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4" name="Freeform 48"/>
            <p:cNvSpPr>
              <a:spLocks noChangeArrowheads="1"/>
            </p:cNvSpPr>
            <p:nvPr/>
          </p:nvSpPr>
          <p:spPr bwMode="auto">
            <a:xfrm>
              <a:off x="3821" y="2401"/>
              <a:ext cx="126" cy="138"/>
            </a:xfrm>
            <a:custGeom>
              <a:avLst/>
              <a:gdLst>
                <a:gd name="T0" fmla="*/ 100 w 322"/>
                <a:gd name="T1" fmla="*/ 70 h 378"/>
                <a:gd name="T2" fmla="*/ 53 w 322"/>
                <a:gd name="T3" fmla="*/ 115 h 378"/>
                <a:gd name="T4" fmla="*/ 17 w 322"/>
                <a:gd name="T5" fmla="*/ 166 h 378"/>
                <a:gd name="T6" fmla="*/ 0 w 322"/>
                <a:gd name="T7" fmla="*/ 226 h 378"/>
                <a:gd name="T8" fmla="*/ 3 w 322"/>
                <a:gd name="T9" fmla="*/ 266 h 378"/>
                <a:gd name="T10" fmla="*/ 9 w 322"/>
                <a:gd name="T11" fmla="*/ 282 h 378"/>
                <a:gd name="T12" fmla="*/ 19 w 322"/>
                <a:gd name="T13" fmla="*/ 297 h 378"/>
                <a:gd name="T14" fmla="*/ 32 w 322"/>
                <a:gd name="T15" fmla="*/ 310 h 378"/>
                <a:gd name="T16" fmla="*/ 56 w 322"/>
                <a:gd name="T17" fmla="*/ 324 h 378"/>
                <a:gd name="T18" fmla="*/ 86 w 322"/>
                <a:gd name="T19" fmla="*/ 338 h 378"/>
                <a:gd name="T20" fmla="*/ 119 w 322"/>
                <a:gd name="T21" fmla="*/ 350 h 378"/>
                <a:gd name="T22" fmla="*/ 152 w 322"/>
                <a:gd name="T23" fmla="*/ 359 h 378"/>
                <a:gd name="T24" fmla="*/ 186 w 322"/>
                <a:gd name="T25" fmla="*/ 366 h 378"/>
                <a:gd name="T26" fmla="*/ 220 w 322"/>
                <a:gd name="T27" fmla="*/ 371 h 378"/>
                <a:gd name="T28" fmla="*/ 254 w 322"/>
                <a:gd name="T29" fmla="*/ 374 h 378"/>
                <a:gd name="T30" fmla="*/ 289 w 322"/>
                <a:gd name="T31" fmla="*/ 376 h 378"/>
                <a:gd name="T32" fmla="*/ 311 w 322"/>
                <a:gd name="T33" fmla="*/ 378 h 378"/>
                <a:gd name="T34" fmla="*/ 320 w 322"/>
                <a:gd name="T35" fmla="*/ 371 h 378"/>
                <a:gd name="T36" fmla="*/ 322 w 322"/>
                <a:gd name="T37" fmla="*/ 360 h 378"/>
                <a:gd name="T38" fmla="*/ 315 w 322"/>
                <a:gd name="T39" fmla="*/ 352 h 378"/>
                <a:gd name="T40" fmla="*/ 294 w 322"/>
                <a:gd name="T41" fmla="*/ 347 h 378"/>
                <a:gd name="T42" fmla="*/ 263 w 322"/>
                <a:gd name="T43" fmla="*/ 341 h 378"/>
                <a:gd name="T44" fmla="*/ 232 w 322"/>
                <a:gd name="T45" fmla="*/ 336 h 378"/>
                <a:gd name="T46" fmla="*/ 200 w 322"/>
                <a:gd name="T47" fmla="*/ 332 h 378"/>
                <a:gd name="T48" fmla="*/ 170 w 322"/>
                <a:gd name="T49" fmla="*/ 326 h 378"/>
                <a:gd name="T50" fmla="*/ 139 w 322"/>
                <a:gd name="T51" fmla="*/ 318 h 378"/>
                <a:gd name="T52" fmla="*/ 110 w 322"/>
                <a:gd name="T53" fmla="*/ 309 h 378"/>
                <a:gd name="T54" fmla="*/ 80 w 322"/>
                <a:gd name="T55" fmla="*/ 297 h 378"/>
                <a:gd name="T56" fmla="*/ 55 w 322"/>
                <a:gd name="T57" fmla="*/ 281 h 378"/>
                <a:gd name="T58" fmla="*/ 38 w 322"/>
                <a:gd name="T59" fmla="*/ 259 h 378"/>
                <a:gd name="T60" fmla="*/ 34 w 322"/>
                <a:gd name="T61" fmla="*/ 232 h 378"/>
                <a:gd name="T62" fmla="*/ 38 w 322"/>
                <a:gd name="T63" fmla="*/ 200 h 378"/>
                <a:gd name="T64" fmla="*/ 51 w 322"/>
                <a:gd name="T65" fmla="*/ 170 h 378"/>
                <a:gd name="T66" fmla="*/ 71 w 322"/>
                <a:gd name="T67" fmla="*/ 137 h 378"/>
                <a:gd name="T68" fmla="*/ 94 w 322"/>
                <a:gd name="T69" fmla="*/ 110 h 378"/>
                <a:gd name="T70" fmla="*/ 123 w 322"/>
                <a:gd name="T71" fmla="*/ 82 h 378"/>
                <a:gd name="T72" fmla="*/ 153 w 322"/>
                <a:gd name="T73" fmla="*/ 57 h 378"/>
                <a:gd name="T74" fmla="*/ 195 w 322"/>
                <a:gd name="T75" fmla="*/ 38 h 378"/>
                <a:gd name="T76" fmla="*/ 238 w 322"/>
                <a:gd name="T77" fmla="*/ 20 h 378"/>
                <a:gd name="T78" fmla="*/ 264 w 322"/>
                <a:gd name="T79" fmla="*/ 7 h 378"/>
                <a:gd name="T80" fmla="*/ 256 w 322"/>
                <a:gd name="T81" fmla="*/ 0 h 378"/>
                <a:gd name="T82" fmla="*/ 221 w 322"/>
                <a:gd name="T83" fmla="*/ 4 h 378"/>
                <a:gd name="T84" fmla="*/ 180 w 322"/>
                <a:gd name="T85" fmla="*/ 18 h 378"/>
                <a:gd name="T86" fmla="*/ 141 w 322"/>
                <a:gd name="T87" fmla="*/ 38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5" name="Freeform 49"/>
            <p:cNvSpPr>
              <a:spLocks noChangeArrowheads="1"/>
            </p:cNvSpPr>
            <p:nvPr/>
          </p:nvSpPr>
          <p:spPr bwMode="auto">
            <a:xfrm>
              <a:off x="3999" y="2397"/>
              <a:ext cx="110" cy="92"/>
            </a:xfrm>
            <a:custGeom>
              <a:avLst/>
              <a:gdLst>
                <a:gd name="T0" fmla="*/ 235 w 283"/>
                <a:gd name="T1" fmla="*/ 77 h 252"/>
                <a:gd name="T2" fmla="*/ 248 w 283"/>
                <a:gd name="T3" fmla="*/ 91 h 252"/>
                <a:gd name="T4" fmla="*/ 256 w 283"/>
                <a:gd name="T5" fmla="*/ 107 h 252"/>
                <a:gd name="T6" fmla="*/ 259 w 283"/>
                <a:gd name="T7" fmla="*/ 124 h 252"/>
                <a:gd name="T8" fmla="*/ 259 w 283"/>
                <a:gd name="T9" fmla="*/ 142 h 252"/>
                <a:gd name="T10" fmla="*/ 257 w 283"/>
                <a:gd name="T11" fmla="*/ 157 h 252"/>
                <a:gd name="T12" fmla="*/ 252 w 283"/>
                <a:gd name="T13" fmla="*/ 170 h 252"/>
                <a:gd name="T14" fmla="*/ 244 w 283"/>
                <a:gd name="T15" fmla="*/ 183 h 252"/>
                <a:gd name="T16" fmla="*/ 236 w 283"/>
                <a:gd name="T17" fmla="*/ 193 h 252"/>
                <a:gd name="T18" fmla="*/ 225 w 283"/>
                <a:gd name="T19" fmla="*/ 204 h 252"/>
                <a:gd name="T20" fmla="*/ 215 w 283"/>
                <a:gd name="T21" fmla="*/ 214 h 252"/>
                <a:gd name="T22" fmla="*/ 204 w 283"/>
                <a:gd name="T23" fmla="*/ 224 h 252"/>
                <a:gd name="T24" fmla="*/ 194 w 283"/>
                <a:gd name="T25" fmla="*/ 234 h 252"/>
                <a:gd name="T26" fmla="*/ 191 w 283"/>
                <a:gd name="T27" fmla="*/ 238 h 252"/>
                <a:gd name="T28" fmla="*/ 191 w 283"/>
                <a:gd name="T29" fmla="*/ 241 h 252"/>
                <a:gd name="T30" fmla="*/ 191 w 283"/>
                <a:gd name="T31" fmla="*/ 245 h 252"/>
                <a:gd name="T32" fmla="*/ 194 w 283"/>
                <a:gd name="T33" fmla="*/ 248 h 252"/>
                <a:gd name="T34" fmla="*/ 197 w 283"/>
                <a:gd name="T35" fmla="*/ 250 h 252"/>
                <a:gd name="T36" fmla="*/ 202 w 283"/>
                <a:gd name="T37" fmla="*/ 252 h 252"/>
                <a:gd name="T38" fmla="*/ 205 w 283"/>
                <a:gd name="T39" fmla="*/ 250 h 252"/>
                <a:gd name="T40" fmla="*/ 209 w 283"/>
                <a:gd name="T41" fmla="*/ 248 h 252"/>
                <a:gd name="T42" fmla="*/ 232 w 283"/>
                <a:gd name="T43" fmla="*/ 233 h 252"/>
                <a:gd name="T44" fmla="*/ 252 w 283"/>
                <a:gd name="T45" fmla="*/ 214 h 252"/>
                <a:gd name="T46" fmla="*/ 268 w 283"/>
                <a:gd name="T47" fmla="*/ 192 h 252"/>
                <a:gd name="T48" fmla="*/ 278 w 283"/>
                <a:gd name="T49" fmla="*/ 167 h 252"/>
                <a:gd name="T50" fmla="*/ 283 w 283"/>
                <a:gd name="T51" fmla="*/ 141 h 252"/>
                <a:gd name="T52" fmla="*/ 280 w 283"/>
                <a:gd name="T53" fmla="*/ 115 h 252"/>
                <a:gd name="T54" fmla="*/ 271 w 283"/>
                <a:gd name="T55" fmla="*/ 91 h 252"/>
                <a:gd name="T56" fmla="*/ 252 w 283"/>
                <a:gd name="T57" fmla="*/ 69 h 252"/>
                <a:gd name="T58" fmla="*/ 238 w 283"/>
                <a:gd name="T59" fmla="*/ 57 h 252"/>
                <a:gd name="T60" fmla="*/ 222 w 283"/>
                <a:gd name="T61" fmla="*/ 48 h 252"/>
                <a:gd name="T62" fmla="*/ 204 w 283"/>
                <a:gd name="T63" fmla="*/ 39 h 252"/>
                <a:gd name="T64" fmla="*/ 184 w 283"/>
                <a:gd name="T65" fmla="*/ 31 h 252"/>
                <a:gd name="T66" fmla="*/ 164 w 283"/>
                <a:gd name="T67" fmla="*/ 23 h 252"/>
                <a:gd name="T68" fmla="*/ 144 w 283"/>
                <a:gd name="T69" fmla="*/ 17 h 252"/>
                <a:gd name="T70" fmla="*/ 123 w 283"/>
                <a:gd name="T71" fmla="*/ 13 h 252"/>
                <a:gd name="T72" fmla="*/ 103 w 283"/>
                <a:gd name="T73" fmla="*/ 8 h 252"/>
                <a:gd name="T74" fmla="*/ 83 w 283"/>
                <a:gd name="T75" fmla="*/ 5 h 252"/>
                <a:gd name="T76" fmla="*/ 66 w 283"/>
                <a:gd name="T77" fmla="*/ 2 h 252"/>
                <a:gd name="T78" fmla="*/ 48 w 283"/>
                <a:gd name="T79" fmla="*/ 0 h 252"/>
                <a:gd name="T80" fmla="*/ 34 w 283"/>
                <a:gd name="T81" fmla="*/ 0 h 252"/>
                <a:gd name="T82" fmla="*/ 21 w 283"/>
                <a:gd name="T83" fmla="*/ 0 h 252"/>
                <a:gd name="T84" fmla="*/ 11 w 283"/>
                <a:gd name="T85" fmla="*/ 0 h 252"/>
                <a:gd name="T86" fmla="*/ 4 w 283"/>
                <a:gd name="T87" fmla="*/ 2 h 252"/>
                <a:gd name="T88" fmla="*/ 0 w 283"/>
                <a:gd name="T89" fmla="*/ 5 h 252"/>
                <a:gd name="T90" fmla="*/ 12 w 283"/>
                <a:gd name="T91" fmla="*/ 7 h 252"/>
                <a:gd name="T92" fmla="*/ 24 w 283"/>
                <a:gd name="T93" fmla="*/ 8 h 252"/>
                <a:gd name="T94" fmla="*/ 38 w 283"/>
                <a:gd name="T95" fmla="*/ 10 h 252"/>
                <a:gd name="T96" fmla="*/ 52 w 283"/>
                <a:gd name="T97" fmla="*/ 13 h 252"/>
                <a:gd name="T98" fmla="*/ 66 w 283"/>
                <a:gd name="T99" fmla="*/ 16 h 252"/>
                <a:gd name="T100" fmla="*/ 82 w 283"/>
                <a:gd name="T101" fmla="*/ 18 h 252"/>
                <a:gd name="T102" fmla="*/ 98 w 283"/>
                <a:gd name="T103" fmla="*/ 22 h 252"/>
                <a:gd name="T104" fmla="*/ 114 w 283"/>
                <a:gd name="T105" fmla="*/ 25 h 252"/>
                <a:gd name="T106" fmla="*/ 129 w 283"/>
                <a:gd name="T107" fmla="*/ 30 h 252"/>
                <a:gd name="T108" fmla="*/ 146 w 283"/>
                <a:gd name="T109" fmla="*/ 34 h 252"/>
                <a:gd name="T110" fmla="*/ 162 w 283"/>
                <a:gd name="T111" fmla="*/ 39 h 252"/>
                <a:gd name="T112" fmla="*/ 177 w 283"/>
                <a:gd name="T113" fmla="*/ 45 h 252"/>
                <a:gd name="T114" fmla="*/ 193 w 283"/>
                <a:gd name="T115" fmla="*/ 52 h 252"/>
                <a:gd name="T116" fmla="*/ 208 w 283"/>
                <a:gd name="T117" fmla="*/ 60 h 252"/>
                <a:gd name="T118" fmla="*/ 222 w 283"/>
                <a:gd name="T119" fmla="*/ 68 h 252"/>
                <a:gd name="T120" fmla="*/ 235 w 283"/>
                <a:gd name="T121" fmla="*/ 77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6" name="Freeform 50"/>
            <p:cNvSpPr>
              <a:spLocks noChangeArrowheads="1"/>
            </p:cNvSpPr>
            <p:nvPr/>
          </p:nvSpPr>
          <p:spPr bwMode="auto">
            <a:xfrm>
              <a:off x="3774" y="2441"/>
              <a:ext cx="44" cy="85"/>
            </a:xfrm>
            <a:custGeom>
              <a:avLst/>
              <a:gdLst>
                <a:gd name="T0" fmla="*/ 0 w 114"/>
                <a:gd name="T1" fmla="*/ 130 h 238"/>
                <a:gd name="T2" fmla="*/ 0 w 114"/>
                <a:gd name="T3" fmla="*/ 149 h 238"/>
                <a:gd name="T4" fmla="*/ 4 w 114"/>
                <a:gd name="T5" fmla="*/ 168 h 238"/>
                <a:gd name="T6" fmla="*/ 12 w 114"/>
                <a:gd name="T7" fmla="*/ 185 h 238"/>
                <a:gd name="T8" fmla="*/ 24 w 114"/>
                <a:gd name="T9" fmla="*/ 200 h 238"/>
                <a:gd name="T10" fmla="*/ 38 w 114"/>
                <a:gd name="T11" fmla="*/ 213 h 238"/>
                <a:gd name="T12" fmla="*/ 55 w 114"/>
                <a:gd name="T13" fmla="*/ 224 h 238"/>
                <a:gd name="T14" fmla="*/ 73 w 114"/>
                <a:gd name="T15" fmla="*/ 232 h 238"/>
                <a:gd name="T16" fmla="*/ 92 w 114"/>
                <a:gd name="T17" fmla="*/ 237 h 238"/>
                <a:gd name="T18" fmla="*/ 98 w 114"/>
                <a:gd name="T19" fmla="*/ 238 h 238"/>
                <a:gd name="T20" fmla="*/ 104 w 114"/>
                <a:gd name="T21" fmla="*/ 235 h 238"/>
                <a:gd name="T22" fmla="*/ 109 w 114"/>
                <a:gd name="T23" fmla="*/ 232 h 238"/>
                <a:gd name="T24" fmla="*/ 111 w 114"/>
                <a:gd name="T25" fmla="*/ 227 h 238"/>
                <a:gd name="T26" fmla="*/ 111 w 114"/>
                <a:gd name="T27" fmla="*/ 222 h 238"/>
                <a:gd name="T28" fmla="*/ 110 w 114"/>
                <a:gd name="T29" fmla="*/ 216 h 238"/>
                <a:gd name="T30" fmla="*/ 106 w 114"/>
                <a:gd name="T31" fmla="*/ 211 h 238"/>
                <a:gd name="T32" fmla="*/ 100 w 114"/>
                <a:gd name="T33" fmla="*/ 209 h 238"/>
                <a:gd name="T34" fmla="*/ 82 w 114"/>
                <a:gd name="T35" fmla="*/ 202 h 238"/>
                <a:gd name="T36" fmla="*/ 64 w 114"/>
                <a:gd name="T37" fmla="*/ 193 h 238"/>
                <a:gd name="T38" fmla="*/ 50 w 114"/>
                <a:gd name="T39" fmla="*/ 180 h 238"/>
                <a:gd name="T40" fmla="*/ 39 w 114"/>
                <a:gd name="T41" fmla="*/ 167 h 238"/>
                <a:gd name="T42" fmla="*/ 32 w 114"/>
                <a:gd name="T43" fmla="*/ 149 h 238"/>
                <a:gd name="T44" fmla="*/ 29 w 114"/>
                <a:gd name="T45" fmla="*/ 131 h 238"/>
                <a:gd name="T46" fmla="*/ 29 w 114"/>
                <a:gd name="T47" fmla="*/ 111 h 238"/>
                <a:gd name="T48" fmla="*/ 35 w 114"/>
                <a:gd name="T49" fmla="*/ 91 h 238"/>
                <a:gd name="T50" fmla="*/ 42 w 114"/>
                <a:gd name="T51" fmla="*/ 76 h 238"/>
                <a:gd name="T52" fmla="*/ 51 w 114"/>
                <a:gd name="T53" fmla="*/ 62 h 238"/>
                <a:gd name="T54" fmla="*/ 62 w 114"/>
                <a:gd name="T55" fmla="*/ 49 h 238"/>
                <a:gd name="T56" fmla="*/ 73 w 114"/>
                <a:gd name="T57" fmla="*/ 38 h 238"/>
                <a:gd name="T58" fmla="*/ 84 w 114"/>
                <a:gd name="T59" fmla="*/ 28 h 238"/>
                <a:gd name="T60" fmla="*/ 96 w 114"/>
                <a:gd name="T61" fmla="*/ 18 h 238"/>
                <a:gd name="T62" fmla="*/ 106 w 114"/>
                <a:gd name="T63" fmla="*/ 9 h 238"/>
                <a:gd name="T64" fmla="*/ 114 w 114"/>
                <a:gd name="T65" fmla="*/ 1 h 238"/>
                <a:gd name="T66" fmla="*/ 106 w 114"/>
                <a:gd name="T67" fmla="*/ 0 h 238"/>
                <a:gd name="T68" fmla="*/ 93 w 114"/>
                <a:gd name="T69" fmla="*/ 6 h 238"/>
                <a:gd name="T70" fmla="*/ 76 w 114"/>
                <a:gd name="T71" fmla="*/ 18 h 238"/>
                <a:gd name="T72" fmla="*/ 56 w 114"/>
                <a:gd name="T73" fmla="*/ 36 h 238"/>
                <a:gd name="T74" fmla="*/ 37 w 114"/>
                <a:gd name="T75" fmla="*/ 57 h 238"/>
                <a:gd name="T76" fmla="*/ 20 w 114"/>
                <a:gd name="T77" fmla="*/ 80 h 238"/>
                <a:gd name="T78" fmla="*/ 7 w 114"/>
                <a:gd name="T79" fmla="*/ 106 h 238"/>
                <a:gd name="T80" fmla="*/ 0 w 114"/>
                <a:gd name="T81" fmla="*/ 130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7" name="Freeform 51"/>
            <p:cNvSpPr>
              <a:spLocks noChangeArrowheads="1"/>
            </p:cNvSpPr>
            <p:nvPr/>
          </p:nvSpPr>
          <p:spPr bwMode="auto">
            <a:xfrm>
              <a:off x="4088" y="2390"/>
              <a:ext cx="96" cy="114"/>
            </a:xfrm>
            <a:custGeom>
              <a:avLst/>
              <a:gdLst>
                <a:gd name="T0" fmla="*/ 207 w 246"/>
                <a:gd name="T1" fmla="*/ 124 h 310"/>
                <a:gd name="T2" fmla="*/ 219 w 246"/>
                <a:gd name="T3" fmla="*/ 143 h 310"/>
                <a:gd name="T4" fmla="*/ 225 w 246"/>
                <a:gd name="T5" fmla="*/ 164 h 310"/>
                <a:gd name="T6" fmla="*/ 221 w 246"/>
                <a:gd name="T7" fmla="*/ 187 h 310"/>
                <a:gd name="T8" fmla="*/ 208 w 246"/>
                <a:gd name="T9" fmla="*/ 209 h 310"/>
                <a:gd name="T10" fmla="*/ 188 w 246"/>
                <a:gd name="T11" fmla="*/ 228 h 310"/>
                <a:gd name="T12" fmla="*/ 166 w 246"/>
                <a:gd name="T13" fmla="*/ 246 h 310"/>
                <a:gd name="T14" fmla="*/ 143 w 246"/>
                <a:gd name="T15" fmla="*/ 264 h 310"/>
                <a:gd name="T16" fmla="*/ 129 w 246"/>
                <a:gd name="T17" fmla="*/ 278 h 310"/>
                <a:gd name="T18" fmla="*/ 124 w 246"/>
                <a:gd name="T19" fmla="*/ 287 h 310"/>
                <a:gd name="T20" fmla="*/ 120 w 246"/>
                <a:gd name="T21" fmla="*/ 296 h 310"/>
                <a:gd name="T22" fmla="*/ 121 w 246"/>
                <a:gd name="T23" fmla="*/ 305 h 310"/>
                <a:gd name="T24" fmla="*/ 130 w 246"/>
                <a:gd name="T25" fmla="*/ 310 h 310"/>
                <a:gd name="T26" fmla="*/ 139 w 246"/>
                <a:gd name="T27" fmla="*/ 309 h 310"/>
                <a:gd name="T28" fmla="*/ 154 w 246"/>
                <a:gd name="T29" fmla="*/ 293 h 310"/>
                <a:gd name="T30" fmla="*/ 180 w 246"/>
                <a:gd name="T31" fmla="*/ 269 h 310"/>
                <a:gd name="T32" fmla="*/ 207 w 246"/>
                <a:gd name="T33" fmla="*/ 246 h 310"/>
                <a:gd name="T34" fmla="*/ 231 w 246"/>
                <a:gd name="T35" fmla="*/ 219 h 310"/>
                <a:gd name="T36" fmla="*/ 245 w 246"/>
                <a:gd name="T37" fmla="*/ 187 h 310"/>
                <a:gd name="T38" fmla="*/ 242 w 246"/>
                <a:gd name="T39" fmla="*/ 153 h 310"/>
                <a:gd name="T40" fmla="*/ 227 w 246"/>
                <a:gd name="T41" fmla="*/ 120 h 310"/>
                <a:gd name="T42" fmla="*/ 201 w 246"/>
                <a:gd name="T43" fmla="*/ 94 h 310"/>
                <a:gd name="T44" fmla="*/ 177 w 246"/>
                <a:gd name="T45" fmla="*/ 74 h 310"/>
                <a:gd name="T46" fmla="*/ 152 w 246"/>
                <a:gd name="T47" fmla="*/ 60 h 310"/>
                <a:gd name="T48" fmla="*/ 126 w 246"/>
                <a:gd name="T49" fmla="*/ 43 h 310"/>
                <a:gd name="T50" fmla="*/ 98 w 246"/>
                <a:gd name="T51" fmla="*/ 28 h 310"/>
                <a:gd name="T52" fmla="*/ 72 w 246"/>
                <a:gd name="T53" fmla="*/ 16 h 310"/>
                <a:gd name="T54" fmla="*/ 46 w 246"/>
                <a:gd name="T55" fmla="*/ 7 h 310"/>
                <a:gd name="T56" fmla="*/ 24 w 246"/>
                <a:gd name="T57" fmla="*/ 1 h 310"/>
                <a:gd name="T58" fmla="*/ 7 w 246"/>
                <a:gd name="T59" fmla="*/ 1 h 310"/>
                <a:gd name="T60" fmla="*/ 8 w 246"/>
                <a:gd name="T61" fmla="*/ 6 h 310"/>
                <a:gd name="T62" fmla="*/ 28 w 246"/>
                <a:gd name="T63" fmla="*/ 14 h 310"/>
                <a:gd name="T64" fmla="*/ 51 w 246"/>
                <a:gd name="T65" fmla="*/ 24 h 310"/>
                <a:gd name="T66" fmla="*/ 78 w 246"/>
                <a:gd name="T67" fmla="*/ 37 h 310"/>
                <a:gd name="T68" fmla="*/ 106 w 246"/>
                <a:gd name="T69" fmla="*/ 51 h 310"/>
                <a:gd name="T70" fmla="*/ 134 w 246"/>
                <a:gd name="T71" fmla="*/ 69 h 310"/>
                <a:gd name="T72" fmla="*/ 163 w 246"/>
                <a:gd name="T73" fmla="*/ 87 h 310"/>
                <a:gd name="T74" fmla="*/ 187 w 246"/>
                <a:gd name="T75" fmla="*/ 105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8" name="Freeform 52"/>
            <p:cNvSpPr>
              <a:spLocks noChangeArrowheads="1"/>
            </p:cNvSpPr>
            <p:nvPr/>
          </p:nvSpPr>
          <p:spPr bwMode="auto">
            <a:xfrm>
              <a:off x="3982" y="2524"/>
              <a:ext cx="33" cy="68"/>
            </a:xfrm>
            <a:custGeom>
              <a:avLst/>
              <a:gdLst>
                <a:gd name="T0" fmla="*/ 31 w 83"/>
                <a:gd name="T1" fmla="*/ 14 h 187"/>
                <a:gd name="T2" fmla="*/ 29 w 83"/>
                <a:gd name="T3" fmla="*/ 8 h 187"/>
                <a:gd name="T4" fmla="*/ 25 w 83"/>
                <a:gd name="T5" fmla="*/ 3 h 187"/>
                <a:gd name="T6" fmla="*/ 19 w 83"/>
                <a:gd name="T7" fmla="*/ 1 h 187"/>
                <a:gd name="T8" fmla="*/ 14 w 83"/>
                <a:gd name="T9" fmla="*/ 0 h 187"/>
                <a:gd name="T10" fmla="*/ 8 w 83"/>
                <a:gd name="T11" fmla="*/ 2 h 187"/>
                <a:gd name="T12" fmla="*/ 3 w 83"/>
                <a:gd name="T13" fmla="*/ 5 h 187"/>
                <a:gd name="T14" fmla="*/ 0 w 83"/>
                <a:gd name="T15" fmla="*/ 11 h 187"/>
                <a:gd name="T16" fmla="*/ 0 w 83"/>
                <a:gd name="T17" fmla="*/ 17 h 187"/>
                <a:gd name="T18" fmla="*/ 5 w 83"/>
                <a:gd name="T19" fmla="*/ 42 h 187"/>
                <a:gd name="T20" fmla="*/ 15 w 83"/>
                <a:gd name="T21" fmla="*/ 71 h 187"/>
                <a:gd name="T22" fmla="*/ 27 w 83"/>
                <a:gd name="T23" fmla="*/ 100 h 187"/>
                <a:gd name="T24" fmla="*/ 41 w 83"/>
                <a:gd name="T25" fmla="*/ 127 h 187"/>
                <a:gd name="T26" fmla="*/ 55 w 83"/>
                <a:gd name="T27" fmla="*/ 151 h 187"/>
                <a:gd name="T28" fmla="*/ 68 w 83"/>
                <a:gd name="T29" fmla="*/ 171 h 187"/>
                <a:gd name="T30" fmla="*/ 77 w 83"/>
                <a:gd name="T31" fmla="*/ 184 h 187"/>
                <a:gd name="T32" fmla="*/ 83 w 83"/>
                <a:gd name="T33" fmla="*/ 187 h 187"/>
                <a:gd name="T34" fmla="*/ 80 w 83"/>
                <a:gd name="T35" fmla="*/ 174 h 187"/>
                <a:gd name="T36" fmla="*/ 75 w 83"/>
                <a:gd name="T37" fmla="*/ 158 h 187"/>
                <a:gd name="T38" fmla="*/ 68 w 83"/>
                <a:gd name="T39" fmla="*/ 138 h 187"/>
                <a:gd name="T40" fmla="*/ 59 w 83"/>
                <a:gd name="T41" fmla="*/ 113 h 187"/>
                <a:gd name="T42" fmla="*/ 51 w 83"/>
                <a:gd name="T43" fmla="*/ 88 h 187"/>
                <a:gd name="T44" fmla="*/ 43 w 83"/>
                <a:gd name="T45" fmla="*/ 63 h 187"/>
                <a:gd name="T46" fmla="*/ 36 w 83"/>
                <a:gd name="T47" fmla="*/ 38 h 187"/>
                <a:gd name="T48" fmla="*/ 31 w 83"/>
                <a:gd name="T49" fmla="*/ 14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9" name="Freeform 53"/>
            <p:cNvSpPr>
              <a:spLocks noChangeArrowheads="1"/>
            </p:cNvSpPr>
            <p:nvPr/>
          </p:nvSpPr>
          <p:spPr bwMode="auto">
            <a:xfrm>
              <a:off x="3968" y="2487"/>
              <a:ext cx="17" cy="35"/>
            </a:xfrm>
            <a:custGeom>
              <a:avLst/>
              <a:gdLst>
                <a:gd name="T0" fmla="*/ 22 w 44"/>
                <a:gd name="T1" fmla="*/ 10 h 94"/>
                <a:gd name="T2" fmla="*/ 21 w 44"/>
                <a:gd name="T3" fmla="*/ 6 h 94"/>
                <a:gd name="T4" fmla="*/ 18 w 44"/>
                <a:gd name="T5" fmla="*/ 2 h 94"/>
                <a:gd name="T6" fmla="*/ 14 w 44"/>
                <a:gd name="T7" fmla="*/ 0 h 94"/>
                <a:gd name="T8" fmla="*/ 10 w 44"/>
                <a:gd name="T9" fmla="*/ 0 h 94"/>
                <a:gd name="T10" fmla="*/ 6 w 44"/>
                <a:gd name="T11" fmla="*/ 1 h 94"/>
                <a:gd name="T12" fmla="*/ 3 w 44"/>
                <a:gd name="T13" fmla="*/ 3 h 94"/>
                <a:gd name="T14" fmla="*/ 0 w 44"/>
                <a:gd name="T15" fmla="*/ 7 h 94"/>
                <a:gd name="T16" fmla="*/ 0 w 44"/>
                <a:gd name="T17" fmla="*/ 11 h 94"/>
                <a:gd name="T18" fmla="*/ 0 w 44"/>
                <a:gd name="T19" fmla="*/ 24 h 94"/>
                <a:gd name="T20" fmla="*/ 4 w 44"/>
                <a:gd name="T21" fmla="*/ 38 h 94"/>
                <a:gd name="T22" fmla="*/ 8 w 44"/>
                <a:gd name="T23" fmla="*/ 52 h 94"/>
                <a:gd name="T24" fmla="*/ 14 w 44"/>
                <a:gd name="T25" fmla="*/ 65 h 94"/>
                <a:gd name="T26" fmla="*/ 21 w 44"/>
                <a:gd name="T27" fmla="*/ 78 h 94"/>
                <a:gd name="T28" fmla="*/ 28 w 44"/>
                <a:gd name="T29" fmla="*/ 87 h 94"/>
                <a:gd name="T30" fmla="*/ 37 w 44"/>
                <a:gd name="T31" fmla="*/ 93 h 94"/>
                <a:gd name="T32" fmla="*/ 42 w 44"/>
                <a:gd name="T33" fmla="*/ 94 h 94"/>
                <a:gd name="T34" fmla="*/ 44 w 44"/>
                <a:gd name="T35" fmla="*/ 76 h 94"/>
                <a:gd name="T36" fmla="*/ 38 w 44"/>
                <a:gd name="T37" fmla="*/ 54 h 94"/>
                <a:gd name="T38" fmla="*/ 31 w 44"/>
                <a:gd name="T39" fmla="*/ 32 h 94"/>
                <a:gd name="T40" fmla="*/ 22 w 44"/>
                <a:gd name="T41" fmla="*/ 10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0" name="Freeform 54"/>
            <p:cNvSpPr>
              <a:spLocks noChangeArrowheads="1"/>
            </p:cNvSpPr>
            <p:nvPr/>
          </p:nvSpPr>
          <p:spPr bwMode="auto">
            <a:xfrm>
              <a:off x="3954" y="2462"/>
              <a:ext cx="14" cy="20"/>
            </a:xfrm>
            <a:custGeom>
              <a:avLst/>
              <a:gdLst>
                <a:gd name="T0" fmla="*/ 20 w 38"/>
                <a:gd name="T1" fmla="*/ 7 h 54"/>
                <a:gd name="T2" fmla="*/ 20 w 38"/>
                <a:gd name="T3" fmla="*/ 8 h 54"/>
                <a:gd name="T4" fmla="*/ 20 w 38"/>
                <a:gd name="T5" fmla="*/ 8 h 54"/>
                <a:gd name="T6" fmla="*/ 20 w 38"/>
                <a:gd name="T7" fmla="*/ 8 h 54"/>
                <a:gd name="T8" fmla="*/ 20 w 38"/>
                <a:gd name="T9" fmla="*/ 8 h 54"/>
                <a:gd name="T10" fmla="*/ 19 w 38"/>
                <a:gd name="T11" fmla="*/ 4 h 54"/>
                <a:gd name="T12" fmla="*/ 15 w 38"/>
                <a:gd name="T13" fmla="*/ 1 h 54"/>
                <a:gd name="T14" fmla="*/ 12 w 38"/>
                <a:gd name="T15" fmla="*/ 0 h 54"/>
                <a:gd name="T16" fmla="*/ 7 w 38"/>
                <a:gd name="T17" fmla="*/ 0 h 54"/>
                <a:gd name="T18" fmla="*/ 4 w 38"/>
                <a:gd name="T19" fmla="*/ 1 h 54"/>
                <a:gd name="T20" fmla="*/ 1 w 38"/>
                <a:gd name="T21" fmla="*/ 4 h 54"/>
                <a:gd name="T22" fmla="*/ 0 w 38"/>
                <a:gd name="T23" fmla="*/ 8 h 54"/>
                <a:gd name="T24" fmla="*/ 0 w 38"/>
                <a:gd name="T25" fmla="*/ 11 h 54"/>
                <a:gd name="T26" fmla="*/ 1 w 38"/>
                <a:gd name="T27" fmla="*/ 17 h 54"/>
                <a:gd name="T28" fmla="*/ 4 w 38"/>
                <a:gd name="T29" fmla="*/ 24 h 54"/>
                <a:gd name="T30" fmla="*/ 8 w 38"/>
                <a:gd name="T31" fmla="*/ 32 h 54"/>
                <a:gd name="T32" fmla="*/ 14 w 38"/>
                <a:gd name="T33" fmla="*/ 39 h 54"/>
                <a:gd name="T34" fmla="*/ 20 w 38"/>
                <a:gd name="T35" fmla="*/ 46 h 54"/>
                <a:gd name="T36" fmla="*/ 27 w 38"/>
                <a:gd name="T37" fmla="*/ 50 h 54"/>
                <a:gd name="T38" fmla="*/ 33 w 38"/>
                <a:gd name="T39" fmla="*/ 54 h 54"/>
                <a:gd name="T40" fmla="*/ 38 w 38"/>
                <a:gd name="T41" fmla="*/ 54 h 54"/>
                <a:gd name="T42" fmla="*/ 36 w 38"/>
                <a:gd name="T43" fmla="*/ 42 h 54"/>
                <a:gd name="T44" fmla="*/ 32 w 38"/>
                <a:gd name="T45" fmla="*/ 29 h 54"/>
                <a:gd name="T46" fmla="*/ 25 w 38"/>
                <a:gd name="T47" fmla="*/ 16 h 54"/>
                <a:gd name="T48" fmla="*/ 20 w 38"/>
                <a:gd name="T49" fmla="*/ 7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1" name="Freeform 55"/>
            <p:cNvSpPr>
              <a:spLocks noChangeArrowheads="1"/>
            </p:cNvSpPr>
            <p:nvPr/>
          </p:nvSpPr>
          <p:spPr bwMode="auto">
            <a:xfrm>
              <a:off x="3943" y="2445"/>
              <a:ext cx="18" cy="13"/>
            </a:xfrm>
            <a:custGeom>
              <a:avLst/>
              <a:gdLst>
                <a:gd name="T0" fmla="*/ 41 w 52"/>
                <a:gd name="T1" fmla="*/ 27 h 36"/>
                <a:gd name="T2" fmla="*/ 46 w 52"/>
                <a:gd name="T3" fmla="*/ 24 h 36"/>
                <a:gd name="T4" fmla="*/ 51 w 52"/>
                <a:gd name="T5" fmla="*/ 21 h 36"/>
                <a:gd name="T6" fmla="*/ 52 w 52"/>
                <a:gd name="T7" fmla="*/ 16 h 36"/>
                <a:gd name="T8" fmla="*/ 52 w 52"/>
                <a:gd name="T9" fmla="*/ 12 h 36"/>
                <a:gd name="T10" fmla="*/ 50 w 52"/>
                <a:gd name="T11" fmla="*/ 6 h 36"/>
                <a:gd name="T12" fmla="*/ 46 w 52"/>
                <a:gd name="T13" fmla="*/ 2 h 36"/>
                <a:gd name="T14" fmla="*/ 41 w 52"/>
                <a:gd name="T15" fmla="*/ 0 h 36"/>
                <a:gd name="T16" fmla="*/ 36 w 52"/>
                <a:gd name="T17" fmla="*/ 0 h 36"/>
                <a:gd name="T18" fmla="*/ 33 w 52"/>
                <a:gd name="T19" fmla="*/ 0 h 36"/>
                <a:gd name="T20" fmla="*/ 29 w 52"/>
                <a:gd name="T21" fmla="*/ 1 h 36"/>
                <a:gd name="T22" fmla="*/ 21 w 52"/>
                <a:gd name="T23" fmla="*/ 4 h 36"/>
                <a:gd name="T24" fmla="*/ 13 w 52"/>
                <a:gd name="T25" fmla="*/ 8 h 36"/>
                <a:gd name="T26" fmla="*/ 6 w 52"/>
                <a:gd name="T27" fmla="*/ 15 h 36"/>
                <a:gd name="T28" fmla="*/ 3 w 52"/>
                <a:gd name="T29" fmla="*/ 22 h 36"/>
                <a:gd name="T30" fmla="*/ 0 w 52"/>
                <a:gd name="T31" fmla="*/ 29 h 36"/>
                <a:gd name="T32" fmla="*/ 0 w 52"/>
                <a:gd name="T33" fmla="*/ 31 h 36"/>
                <a:gd name="T34" fmla="*/ 4 w 52"/>
                <a:gd name="T35" fmla="*/ 33 h 36"/>
                <a:gd name="T36" fmla="*/ 9 w 52"/>
                <a:gd name="T37" fmla="*/ 36 h 36"/>
                <a:gd name="T38" fmla="*/ 13 w 52"/>
                <a:gd name="T39" fmla="*/ 36 h 36"/>
                <a:gd name="T40" fmla="*/ 18 w 52"/>
                <a:gd name="T41" fmla="*/ 36 h 36"/>
                <a:gd name="T42" fmla="*/ 24 w 52"/>
                <a:gd name="T43" fmla="*/ 33 h 36"/>
                <a:gd name="T44" fmla="*/ 30 w 52"/>
                <a:gd name="T45" fmla="*/ 32 h 36"/>
                <a:gd name="T46" fmla="*/ 36 w 52"/>
                <a:gd name="T47" fmla="*/ 30 h 36"/>
                <a:gd name="T48" fmla="*/ 41 w 52"/>
                <a:gd name="T49" fmla="*/ 27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2" name="Freeform 56"/>
            <p:cNvSpPr>
              <a:spLocks noChangeArrowheads="1"/>
            </p:cNvSpPr>
            <p:nvPr/>
          </p:nvSpPr>
          <p:spPr bwMode="auto">
            <a:xfrm>
              <a:off x="3849" y="2423"/>
              <a:ext cx="77" cy="86"/>
            </a:xfrm>
            <a:custGeom>
              <a:avLst/>
              <a:gdLst>
                <a:gd name="T0" fmla="*/ 73 w 198"/>
                <a:gd name="T1" fmla="*/ 36 h 236"/>
                <a:gd name="T2" fmla="*/ 58 w 198"/>
                <a:gd name="T3" fmla="*/ 46 h 236"/>
                <a:gd name="T4" fmla="*/ 46 w 198"/>
                <a:gd name="T5" fmla="*/ 58 h 236"/>
                <a:gd name="T6" fmla="*/ 33 w 198"/>
                <a:gd name="T7" fmla="*/ 72 h 236"/>
                <a:gd name="T8" fmla="*/ 22 w 198"/>
                <a:gd name="T9" fmla="*/ 85 h 236"/>
                <a:gd name="T10" fmla="*/ 14 w 198"/>
                <a:gd name="T11" fmla="*/ 100 h 236"/>
                <a:gd name="T12" fmla="*/ 7 w 198"/>
                <a:gd name="T13" fmla="*/ 115 h 236"/>
                <a:gd name="T14" fmla="*/ 2 w 198"/>
                <a:gd name="T15" fmla="*/ 130 h 236"/>
                <a:gd name="T16" fmla="*/ 0 w 198"/>
                <a:gd name="T17" fmla="*/ 146 h 236"/>
                <a:gd name="T18" fmla="*/ 2 w 198"/>
                <a:gd name="T19" fmla="*/ 170 h 236"/>
                <a:gd name="T20" fmla="*/ 12 w 198"/>
                <a:gd name="T21" fmla="*/ 190 h 236"/>
                <a:gd name="T22" fmla="*/ 26 w 198"/>
                <a:gd name="T23" fmla="*/ 207 h 236"/>
                <a:gd name="T24" fmla="*/ 43 w 198"/>
                <a:gd name="T25" fmla="*/ 220 h 236"/>
                <a:gd name="T26" fmla="*/ 64 w 198"/>
                <a:gd name="T27" fmla="*/ 229 h 236"/>
                <a:gd name="T28" fmla="*/ 88 w 198"/>
                <a:gd name="T29" fmla="*/ 235 h 236"/>
                <a:gd name="T30" fmla="*/ 110 w 198"/>
                <a:gd name="T31" fmla="*/ 236 h 236"/>
                <a:gd name="T32" fmla="*/ 132 w 198"/>
                <a:gd name="T33" fmla="*/ 232 h 236"/>
                <a:gd name="T34" fmla="*/ 137 w 198"/>
                <a:gd name="T35" fmla="*/ 232 h 236"/>
                <a:gd name="T36" fmla="*/ 142 w 198"/>
                <a:gd name="T37" fmla="*/ 230 h 236"/>
                <a:gd name="T38" fmla="*/ 145 w 198"/>
                <a:gd name="T39" fmla="*/ 226 h 236"/>
                <a:gd name="T40" fmla="*/ 146 w 198"/>
                <a:gd name="T41" fmla="*/ 221 h 236"/>
                <a:gd name="T42" fmla="*/ 145 w 198"/>
                <a:gd name="T43" fmla="*/ 219 h 236"/>
                <a:gd name="T44" fmla="*/ 142 w 198"/>
                <a:gd name="T45" fmla="*/ 219 h 236"/>
                <a:gd name="T46" fmla="*/ 137 w 198"/>
                <a:gd name="T47" fmla="*/ 217 h 236"/>
                <a:gd name="T48" fmla="*/ 131 w 198"/>
                <a:gd name="T49" fmla="*/ 217 h 236"/>
                <a:gd name="T50" fmla="*/ 124 w 198"/>
                <a:gd name="T51" fmla="*/ 217 h 236"/>
                <a:gd name="T52" fmla="*/ 118 w 198"/>
                <a:gd name="T53" fmla="*/ 217 h 236"/>
                <a:gd name="T54" fmla="*/ 112 w 198"/>
                <a:gd name="T55" fmla="*/ 217 h 236"/>
                <a:gd name="T56" fmla="*/ 109 w 198"/>
                <a:gd name="T57" fmla="*/ 217 h 236"/>
                <a:gd name="T58" fmla="*/ 97 w 198"/>
                <a:gd name="T59" fmla="*/ 216 h 236"/>
                <a:gd name="T60" fmla="*/ 87 w 198"/>
                <a:gd name="T61" fmla="*/ 215 h 236"/>
                <a:gd name="T62" fmla="*/ 75 w 198"/>
                <a:gd name="T63" fmla="*/ 214 h 236"/>
                <a:gd name="T64" fmla="*/ 63 w 198"/>
                <a:gd name="T65" fmla="*/ 211 h 236"/>
                <a:gd name="T66" fmla="*/ 51 w 198"/>
                <a:gd name="T67" fmla="*/ 207 h 236"/>
                <a:gd name="T68" fmla="*/ 40 w 198"/>
                <a:gd name="T69" fmla="*/ 199 h 236"/>
                <a:gd name="T70" fmla="*/ 29 w 198"/>
                <a:gd name="T71" fmla="*/ 189 h 236"/>
                <a:gd name="T72" fmla="*/ 17 w 198"/>
                <a:gd name="T73" fmla="*/ 174 h 236"/>
                <a:gd name="T74" fmla="*/ 15 w 198"/>
                <a:gd name="T75" fmla="*/ 157 h 236"/>
                <a:gd name="T76" fmla="*/ 16 w 198"/>
                <a:gd name="T77" fmla="*/ 141 h 236"/>
                <a:gd name="T78" fmla="*/ 21 w 198"/>
                <a:gd name="T79" fmla="*/ 124 h 236"/>
                <a:gd name="T80" fmla="*/ 28 w 198"/>
                <a:gd name="T81" fmla="*/ 109 h 236"/>
                <a:gd name="T82" fmla="*/ 39 w 198"/>
                <a:gd name="T83" fmla="*/ 96 h 236"/>
                <a:gd name="T84" fmla="*/ 50 w 198"/>
                <a:gd name="T85" fmla="*/ 82 h 236"/>
                <a:gd name="T86" fmla="*/ 63 w 198"/>
                <a:gd name="T87" fmla="*/ 70 h 236"/>
                <a:gd name="T88" fmla="*/ 78 w 198"/>
                <a:gd name="T89" fmla="*/ 59 h 236"/>
                <a:gd name="T90" fmla="*/ 94 w 198"/>
                <a:gd name="T91" fmla="*/ 49 h 236"/>
                <a:gd name="T92" fmla="*/ 110 w 198"/>
                <a:gd name="T93" fmla="*/ 39 h 236"/>
                <a:gd name="T94" fmla="*/ 126 w 198"/>
                <a:gd name="T95" fmla="*/ 31 h 236"/>
                <a:gd name="T96" fmla="*/ 142 w 198"/>
                <a:gd name="T97" fmla="*/ 24 h 236"/>
                <a:gd name="T98" fmla="*/ 158 w 198"/>
                <a:gd name="T99" fmla="*/ 19 h 236"/>
                <a:gd name="T100" fmla="*/ 172 w 198"/>
                <a:gd name="T101" fmla="*/ 13 h 236"/>
                <a:gd name="T102" fmla="*/ 186 w 198"/>
                <a:gd name="T103" fmla="*/ 10 h 236"/>
                <a:gd name="T104" fmla="*/ 198 w 198"/>
                <a:gd name="T105" fmla="*/ 7 h 236"/>
                <a:gd name="T106" fmla="*/ 190 w 198"/>
                <a:gd name="T107" fmla="*/ 3 h 236"/>
                <a:gd name="T108" fmla="*/ 177 w 198"/>
                <a:gd name="T109" fmla="*/ 0 h 236"/>
                <a:gd name="T110" fmla="*/ 162 w 198"/>
                <a:gd name="T111" fmla="*/ 3 h 236"/>
                <a:gd name="T112" fmla="*/ 144 w 198"/>
                <a:gd name="T113" fmla="*/ 6 h 236"/>
                <a:gd name="T114" fmla="*/ 124 w 198"/>
                <a:gd name="T115" fmla="*/ 12 h 236"/>
                <a:gd name="T116" fmla="*/ 105 w 198"/>
                <a:gd name="T117" fmla="*/ 19 h 236"/>
                <a:gd name="T118" fmla="*/ 88 w 198"/>
                <a:gd name="T119" fmla="*/ 28 h 236"/>
                <a:gd name="T120" fmla="*/ 73 w 198"/>
                <a:gd name="T121" fmla="*/ 3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3" name="Freeform 57"/>
            <p:cNvSpPr>
              <a:spLocks noChangeArrowheads="1"/>
            </p:cNvSpPr>
            <p:nvPr/>
          </p:nvSpPr>
          <p:spPr bwMode="auto">
            <a:xfrm>
              <a:off x="3980" y="2423"/>
              <a:ext cx="52" cy="66"/>
            </a:xfrm>
            <a:custGeom>
              <a:avLst/>
              <a:gdLst>
                <a:gd name="T0" fmla="*/ 108 w 128"/>
                <a:gd name="T1" fmla="*/ 61 h 183"/>
                <a:gd name="T2" fmla="*/ 111 w 128"/>
                <a:gd name="T3" fmla="*/ 80 h 183"/>
                <a:gd name="T4" fmla="*/ 109 w 128"/>
                <a:gd name="T5" fmla="*/ 97 h 183"/>
                <a:gd name="T6" fmla="*/ 101 w 128"/>
                <a:gd name="T7" fmla="*/ 110 h 183"/>
                <a:gd name="T8" fmla="*/ 89 w 128"/>
                <a:gd name="T9" fmla="*/ 123 h 183"/>
                <a:gd name="T10" fmla="*/ 75 w 128"/>
                <a:gd name="T11" fmla="*/ 134 h 183"/>
                <a:gd name="T12" fmla="*/ 60 w 128"/>
                <a:gd name="T13" fmla="*/ 145 h 183"/>
                <a:gd name="T14" fmla="*/ 43 w 128"/>
                <a:gd name="T15" fmla="*/ 156 h 183"/>
                <a:gd name="T16" fmla="*/ 29 w 128"/>
                <a:gd name="T17" fmla="*/ 167 h 183"/>
                <a:gd name="T18" fmla="*/ 27 w 128"/>
                <a:gd name="T19" fmla="*/ 170 h 183"/>
                <a:gd name="T20" fmla="*/ 26 w 128"/>
                <a:gd name="T21" fmla="*/ 172 h 183"/>
                <a:gd name="T22" fmla="*/ 26 w 128"/>
                <a:gd name="T23" fmla="*/ 176 h 183"/>
                <a:gd name="T24" fmla="*/ 28 w 128"/>
                <a:gd name="T25" fmla="*/ 179 h 183"/>
                <a:gd name="T26" fmla="*/ 30 w 128"/>
                <a:gd name="T27" fmla="*/ 182 h 183"/>
                <a:gd name="T28" fmla="*/ 34 w 128"/>
                <a:gd name="T29" fmla="*/ 183 h 183"/>
                <a:gd name="T30" fmla="*/ 37 w 128"/>
                <a:gd name="T31" fmla="*/ 183 h 183"/>
                <a:gd name="T32" fmla="*/ 41 w 128"/>
                <a:gd name="T33" fmla="*/ 182 h 183"/>
                <a:gd name="T34" fmla="*/ 58 w 128"/>
                <a:gd name="T35" fmla="*/ 171 h 183"/>
                <a:gd name="T36" fmla="*/ 76 w 128"/>
                <a:gd name="T37" fmla="*/ 160 h 183"/>
                <a:gd name="T38" fmla="*/ 92 w 128"/>
                <a:gd name="T39" fmla="*/ 147 h 183"/>
                <a:gd name="T40" fmla="*/ 108 w 128"/>
                <a:gd name="T41" fmla="*/ 132 h 183"/>
                <a:gd name="T42" fmla="*/ 118 w 128"/>
                <a:gd name="T43" fmla="*/ 116 h 183"/>
                <a:gd name="T44" fmla="*/ 125 w 128"/>
                <a:gd name="T45" fmla="*/ 98 h 183"/>
                <a:gd name="T46" fmla="*/ 128 w 128"/>
                <a:gd name="T47" fmla="*/ 78 h 183"/>
                <a:gd name="T48" fmla="*/ 123 w 128"/>
                <a:gd name="T49" fmla="*/ 58 h 183"/>
                <a:gd name="T50" fmla="*/ 112 w 128"/>
                <a:gd name="T51" fmla="*/ 41 h 183"/>
                <a:gd name="T52" fmla="*/ 98 w 128"/>
                <a:gd name="T53" fmla="*/ 28 h 183"/>
                <a:gd name="T54" fmla="*/ 80 w 128"/>
                <a:gd name="T55" fmla="*/ 16 h 183"/>
                <a:gd name="T56" fmla="*/ 61 w 128"/>
                <a:gd name="T57" fmla="*/ 8 h 183"/>
                <a:gd name="T58" fmla="*/ 41 w 128"/>
                <a:gd name="T59" fmla="*/ 2 h 183"/>
                <a:gd name="T60" fmla="*/ 23 w 128"/>
                <a:gd name="T61" fmla="*/ 0 h 183"/>
                <a:gd name="T62" fmla="*/ 9 w 128"/>
                <a:gd name="T63" fmla="*/ 1 h 183"/>
                <a:gd name="T64" fmla="*/ 0 w 128"/>
                <a:gd name="T65" fmla="*/ 6 h 183"/>
                <a:gd name="T66" fmla="*/ 16 w 128"/>
                <a:gd name="T67" fmla="*/ 10 h 183"/>
                <a:gd name="T68" fmla="*/ 33 w 128"/>
                <a:gd name="T69" fmla="*/ 14 h 183"/>
                <a:gd name="T70" fmla="*/ 48 w 128"/>
                <a:gd name="T71" fmla="*/ 17 h 183"/>
                <a:gd name="T72" fmla="*/ 63 w 128"/>
                <a:gd name="T73" fmla="*/ 22 h 183"/>
                <a:gd name="T74" fmla="*/ 77 w 128"/>
                <a:gd name="T75" fmla="*/ 28 h 183"/>
                <a:gd name="T76" fmla="*/ 90 w 128"/>
                <a:gd name="T77" fmla="*/ 36 h 183"/>
                <a:gd name="T78" fmla="*/ 101 w 128"/>
                <a:gd name="T79" fmla="*/ 46 h 183"/>
                <a:gd name="T80" fmla="*/ 108 w 128"/>
                <a:gd name="T81" fmla="*/ 61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4" name="Freeform 58"/>
            <p:cNvSpPr>
              <a:spLocks noChangeArrowheads="1"/>
            </p:cNvSpPr>
            <p:nvPr/>
          </p:nvSpPr>
          <p:spPr bwMode="auto">
            <a:xfrm>
              <a:off x="3800" y="2408"/>
              <a:ext cx="124" cy="138"/>
            </a:xfrm>
            <a:custGeom>
              <a:avLst/>
              <a:gdLst>
                <a:gd name="T0" fmla="*/ 101 w 323"/>
                <a:gd name="T1" fmla="*/ 70 h 379"/>
                <a:gd name="T2" fmla="*/ 54 w 323"/>
                <a:gd name="T3" fmla="*/ 115 h 379"/>
                <a:gd name="T4" fmla="*/ 18 w 323"/>
                <a:gd name="T5" fmla="*/ 167 h 379"/>
                <a:gd name="T6" fmla="*/ 0 w 323"/>
                <a:gd name="T7" fmla="*/ 227 h 379"/>
                <a:gd name="T8" fmla="*/ 4 w 323"/>
                <a:gd name="T9" fmla="*/ 267 h 379"/>
                <a:gd name="T10" fmla="*/ 11 w 323"/>
                <a:gd name="T11" fmla="*/ 283 h 379"/>
                <a:gd name="T12" fmla="*/ 21 w 323"/>
                <a:gd name="T13" fmla="*/ 298 h 379"/>
                <a:gd name="T14" fmla="*/ 34 w 323"/>
                <a:gd name="T15" fmla="*/ 311 h 379"/>
                <a:gd name="T16" fmla="*/ 57 w 323"/>
                <a:gd name="T17" fmla="*/ 325 h 379"/>
                <a:gd name="T18" fmla="*/ 87 w 323"/>
                <a:gd name="T19" fmla="*/ 340 h 379"/>
                <a:gd name="T20" fmla="*/ 120 w 323"/>
                <a:gd name="T21" fmla="*/ 351 h 379"/>
                <a:gd name="T22" fmla="*/ 153 w 323"/>
                <a:gd name="T23" fmla="*/ 360 h 379"/>
                <a:gd name="T24" fmla="*/ 187 w 323"/>
                <a:gd name="T25" fmla="*/ 367 h 379"/>
                <a:gd name="T26" fmla="*/ 221 w 323"/>
                <a:gd name="T27" fmla="*/ 372 h 379"/>
                <a:gd name="T28" fmla="*/ 256 w 323"/>
                <a:gd name="T29" fmla="*/ 375 h 379"/>
                <a:gd name="T30" fmla="*/ 290 w 323"/>
                <a:gd name="T31" fmla="*/ 378 h 379"/>
                <a:gd name="T32" fmla="*/ 312 w 323"/>
                <a:gd name="T33" fmla="*/ 379 h 379"/>
                <a:gd name="T34" fmla="*/ 320 w 323"/>
                <a:gd name="T35" fmla="*/ 372 h 379"/>
                <a:gd name="T36" fmla="*/ 323 w 323"/>
                <a:gd name="T37" fmla="*/ 360 h 379"/>
                <a:gd name="T38" fmla="*/ 316 w 323"/>
                <a:gd name="T39" fmla="*/ 352 h 379"/>
                <a:gd name="T40" fmla="*/ 295 w 323"/>
                <a:gd name="T41" fmla="*/ 351 h 379"/>
                <a:gd name="T42" fmla="*/ 263 w 323"/>
                <a:gd name="T43" fmla="*/ 350 h 379"/>
                <a:gd name="T44" fmla="*/ 231 w 323"/>
                <a:gd name="T45" fmla="*/ 348 h 379"/>
                <a:gd name="T46" fmla="*/ 200 w 323"/>
                <a:gd name="T47" fmla="*/ 343 h 379"/>
                <a:gd name="T48" fmla="*/ 168 w 323"/>
                <a:gd name="T49" fmla="*/ 337 h 379"/>
                <a:gd name="T50" fmla="*/ 136 w 323"/>
                <a:gd name="T51" fmla="*/ 329 h 379"/>
                <a:gd name="T52" fmla="*/ 106 w 323"/>
                <a:gd name="T53" fmla="*/ 320 h 379"/>
                <a:gd name="T54" fmla="*/ 76 w 323"/>
                <a:gd name="T55" fmla="*/ 306 h 379"/>
                <a:gd name="T56" fmla="*/ 51 w 323"/>
                <a:gd name="T57" fmla="*/ 291 h 379"/>
                <a:gd name="T58" fmla="*/ 35 w 323"/>
                <a:gd name="T59" fmla="*/ 269 h 379"/>
                <a:gd name="T60" fmla="*/ 31 w 323"/>
                <a:gd name="T61" fmla="*/ 239 h 379"/>
                <a:gd name="T62" fmla="*/ 38 w 323"/>
                <a:gd name="T63" fmla="*/ 197 h 379"/>
                <a:gd name="T64" fmla="*/ 51 w 323"/>
                <a:gd name="T65" fmla="*/ 165 h 379"/>
                <a:gd name="T66" fmla="*/ 68 w 323"/>
                <a:gd name="T67" fmla="*/ 136 h 379"/>
                <a:gd name="T68" fmla="*/ 89 w 323"/>
                <a:gd name="T69" fmla="*/ 111 h 379"/>
                <a:gd name="T70" fmla="*/ 114 w 323"/>
                <a:gd name="T71" fmla="*/ 88 h 379"/>
                <a:gd name="T72" fmla="*/ 144 w 323"/>
                <a:gd name="T73" fmla="*/ 64 h 379"/>
                <a:gd name="T74" fmla="*/ 181 w 323"/>
                <a:gd name="T75" fmla="*/ 41 h 379"/>
                <a:gd name="T76" fmla="*/ 219 w 323"/>
                <a:gd name="T77" fmla="*/ 22 h 379"/>
                <a:gd name="T78" fmla="*/ 253 w 323"/>
                <a:gd name="T79" fmla="*/ 7 h 379"/>
                <a:gd name="T80" fmla="*/ 255 w 323"/>
                <a:gd name="T81" fmla="*/ 0 h 379"/>
                <a:gd name="T82" fmla="*/ 221 w 323"/>
                <a:gd name="T83" fmla="*/ 5 h 379"/>
                <a:gd name="T84" fmla="*/ 181 w 323"/>
                <a:gd name="T85" fmla="*/ 19 h 379"/>
                <a:gd name="T86" fmla="*/ 142 w 323"/>
                <a:gd name="T87" fmla="*/ 39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5" name="Freeform 59"/>
            <p:cNvSpPr>
              <a:spLocks noChangeArrowheads="1"/>
            </p:cNvSpPr>
            <p:nvPr/>
          </p:nvSpPr>
          <p:spPr bwMode="auto">
            <a:xfrm>
              <a:off x="3975" y="2403"/>
              <a:ext cx="111" cy="92"/>
            </a:xfrm>
            <a:custGeom>
              <a:avLst/>
              <a:gdLst>
                <a:gd name="T0" fmla="*/ 235 w 282"/>
                <a:gd name="T1" fmla="*/ 78 h 253"/>
                <a:gd name="T2" fmla="*/ 248 w 282"/>
                <a:gd name="T3" fmla="*/ 92 h 253"/>
                <a:gd name="T4" fmla="*/ 255 w 282"/>
                <a:gd name="T5" fmla="*/ 108 h 253"/>
                <a:gd name="T6" fmla="*/ 259 w 282"/>
                <a:gd name="T7" fmla="*/ 125 h 253"/>
                <a:gd name="T8" fmla="*/ 259 w 282"/>
                <a:gd name="T9" fmla="*/ 144 h 253"/>
                <a:gd name="T10" fmla="*/ 257 w 282"/>
                <a:gd name="T11" fmla="*/ 159 h 253"/>
                <a:gd name="T12" fmla="*/ 252 w 282"/>
                <a:gd name="T13" fmla="*/ 171 h 253"/>
                <a:gd name="T14" fmla="*/ 244 w 282"/>
                <a:gd name="T15" fmla="*/ 184 h 253"/>
                <a:gd name="T16" fmla="*/ 236 w 282"/>
                <a:gd name="T17" fmla="*/ 194 h 253"/>
                <a:gd name="T18" fmla="*/ 225 w 282"/>
                <a:gd name="T19" fmla="*/ 206 h 253"/>
                <a:gd name="T20" fmla="*/ 215 w 282"/>
                <a:gd name="T21" fmla="*/ 215 h 253"/>
                <a:gd name="T22" fmla="*/ 204 w 282"/>
                <a:gd name="T23" fmla="*/ 225 h 253"/>
                <a:gd name="T24" fmla="*/ 194 w 282"/>
                <a:gd name="T25" fmla="*/ 236 h 253"/>
                <a:gd name="T26" fmla="*/ 191 w 282"/>
                <a:gd name="T27" fmla="*/ 239 h 253"/>
                <a:gd name="T28" fmla="*/ 190 w 282"/>
                <a:gd name="T29" fmla="*/ 242 h 253"/>
                <a:gd name="T30" fmla="*/ 191 w 282"/>
                <a:gd name="T31" fmla="*/ 246 h 253"/>
                <a:gd name="T32" fmla="*/ 194 w 282"/>
                <a:gd name="T33" fmla="*/ 249 h 253"/>
                <a:gd name="T34" fmla="*/ 197 w 282"/>
                <a:gd name="T35" fmla="*/ 252 h 253"/>
                <a:gd name="T36" fmla="*/ 201 w 282"/>
                <a:gd name="T37" fmla="*/ 253 h 253"/>
                <a:gd name="T38" fmla="*/ 205 w 282"/>
                <a:gd name="T39" fmla="*/ 252 h 253"/>
                <a:gd name="T40" fmla="*/ 209 w 282"/>
                <a:gd name="T41" fmla="*/ 249 h 253"/>
                <a:gd name="T42" fmla="*/ 232 w 282"/>
                <a:gd name="T43" fmla="*/ 234 h 253"/>
                <a:gd name="T44" fmla="*/ 251 w 282"/>
                <a:gd name="T45" fmla="*/ 215 h 253"/>
                <a:gd name="T46" fmla="*/ 267 w 282"/>
                <a:gd name="T47" fmla="*/ 192 h 253"/>
                <a:gd name="T48" fmla="*/ 278 w 282"/>
                <a:gd name="T49" fmla="*/ 168 h 253"/>
                <a:gd name="T50" fmla="*/ 282 w 282"/>
                <a:gd name="T51" fmla="*/ 141 h 253"/>
                <a:gd name="T52" fmla="*/ 279 w 282"/>
                <a:gd name="T53" fmla="*/ 116 h 253"/>
                <a:gd name="T54" fmla="*/ 270 w 282"/>
                <a:gd name="T55" fmla="*/ 92 h 253"/>
                <a:gd name="T56" fmla="*/ 251 w 282"/>
                <a:gd name="T57" fmla="*/ 70 h 253"/>
                <a:gd name="T58" fmla="*/ 237 w 282"/>
                <a:gd name="T59" fmla="*/ 59 h 253"/>
                <a:gd name="T60" fmla="*/ 221 w 282"/>
                <a:gd name="T61" fmla="*/ 48 h 253"/>
                <a:gd name="T62" fmla="*/ 202 w 282"/>
                <a:gd name="T63" fmla="*/ 39 h 253"/>
                <a:gd name="T64" fmla="*/ 183 w 282"/>
                <a:gd name="T65" fmla="*/ 31 h 253"/>
                <a:gd name="T66" fmla="*/ 163 w 282"/>
                <a:gd name="T67" fmla="*/ 24 h 253"/>
                <a:gd name="T68" fmla="*/ 142 w 282"/>
                <a:gd name="T69" fmla="*/ 18 h 253"/>
                <a:gd name="T70" fmla="*/ 122 w 282"/>
                <a:gd name="T71" fmla="*/ 13 h 253"/>
                <a:gd name="T72" fmla="*/ 101 w 282"/>
                <a:gd name="T73" fmla="*/ 8 h 253"/>
                <a:gd name="T74" fmla="*/ 82 w 282"/>
                <a:gd name="T75" fmla="*/ 5 h 253"/>
                <a:gd name="T76" fmla="*/ 63 w 282"/>
                <a:gd name="T77" fmla="*/ 2 h 253"/>
                <a:gd name="T78" fmla="*/ 47 w 282"/>
                <a:gd name="T79" fmla="*/ 0 h 253"/>
                <a:gd name="T80" fmla="*/ 32 w 282"/>
                <a:gd name="T81" fmla="*/ 0 h 253"/>
                <a:gd name="T82" fmla="*/ 19 w 282"/>
                <a:gd name="T83" fmla="*/ 0 h 253"/>
                <a:gd name="T84" fmla="*/ 10 w 282"/>
                <a:gd name="T85" fmla="*/ 1 h 253"/>
                <a:gd name="T86" fmla="*/ 4 w 282"/>
                <a:gd name="T87" fmla="*/ 4 h 253"/>
                <a:gd name="T88" fmla="*/ 0 w 282"/>
                <a:gd name="T89" fmla="*/ 6 h 253"/>
                <a:gd name="T90" fmla="*/ 12 w 282"/>
                <a:gd name="T91" fmla="*/ 8 h 253"/>
                <a:gd name="T92" fmla="*/ 25 w 282"/>
                <a:gd name="T93" fmla="*/ 9 h 253"/>
                <a:gd name="T94" fmla="*/ 38 w 282"/>
                <a:gd name="T95" fmla="*/ 12 h 253"/>
                <a:gd name="T96" fmla="*/ 52 w 282"/>
                <a:gd name="T97" fmla="*/ 14 h 253"/>
                <a:gd name="T98" fmla="*/ 67 w 282"/>
                <a:gd name="T99" fmla="*/ 16 h 253"/>
                <a:gd name="T100" fmla="*/ 82 w 282"/>
                <a:gd name="T101" fmla="*/ 18 h 253"/>
                <a:gd name="T102" fmla="*/ 97 w 282"/>
                <a:gd name="T103" fmla="*/ 22 h 253"/>
                <a:gd name="T104" fmla="*/ 114 w 282"/>
                <a:gd name="T105" fmla="*/ 25 h 253"/>
                <a:gd name="T106" fmla="*/ 129 w 282"/>
                <a:gd name="T107" fmla="*/ 30 h 253"/>
                <a:gd name="T108" fmla="*/ 146 w 282"/>
                <a:gd name="T109" fmla="*/ 35 h 253"/>
                <a:gd name="T110" fmla="*/ 162 w 282"/>
                <a:gd name="T111" fmla="*/ 40 h 253"/>
                <a:gd name="T112" fmla="*/ 177 w 282"/>
                <a:gd name="T113" fmla="*/ 46 h 253"/>
                <a:gd name="T114" fmla="*/ 192 w 282"/>
                <a:gd name="T115" fmla="*/ 53 h 253"/>
                <a:gd name="T116" fmla="*/ 208 w 282"/>
                <a:gd name="T117" fmla="*/ 60 h 253"/>
                <a:gd name="T118" fmla="*/ 222 w 282"/>
                <a:gd name="T119" fmla="*/ 69 h 253"/>
                <a:gd name="T120" fmla="*/ 235 w 282"/>
                <a:gd name="T121" fmla="*/ 78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6" name="Freeform 60"/>
            <p:cNvSpPr>
              <a:spLocks noChangeArrowheads="1"/>
            </p:cNvSpPr>
            <p:nvPr/>
          </p:nvSpPr>
          <p:spPr bwMode="auto">
            <a:xfrm>
              <a:off x="3755" y="2454"/>
              <a:ext cx="45" cy="85"/>
            </a:xfrm>
            <a:custGeom>
              <a:avLst/>
              <a:gdLst>
                <a:gd name="T0" fmla="*/ 0 w 115"/>
                <a:gd name="T1" fmla="*/ 128 h 236"/>
                <a:gd name="T2" fmla="*/ 0 w 115"/>
                <a:gd name="T3" fmla="*/ 148 h 236"/>
                <a:gd name="T4" fmla="*/ 5 w 115"/>
                <a:gd name="T5" fmla="*/ 166 h 236"/>
                <a:gd name="T6" fmla="*/ 13 w 115"/>
                <a:gd name="T7" fmla="*/ 184 h 236"/>
                <a:gd name="T8" fmla="*/ 24 w 115"/>
                <a:gd name="T9" fmla="*/ 198 h 236"/>
                <a:gd name="T10" fmla="*/ 39 w 115"/>
                <a:gd name="T11" fmla="*/ 211 h 236"/>
                <a:gd name="T12" fmla="*/ 55 w 115"/>
                <a:gd name="T13" fmla="*/ 223 h 236"/>
                <a:gd name="T14" fmla="*/ 74 w 115"/>
                <a:gd name="T15" fmla="*/ 231 h 236"/>
                <a:gd name="T16" fmla="*/ 92 w 115"/>
                <a:gd name="T17" fmla="*/ 235 h 236"/>
                <a:gd name="T18" fmla="*/ 98 w 115"/>
                <a:gd name="T19" fmla="*/ 236 h 236"/>
                <a:gd name="T20" fmla="*/ 104 w 115"/>
                <a:gd name="T21" fmla="*/ 234 h 236"/>
                <a:gd name="T22" fmla="*/ 109 w 115"/>
                <a:gd name="T23" fmla="*/ 231 h 236"/>
                <a:gd name="T24" fmla="*/ 111 w 115"/>
                <a:gd name="T25" fmla="*/ 226 h 236"/>
                <a:gd name="T26" fmla="*/ 111 w 115"/>
                <a:gd name="T27" fmla="*/ 220 h 236"/>
                <a:gd name="T28" fmla="*/ 110 w 115"/>
                <a:gd name="T29" fmla="*/ 215 h 236"/>
                <a:gd name="T30" fmla="*/ 107 w 115"/>
                <a:gd name="T31" fmla="*/ 210 h 236"/>
                <a:gd name="T32" fmla="*/ 101 w 115"/>
                <a:gd name="T33" fmla="*/ 208 h 236"/>
                <a:gd name="T34" fmla="*/ 82 w 115"/>
                <a:gd name="T35" fmla="*/ 201 h 236"/>
                <a:gd name="T36" fmla="*/ 64 w 115"/>
                <a:gd name="T37" fmla="*/ 192 h 236"/>
                <a:gd name="T38" fmla="*/ 50 w 115"/>
                <a:gd name="T39" fmla="*/ 179 h 236"/>
                <a:gd name="T40" fmla="*/ 40 w 115"/>
                <a:gd name="T41" fmla="*/ 165 h 236"/>
                <a:gd name="T42" fmla="*/ 33 w 115"/>
                <a:gd name="T43" fmla="*/ 148 h 236"/>
                <a:gd name="T44" fmla="*/ 29 w 115"/>
                <a:gd name="T45" fmla="*/ 130 h 236"/>
                <a:gd name="T46" fmla="*/ 29 w 115"/>
                <a:gd name="T47" fmla="*/ 110 h 236"/>
                <a:gd name="T48" fmla="*/ 35 w 115"/>
                <a:gd name="T49" fmla="*/ 89 h 236"/>
                <a:gd name="T50" fmla="*/ 43 w 115"/>
                <a:gd name="T51" fmla="*/ 74 h 236"/>
                <a:gd name="T52" fmla="*/ 56 w 115"/>
                <a:gd name="T53" fmla="*/ 60 h 236"/>
                <a:gd name="T54" fmla="*/ 70 w 115"/>
                <a:gd name="T55" fmla="*/ 46 h 236"/>
                <a:gd name="T56" fmla="*/ 85 w 115"/>
                <a:gd name="T57" fmla="*/ 33 h 236"/>
                <a:gd name="T58" fmla="*/ 98 w 115"/>
                <a:gd name="T59" fmla="*/ 23 h 236"/>
                <a:gd name="T60" fmla="*/ 109 w 115"/>
                <a:gd name="T61" fmla="*/ 12 h 236"/>
                <a:gd name="T62" fmla="*/ 115 w 115"/>
                <a:gd name="T63" fmla="*/ 6 h 236"/>
                <a:gd name="T64" fmla="*/ 115 w 115"/>
                <a:gd name="T65" fmla="*/ 0 h 236"/>
                <a:gd name="T66" fmla="*/ 102 w 115"/>
                <a:gd name="T67" fmla="*/ 4 h 236"/>
                <a:gd name="T68" fmla="*/ 85 w 115"/>
                <a:gd name="T69" fmla="*/ 12 h 236"/>
                <a:gd name="T70" fmla="*/ 68 w 115"/>
                <a:gd name="T71" fmla="*/ 26 h 236"/>
                <a:gd name="T72" fmla="*/ 49 w 115"/>
                <a:gd name="T73" fmla="*/ 42 h 236"/>
                <a:gd name="T74" fmla="*/ 32 w 115"/>
                <a:gd name="T75" fmla="*/ 61 h 236"/>
                <a:gd name="T76" fmla="*/ 17 w 115"/>
                <a:gd name="T77" fmla="*/ 82 h 236"/>
                <a:gd name="T78" fmla="*/ 6 w 115"/>
                <a:gd name="T79" fmla="*/ 105 h 236"/>
                <a:gd name="T80" fmla="*/ 0 w 115"/>
                <a:gd name="T81" fmla="*/ 128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7" name="Freeform 61"/>
            <p:cNvSpPr>
              <a:spLocks noChangeArrowheads="1"/>
            </p:cNvSpPr>
            <p:nvPr/>
          </p:nvSpPr>
          <p:spPr bwMode="auto">
            <a:xfrm>
              <a:off x="4067" y="2397"/>
              <a:ext cx="96" cy="114"/>
            </a:xfrm>
            <a:custGeom>
              <a:avLst/>
              <a:gdLst>
                <a:gd name="T0" fmla="*/ 208 w 245"/>
                <a:gd name="T1" fmla="*/ 124 h 310"/>
                <a:gd name="T2" fmla="*/ 220 w 245"/>
                <a:gd name="T3" fmla="*/ 144 h 310"/>
                <a:gd name="T4" fmla="*/ 226 w 245"/>
                <a:gd name="T5" fmla="*/ 164 h 310"/>
                <a:gd name="T6" fmla="*/ 222 w 245"/>
                <a:gd name="T7" fmla="*/ 187 h 310"/>
                <a:gd name="T8" fmla="*/ 208 w 245"/>
                <a:gd name="T9" fmla="*/ 209 h 310"/>
                <a:gd name="T10" fmla="*/ 188 w 245"/>
                <a:gd name="T11" fmla="*/ 229 h 310"/>
                <a:gd name="T12" fmla="*/ 166 w 245"/>
                <a:gd name="T13" fmla="*/ 246 h 310"/>
                <a:gd name="T14" fmla="*/ 142 w 245"/>
                <a:gd name="T15" fmla="*/ 264 h 310"/>
                <a:gd name="T16" fmla="*/ 128 w 245"/>
                <a:gd name="T17" fmla="*/ 278 h 310"/>
                <a:gd name="T18" fmla="*/ 124 w 245"/>
                <a:gd name="T19" fmla="*/ 287 h 310"/>
                <a:gd name="T20" fmla="*/ 120 w 245"/>
                <a:gd name="T21" fmla="*/ 296 h 310"/>
                <a:gd name="T22" fmla="*/ 122 w 245"/>
                <a:gd name="T23" fmla="*/ 306 h 310"/>
                <a:gd name="T24" fmla="*/ 131 w 245"/>
                <a:gd name="T25" fmla="*/ 310 h 310"/>
                <a:gd name="T26" fmla="*/ 139 w 245"/>
                <a:gd name="T27" fmla="*/ 309 h 310"/>
                <a:gd name="T28" fmla="*/ 154 w 245"/>
                <a:gd name="T29" fmla="*/ 292 h 310"/>
                <a:gd name="T30" fmla="*/ 180 w 245"/>
                <a:gd name="T31" fmla="*/ 269 h 310"/>
                <a:gd name="T32" fmla="*/ 207 w 245"/>
                <a:gd name="T33" fmla="*/ 246 h 310"/>
                <a:gd name="T34" fmla="*/ 230 w 245"/>
                <a:gd name="T35" fmla="*/ 219 h 310"/>
                <a:gd name="T36" fmla="*/ 244 w 245"/>
                <a:gd name="T37" fmla="*/ 186 h 310"/>
                <a:gd name="T38" fmla="*/ 243 w 245"/>
                <a:gd name="T39" fmla="*/ 152 h 310"/>
                <a:gd name="T40" fmla="*/ 228 w 245"/>
                <a:gd name="T41" fmla="*/ 119 h 310"/>
                <a:gd name="T42" fmla="*/ 203 w 245"/>
                <a:gd name="T43" fmla="*/ 93 h 310"/>
                <a:gd name="T44" fmla="*/ 176 w 245"/>
                <a:gd name="T45" fmla="*/ 76 h 310"/>
                <a:gd name="T46" fmla="*/ 151 w 245"/>
                <a:gd name="T47" fmla="*/ 61 h 310"/>
                <a:gd name="T48" fmla="*/ 122 w 245"/>
                <a:gd name="T49" fmla="*/ 46 h 310"/>
                <a:gd name="T50" fmla="*/ 93 w 245"/>
                <a:gd name="T51" fmla="*/ 31 h 310"/>
                <a:gd name="T52" fmla="*/ 66 w 245"/>
                <a:gd name="T53" fmla="*/ 18 h 310"/>
                <a:gd name="T54" fmla="*/ 40 w 245"/>
                <a:gd name="T55" fmla="*/ 8 h 310"/>
                <a:gd name="T56" fmla="*/ 20 w 245"/>
                <a:gd name="T57" fmla="*/ 1 h 310"/>
                <a:gd name="T58" fmla="*/ 5 w 245"/>
                <a:gd name="T59" fmla="*/ 0 h 310"/>
                <a:gd name="T60" fmla="*/ 11 w 245"/>
                <a:gd name="T61" fmla="*/ 8 h 310"/>
                <a:gd name="T62" fmla="*/ 36 w 245"/>
                <a:gd name="T63" fmla="*/ 20 h 310"/>
                <a:gd name="T64" fmla="*/ 60 w 245"/>
                <a:gd name="T65" fmla="*/ 31 h 310"/>
                <a:gd name="T66" fmla="*/ 86 w 245"/>
                <a:gd name="T67" fmla="*/ 44 h 310"/>
                <a:gd name="T68" fmla="*/ 113 w 245"/>
                <a:gd name="T69" fmla="*/ 57 h 310"/>
                <a:gd name="T70" fmla="*/ 139 w 245"/>
                <a:gd name="T71" fmla="*/ 71 h 310"/>
                <a:gd name="T72" fmla="*/ 165 w 245"/>
                <a:gd name="T73" fmla="*/ 88 h 310"/>
                <a:gd name="T74" fmla="*/ 188 w 245"/>
                <a:gd name="T75" fmla="*/ 106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188" name="Group 62"/>
            <p:cNvGrpSpPr>
              <a:grpSpLocks/>
            </p:cNvGrpSpPr>
            <p:nvPr/>
          </p:nvGrpSpPr>
          <p:grpSpPr bwMode="auto">
            <a:xfrm>
              <a:off x="3868" y="2555"/>
              <a:ext cx="289" cy="350"/>
              <a:chOff x="3868" y="2555"/>
              <a:chExt cx="289" cy="350"/>
            </a:xfrm>
          </p:grpSpPr>
          <p:sp>
            <p:nvSpPr>
              <p:cNvPr id="6203" name="Rectangle 63"/>
              <p:cNvSpPr>
                <a:spLocks noChangeArrowheads="1"/>
              </p:cNvSpPr>
              <p:nvPr/>
            </p:nvSpPr>
            <p:spPr bwMode="auto">
              <a:xfrm>
                <a:off x="3893" y="2785"/>
                <a:ext cx="234" cy="69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204" name="Rectangle 64"/>
              <p:cNvSpPr>
                <a:spLocks noChangeArrowheads="1"/>
              </p:cNvSpPr>
              <p:nvPr/>
            </p:nvSpPr>
            <p:spPr bwMode="auto">
              <a:xfrm>
                <a:off x="3868" y="2838"/>
                <a:ext cx="290" cy="69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205" name="Rectangle 65"/>
              <p:cNvSpPr>
                <a:spLocks noChangeArrowheads="1"/>
              </p:cNvSpPr>
              <p:nvPr/>
            </p:nvSpPr>
            <p:spPr bwMode="auto">
              <a:xfrm>
                <a:off x="3920" y="2729"/>
                <a:ext cx="182" cy="68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206" name="Rectangle 66"/>
              <p:cNvSpPr>
                <a:spLocks noChangeArrowheads="1"/>
              </p:cNvSpPr>
              <p:nvPr/>
            </p:nvSpPr>
            <p:spPr bwMode="auto">
              <a:xfrm>
                <a:off x="3935" y="2672"/>
                <a:ext cx="149" cy="69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207" name="Rectangle 67"/>
              <p:cNvSpPr>
                <a:spLocks noChangeArrowheads="1"/>
              </p:cNvSpPr>
              <p:nvPr/>
            </p:nvSpPr>
            <p:spPr bwMode="auto">
              <a:xfrm>
                <a:off x="3951" y="2615"/>
                <a:ext cx="114" cy="69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208" name="Rectangle 68"/>
              <p:cNvSpPr>
                <a:spLocks noChangeArrowheads="1"/>
              </p:cNvSpPr>
              <p:nvPr/>
            </p:nvSpPr>
            <p:spPr bwMode="auto">
              <a:xfrm>
                <a:off x="3968" y="2555"/>
                <a:ext cx="78" cy="69"/>
              </a:xfrm>
              <a:prstGeom prst="rect">
                <a:avLst/>
              </a:prstGeom>
              <a:solidFill>
                <a:srgbClr val="CCCC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6189" name="Group 69"/>
            <p:cNvGrpSpPr>
              <a:grpSpLocks/>
            </p:cNvGrpSpPr>
            <p:nvPr/>
          </p:nvGrpSpPr>
          <p:grpSpPr bwMode="auto">
            <a:xfrm>
              <a:off x="3954" y="2604"/>
              <a:ext cx="104" cy="45"/>
              <a:chOff x="3954" y="2604"/>
              <a:chExt cx="104" cy="45"/>
            </a:xfrm>
          </p:grpSpPr>
          <p:sp>
            <p:nvSpPr>
              <p:cNvPr id="6201" name="Rectangle 70"/>
              <p:cNvSpPr>
                <a:spLocks noChangeArrowheads="1"/>
              </p:cNvSpPr>
              <p:nvPr/>
            </p:nvSpPr>
            <p:spPr bwMode="auto">
              <a:xfrm>
                <a:off x="3972" y="2604"/>
                <a:ext cx="72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202" name="Rectangle 71"/>
              <p:cNvSpPr>
                <a:spLocks noChangeArrowheads="1"/>
              </p:cNvSpPr>
              <p:nvPr/>
            </p:nvSpPr>
            <p:spPr bwMode="auto">
              <a:xfrm>
                <a:off x="3954" y="2618"/>
                <a:ext cx="105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6190" name="Group 72"/>
            <p:cNvGrpSpPr>
              <a:grpSpLocks/>
            </p:cNvGrpSpPr>
            <p:nvPr/>
          </p:nvGrpSpPr>
          <p:grpSpPr bwMode="auto">
            <a:xfrm>
              <a:off x="3943" y="2661"/>
              <a:ext cx="134" cy="45"/>
              <a:chOff x="3943" y="2661"/>
              <a:chExt cx="134" cy="45"/>
            </a:xfrm>
          </p:grpSpPr>
          <p:sp>
            <p:nvSpPr>
              <p:cNvPr id="6199" name="Rectangle 73"/>
              <p:cNvSpPr>
                <a:spLocks noChangeArrowheads="1"/>
              </p:cNvSpPr>
              <p:nvPr/>
            </p:nvSpPr>
            <p:spPr bwMode="auto">
              <a:xfrm>
                <a:off x="3966" y="2661"/>
                <a:ext cx="92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200" name="Rectangle 74"/>
              <p:cNvSpPr>
                <a:spLocks noChangeArrowheads="1"/>
              </p:cNvSpPr>
              <p:nvPr/>
            </p:nvSpPr>
            <p:spPr bwMode="auto">
              <a:xfrm>
                <a:off x="3943" y="2675"/>
                <a:ext cx="135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6191" name="Group 75"/>
            <p:cNvGrpSpPr>
              <a:grpSpLocks/>
            </p:cNvGrpSpPr>
            <p:nvPr/>
          </p:nvGrpSpPr>
          <p:grpSpPr bwMode="auto">
            <a:xfrm>
              <a:off x="3926" y="2718"/>
              <a:ext cx="167" cy="45"/>
              <a:chOff x="3926" y="2718"/>
              <a:chExt cx="167" cy="45"/>
            </a:xfrm>
          </p:grpSpPr>
          <p:sp>
            <p:nvSpPr>
              <p:cNvPr id="6197" name="Rectangle 76"/>
              <p:cNvSpPr>
                <a:spLocks noChangeArrowheads="1"/>
              </p:cNvSpPr>
              <p:nvPr/>
            </p:nvSpPr>
            <p:spPr bwMode="auto">
              <a:xfrm>
                <a:off x="3955" y="2718"/>
                <a:ext cx="115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198" name="Rectangle 77"/>
              <p:cNvSpPr>
                <a:spLocks noChangeArrowheads="1"/>
              </p:cNvSpPr>
              <p:nvPr/>
            </p:nvSpPr>
            <p:spPr bwMode="auto">
              <a:xfrm>
                <a:off x="3926" y="2732"/>
                <a:ext cx="168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6192" name="Group 78"/>
            <p:cNvGrpSpPr>
              <a:grpSpLocks/>
            </p:cNvGrpSpPr>
            <p:nvPr/>
          </p:nvGrpSpPr>
          <p:grpSpPr bwMode="auto">
            <a:xfrm>
              <a:off x="3912" y="2775"/>
              <a:ext cx="202" cy="45"/>
              <a:chOff x="3912" y="2775"/>
              <a:chExt cx="202" cy="45"/>
            </a:xfrm>
          </p:grpSpPr>
          <p:sp>
            <p:nvSpPr>
              <p:cNvPr id="6195" name="Rectangle 79"/>
              <p:cNvSpPr>
                <a:spLocks noChangeArrowheads="1"/>
              </p:cNvSpPr>
              <p:nvPr/>
            </p:nvSpPr>
            <p:spPr bwMode="auto">
              <a:xfrm>
                <a:off x="3947" y="2775"/>
                <a:ext cx="139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196" name="Rectangle 80"/>
              <p:cNvSpPr>
                <a:spLocks noChangeArrowheads="1"/>
              </p:cNvSpPr>
              <p:nvPr/>
            </p:nvSpPr>
            <p:spPr bwMode="auto">
              <a:xfrm>
                <a:off x="3912" y="2789"/>
                <a:ext cx="203" cy="32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6193" name="Rectangle 81"/>
            <p:cNvSpPr>
              <a:spLocks noChangeArrowheads="1"/>
            </p:cNvSpPr>
            <p:nvPr/>
          </p:nvSpPr>
          <p:spPr bwMode="auto">
            <a:xfrm>
              <a:off x="3897" y="2824"/>
              <a:ext cx="226" cy="33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194" name="Rectangle 82"/>
            <p:cNvSpPr>
              <a:spLocks noChangeArrowheads="1"/>
            </p:cNvSpPr>
            <p:nvPr/>
          </p:nvSpPr>
          <p:spPr bwMode="auto">
            <a:xfrm>
              <a:off x="3916" y="2843"/>
              <a:ext cx="232" cy="32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0F8D82CC-B3BB-4CDC-9520-D7F3FC3C215E}" type="slidenum">
              <a:rPr lang="en-GB" altLang="it-IT"/>
              <a:pPr/>
              <a:t>24</a:t>
            </a:fld>
            <a:endParaRPr lang="en-GB" altLang="it-IT"/>
          </a:p>
        </p:txBody>
      </p:sp>
      <p:sp>
        <p:nvSpPr>
          <p:cNvPr id="35843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Mezzi trasmissivi</a:t>
            </a:r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4322763" cy="4648200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Bit: </a:t>
            </a:r>
            <a:r>
              <a:rPr lang="en-GB" altLang="it-IT" sz="2000" smtClean="0"/>
              <a:t>viaggia da un sistema terminale a un altro, passando per una serie di coppie trasmittente-ricevente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Mezzo fisico:</a:t>
            </a:r>
            <a:r>
              <a:rPr lang="en-GB" altLang="it-IT" sz="2000" smtClean="0"/>
              <a:t> ciò che sta tra il trasmittente e il ricevente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Mezzi guidati:</a:t>
            </a:r>
            <a:r>
              <a:rPr lang="en-GB" altLang="it-IT" sz="2000" smtClean="0"/>
              <a:t> </a:t>
            </a:r>
          </a:p>
          <a:p>
            <a:pPr marL="815975" lvl="1" indent="-285750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i segnali si propagano in un mezzo fisico: fibra ottica, filo di rame o cavo coassiale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Mezzi a onda libera:</a:t>
            </a:r>
            <a:r>
              <a:rPr lang="en-GB" altLang="it-IT" sz="2400" smtClean="0"/>
              <a:t> </a:t>
            </a:r>
          </a:p>
          <a:p>
            <a:pPr marL="815975" lvl="1" indent="-285750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i segnali si propagano nell’atmosfera e nello spazio esterno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5076825" y="1277938"/>
            <a:ext cx="3810000" cy="4648200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u="sng" smtClean="0">
                <a:solidFill>
                  <a:srgbClr val="FF0000"/>
                </a:solidFill>
              </a:rPr>
              <a:t>Doppino intrecciato (TP)</a:t>
            </a:r>
            <a:r>
              <a:rPr lang="ar-SA" altLang="it-IT" sz="2400" u="sng" smtClean="0">
                <a:solidFill>
                  <a:srgbClr val="FF0000"/>
                </a:solidFill>
                <a:cs typeface="Arial" charset="0"/>
              </a:rPr>
              <a:t>‏</a:t>
            </a:r>
            <a:endParaRPr lang="en-GB" altLang="it-IT" sz="2400" u="sng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due fili di rame distinti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Categoria 3: tradizionale cavo telefonico, 10 Mbps Ethernet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Categoria 5: </a:t>
            </a:r>
            <a:br>
              <a:rPr lang="en-GB" altLang="it-IT" sz="2000" smtClean="0"/>
            </a:br>
            <a:r>
              <a:rPr lang="en-GB" altLang="it-IT" sz="2000" smtClean="0"/>
              <a:t>100 Mbps Ethernet</a:t>
            </a:r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5038" y="4773613"/>
            <a:ext cx="2276475" cy="1703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5C6F9780-F4C4-418F-8A3C-6EA39A93C09B}" type="slidenum">
              <a:rPr lang="en-GB" altLang="it-IT"/>
              <a:pPr/>
              <a:t>25</a:t>
            </a:fld>
            <a:endParaRPr lang="en-GB" altLang="it-IT"/>
          </a:p>
        </p:txBody>
      </p:sp>
      <p:sp>
        <p:nvSpPr>
          <p:cNvPr id="36867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90805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900" smtClean="0"/>
              <a:t>Mezzi trasmissivi: cavo coassiale e fibra ottica</a:t>
            </a: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71488" y="1265238"/>
            <a:ext cx="3962400" cy="43275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mtClean="0">
                <a:solidFill>
                  <a:srgbClr val="FF0000"/>
                </a:solidFill>
              </a:rPr>
              <a:t>Cavo coassiale: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due conduttori in rame concentrici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bidirezionale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banda base: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singolo canale sul cavo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legacy Ethernet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banda larga: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 più canali sul cavo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 HFC</a:t>
            </a:r>
          </a:p>
        </p:txBody>
      </p:sp>
      <p:pic>
        <p:nvPicPr>
          <p:cNvPr id="3686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6188" y="5464175"/>
            <a:ext cx="2501900" cy="108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6870" name="Rectangle 4"/>
          <p:cNvSpPr>
            <a:spLocks noChangeArrowheads="1"/>
          </p:cNvSpPr>
          <p:nvPr/>
        </p:nvSpPr>
        <p:spPr bwMode="auto">
          <a:xfrm>
            <a:off x="4572000" y="1152525"/>
            <a:ext cx="4370388" cy="3438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800">
                <a:solidFill>
                  <a:srgbClr val="FF0000"/>
                </a:solidFill>
                <a:latin typeface="Comic Sans MS" pitchFamily="64" charset="0"/>
              </a:rPr>
              <a:t>Fibra ottica:</a:t>
            </a:r>
          </a:p>
          <a:p>
            <a:pPr marL="339725" indent="-339725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Mezzo sottile e flessibile che conduce impulsi di luce (ciascun impulso rappresenta un bit)</a:t>
            </a:r>
            <a:r>
              <a:rPr lang="ar-SA" altLang="it-IT" sz="2000">
                <a:solidFill>
                  <a:srgbClr val="00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 sz="2000">
              <a:solidFill>
                <a:srgbClr val="000000"/>
              </a:solidFill>
              <a:latin typeface="Comic Sans MS" pitchFamily="64" charset="0"/>
            </a:endParaRPr>
          </a:p>
          <a:p>
            <a:pPr marL="339725" indent="-339725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Alta frequenze trasmissiva:</a:t>
            </a: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Elevata velocità di trasmissione punto-punto (da 10 a 100  Gps)</a:t>
            </a:r>
            <a:r>
              <a:rPr lang="ar-SA" altLang="it-IT" sz="1800">
                <a:solidFill>
                  <a:srgbClr val="00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 sz="1800">
              <a:solidFill>
                <a:srgbClr val="000000"/>
              </a:solidFill>
              <a:latin typeface="Comic Sans MS" pitchFamily="64" charset="0"/>
            </a:endParaRPr>
          </a:p>
          <a:p>
            <a:pPr marL="339725" indent="-339725">
              <a:spcBef>
                <a:spcPts val="475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900">
                <a:solidFill>
                  <a:srgbClr val="000000"/>
                </a:solidFill>
                <a:latin typeface="Comic Sans MS" pitchFamily="64" charset="0"/>
              </a:rPr>
              <a:t>Basso tasso di errore, ripetitori distanziati, immune all’interferenza elettromagnetica</a:t>
            </a:r>
          </a:p>
        </p:txBody>
      </p:sp>
      <p:pic>
        <p:nvPicPr>
          <p:cNvPr id="3687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4488" y="4956175"/>
            <a:ext cx="2371725" cy="1460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36E5EE26-1245-4CD2-BC03-1412F8760B5C}" type="slidenum">
              <a:rPr lang="en-GB" altLang="it-IT"/>
              <a:pPr/>
              <a:t>26</a:t>
            </a:fld>
            <a:endParaRPr lang="en-GB" altLang="it-IT"/>
          </a:p>
        </p:txBody>
      </p:sp>
      <p:sp>
        <p:nvSpPr>
          <p:cNvPr id="37891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Mezzi trasmissivi: canali radio</a:t>
            </a:r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3962400" cy="4876800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trasportano segnali nello spettro elettromagnetico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non richiedono l’installazione fisica di cavi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bidirezionali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effetti dell’ambiente di propagazione: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riflessione 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ostruzione da parte di ostacoli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interferenza</a:t>
            </a:r>
          </a:p>
        </p:txBody>
      </p:sp>
      <p:sp>
        <p:nvSpPr>
          <p:cNvPr id="37893" name="Rectangle 3"/>
          <p:cNvSpPr>
            <a:spLocks noChangeArrowheads="1"/>
          </p:cNvSpPr>
          <p:nvPr/>
        </p:nvSpPr>
        <p:spPr bwMode="auto">
          <a:xfrm>
            <a:off x="4686300" y="1238250"/>
            <a:ext cx="4457700" cy="3438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800">
                <a:solidFill>
                  <a:srgbClr val="FF0000"/>
                </a:solidFill>
                <a:latin typeface="Comic Sans MS" pitchFamily="64" charset="0"/>
              </a:rPr>
              <a:t>Tipi di canali radio:</a:t>
            </a:r>
          </a:p>
          <a:p>
            <a:pPr marL="339725" indent="-339725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>
                <a:solidFill>
                  <a:srgbClr val="FF0000"/>
                </a:solidFill>
                <a:latin typeface="Comic Sans MS" pitchFamily="64" charset="0"/>
              </a:rPr>
              <a:t>microonde terrestri</a:t>
            </a: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es.: canali fino a 45 Mbps</a:t>
            </a:r>
          </a:p>
          <a:p>
            <a:pPr marL="339725" indent="-339725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>
                <a:solidFill>
                  <a:srgbClr val="FF0000"/>
                </a:solidFill>
                <a:latin typeface="Comic Sans MS" pitchFamily="64" charset="0"/>
              </a:rPr>
              <a:t>LAN</a:t>
            </a: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 (es.: Wifi)</a:t>
            </a:r>
            <a:r>
              <a:rPr lang="ar-SA" altLang="it-IT" sz="2000">
                <a:solidFill>
                  <a:srgbClr val="00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 sz="2000">
              <a:solidFill>
                <a:srgbClr val="000000"/>
              </a:solidFill>
              <a:latin typeface="Comic Sans MS" pitchFamily="64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11 Mbps, 54 Mbps</a:t>
            </a:r>
          </a:p>
          <a:p>
            <a:pPr marL="339725" indent="-339725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>
                <a:solidFill>
                  <a:srgbClr val="FF0000"/>
                </a:solidFill>
                <a:latin typeface="Comic Sans MS" pitchFamily="64" charset="0"/>
              </a:rPr>
              <a:t>wide-area</a:t>
            </a: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 (es.: cellulari)</a:t>
            </a:r>
            <a:r>
              <a:rPr lang="ar-SA" altLang="it-IT" sz="2000">
                <a:solidFill>
                  <a:srgbClr val="00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 sz="2000">
              <a:solidFill>
                <a:srgbClr val="000000"/>
              </a:solidFill>
              <a:latin typeface="Comic Sans MS" pitchFamily="64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es.: 3G: ~ 1 Mbps</a:t>
            </a:r>
          </a:p>
          <a:p>
            <a:pPr marL="339725" indent="-339725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>
                <a:solidFill>
                  <a:srgbClr val="FF0000"/>
                </a:solidFill>
                <a:latin typeface="Comic Sans MS" pitchFamily="64" charset="0"/>
              </a:rPr>
              <a:t>satellitari</a:t>
            </a: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canali fino a 45 Mbps channel (o sottomultipli)</a:t>
            </a:r>
            <a:r>
              <a:rPr lang="ar-SA" altLang="it-IT" sz="1800">
                <a:solidFill>
                  <a:srgbClr val="00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 sz="1800">
              <a:solidFill>
                <a:srgbClr val="000000"/>
              </a:solidFill>
              <a:latin typeface="Comic Sans MS" pitchFamily="64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ritardo punto-punto di 270 msec</a:t>
            </a:r>
          </a:p>
          <a:p>
            <a:pPr marL="739775" lvl="1" indent="-282575">
              <a:spcBef>
                <a:spcPts val="45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geostazionari/a bassa quota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1A131575-CE78-4628-B84D-B87E0CA969B6}" type="slidenum">
              <a:rPr lang="en-GB" altLang="it-IT"/>
              <a:pPr/>
              <a:t>27</a:t>
            </a:fld>
            <a:endParaRPr lang="en-GB" altLang="it-IT"/>
          </a:p>
        </p:txBody>
      </p:sp>
      <p:sp>
        <p:nvSpPr>
          <p:cNvPr id="38915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Capitolo 1: roadmap</a:t>
            </a:r>
          </a:p>
        </p:txBody>
      </p:sp>
      <p:sp>
        <p:nvSpPr>
          <p:cNvPr id="3891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chemeClr val="accent2"/>
                </a:solidFill>
              </a:rPr>
              <a:t>1.1</a:t>
            </a:r>
            <a:r>
              <a:rPr lang="en-GB" altLang="it-IT" smtClean="0">
                <a:solidFill>
                  <a:srgbClr val="FF0000"/>
                </a:solidFill>
              </a:rPr>
              <a:t> </a:t>
            </a:r>
            <a:r>
              <a:rPr lang="en-GB" altLang="it-IT" smtClean="0">
                <a:solidFill>
                  <a:schemeClr val="tx1"/>
                </a:solidFill>
              </a:rPr>
              <a:t>Cos’è Internet?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1.2</a:t>
            </a:r>
            <a:r>
              <a:rPr lang="en-GB" altLang="it-IT" smtClean="0"/>
              <a:t> </a:t>
            </a:r>
            <a:r>
              <a:rPr lang="en-GB" altLang="it-IT" smtClean="0">
                <a:solidFill>
                  <a:schemeClr val="tx1"/>
                </a:solidFill>
              </a:rPr>
              <a:t>Ai confini della rete</a:t>
            </a:r>
          </a:p>
          <a:p>
            <a:pPr lvl="2"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chemeClr val="tx1"/>
                </a:solidFill>
              </a:rPr>
              <a:t> sistemi terminali, reti di accesso, collegamenti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1.3</a:t>
            </a:r>
            <a:r>
              <a:rPr lang="en-GB" altLang="it-IT" smtClean="0"/>
              <a:t> </a:t>
            </a:r>
            <a:r>
              <a:rPr lang="en-GB" altLang="it-IT" smtClean="0">
                <a:solidFill>
                  <a:srgbClr val="FF3300"/>
                </a:solidFill>
              </a:rPr>
              <a:t>Il nucleo della rete</a:t>
            </a:r>
          </a:p>
          <a:p>
            <a:pPr lvl="2"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FF3300"/>
                </a:solidFill>
              </a:rPr>
              <a:t>commutazione di circuito e di pacchetto, struttura della rete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1.4 </a:t>
            </a:r>
            <a:r>
              <a:rPr lang="en-GB" altLang="it-IT" smtClean="0"/>
              <a:t>Ritardi, perdite e throughput nelle reti a commutazione di pacchetto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1.5</a:t>
            </a:r>
            <a:r>
              <a:rPr lang="en-GB" altLang="it-IT" smtClean="0"/>
              <a:t> Livelli di protocollo e loro modelli di servizio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1.6</a:t>
            </a:r>
            <a:r>
              <a:rPr lang="en-GB" altLang="it-IT" smtClean="0"/>
              <a:t> Reti sotto attacco: la sicurezza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1.7</a:t>
            </a:r>
            <a:r>
              <a:rPr lang="en-GB" altLang="it-IT" smtClean="0"/>
              <a:t> Storia del computer networking e di Internet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5109675D-8A25-4E5E-9D8B-DA7EBE495E08}" type="slidenum">
              <a:rPr lang="en-GB" altLang="it-IT"/>
              <a:pPr/>
              <a:t>28</a:t>
            </a:fld>
            <a:endParaRPr lang="en-GB" altLang="it-IT"/>
          </a:p>
        </p:txBody>
      </p:sp>
      <p:sp>
        <p:nvSpPr>
          <p:cNvPr id="39939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Il nucleo della rete</a:t>
            </a:r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4191000" cy="4648200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Rete magliata di router che interconnettono i sistemi terminali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i="1" u="sng" smtClean="0">
                <a:solidFill>
                  <a:srgbClr val="FF0000"/>
                </a:solidFill>
              </a:rPr>
              <a:t>il</a:t>
            </a:r>
            <a:r>
              <a:rPr lang="en-GB" altLang="it-IT" sz="2000" smtClean="0">
                <a:solidFill>
                  <a:srgbClr val="FF0000"/>
                </a:solidFill>
              </a:rPr>
              <a:t> quesito fondamentale:</a:t>
            </a:r>
            <a:r>
              <a:rPr lang="en-GB" altLang="it-IT" sz="2000" smtClean="0"/>
              <a:t> come vengono trasferiti i dati attraverso la rete</a:t>
            </a:r>
            <a:r>
              <a:rPr lang="en-GB" altLang="it-IT" sz="2400" smtClean="0"/>
              <a:t>?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>
                <a:solidFill>
                  <a:srgbClr val="FF0000"/>
                </a:solidFill>
              </a:rPr>
              <a:t>commutazione di circuito:</a:t>
            </a:r>
            <a:r>
              <a:rPr lang="en-GB" altLang="it-IT" sz="1600" smtClean="0"/>
              <a:t> circuito dedicato per l’intera durata della sessione (rete telefonica)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>
                <a:solidFill>
                  <a:srgbClr val="FF0000"/>
                </a:solidFill>
              </a:rPr>
              <a:t>commutazione di pacchetto:</a:t>
            </a:r>
            <a:r>
              <a:rPr lang="en-GB" altLang="it-IT" sz="1600" smtClean="0"/>
              <a:t> i messaggi di una sessione utilizzano le risorse su richiesta, e di conseguenza potrebbero dover attendere per accedere a un collegamento</a:t>
            </a:r>
          </a:p>
        </p:txBody>
      </p:sp>
      <p:sp>
        <p:nvSpPr>
          <p:cNvPr id="39941" name="Rectangle 3"/>
          <p:cNvSpPr>
            <a:spLocks noChangeArrowheads="1"/>
          </p:cNvSpPr>
          <p:nvPr/>
        </p:nvSpPr>
        <p:spPr bwMode="auto">
          <a:xfrm>
            <a:off x="1524000" y="1397000"/>
            <a:ext cx="6096000" cy="4064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42" name="Freeform 242"/>
          <p:cNvSpPr>
            <a:spLocks noChangeArrowheads="1"/>
          </p:cNvSpPr>
          <p:nvPr/>
        </p:nvSpPr>
        <p:spPr bwMode="auto">
          <a:xfrm>
            <a:off x="6710363" y="3457575"/>
            <a:ext cx="1314450" cy="674688"/>
          </a:xfrm>
          <a:custGeom>
            <a:avLst/>
            <a:gdLst>
              <a:gd name="T0" fmla="*/ 382 w 828"/>
              <a:gd name="T1" fmla="*/ 30 h 425"/>
              <a:gd name="T2" fmla="*/ 370 w 828"/>
              <a:gd name="T3" fmla="*/ 30 h 425"/>
              <a:gd name="T4" fmla="*/ 126 w 828"/>
              <a:gd name="T5" fmla="*/ 32 h 425"/>
              <a:gd name="T6" fmla="*/ 6 w 828"/>
              <a:gd name="T7" fmla="*/ 126 h 425"/>
              <a:gd name="T8" fmla="*/ 92 w 828"/>
              <a:gd name="T9" fmla="*/ 274 h 425"/>
              <a:gd name="T10" fmla="*/ 292 w 828"/>
              <a:gd name="T11" fmla="*/ 384 h 425"/>
              <a:gd name="T12" fmla="*/ 540 w 828"/>
              <a:gd name="T13" fmla="*/ 416 h 425"/>
              <a:gd name="T14" fmla="*/ 698 w 828"/>
              <a:gd name="T15" fmla="*/ 330 h 425"/>
              <a:gd name="T16" fmla="*/ 776 w 828"/>
              <a:gd name="T17" fmla="*/ 170 h 425"/>
              <a:gd name="T18" fmla="*/ 792 w 828"/>
              <a:gd name="T19" fmla="*/ 22 h 425"/>
              <a:gd name="T20" fmla="*/ 560 w 828"/>
              <a:gd name="T21" fmla="*/ 38 h 425"/>
              <a:gd name="T22" fmla="*/ 382 w 828"/>
              <a:gd name="T23" fmla="*/ 30 h 4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8"/>
              <a:gd name="T37" fmla="*/ 0 h 425"/>
              <a:gd name="T38" fmla="*/ 828 w 828"/>
              <a:gd name="T39" fmla="*/ 425 h 42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8" h="425">
                <a:moveTo>
                  <a:pt x="382" y="30"/>
                </a:moveTo>
                <a:cubicBezTo>
                  <a:pt x="350" y="29"/>
                  <a:pt x="413" y="30"/>
                  <a:pt x="370" y="30"/>
                </a:cubicBezTo>
                <a:cubicBezTo>
                  <a:pt x="327" y="30"/>
                  <a:pt x="187" y="16"/>
                  <a:pt x="126" y="32"/>
                </a:cubicBezTo>
                <a:cubicBezTo>
                  <a:pt x="65" y="48"/>
                  <a:pt x="12" y="86"/>
                  <a:pt x="6" y="126"/>
                </a:cubicBezTo>
                <a:cubicBezTo>
                  <a:pt x="0" y="166"/>
                  <a:pt x="44" y="231"/>
                  <a:pt x="92" y="274"/>
                </a:cubicBezTo>
                <a:cubicBezTo>
                  <a:pt x="140" y="317"/>
                  <a:pt x="217" y="360"/>
                  <a:pt x="292" y="384"/>
                </a:cubicBezTo>
                <a:cubicBezTo>
                  <a:pt x="367" y="408"/>
                  <a:pt x="472" y="425"/>
                  <a:pt x="540" y="416"/>
                </a:cubicBezTo>
                <a:cubicBezTo>
                  <a:pt x="608" y="407"/>
                  <a:pt x="659" y="371"/>
                  <a:pt x="698" y="330"/>
                </a:cubicBezTo>
                <a:cubicBezTo>
                  <a:pt x="737" y="289"/>
                  <a:pt x="760" y="221"/>
                  <a:pt x="776" y="170"/>
                </a:cubicBezTo>
                <a:cubicBezTo>
                  <a:pt x="792" y="119"/>
                  <a:pt x="828" y="44"/>
                  <a:pt x="792" y="22"/>
                </a:cubicBezTo>
                <a:cubicBezTo>
                  <a:pt x="756" y="0"/>
                  <a:pt x="630" y="37"/>
                  <a:pt x="560" y="38"/>
                </a:cubicBezTo>
                <a:cubicBezTo>
                  <a:pt x="490" y="39"/>
                  <a:pt x="414" y="31"/>
                  <a:pt x="382" y="30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Freeform 243"/>
          <p:cNvSpPr>
            <a:spLocks noChangeArrowheads="1"/>
          </p:cNvSpPr>
          <p:nvPr/>
        </p:nvSpPr>
        <p:spPr bwMode="auto">
          <a:xfrm>
            <a:off x="6729413" y="1931988"/>
            <a:ext cx="1730375" cy="1044575"/>
          </a:xfrm>
          <a:custGeom>
            <a:avLst/>
            <a:gdLst>
              <a:gd name="T0" fmla="*/ 424 w 765"/>
              <a:gd name="T1" fmla="*/ 10 h 459"/>
              <a:gd name="T2" fmla="*/ 288 w 765"/>
              <a:gd name="T3" fmla="*/ 70 h 459"/>
              <a:gd name="T4" fmla="*/ 96 w 765"/>
              <a:gd name="T5" fmla="*/ 100 h 459"/>
              <a:gd name="T6" fmla="*/ 14 w 765"/>
              <a:gd name="T7" fmla="*/ 336 h 459"/>
              <a:gd name="T8" fmla="*/ 180 w 765"/>
              <a:gd name="T9" fmla="*/ 444 h 459"/>
              <a:gd name="T10" fmla="*/ 346 w 765"/>
              <a:gd name="T11" fmla="*/ 426 h 459"/>
              <a:gd name="T12" fmla="*/ 584 w 765"/>
              <a:gd name="T13" fmla="*/ 444 h 459"/>
              <a:gd name="T14" fmla="*/ 698 w 765"/>
              <a:gd name="T15" fmla="*/ 434 h 459"/>
              <a:gd name="T16" fmla="*/ 752 w 765"/>
              <a:gd name="T17" fmla="*/ 372 h 459"/>
              <a:gd name="T18" fmla="*/ 750 w 765"/>
              <a:gd name="T19" fmla="*/ 158 h 459"/>
              <a:gd name="T20" fmla="*/ 662 w 765"/>
              <a:gd name="T21" fmla="*/ 34 h 459"/>
              <a:gd name="T22" fmla="*/ 424 w 765"/>
              <a:gd name="T23" fmla="*/ 10 h 4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65"/>
              <a:gd name="T37" fmla="*/ 0 h 459"/>
              <a:gd name="T38" fmla="*/ 765 w 765"/>
              <a:gd name="T39" fmla="*/ 459 h 45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65" h="459">
                <a:moveTo>
                  <a:pt x="424" y="10"/>
                </a:moveTo>
                <a:cubicBezTo>
                  <a:pt x="362" y="16"/>
                  <a:pt x="343" y="55"/>
                  <a:pt x="288" y="70"/>
                </a:cubicBezTo>
                <a:cubicBezTo>
                  <a:pt x="233" y="85"/>
                  <a:pt x="142" y="56"/>
                  <a:pt x="96" y="100"/>
                </a:cubicBezTo>
                <a:cubicBezTo>
                  <a:pt x="50" y="144"/>
                  <a:pt x="0" y="279"/>
                  <a:pt x="14" y="336"/>
                </a:cubicBezTo>
                <a:cubicBezTo>
                  <a:pt x="28" y="393"/>
                  <a:pt x="125" y="429"/>
                  <a:pt x="180" y="444"/>
                </a:cubicBezTo>
                <a:cubicBezTo>
                  <a:pt x="235" y="459"/>
                  <a:pt x="279" y="426"/>
                  <a:pt x="346" y="426"/>
                </a:cubicBezTo>
                <a:cubicBezTo>
                  <a:pt x="413" y="426"/>
                  <a:pt x="525" y="443"/>
                  <a:pt x="584" y="444"/>
                </a:cubicBezTo>
                <a:cubicBezTo>
                  <a:pt x="643" y="445"/>
                  <a:pt x="670" y="446"/>
                  <a:pt x="698" y="434"/>
                </a:cubicBezTo>
                <a:cubicBezTo>
                  <a:pt x="726" y="422"/>
                  <a:pt x="743" y="418"/>
                  <a:pt x="752" y="372"/>
                </a:cubicBezTo>
                <a:cubicBezTo>
                  <a:pt x="761" y="326"/>
                  <a:pt x="765" y="214"/>
                  <a:pt x="750" y="158"/>
                </a:cubicBezTo>
                <a:cubicBezTo>
                  <a:pt x="735" y="102"/>
                  <a:pt x="716" y="58"/>
                  <a:pt x="662" y="34"/>
                </a:cubicBezTo>
                <a:cubicBezTo>
                  <a:pt x="608" y="10"/>
                  <a:pt x="505" y="0"/>
                  <a:pt x="424" y="1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Freeform 244"/>
          <p:cNvSpPr>
            <a:spLocks noChangeArrowheads="1"/>
          </p:cNvSpPr>
          <p:nvPr/>
        </p:nvSpPr>
        <p:spPr bwMode="auto">
          <a:xfrm>
            <a:off x="4989513" y="1639888"/>
            <a:ext cx="1644650" cy="1071562"/>
          </a:xfrm>
          <a:custGeom>
            <a:avLst/>
            <a:gdLst>
              <a:gd name="T0" fmla="*/ 648 w 1036"/>
              <a:gd name="T1" fmla="*/ 11 h 675"/>
              <a:gd name="T2" fmla="*/ 390 w 1036"/>
              <a:gd name="T3" fmla="*/ 53 h 675"/>
              <a:gd name="T4" fmla="*/ 206 w 1036"/>
              <a:gd name="T5" fmla="*/ 129 h 675"/>
              <a:gd name="T6" fmla="*/ 152 w 1036"/>
              <a:gd name="T7" fmla="*/ 229 h 675"/>
              <a:gd name="T8" fmla="*/ 22 w 1036"/>
              <a:gd name="T9" fmla="*/ 297 h 675"/>
              <a:gd name="T10" fmla="*/ 18 w 1036"/>
              <a:gd name="T11" fmla="*/ 459 h 675"/>
              <a:gd name="T12" fmla="*/ 132 w 1036"/>
              <a:gd name="T13" fmla="*/ 489 h 675"/>
              <a:gd name="T14" fmla="*/ 458 w 1036"/>
              <a:gd name="T15" fmla="*/ 489 h 675"/>
              <a:gd name="T16" fmla="*/ 598 w 1036"/>
              <a:gd name="T17" fmla="*/ 555 h 675"/>
              <a:gd name="T18" fmla="*/ 752 w 1036"/>
              <a:gd name="T19" fmla="*/ 657 h 675"/>
              <a:gd name="T20" fmla="*/ 870 w 1036"/>
              <a:gd name="T21" fmla="*/ 661 h 675"/>
              <a:gd name="T22" fmla="*/ 952 w 1036"/>
              <a:gd name="T23" fmla="*/ 603 h 675"/>
              <a:gd name="T24" fmla="*/ 992 w 1036"/>
              <a:gd name="T25" fmla="*/ 445 h 675"/>
              <a:gd name="T26" fmla="*/ 1018 w 1036"/>
              <a:gd name="T27" fmla="*/ 291 h 675"/>
              <a:gd name="T28" fmla="*/ 1022 w 1036"/>
              <a:gd name="T29" fmla="*/ 107 h 675"/>
              <a:gd name="T30" fmla="*/ 934 w 1036"/>
              <a:gd name="T31" fmla="*/ 17 h 675"/>
              <a:gd name="T32" fmla="*/ 776 w 1036"/>
              <a:gd name="T33" fmla="*/ 3 h 675"/>
              <a:gd name="T34" fmla="*/ 648 w 1036"/>
              <a:gd name="T35" fmla="*/ 11 h 67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36"/>
              <a:gd name="T55" fmla="*/ 0 h 675"/>
              <a:gd name="T56" fmla="*/ 1036 w 1036"/>
              <a:gd name="T57" fmla="*/ 675 h 67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36" h="675">
                <a:moveTo>
                  <a:pt x="648" y="11"/>
                </a:moveTo>
                <a:cubicBezTo>
                  <a:pt x="584" y="19"/>
                  <a:pt x="464" y="33"/>
                  <a:pt x="390" y="53"/>
                </a:cubicBezTo>
                <a:cubicBezTo>
                  <a:pt x="316" y="73"/>
                  <a:pt x="246" y="100"/>
                  <a:pt x="206" y="129"/>
                </a:cubicBezTo>
                <a:cubicBezTo>
                  <a:pt x="166" y="158"/>
                  <a:pt x="183" y="201"/>
                  <a:pt x="152" y="229"/>
                </a:cubicBezTo>
                <a:cubicBezTo>
                  <a:pt x="121" y="257"/>
                  <a:pt x="44" y="259"/>
                  <a:pt x="22" y="297"/>
                </a:cubicBezTo>
                <a:cubicBezTo>
                  <a:pt x="0" y="335"/>
                  <a:pt x="0" y="427"/>
                  <a:pt x="18" y="459"/>
                </a:cubicBezTo>
                <a:cubicBezTo>
                  <a:pt x="36" y="491"/>
                  <a:pt x="59" y="484"/>
                  <a:pt x="132" y="489"/>
                </a:cubicBezTo>
                <a:cubicBezTo>
                  <a:pt x="205" y="494"/>
                  <a:pt x="380" y="478"/>
                  <a:pt x="458" y="489"/>
                </a:cubicBezTo>
                <a:cubicBezTo>
                  <a:pt x="536" y="500"/>
                  <a:pt x="549" y="527"/>
                  <a:pt x="598" y="555"/>
                </a:cubicBezTo>
                <a:cubicBezTo>
                  <a:pt x="647" y="583"/>
                  <a:pt x="707" y="639"/>
                  <a:pt x="752" y="657"/>
                </a:cubicBezTo>
                <a:cubicBezTo>
                  <a:pt x="797" y="675"/>
                  <a:pt x="837" y="670"/>
                  <a:pt x="870" y="661"/>
                </a:cubicBezTo>
                <a:cubicBezTo>
                  <a:pt x="903" y="652"/>
                  <a:pt x="932" y="639"/>
                  <a:pt x="952" y="603"/>
                </a:cubicBezTo>
                <a:cubicBezTo>
                  <a:pt x="972" y="567"/>
                  <a:pt x="981" y="497"/>
                  <a:pt x="992" y="445"/>
                </a:cubicBezTo>
                <a:cubicBezTo>
                  <a:pt x="1003" y="393"/>
                  <a:pt x="1013" y="347"/>
                  <a:pt x="1018" y="291"/>
                </a:cubicBezTo>
                <a:cubicBezTo>
                  <a:pt x="1023" y="235"/>
                  <a:pt x="1036" y="153"/>
                  <a:pt x="1022" y="107"/>
                </a:cubicBezTo>
                <a:cubicBezTo>
                  <a:pt x="1008" y="61"/>
                  <a:pt x="975" y="34"/>
                  <a:pt x="934" y="17"/>
                </a:cubicBezTo>
                <a:cubicBezTo>
                  <a:pt x="893" y="0"/>
                  <a:pt x="824" y="4"/>
                  <a:pt x="776" y="3"/>
                </a:cubicBezTo>
                <a:cubicBezTo>
                  <a:pt x="728" y="2"/>
                  <a:pt x="712" y="3"/>
                  <a:pt x="648" y="11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945" name="Group 245"/>
          <p:cNvGrpSpPr>
            <a:grpSpLocks/>
          </p:cNvGrpSpPr>
          <p:nvPr/>
        </p:nvGrpSpPr>
        <p:grpSpPr bwMode="auto">
          <a:xfrm>
            <a:off x="5076825" y="2974975"/>
            <a:ext cx="1457325" cy="931863"/>
            <a:chOff x="3198" y="1874"/>
            <a:chExt cx="918" cy="587"/>
          </a:xfrm>
        </p:grpSpPr>
        <p:sp>
          <p:nvSpPr>
            <p:cNvPr id="40566" name="Rectangle 246"/>
            <p:cNvSpPr>
              <a:spLocks noChangeArrowheads="1"/>
            </p:cNvSpPr>
            <p:nvPr/>
          </p:nvSpPr>
          <p:spPr bwMode="auto">
            <a:xfrm>
              <a:off x="3345" y="2040"/>
              <a:ext cx="622" cy="422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567" name="AutoShape 247"/>
            <p:cNvSpPr>
              <a:spLocks noChangeArrowheads="1"/>
            </p:cNvSpPr>
            <p:nvPr/>
          </p:nvSpPr>
          <p:spPr bwMode="auto">
            <a:xfrm>
              <a:off x="3198" y="1874"/>
              <a:ext cx="919" cy="200"/>
            </a:xfrm>
            <a:prstGeom prst="triangle">
              <a:avLst>
                <a:gd name="adj" fmla="val 50000"/>
              </a:avLst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9946" name="Group 248"/>
          <p:cNvGrpSpPr>
            <a:grpSpLocks/>
          </p:cNvGrpSpPr>
          <p:nvPr/>
        </p:nvGrpSpPr>
        <p:grpSpPr bwMode="auto">
          <a:xfrm>
            <a:off x="5773738" y="1828800"/>
            <a:ext cx="342900" cy="533400"/>
            <a:chOff x="3637" y="1152"/>
            <a:chExt cx="216" cy="336"/>
          </a:xfrm>
        </p:grpSpPr>
        <p:sp>
          <p:nvSpPr>
            <p:cNvPr id="40536" name="Line 249"/>
            <p:cNvSpPr>
              <a:spLocks noChangeShapeType="1"/>
            </p:cNvSpPr>
            <p:nvPr/>
          </p:nvSpPr>
          <p:spPr bwMode="auto">
            <a:xfrm flipH="1">
              <a:off x="3687" y="1273"/>
              <a:ext cx="60" cy="196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37" name="Line 250"/>
            <p:cNvSpPr>
              <a:spLocks noChangeShapeType="1"/>
            </p:cNvSpPr>
            <p:nvPr/>
          </p:nvSpPr>
          <p:spPr bwMode="auto">
            <a:xfrm>
              <a:off x="3746" y="1273"/>
              <a:ext cx="58" cy="195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38" name="Line 251"/>
            <p:cNvSpPr>
              <a:spLocks noChangeShapeType="1"/>
            </p:cNvSpPr>
            <p:nvPr/>
          </p:nvSpPr>
          <p:spPr bwMode="auto">
            <a:xfrm>
              <a:off x="3688" y="1468"/>
              <a:ext cx="58" cy="2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39" name="Line 252"/>
            <p:cNvSpPr>
              <a:spLocks noChangeShapeType="1"/>
            </p:cNvSpPr>
            <p:nvPr/>
          </p:nvSpPr>
          <p:spPr bwMode="auto">
            <a:xfrm flipH="1">
              <a:off x="3744" y="1468"/>
              <a:ext cx="60" cy="2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0" name="Line 253"/>
            <p:cNvSpPr>
              <a:spLocks noChangeShapeType="1"/>
            </p:cNvSpPr>
            <p:nvPr/>
          </p:nvSpPr>
          <p:spPr bwMode="auto">
            <a:xfrm>
              <a:off x="3746" y="1277"/>
              <a:ext cx="1" cy="212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1" name="Line 254"/>
            <p:cNvSpPr>
              <a:spLocks noChangeShapeType="1"/>
            </p:cNvSpPr>
            <p:nvPr/>
          </p:nvSpPr>
          <p:spPr bwMode="auto">
            <a:xfrm flipV="1">
              <a:off x="3688" y="1446"/>
              <a:ext cx="58" cy="23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2" name="Line 255"/>
            <p:cNvSpPr>
              <a:spLocks noChangeShapeType="1"/>
            </p:cNvSpPr>
            <p:nvPr/>
          </p:nvSpPr>
          <p:spPr bwMode="auto">
            <a:xfrm flipH="1" flipV="1">
              <a:off x="3744" y="1446"/>
              <a:ext cx="60" cy="22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3" name="Line 256"/>
            <p:cNvSpPr>
              <a:spLocks noChangeShapeType="1"/>
            </p:cNvSpPr>
            <p:nvPr/>
          </p:nvSpPr>
          <p:spPr bwMode="auto">
            <a:xfrm>
              <a:off x="3712" y="1383"/>
              <a:ext cx="33" cy="16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4" name="Line 257"/>
            <p:cNvSpPr>
              <a:spLocks noChangeShapeType="1"/>
            </p:cNvSpPr>
            <p:nvPr/>
          </p:nvSpPr>
          <p:spPr bwMode="auto">
            <a:xfrm flipV="1">
              <a:off x="3746" y="1382"/>
              <a:ext cx="35" cy="18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5" name="Line 258"/>
            <p:cNvSpPr>
              <a:spLocks noChangeShapeType="1"/>
            </p:cNvSpPr>
            <p:nvPr/>
          </p:nvSpPr>
          <p:spPr bwMode="auto">
            <a:xfrm>
              <a:off x="3701" y="1412"/>
              <a:ext cx="43" cy="22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6" name="Line 259"/>
            <p:cNvSpPr>
              <a:spLocks noChangeShapeType="1"/>
            </p:cNvSpPr>
            <p:nvPr/>
          </p:nvSpPr>
          <p:spPr bwMode="auto">
            <a:xfrm flipV="1">
              <a:off x="3746" y="1415"/>
              <a:ext cx="43" cy="21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7" name="Line 260"/>
            <p:cNvSpPr>
              <a:spLocks noChangeShapeType="1"/>
            </p:cNvSpPr>
            <p:nvPr/>
          </p:nvSpPr>
          <p:spPr bwMode="auto">
            <a:xfrm flipV="1">
              <a:off x="3746" y="1353"/>
              <a:ext cx="22" cy="10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8" name="Line 261"/>
            <p:cNvSpPr>
              <a:spLocks noChangeShapeType="1"/>
            </p:cNvSpPr>
            <p:nvPr/>
          </p:nvSpPr>
          <p:spPr bwMode="auto">
            <a:xfrm flipV="1">
              <a:off x="3746" y="1312"/>
              <a:ext cx="14" cy="8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49" name="Line 262"/>
            <p:cNvSpPr>
              <a:spLocks noChangeShapeType="1"/>
            </p:cNvSpPr>
            <p:nvPr/>
          </p:nvSpPr>
          <p:spPr bwMode="auto">
            <a:xfrm>
              <a:off x="3721" y="1351"/>
              <a:ext cx="27" cy="10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50" name="Line 263"/>
            <p:cNvSpPr>
              <a:spLocks noChangeShapeType="1"/>
            </p:cNvSpPr>
            <p:nvPr/>
          </p:nvSpPr>
          <p:spPr bwMode="auto">
            <a:xfrm>
              <a:off x="3733" y="1312"/>
              <a:ext cx="15" cy="10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0551" name="Group 264"/>
            <p:cNvGrpSpPr>
              <a:grpSpLocks/>
            </p:cNvGrpSpPr>
            <p:nvPr/>
          </p:nvGrpSpPr>
          <p:grpSpPr bwMode="auto">
            <a:xfrm>
              <a:off x="3756" y="1263"/>
              <a:ext cx="98" cy="24"/>
              <a:chOff x="3756" y="1263"/>
              <a:chExt cx="98" cy="24"/>
            </a:xfrm>
          </p:grpSpPr>
          <p:sp>
            <p:nvSpPr>
              <p:cNvPr id="40562" name="Line 265"/>
              <p:cNvSpPr>
                <a:spLocks noChangeShapeType="1"/>
              </p:cNvSpPr>
              <p:nvPr/>
            </p:nvSpPr>
            <p:spPr bwMode="auto">
              <a:xfrm>
                <a:off x="3756" y="1288"/>
                <a:ext cx="1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3" name="Line 266"/>
              <p:cNvSpPr>
                <a:spLocks noChangeShapeType="1"/>
              </p:cNvSpPr>
              <p:nvPr/>
            </p:nvSpPr>
            <p:spPr bwMode="auto">
              <a:xfrm flipV="1">
                <a:off x="3762" y="1261"/>
                <a:ext cx="61" cy="12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4" name="Line 267"/>
              <p:cNvSpPr>
                <a:spLocks noChangeShapeType="1"/>
              </p:cNvSpPr>
              <p:nvPr/>
            </p:nvSpPr>
            <p:spPr bwMode="auto">
              <a:xfrm flipH="1">
                <a:off x="3792" y="1264"/>
                <a:ext cx="31" cy="19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5" name="Line 268"/>
              <p:cNvSpPr>
                <a:spLocks noChangeShapeType="1"/>
              </p:cNvSpPr>
              <p:nvPr/>
            </p:nvSpPr>
            <p:spPr bwMode="auto">
              <a:xfrm flipV="1">
                <a:off x="3794" y="1273"/>
                <a:ext cx="61" cy="12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552" name="Group 269"/>
            <p:cNvGrpSpPr>
              <a:grpSpLocks/>
            </p:cNvGrpSpPr>
            <p:nvPr/>
          </p:nvGrpSpPr>
          <p:grpSpPr bwMode="auto">
            <a:xfrm>
              <a:off x="3742" y="1152"/>
              <a:ext cx="14" cy="109"/>
              <a:chOff x="3742" y="1152"/>
              <a:chExt cx="14" cy="109"/>
            </a:xfrm>
          </p:grpSpPr>
          <p:sp>
            <p:nvSpPr>
              <p:cNvPr id="40558" name="Line 270"/>
              <p:cNvSpPr>
                <a:spLocks noChangeShapeType="1"/>
              </p:cNvSpPr>
              <p:nvPr/>
            </p:nvSpPr>
            <p:spPr bwMode="auto">
              <a:xfrm>
                <a:off x="3742" y="1152"/>
                <a:ext cx="1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9" name="Line 271"/>
              <p:cNvSpPr>
                <a:spLocks noChangeShapeType="1"/>
              </p:cNvSpPr>
              <p:nvPr/>
            </p:nvSpPr>
            <p:spPr bwMode="auto">
              <a:xfrm flipH="1">
                <a:off x="3755" y="1161"/>
                <a:ext cx="3" cy="66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0" name="Line 272"/>
              <p:cNvSpPr>
                <a:spLocks noChangeShapeType="1"/>
              </p:cNvSpPr>
              <p:nvPr/>
            </p:nvSpPr>
            <p:spPr bwMode="auto">
              <a:xfrm flipH="1" flipV="1">
                <a:off x="3744" y="1195"/>
                <a:ext cx="14" cy="34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1" name="Line 273"/>
              <p:cNvSpPr>
                <a:spLocks noChangeShapeType="1"/>
              </p:cNvSpPr>
              <p:nvPr/>
            </p:nvSpPr>
            <p:spPr bwMode="auto">
              <a:xfrm flipH="1">
                <a:off x="3742" y="1196"/>
                <a:ext cx="3" cy="66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553" name="Group 274"/>
            <p:cNvGrpSpPr>
              <a:grpSpLocks/>
            </p:cNvGrpSpPr>
            <p:nvPr/>
          </p:nvGrpSpPr>
          <p:grpSpPr bwMode="auto">
            <a:xfrm>
              <a:off x="3637" y="1254"/>
              <a:ext cx="98" cy="24"/>
              <a:chOff x="3637" y="1254"/>
              <a:chExt cx="98" cy="24"/>
            </a:xfrm>
          </p:grpSpPr>
          <p:sp>
            <p:nvSpPr>
              <p:cNvPr id="40554" name="Line 275"/>
              <p:cNvSpPr>
                <a:spLocks noChangeShapeType="1"/>
              </p:cNvSpPr>
              <p:nvPr/>
            </p:nvSpPr>
            <p:spPr bwMode="auto">
              <a:xfrm>
                <a:off x="3736" y="1254"/>
                <a:ext cx="1" cy="1"/>
              </a:xfrm>
              <a:prstGeom prst="line">
                <a:avLst/>
              </a:prstGeom>
              <a:noFill/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5" name="Line 276"/>
              <p:cNvSpPr>
                <a:spLocks noChangeShapeType="1"/>
              </p:cNvSpPr>
              <p:nvPr/>
            </p:nvSpPr>
            <p:spPr bwMode="auto">
              <a:xfrm flipH="1">
                <a:off x="3667" y="1270"/>
                <a:ext cx="63" cy="10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6" name="Line 277"/>
              <p:cNvSpPr>
                <a:spLocks noChangeShapeType="1"/>
              </p:cNvSpPr>
              <p:nvPr/>
            </p:nvSpPr>
            <p:spPr bwMode="auto">
              <a:xfrm flipV="1">
                <a:off x="3670" y="1259"/>
                <a:ext cx="29" cy="21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7" name="Line 278"/>
              <p:cNvSpPr>
                <a:spLocks noChangeShapeType="1"/>
              </p:cNvSpPr>
              <p:nvPr/>
            </p:nvSpPr>
            <p:spPr bwMode="auto">
              <a:xfrm flipH="1">
                <a:off x="3636" y="1259"/>
                <a:ext cx="63" cy="10"/>
              </a:xfrm>
              <a:prstGeom prst="line">
                <a:avLst/>
              </a:prstGeom>
              <a:noFill/>
              <a:ln w="3168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9947" name="Line 279"/>
          <p:cNvSpPr>
            <a:spLocks noChangeShapeType="1"/>
          </p:cNvSpPr>
          <p:nvPr/>
        </p:nvSpPr>
        <p:spPr bwMode="auto">
          <a:xfrm flipH="1">
            <a:off x="5094288" y="2220913"/>
            <a:ext cx="96837" cy="15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8" name="Line 280"/>
          <p:cNvSpPr>
            <a:spLocks noChangeShapeType="1"/>
          </p:cNvSpPr>
          <p:nvPr/>
        </p:nvSpPr>
        <p:spPr bwMode="auto">
          <a:xfrm flipH="1">
            <a:off x="5060950" y="2190750"/>
            <a:ext cx="155575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9949" name="Picture 2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1938" y="1878013"/>
            <a:ext cx="368300" cy="26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9950" name="Oval 282"/>
          <p:cNvSpPr>
            <a:spLocks noChangeArrowheads="1"/>
          </p:cNvSpPr>
          <p:nvPr/>
        </p:nvSpPr>
        <p:spPr bwMode="auto">
          <a:xfrm>
            <a:off x="6835775" y="3652838"/>
            <a:ext cx="358775" cy="95250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51" name="Line 283"/>
          <p:cNvSpPr>
            <a:spLocks noChangeShapeType="1"/>
          </p:cNvSpPr>
          <p:nvPr/>
        </p:nvSpPr>
        <p:spPr bwMode="auto">
          <a:xfrm>
            <a:off x="6835775" y="3644900"/>
            <a:ext cx="1588" cy="58738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2" name="Line 284"/>
          <p:cNvSpPr>
            <a:spLocks noChangeShapeType="1"/>
          </p:cNvSpPr>
          <p:nvPr/>
        </p:nvSpPr>
        <p:spPr bwMode="auto">
          <a:xfrm>
            <a:off x="7194550" y="3644900"/>
            <a:ext cx="1588" cy="58738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3" name="Rectangle 285"/>
          <p:cNvSpPr>
            <a:spLocks noChangeArrowheads="1"/>
          </p:cNvSpPr>
          <p:nvPr/>
        </p:nvSpPr>
        <p:spPr bwMode="auto">
          <a:xfrm>
            <a:off x="6835775" y="3644900"/>
            <a:ext cx="355600" cy="58738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54" name="Oval 286"/>
          <p:cNvSpPr>
            <a:spLocks noChangeArrowheads="1"/>
          </p:cNvSpPr>
          <p:nvPr/>
        </p:nvSpPr>
        <p:spPr bwMode="auto">
          <a:xfrm>
            <a:off x="6832600" y="3576638"/>
            <a:ext cx="358775" cy="111125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39955" name="Group 287"/>
          <p:cNvGrpSpPr>
            <a:grpSpLocks/>
          </p:cNvGrpSpPr>
          <p:nvPr/>
        </p:nvGrpSpPr>
        <p:grpSpPr bwMode="auto">
          <a:xfrm>
            <a:off x="6918325" y="3600450"/>
            <a:ext cx="177800" cy="63500"/>
            <a:chOff x="4358" y="2268"/>
            <a:chExt cx="112" cy="40"/>
          </a:xfrm>
        </p:grpSpPr>
        <p:sp>
          <p:nvSpPr>
            <p:cNvPr id="40533" name="Line 288"/>
            <p:cNvSpPr>
              <a:spLocks noChangeShapeType="1"/>
            </p:cNvSpPr>
            <p:nvPr/>
          </p:nvSpPr>
          <p:spPr bwMode="auto">
            <a:xfrm flipV="1">
              <a:off x="4358" y="2266"/>
              <a:ext cx="40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34" name="Line 289"/>
            <p:cNvSpPr>
              <a:spLocks noChangeShapeType="1"/>
            </p:cNvSpPr>
            <p:nvPr/>
          </p:nvSpPr>
          <p:spPr bwMode="auto">
            <a:xfrm>
              <a:off x="4435" y="2309"/>
              <a:ext cx="35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35" name="Line 290"/>
            <p:cNvSpPr>
              <a:spLocks noChangeShapeType="1"/>
            </p:cNvSpPr>
            <p:nvPr/>
          </p:nvSpPr>
          <p:spPr bwMode="auto">
            <a:xfrm>
              <a:off x="4395" y="2269"/>
              <a:ext cx="42" cy="40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956" name="Group 291"/>
          <p:cNvGrpSpPr>
            <a:grpSpLocks/>
          </p:cNvGrpSpPr>
          <p:nvPr/>
        </p:nvGrpSpPr>
        <p:grpSpPr bwMode="auto">
          <a:xfrm>
            <a:off x="6918325" y="3600450"/>
            <a:ext cx="177800" cy="63500"/>
            <a:chOff x="4358" y="2268"/>
            <a:chExt cx="112" cy="40"/>
          </a:xfrm>
        </p:grpSpPr>
        <p:sp>
          <p:nvSpPr>
            <p:cNvPr id="40530" name="Line 292"/>
            <p:cNvSpPr>
              <a:spLocks noChangeShapeType="1"/>
            </p:cNvSpPr>
            <p:nvPr/>
          </p:nvSpPr>
          <p:spPr bwMode="auto">
            <a:xfrm>
              <a:off x="4358" y="2308"/>
              <a:ext cx="40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31" name="Line 293"/>
            <p:cNvSpPr>
              <a:spLocks noChangeShapeType="1"/>
            </p:cNvSpPr>
            <p:nvPr/>
          </p:nvSpPr>
          <p:spPr bwMode="auto">
            <a:xfrm>
              <a:off x="4435" y="2268"/>
              <a:ext cx="35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32" name="Line 294"/>
            <p:cNvSpPr>
              <a:spLocks noChangeShapeType="1"/>
            </p:cNvSpPr>
            <p:nvPr/>
          </p:nvSpPr>
          <p:spPr bwMode="auto">
            <a:xfrm flipV="1">
              <a:off x="4395" y="2267"/>
              <a:ext cx="42" cy="42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57" name="Oval 295"/>
          <p:cNvSpPr>
            <a:spLocks noChangeArrowheads="1"/>
          </p:cNvSpPr>
          <p:nvPr/>
        </p:nvSpPr>
        <p:spPr bwMode="auto">
          <a:xfrm>
            <a:off x="6086475" y="2498725"/>
            <a:ext cx="346075" cy="87313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58" name="Line 296"/>
          <p:cNvSpPr>
            <a:spLocks noChangeShapeType="1"/>
          </p:cNvSpPr>
          <p:nvPr/>
        </p:nvSpPr>
        <p:spPr bwMode="auto">
          <a:xfrm>
            <a:off x="6086475" y="2490788"/>
            <a:ext cx="1588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9" name="Line 297"/>
          <p:cNvSpPr>
            <a:spLocks noChangeShapeType="1"/>
          </p:cNvSpPr>
          <p:nvPr/>
        </p:nvSpPr>
        <p:spPr bwMode="auto">
          <a:xfrm>
            <a:off x="6432550" y="2490788"/>
            <a:ext cx="1588" cy="53975"/>
          </a:xfrm>
          <a:prstGeom prst="line">
            <a:avLst/>
          </a:prstGeom>
          <a:noFill/>
          <a:ln w="1260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0" name="Rectangle 298"/>
          <p:cNvSpPr>
            <a:spLocks noChangeArrowheads="1"/>
          </p:cNvSpPr>
          <p:nvPr/>
        </p:nvSpPr>
        <p:spPr bwMode="auto">
          <a:xfrm>
            <a:off x="6086475" y="2490788"/>
            <a:ext cx="342900" cy="53975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61" name="Oval 299"/>
          <p:cNvSpPr>
            <a:spLocks noChangeArrowheads="1"/>
          </p:cNvSpPr>
          <p:nvPr/>
        </p:nvSpPr>
        <p:spPr bwMode="auto">
          <a:xfrm>
            <a:off x="6083300" y="2427288"/>
            <a:ext cx="346075" cy="103187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39962" name="Group 300"/>
          <p:cNvGrpSpPr>
            <a:grpSpLocks/>
          </p:cNvGrpSpPr>
          <p:nvPr/>
        </p:nvGrpSpPr>
        <p:grpSpPr bwMode="auto">
          <a:xfrm>
            <a:off x="6167438" y="2449513"/>
            <a:ext cx="169862" cy="58737"/>
            <a:chOff x="3885" y="1543"/>
            <a:chExt cx="107" cy="37"/>
          </a:xfrm>
        </p:grpSpPr>
        <p:sp>
          <p:nvSpPr>
            <p:cNvPr id="40527" name="Line 301"/>
            <p:cNvSpPr>
              <a:spLocks noChangeShapeType="1"/>
            </p:cNvSpPr>
            <p:nvPr/>
          </p:nvSpPr>
          <p:spPr bwMode="auto">
            <a:xfrm flipV="1">
              <a:off x="3885" y="1541"/>
              <a:ext cx="38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28" name="Line 302"/>
            <p:cNvSpPr>
              <a:spLocks noChangeShapeType="1"/>
            </p:cNvSpPr>
            <p:nvPr/>
          </p:nvSpPr>
          <p:spPr bwMode="auto">
            <a:xfrm>
              <a:off x="3959" y="1581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29" name="Line 303"/>
            <p:cNvSpPr>
              <a:spLocks noChangeShapeType="1"/>
            </p:cNvSpPr>
            <p:nvPr/>
          </p:nvSpPr>
          <p:spPr bwMode="auto">
            <a:xfrm>
              <a:off x="3920" y="1544"/>
              <a:ext cx="40" cy="37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963" name="Group 304"/>
          <p:cNvGrpSpPr>
            <a:grpSpLocks/>
          </p:cNvGrpSpPr>
          <p:nvPr/>
        </p:nvGrpSpPr>
        <p:grpSpPr bwMode="auto">
          <a:xfrm>
            <a:off x="6167438" y="2449513"/>
            <a:ext cx="169862" cy="57150"/>
            <a:chOff x="3885" y="1543"/>
            <a:chExt cx="107" cy="36"/>
          </a:xfrm>
        </p:grpSpPr>
        <p:sp>
          <p:nvSpPr>
            <p:cNvPr id="40524" name="Line 305"/>
            <p:cNvSpPr>
              <a:spLocks noChangeShapeType="1"/>
            </p:cNvSpPr>
            <p:nvPr/>
          </p:nvSpPr>
          <p:spPr bwMode="auto">
            <a:xfrm>
              <a:off x="3885" y="1579"/>
              <a:ext cx="38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25" name="Line 306"/>
            <p:cNvSpPr>
              <a:spLocks noChangeShapeType="1"/>
            </p:cNvSpPr>
            <p:nvPr/>
          </p:nvSpPr>
          <p:spPr bwMode="auto">
            <a:xfrm>
              <a:off x="3959" y="1543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26" name="Line 307"/>
            <p:cNvSpPr>
              <a:spLocks noChangeShapeType="1"/>
            </p:cNvSpPr>
            <p:nvPr/>
          </p:nvSpPr>
          <p:spPr bwMode="auto">
            <a:xfrm flipV="1">
              <a:off x="3920" y="1542"/>
              <a:ext cx="40" cy="38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64" name="Oval 308"/>
          <p:cNvSpPr>
            <a:spLocks noChangeArrowheads="1"/>
          </p:cNvSpPr>
          <p:nvPr/>
        </p:nvSpPr>
        <p:spPr bwMode="auto">
          <a:xfrm>
            <a:off x="5780088" y="3648075"/>
            <a:ext cx="346075" cy="87313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65" name="Line 309"/>
          <p:cNvSpPr>
            <a:spLocks noChangeShapeType="1"/>
          </p:cNvSpPr>
          <p:nvPr/>
        </p:nvSpPr>
        <p:spPr bwMode="auto">
          <a:xfrm>
            <a:off x="5780088" y="3640138"/>
            <a:ext cx="1587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6" name="Line 310"/>
          <p:cNvSpPr>
            <a:spLocks noChangeShapeType="1"/>
          </p:cNvSpPr>
          <p:nvPr/>
        </p:nvSpPr>
        <p:spPr bwMode="auto">
          <a:xfrm>
            <a:off x="6126163" y="3640138"/>
            <a:ext cx="1587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7" name="Rectangle 311"/>
          <p:cNvSpPr>
            <a:spLocks noChangeArrowheads="1"/>
          </p:cNvSpPr>
          <p:nvPr/>
        </p:nvSpPr>
        <p:spPr bwMode="auto">
          <a:xfrm>
            <a:off x="5780088" y="3640138"/>
            <a:ext cx="342900" cy="53975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68" name="Oval 312"/>
          <p:cNvSpPr>
            <a:spLocks noChangeArrowheads="1"/>
          </p:cNvSpPr>
          <p:nvPr/>
        </p:nvSpPr>
        <p:spPr bwMode="auto">
          <a:xfrm>
            <a:off x="5776913" y="3576638"/>
            <a:ext cx="346075" cy="103187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39969" name="Group 313"/>
          <p:cNvGrpSpPr>
            <a:grpSpLocks/>
          </p:cNvGrpSpPr>
          <p:nvPr/>
        </p:nvGrpSpPr>
        <p:grpSpPr bwMode="auto">
          <a:xfrm>
            <a:off x="5861050" y="3598863"/>
            <a:ext cx="169863" cy="58737"/>
            <a:chOff x="3692" y="2267"/>
            <a:chExt cx="107" cy="37"/>
          </a:xfrm>
        </p:grpSpPr>
        <p:sp>
          <p:nvSpPr>
            <p:cNvPr id="40521" name="Line 314"/>
            <p:cNvSpPr>
              <a:spLocks noChangeShapeType="1"/>
            </p:cNvSpPr>
            <p:nvPr/>
          </p:nvSpPr>
          <p:spPr bwMode="auto">
            <a:xfrm flipV="1">
              <a:off x="3692" y="2265"/>
              <a:ext cx="38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22" name="Line 315"/>
            <p:cNvSpPr>
              <a:spLocks noChangeShapeType="1"/>
            </p:cNvSpPr>
            <p:nvPr/>
          </p:nvSpPr>
          <p:spPr bwMode="auto">
            <a:xfrm>
              <a:off x="3766" y="2305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23" name="Line 316"/>
            <p:cNvSpPr>
              <a:spLocks noChangeShapeType="1"/>
            </p:cNvSpPr>
            <p:nvPr/>
          </p:nvSpPr>
          <p:spPr bwMode="auto">
            <a:xfrm>
              <a:off x="3727" y="2268"/>
              <a:ext cx="40" cy="37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970" name="Group 317"/>
          <p:cNvGrpSpPr>
            <a:grpSpLocks/>
          </p:cNvGrpSpPr>
          <p:nvPr/>
        </p:nvGrpSpPr>
        <p:grpSpPr bwMode="auto">
          <a:xfrm>
            <a:off x="5861050" y="3598863"/>
            <a:ext cx="169863" cy="57150"/>
            <a:chOff x="3692" y="2267"/>
            <a:chExt cx="107" cy="36"/>
          </a:xfrm>
        </p:grpSpPr>
        <p:sp>
          <p:nvSpPr>
            <p:cNvPr id="40518" name="Line 318"/>
            <p:cNvSpPr>
              <a:spLocks noChangeShapeType="1"/>
            </p:cNvSpPr>
            <p:nvPr/>
          </p:nvSpPr>
          <p:spPr bwMode="auto">
            <a:xfrm>
              <a:off x="3692" y="2303"/>
              <a:ext cx="38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19" name="Line 319"/>
            <p:cNvSpPr>
              <a:spLocks noChangeShapeType="1"/>
            </p:cNvSpPr>
            <p:nvPr/>
          </p:nvSpPr>
          <p:spPr bwMode="auto">
            <a:xfrm>
              <a:off x="3766" y="2267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520" name="Line 320"/>
            <p:cNvSpPr>
              <a:spLocks noChangeShapeType="1"/>
            </p:cNvSpPr>
            <p:nvPr/>
          </p:nvSpPr>
          <p:spPr bwMode="auto">
            <a:xfrm flipV="1">
              <a:off x="3727" y="2266"/>
              <a:ext cx="40" cy="38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71" name="Line 321"/>
          <p:cNvSpPr>
            <a:spLocks noChangeShapeType="1"/>
          </p:cNvSpPr>
          <p:nvPr/>
        </p:nvSpPr>
        <p:spPr bwMode="auto">
          <a:xfrm>
            <a:off x="7102475" y="3743325"/>
            <a:ext cx="163513" cy="1206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72" name="Line 322"/>
          <p:cNvSpPr>
            <a:spLocks noChangeShapeType="1"/>
          </p:cNvSpPr>
          <p:nvPr/>
        </p:nvSpPr>
        <p:spPr bwMode="auto">
          <a:xfrm>
            <a:off x="7199313" y="3663950"/>
            <a:ext cx="279400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73" name="Line 323"/>
          <p:cNvSpPr>
            <a:spLocks noChangeShapeType="1"/>
          </p:cNvSpPr>
          <p:nvPr/>
        </p:nvSpPr>
        <p:spPr bwMode="auto">
          <a:xfrm flipV="1">
            <a:off x="7435850" y="3748088"/>
            <a:ext cx="134938" cy="1079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74" name="Line 324"/>
          <p:cNvSpPr>
            <a:spLocks noChangeShapeType="1"/>
          </p:cNvSpPr>
          <p:nvPr/>
        </p:nvSpPr>
        <p:spPr bwMode="auto">
          <a:xfrm>
            <a:off x="6134100" y="3670300"/>
            <a:ext cx="701675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9975" name="Group 325"/>
          <p:cNvGrpSpPr>
            <a:grpSpLocks/>
          </p:cNvGrpSpPr>
          <p:nvPr/>
        </p:nvGrpSpPr>
        <p:grpSpPr bwMode="auto">
          <a:xfrm>
            <a:off x="5426075" y="3509963"/>
            <a:ext cx="219075" cy="306387"/>
            <a:chOff x="3418" y="2211"/>
            <a:chExt cx="138" cy="193"/>
          </a:xfrm>
        </p:grpSpPr>
        <p:pic>
          <p:nvPicPr>
            <p:cNvPr id="40501" name="Picture 3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8" y="2272"/>
              <a:ext cx="92" cy="1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0502" name="Freeform 327"/>
            <p:cNvSpPr>
              <a:spLocks noChangeArrowheads="1"/>
            </p:cNvSpPr>
            <p:nvPr/>
          </p:nvSpPr>
          <p:spPr bwMode="auto">
            <a:xfrm>
              <a:off x="3455" y="2221"/>
              <a:ext cx="25" cy="29"/>
            </a:xfrm>
            <a:custGeom>
              <a:avLst/>
              <a:gdLst>
                <a:gd name="T0" fmla="*/ 70 w 199"/>
                <a:gd name="T1" fmla="*/ 29 h 232"/>
                <a:gd name="T2" fmla="*/ 55 w 199"/>
                <a:gd name="T3" fmla="*/ 39 h 232"/>
                <a:gd name="T4" fmla="*/ 42 w 199"/>
                <a:gd name="T5" fmla="*/ 50 h 232"/>
                <a:gd name="T6" fmla="*/ 30 w 199"/>
                <a:gd name="T7" fmla="*/ 63 h 232"/>
                <a:gd name="T8" fmla="*/ 20 w 199"/>
                <a:gd name="T9" fmla="*/ 77 h 232"/>
                <a:gd name="T10" fmla="*/ 12 w 199"/>
                <a:gd name="T11" fmla="*/ 91 h 232"/>
                <a:gd name="T12" fmla="*/ 6 w 199"/>
                <a:gd name="T13" fmla="*/ 108 h 232"/>
                <a:gd name="T14" fmla="*/ 2 w 199"/>
                <a:gd name="T15" fmla="*/ 125 h 232"/>
                <a:gd name="T16" fmla="*/ 0 w 199"/>
                <a:gd name="T17" fmla="*/ 142 h 232"/>
                <a:gd name="T18" fmla="*/ 2 w 199"/>
                <a:gd name="T19" fmla="*/ 166 h 232"/>
                <a:gd name="T20" fmla="*/ 12 w 199"/>
                <a:gd name="T21" fmla="*/ 186 h 232"/>
                <a:gd name="T22" fmla="*/ 26 w 199"/>
                <a:gd name="T23" fmla="*/ 203 h 232"/>
                <a:gd name="T24" fmla="*/ 45 w 199"/>
                <a:gd name="T25" fmla="*/ 216 h 232"/>
                <a:gd name="T26" fmla="*/ 66 w 199"/>
                <a:gd name="T27" fmla="*/ 226 h 232"/>
                <a:gd name="T28" fmla="*/ 88 w 199"/>
                <a:gd name="T29" fmla="*/ 230 h 232"/>
                <a:gd name="T30" fmla="*/ 111 w 199"/>
                <a:gd name="T31" fmla="*/ 232 h 232"/>
                <a:gd name="T32" fmla="*/ 134 w 199"/>
                <a:gd name="T33" fmla="*/ 228 h 232"/>
                <a:gd name="T34" fmla="*/ 138 w 199"/>
                <a:gd name="T35" fmla="*/ 228 h 232"/>
                <a:gd name="T36" fmla="*/ 143 w 199"/>
                <a:gd name="T37" fmla="*/ 226 h 232"/>
                <a:gd name="T38" fmla="*/ 147 w 199"/>
                <a:gd name="T39" fmla="*/ 222 h 232"/>
                <a:gd name="T40" fmla="*/ 148 w 199"/>
                <a:gd name="T41" fmla="*/ 218 h 232"/>
                <a:gd name="T42" fmla="*/ 145 w 199"/>
                <a:gd name="T43" fmla="*/ 212 h 232"/>
                <a:gd name="T44" fmla="*/ 141 w 199"/>
                <a:gd name="T45" fmla="*/ 207 h 232"/>
                <a:gd name="T46" fmla="*/ 135 w 199"/>
                <a:gd name="T47" fmla="*/ 203 h 232"/>
                <a:gd name="T48" fmla="*/ 129 w 199"/>
                <a:gd name="T49" fmla="*/ 201 h 232"/>
                <a:gd name="T50" fmla="*/ 117 w 199"/>
                <a:gd name="T51" fmla="*/ 197 h 232"/>
                <a:gd name="T52" fmla="*/ 105 w 199"/>
                <a:gd name="T53" fmla="*/ 195 h 232"/>
                <a:gd name="T54" fmla="*/ 94 w 199"/>
                <a:gd name="T55" fmla="*/ 193 h 232"/>
                <a:gd name="T56" fmla="*/ 83 w 199"/>
                <a:gd name="T57" fmla="*/ 190 h 232"/>
                <a:gd name="T58" fmla="*/ 73 w 199"/>
                <a:gd name="T59" fmla="*/ 187 h 232"/>
                <a:gd name="T60" fmla="*/ 62 w 199"/>
                <a:gd name="T61" fmla="*/ 182 h 232"/>
                <a:gd name="T62" fmla="*/ 53 w 199"/>
                <a:gd name="T63" fmla="*/ 176 h 232"/>
                <a:gd name="T64" fmla="*/ 43 w 199"/>
                <a:gd name="T65" fmla="*/ 167 h 232"/>
                <a:gd name="T66" fmla="*/ 40 w 199"/>
                <a:gd name="T67" fmla="*/ 128 h 232"/>
                <a:gd name="T68" fmla="*/ 49 w 199"/>
                <a:gd name="T69" fmla="*/ 96 h 232"/>
                <a:gd name="T70" fmla="*/ 68 w 199"/>
                <a:gd name="T71" fmla="*/ 71 h 232"/>
                <a:gd name="T72" fmla="*/ 94 w 199"/>
                <a:gd name="T73" fmla="*/ 50 h 232"/>
                <a:gd name="T74" fmla="*/ 122 w 199"/>
                <a:gd name="T75" fmla="*/ 34 h 232"/>
                <a:gd name="T76" fmla="*/ 151 w 199"/>
                <a:gd name="T77" fmla="*/ 21 h 232"/>
                <a:gd name="T78" fmla="*/ 178 w 199"/>
                <a:gd name="T79" fmla="*/ 12 h 232"/>
                <a:gd name="T80" fmla="*/ 199 w 199"/>
                <a:gd name="T81" fmla="*/ 4 h 232"/>
                <a:gd name="T82" fmla="*/ 186 w 199"/>
                <a:gd name="T83" fmla="*/ 1 h 232"/>
                <a:gd name="T84" fmla="*/ 172 w 199"/>
                <a:gd name="T85" fmla="*/ 0 h 232"/>
                <a:gd name="T86" fmla="*/ 156 w 199"/>
                <a:gd name="T87" fmla="*/ 2 h 232"/>
                <a:gd name="T88" fmla="*/ 138 w 199"/>
                <a:gd name="T89" fmla="*/ 4 h 232"/>
                <a:gd name="T90" fmla="*/ 121 w 199"/>
                <a:gd name="T91" fmla="*/ 10 h 232"/>
                <a:gd name="T92" fmla="*/ 103 w 199"/>
                <a:gd name="T93" fmla="*/ 16 h 232"/>
                <a:gd name="T94" fmla="*/ 86 w 199"/>
                <a:gd name="T95" fmla="*/ 23 h 232"/>
                <a:gd name="T96" fmla="*/ 70 w 199"/>
                <a:gd name="T97" fmla="*/ 29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03" name="Freeform 328"/>
            <p:cNvSpPr>
              <a:spLocks noChangeArrowheads="1"/>
            </p:cNvSpPr>
            <p:nvPr/>
          </p:nvSpPr>
          <p:spPr bwMode="auto">
            <a:xfrm>
              <a:off x="3497" y="2220"/>
              <a:ext cx="17" cy="23"/>
            </a:xfrm>
            <a:custGeom>
              <a:avLst/>
              <a:gdLst>
                <a:gd name="T0" fmla="*/ 108 w 128"/>
                <a:gd name="T1" fmla="*/ 59 h 180"/>
                <a:gd name="T2" fmla="*/ 113 w 128"/>
                <a:gd name="T3" fmla="*/ 77 h 180"/>
                <a:gd name="T4" fmla="*/ 111 w 128"/>
                <a:gd name="T5" fmla="*/ 94 h 180"/>
                <a:gd name="T6" fmla="*/ 103 w 128"/>
                <a:gd name="T7" fmla="*/ 108 h 180"/>
                <a:gd name="T8" fmla="*/ 91 w 128"/>
                <a:gd name="T9" fmla="*/ 121 h 180"/>
                <a:gd name="T10" fmla="*/ 77 w 128"/>
                <a:gd name="T11" fmla="*/ 132 h 180"/>
                <a:gd name="T12" fmla="*/ 61 w 128"/>
                <a:gd name="T13" fmla="*/ 144 h 180"/>
                <a:gd name="T14" fmla="*/ 45 w 128"/>
                <a:gd name="T15" fmla="*/ 154 h 180"/>
                <a:gd name="T16" fmla="*/ 30 w 128"/>
                <a:gd name="T17" fmla="*/ 164 h 180"/>
                <a:gd name="T18" fmla="*/ 28 w 128"/>
                <a:gd name="T19" fmla="*/ 168 h 180"/>
                <a:gd name="T20" fmla="*/ 27 w 128"/>
                <a:gd name="T21" fmla="*/ 170 h 180"/>
                <a:gd name="T22" fmla="*/ 27 w 128"/>
                <a:gd name="T23" fmla="*/ 174 h 180"/>
                <a:gd name="T24" fmla="*/ 28 w 128"/>
                <a:gd name="T25" fmla="*/ 177 h 180"/>
                <a:gd name="T26" fmla="*/ 32 w 128"/>
                <a:gd name="T27" fmla="*/ 179 h 180"/>
                <a:gd name="T28" fmla="*/ 35 w 128"/>
                <a:gd name="T29" fmla="*/ 180 h 180"/>
                <a:gd name="T30" fmla="*/ 37 w 128"/>
                <a:gd name="T31" fmla="*/ 180 h 180"/>
                <a:gd name="T32" fmla="*/ 41 w 128"/>
                <a:gd name="T33" fmla="*/ 179 h 180"/>
                <a:gd name="T34" fmla="*/ 60 w 128"/>
                <a:gd name="T35" fmla="*/ 169 h 180"/>
                <a:gd name="T36" fmla="*/ 77 w 128"/>
                <a:gd name="T37" fmla="*/ 158 h 180"/>
                <a:gd name="T38" fmla="*/ 94 w 128"/>
                <a:gd name="T39" fmla="*/ 145 h 180"/>
                <a:gd name="T40" fmla="*/ 109 w 128"/>
                <a:gd name="T41" fmla="*/ 130 h 180"/>
                <a:gd name="T42" fmla="*/ 120 w 128"/>
                <a:gd name="T43" fmla="*/ 114 h 180"/>
                <a:gd name="T44" fmla="*/ 127 w 128"/>
                <a:gd name="T45" fmla="*/ 95 h 180"/>
                <a:gd name="T46" fmla="*/ 128 w 128"/>
                <a:gd name="T47" fmla="*/ 76 h 180"/>
                <a:gd name="T48" fmla="*/ 123 w 128"/>
                <a:gd name="T49" fmla="*/ 55 h 180"/>
                <a:gd name="T50" fmla="*/ 113 w 128"/>
                <a:gd name="T51" fmla="*/ 39 h 180"/>
                <a:gd name="T52" fmla="*/ 97 w 128"/>
                <a:gd name="T53" fmla="*/ 25 h 180"/>
                <a:gd name="T54" fmla="*/ 79 w 128"/>
                <a:gd name="T55" fmla="*/ 15 h 180"/>
                <a:gd name="T56" fmla="*/ 57 w 128"/>
                <a:gd name="T57" fmla="*/ 7 h 180"/>
                <a:gd name="T58" fmla="*/ 36 w 128"/>
                <a:gd name="T59" fmla="*/ 2 h 180"/>
                <a:gd name="T60" fmla="*/ 19 w 128"/>
                <a:gd name="T61" fmla="*/ 0 h 180"/>
                <a:gd name="T62" fmla="*/ 6 w 128"/>
                <a:gd name="T63" fmla="*/ 0 h 180"/>
                <a:gd name="T64" fmla="*/ 0 w 128"/>
                <a:gd name="T65" fmla="*/ 4 h 180"/>
                <a:gd name="T66" fmla="*/ 14 w 128"/>
                <a:gd name="T67" fmla="*/ 9 h 180"/>
                <a:gd name="T68" fmla="*/ 29 w 128"/>
                <a:gd name="T69" fmla="*/ 14 h 180"/>
                <a:gd name="T70" fmla="*/ 46 w 128"/>
                <a:gd name="T71" fmla="*/ 19 h 180"/>
                <a:gd name="T72" fmla="*/ 61 w 128"/>
                <a:gd name="T73" fmla="*/ 23 h 180"/>
                <a:gd name="T74" fmla="*/ 76 w 128"/>
                <a:gd name="T75" fmla="*/ 29 h 180"/>
                <a:gd name="T76" fmla="*/ 89 w 128"/>
                <a:gd name="T77" fmla="*/ 37 h 180"/>
                <a:gd name="T78" fmla="*/ 100 w 128"/>
                <a:gd name="T79" fmla="*/ 46 h 180"/>
                <a:gd name="T80" fmla="*/ 108 w 128"/>
                <a:gd name="T81" fmla="*/ 59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04" name="Freeform 329"/>
            <p:cNvSpPr>
              <a:spLocks noChangeArrowheads="1"/>
            </p:cNvSpPr>
            <p:nvPr/>
          </p:nvSpPr>
          <p:spPr bwMode="auto">
            <a:xfrm>
              <a:off x="3439" y="2215"/>
              <a:ext cx="41" cy="48"/>
            </a:xfrm>
            <a:custGeom>
              <a:avLst/>
              <a:gdLst>
                <a:gd name="T0" fmla="*/ 100 w 322"/>
                <a:gd name="T1" fmla="*/ 70 h 378"/>
                <a:gd name="T2" fmla="*/ 53 w 322"/>
                <a:gd name="T3" fmla="*/ 115 h 378"/>
                <a:gd name="T4" fmla="*/ 17 w 322"/>
                <a:gd name="T5" fmla="*/ 166 h 378"/>
                <a:gd name="T6" fmla="*/ 0 w 322"/>
                <a:gd name="T7" fmla="*/ 226 h 378"/>
                <a:gd name="T8" fmla="*/ 3 w 322"/>
                <a:gd name="T9" fmla="*/ 266 h 378"/>
                <a:gd name="T10" fmla="*/ 9 w 322"/>
                <a:gd name="T11" fmla="*/ 282 h 378"/>
                <a:gd name="T12" fmla="*/ 19 w 322"/>
                <a:gd name="T13" fmla="*/ 297 h 378"/>
                <a:gd name="T14" fmla="*/ 32 w 322"/>
                <a:gd name="T15" fmla="*/ 310 h 378"/>
                <a:gd name="T16" fmla="*/ 56 w 322"/>
                <a:gd name="T17" fmla="*/ 324 h 378"/>
                <a:gd name="T18" fmla="*/ 86 w 322"/>
                <a:gd name="T19" fmla="*/ 338 h 378"/>
                <a:gd name="T20" fmla="*/ 119 w 322"/>
                <a:gd name="T21" fmla="*/ 350 h 378"/>
                <a:gd name="T22" fmla="*/ 152 w 322"/>
                <a:gd name="T23" fmla="*/ 359 h 378"/>
                <a:gd name="T24" fmla="*/ 186 w 322"/>
                <a:gd name="T25" fmla="*/ 366 h 378"/>
                <a:gd name="T26" fmla="*/ 220 w 322"/>
                <a:gd name="T27" fmla="*/ 371 h 378"/>
                <a:gd name="T28" fmla="*/ 254 w 322"/>
                <a:gd name="T29" fmla="*/ 374 h 378"/>
                <a:gd name="T30" fmla="*/ 289 w 322"/>
                <a:gd name="T31" fmla="*/ 376 h 378"/>
                <a:gd name="T32" fmla="*/ 311 w 322"/>
                <a:gd name="T33" fmla="*/ 378 h 378"/>
                <a:gd name="T34" fmla="*/ 320 w 322"/>
                <a:gd name="T35" fmla="*/ 371 h 378"/>
                <a:gd name="T36" fmla="*/ 322 w 322"/>
                <a:gd name="T37" fmla="*/ 360 h 378"/>
                <a:gd name="T38" fmla="*/ 315 w 322"/>
                <a:gd name="T39" fmla="*/ 352 h 378"/>
                <a:gd name="T40" fmla="*/ 294 w 322"/>
                <a:gd name="T41" fmla="*/ 347 h 378"/>
                <a:gd name="T42" fmla="*/ 263 w 322"/>
                <a:gd name="T43" fmla="*/ 341 h 378"/>
                <a:gd name="T44" fmla="*/ 232 w 322"/>
                <a:gd name="T45" fmla="*/ 336 h 378"/>
                <a:gd name="T46" fmla="*/ 200 w 322"/>
                <a:gd name="T47" fmla="*/ 332 h 378"/>
                <a:gd name="T48" fmla="*/ 170 w 322"/>
                <a:gd name="T49" fmla="*/ 326 h 378"/>
                <a:gd name="T50" fmla="*/ 139 w 322"/>
                <a:gd name="T51" fmla="*/ 318 h 378"/>
                <a:gd name="T52" fmla="*/ 110 w 322"/>
                <a:gd name="T53" fmla="*/ 309 h 378"/>
                <a:gd name="T54" fmla="*/ 80 w 322"/>
                <a:gd name="T55" fmla="*/ 297 h 378"/>
                <a:gd name="T56" fmla="*/ 55 w 322"/>
                <a:gd name="T57" fmla="*/ 281 h 378"/>
                <a:gd name="T58" fmla="*/ 38 w 322"/>
                <a:gd name="T59" fmla="*/ 259 h 378"/>
                <a:gd name="T60" fmla="*/ 34 w 322"/>
                <a:gd name="T61" fmla="*/ 232 h 378"/>
                <a:gd name="T62" fmla="*/ 38 w 322"/>
                <a:gd name="T63" fmla="*/ 200 h 378"/>
                <a:gd name="T64" fmla="*/ 51 w 322"/>
                <a:gd name="T65" fmla="*/ 170 h 378"/>
                <a:gd name="T66" fmla="*/ 71 w 322"/>
                <a:gd name="T67" fmla="*/ 137 h 378"/>
                <a:gd name="T68" fmla="*/ 94 w 322"/>
                <a:gd name="T69" fmla="*/ 110 h 378"/>
                <a:gd name="T70" fmla="*/ 123 w 322"/>
                <a:gd name="T71" fmla="*/ 82 h 378"/>
                <a:gd name="T72" fmla="*/ 153 w 322"/>
                <a:gd name="T73" fmla="*/ 57 h 378"/>
                <a:gd name="T74" fmla="*/ 195 w 322"/>
                <a:gd name="T75" fmla="*/ 38 h 378"/>
                <a:gd name="T76" fmla="*/ 238 w 322"/>
                <a:gd name="T77" fmla="*/ 20 h 378"/>
                <a:gd name="T78" fmla="*/ 264 w 322"/>
                <a:gd name="T79" fmla="*/ 7 h 378"/>
                <a:gd name="T80" fmla="*/ 256 w 322"/>
                <a:gd name="T81" fmla="*/ 0 h 378"/>
                <a:gd name="T82" fmla="*/ 221 w 322"/>
                <a:gd name="T83" fmla="*/ 4 h 378"/>
                <a:gd name="T84" fmla="*/ 180 w 322"/>
                <a:gd name="T85" fmla="*/ 18 h 378"/>
                <a:gd name="T86" fmla="*/ 141 w 322"/>
                <a:gd name="T87" fmla="*/ 38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05" name="Freeform 330"/>
            <p:cNvSpPr>
              <a:spLocks noChangeArrowheads="1"/>
            </p:cNvSpPr>
            <p:nvPr/>
          </p:nvSpPr>
          <p:spPr bwMode="auto">
            <a:xfrm>
              <a:off x="3497" y="2213"/>
              <a:ext cx="36" cy="32"/>
            </a:xfrm>
            <a:custGeom>
              <a:avLst/>
              <a:gdLst>
                <a:gd name="T0" fmla="*/ 235 w 283"/>
                <a:gd name="T1" fmla="*/ 77 h 252"/>
                <a:gd name="T2" fmla="*/ 248 w 283"/>
                <a:gd name="T3" fmla="*/ 91 h 252"/>
                <a:gd name="T4" fmla="*/ 256 w 283"/>
                <a:gd name="T5" fmla="*/ 107 h 252"/>
                <a:gd name="T6" fmla="*/ 259 w 283"/>
                <a:gd name="T7" fmla="*/ 124 h 252"/>
                <a:gd name="T8" fmla="*/ 259 w 283"/>
                <a:gd name="T9" fmla="*/ 142 h 252"/>
                <a:gd name="T10" fmla="*/ 257 w 283"/>
                <a:gd name="T11" fmla="*/ 157 h 252"/>
                <a:gd name="T12" fmla="*/ 252 w 283"/>
                <a:gd name="T13" fmla="*/ 170 h 252"/>
                <a:gd name="T14" fmla="*/ 244 w 283"/>
                <a:gd name="T15" fmla="*/ 183 h 252"/>
                <a:gd name="T16" fmla="*/ 236 w 283"/>
                <a:gd name="T17" fmla="*/ 193 h 252"/>
                <a:gd name="T18" fmla="*/ 225 w 283"/>
                <a:gd name="T19" fmla="*/ 204 h 252"/>
                <a:gd name="T20" fmla="*/ 215 w 283"/>
                <a:gd name="T21" fmla="*/ 214 h 252"/>
                <a:gd name="T22" fmla="*/ 204 w 283"/>
                <a:gd name="T23" fmla="*/ 224 h 252"/>
                <a:gd name="T24" fmla="*/ 194 w 283"/>
                <a:gd name="T25" fmla="*/ 234 h 252"/>
                <a:gd name="T26" fmla="*/ 191 w 283"/>
                <a:gd name="T27" fmla="*/ 238 h 252"/>
                <a:gd name="T28" fmla="*/ 191 w 283"/>
                <a:gd name="T29" fmla="*/ 241 h 252"/>
                <a:gd name="T30" fmla="*/ 191 w 283"/>
                <a:gd name="T31" fmla="*/ 245 h 252"/>
                <a:gd name="T32" fmla="*/ 194 w 283"/>
                <a:gd name="T33" fmla="*/ 248 h 252"/>
                <a:gd name="T34" fmla="*/ 197 w 283"/>
                <a:gd name="T35" fmla="*/ 250 h 252"/>
                <a:gd name="T36" fmla="*/ 202 w 283"/>
                <a:gd name="T37" fmla="*/ 252 h 252"/>
                <a:gd name="T38" fmla="*/ 205 w 283"/>
                <a:gd name="T39" fmla="*/ 250 h 252"/>
                <a:gd name="T40" fmla="*/ 209 w 283"/>
                <a:gd name="T41" fmla="*/ 248 h 252"/>
                <a:gd name="T42" fmla="*/ 232 w 283"/>
                <a:gd name="T43" fmla="*/ 233 h 252"/>
                <a:gd name="T44" fmla="*/ 252 w 283"/>
                <a:gd name="T45" fmla="*/ 214 h 252"/>
                <a:gd name="T46" fmla="*/ 268 w 283"/>
                <a:gd name="T47" fmla="*/ 192 h 252"/>
                <a:gd name="T48" fmla="*/ 278 w 283"/>
                <a:gd name="T49" fmla="*/ 167 h 252"/>
                <a:gd name="T50" fmla="*/ 283 w 283"/>
                <a:gd name="T51" fmla="*/ 141 h 252"/>
                <a:gd name="T52" fmla="*/ 280 w 283"/>
                <a:gd name="T53" fmla="*/ 115 h 252"/>
                <a:gd name="T54" fmla="*/ 271 w 283"/>
                <a:gd name="T55" fmla="*/ 91 h 252"/>
                <a:gd name="T56" fmla="*/ 252 w 283"/>
                <a:gd name="T57" fmla="*/ 69 h 252"/>
                <a:gd name="T58" fmla="*/ 238 w 283"/>
                <a:gd name="T59" fmla="*/ 57 h 252"/>
                <a:gd name="T60" fmla="*/ 222 w 283"/>
                <a:gd name="T61" fmla="*/ 48 h 252"/>
                <a:gd name="T62" fmla="*/ 204 w 283"/>
                <a:gd name="T63" fmla="*/ 39 h 252"/>
                <a:gd name="T64" fmla="*/ 184 w 283"/>
                <a:gd name="T65" fmla="*/ 31 h 252"/>
                <a:gd name="T66" fmla="*/ 164 w 283"/>
                <a:gd name="T67" fmla="*/ 23 h 252"/>
                <a:gd name="T68" fmla="*/ 144 w 283"/>
                <a:gd name="T69" fmla="*/ 17 h 252"/>
                <a:gd name="T70" fmla="*/ 123 w 283"/>
                <a:gd name="T71" fmla="*/ 13 h 252"/>
                <a:gd name="T72" fmla="*/ 103 w 283"/>
                <a:gd name="T73" fmla="*/ 8 h 252"/>
                <a:gd name="T74" fmla="*/ 83 w 283"/>
                <a:gd name="T75" fmla="*/ 5 h 252"/>
                <a:gd name="T76" fmla="*/ 66 w 283"/>
                <a:gd name="T77" fmla="*/ 2 h 252"/>
                <a:gd name="T78" fmla="*/ 48 w 283"/>
                <a:gd name="T79" fmla="*/ 0 h 252"/>
                <a:gd name="T80" fmla="*/ 34 w 283"/>
                <a:gd name="T81" fmla="*/ 0 h 252"/>
                <a:gd name="T82" fmla="*/ 21 w 283"/>
                <a:gd name="T83" fmla="*/ 0 h 252"/>
                <a:gd name="T84" fmla="*/ 11 w 283"/>
                <a:gd name="T85" fmla="*/ 0 h 252"/>
                <a:gd name="T86" fmla="*/ 4 w 283"/>
                <a:gd name="T87" fmla="*/ 2 h 252"/>
                <a:gd name="T88" fmla="*/ 0 w 283"/>
                <a:gd name="T89" fmla="*/ 5 h 252"/>
                <a:gd name="T90" fmla="*/ 12 w 283"/>
                <a:gd name="T91" fmla="*/ 7 h 252"/>
                <a:gd name="T92" fmla="*/ 24 w 283"/>
                <a:gd name="T93" fmla="*/ 8 h 252"/>
                <a:gd name="T94" fmla="*/ 38 w 283"/>
                <a:gd name="T95" fmla="*/ 10 h 252"/>
                <a:gd name="T96" fmla="*/ 52 w 283"/>
                <a:gd name="T97" fmla="*/ 13 h 252"/>
                <a:gd name="T98" fmla="*/ 66 w 283"/>
                <a:gd name="T99" fmla="*/ 16 h 252"/>
                <a:gd name="T100" fmla="*/ 82 w 283"/>
                <a:gd name="T101" fmla="*/ 18 h 252"/>
                <a:gd name="T102" fmla="*/ 98 w 283"/>
                <a:gd name="T103" fmla="*/ 22 h 252"/>
                <a:gd name="T104" fmla="*/ 114 w 283"/>
                <a:gd name="T105" fmla="*/ 25 h 252"/>
                <a:gd name="T106" fmla="*/ 129 w 283"/>
                <a:gd name="T107" fmla="*/ 30 h 252"/>
                <a:gd name="T108" fmla="*/ 146 w 283"/>
                <a:gd name="T109" fmla="*/ 34 h 252"/>
                <a:gd name="T110" fmla="*/ 162 w 283"/>
                <a:gd name="T111" fmla="*/ 39 h 252"/>
                <a:gd name="T112" fmla="*/ 177 w 283"/>
                <a:gd name="T113" fmla="*/ 45 h 252"/>
                <a:gd name="T114" fmla="*/ 193 w 283"/>
                <a:gd name="T115" fmla="*/ 52 h 252"/>
                <a:gd name="T116" fmla="*/ 208 w 283"/>
                <a:gd name="T117" fmla="*/ 60 h 252"/>
                <a:gd name="T118" fmla="*/ 222 w 283"/>
                <a:gd name="T119" fmla="*/ 68 h 252"/>
                <a:gd name="T120" fmla="*/ 235 w 283"/>
                <a:gd name="T121" fmla="*/ 77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06" name="Freeform 331"/>
            <p:cNvSpPr>
              <a:spLocks noChangeArrowheads="1"/>
            </p:cNvSpPr>
            <p:nvPr/>
          </p:nvSpPr>
          <p:spPr bwMode="auto">
            <a:xfrm>
              <a:off x="3424" y="2228"/>
              <a:ext cx="14" cy="29"/>
            </a:xfrm>
            <a:custGeom>
              <a:avLst/>
              <a:gdLst>
                <a:gd name="T0" fmla="*/ 0 w 114"/>
                <a:gd name="T1" fmla="*/ 130 h 238"/>
                <a:gd name="T2" fmla="*/ 0 w 114"/>
                <a:gd name="T3" fmla="*/ 149 h 238"/>
                <a:gd name="T4" fmla="*/ 4 w 114"/>
                <a:gd name="T5" fmla="*/ 168 h 238"/>
                <a:gd name="T6" fmla="*/ 12 w 114"/>
                <a:gd name="T7" fmla="*/ 185 h 238"/>
                <a:gd name="T8" fmla="*/ 24 w 114"/>
                <a:gd name="T9" fmla="*/ 200 h 238"/>
                <a:gd name="T10" fmla="*/ 38 w 114"/>
                <a:gd name="T11" fmla="*/ 213 h 238"/>
                <a:gd name="T12" fmla="*/ 55 w 114"/>
                <a:gd name="T13" fmla="*/ 224 h 238"/>
                <a:gd name="T14" fmla="*/ 73 w 114"/>
                <a:gd name="T15" fmla="*/ 232 h 238"/>
                <a:gd name="T16" fmla="*/ 92 w 114"/>
                <a:gd name="T17" fmla="*/ 237 h 238"/>
                <a:gd name="T18" fmla="*/ 98 w 114"/>
                <a:gd name="T19" fmla="*/ 238 h 238"/>
                <a:gd name="T20" fmla="*/ 104 w 114"/>
                <a:gd name="T21" fmla="*/ 235 h 238"/>
                <a:gd name="T22" fmla="*/ 109 w 114"/>
                <a:gd name="T23" fmla="*/ 232 h 238"/>
                <a:gd name="T24" fmla="*/ 111 w 114"/>
                <a:gd name="T25" fmla="*/ 227 h 238"/>
                <a:gd name="T26" fmla="*/ 111 w 114"/>
                <a:gd name="T27" fmla="*/ 222 h 238"/>
                <a:gd name="T28" fmla="*/ 110 w 114"/>
                <a:gd name="T29" fmla="*/ 216 h 238"/>
                <a:gd name="T30" fmla="*/ 106 w 114"/>
                <a:gd name="T31" fmla="*/ 211 h 238"/>
                <a:gd name="T32" fmla="*/ 100 w 114"/>
                <a:gd name="T33" fmla="*/ 209 h 238"/>
                <a:gd name="T34" fmla="*/ 82 w 114"/>
                <a:gd name="T35" fmla="*/ 202 h 238"/>
                <a:gd name="T36" fmla="*/ 64 w 114"/>
                <a:gd name="T37" fmla="*/ 193 h 238"/>
                <a:gd name="T38" fmla="*/ 50 w 114"/>
                <a:gd name="T39" fmla="*/ 180 h 238"/>
                <a:gd name="T40" fmla="*/ 39 w 114"/>
                <a:gd name="T41" fmla="*/ 167 h 238"/>
                <a:gd name="T42" fmla="*/ 32 w 114"/>
                <a:gd name="T43" fmla="*/ 149 h 238"/>
                <a:gd name="T44" fmla="*/ 29 w 114"/>
                <a:gd name="T45" fmla="*/ 131 h 238"/>
                <a:gd name="T46" fmla="*/ 29 w 114"/>
                <a:gd name="T47" fmla="*/ 111 h 238"/>
                <a:gd name="T48" fmla="*/ 35 w 114"/>
                <a:gd name="T49" fmla="*/ 91 h 238"/>
                <a:gd name="T50" fmla="*/ 42 w 114"/>
                <a:gd name="T51" fmla="*/ 76 h 238"/>
                <a:gd name="T52" fmla="*/ 51 w 114"/>
                <a:gd name="T53" fmla="*/ 62 h 238"/>
                <a:gd name="T54" fmla="*/ 62 w 114"/>
                <a:gd name="T55" fmla="*/ 49 h 238"/>
                <a:gd name="T56" fmla="*/ 73 w 114"/>
                <a:gd name="T57" fmla="*/ 38 h 238"/>
                <a:gd name="T58" fmla="*/ 84 w 114"/>
                <a:gd name="T59" fmla="*/ 28 h 238"/>
                <a:gd name="T60" fmla="*/ 96 w 114"/>
                <a:gd name="T61" fmla="*/ 18 h 238"/>
                <a:gd name="T62" fmla="*/ 106 w 114"/>
                <a:gd name="T63" fmla="*/ 9 h 238"/>
                <a:gd name="T64" fmla="*/ 114 w 114"/>
                <a:gd name="T65" fmla="*/ 1 h 238"/>
                <a:gd name="T66" fmla="*/ 106 w 114"/>
                <a:gd name="T67" fmla="*/ 0 h 238"/>
                <a:gd name="T68" fmla="*/ 93 w 114"/>
                <a:gd name="T69" fmla="*/ 6 h 238"/>
                <a:gd name="T70" fmla="*/ 76 w 114"/>
                <a:gd name="T71" fmla="*/ 18 h 238"/>
                <a:gd name="T72" fmla="*/ 56 w 114"/>
                <a:gd name="T73" fmla="*/ 36 h 238"/>
                <a:gd name="T74" fmla="*/ 37 w 114"/>
                <a:gd name="T75" fmla="*/ 57 h 238"/>
                <a:gd name="T76" fmla="*/ 20 w 114"/>
                <a:gd name="T77" fmla="*/ 80 h 238"/>
                <a:gd name="T78" fmla="*/ 7 w 114"/>
                <a:gd name="T79" fmla="*/ 106 h 238"/>
                <a:gd name="T80" fmla="*/ 0 w 114"/>
                <a:gd name="T81" fmla="*/ 130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07" name="Freeform 332"/>
            <p:cNvSpPr>
              <a:spLocks noChangeArrowheads="1"/>
            </p:cNvSpPr>
            <p:nvPr/>
          </p:nvSpPr>
          <p:spPr bwMode="auto">
            <a:xfrm>
              <a:off x="3526" y="2211"/>
              <a:ext cx="31" cy="39"/>
            </a:xfrm>
            <a:custGeom>
              <a:avLst/>
              <a:gdLst>
                <a:gd name="T0" fmla="*/ 207 w 246"/>
                <a:gd name="T1" fmla="*/ 124 h 310"/>
                <a:gd name="T2" fmla="*/ 219 w 246"/>
                <a:gd name="T3" fmla="*/ 143 h 310"/>
                <a:gd name="T4" fmla="*/ 225 w 246"/>
                <a:gd name="T5" fmla="*/ 164 h 310"/>
                <a:gd name="T6" fmla="*/ 221 w 246"/>
                <a:gd name="T7" fmla="*/ 187 h 310"/>
                <a:gd name="T8" fmla="*/ 208 w 246"/>
                <a:gd name="T9" fmla="*/ 209 h 310"/>
                <a:gd name="T10" fmla="*/ 188 w 246"/>
                <a:gd name="T11" fmla="*/ 228 h 310"/>
                <a:gd name="T12" fmla="*/ 166 w 246"/>
                <a:gd name="T13" fmla="*/ 246 h 310"/>
                <a:gd name="T14" fmla="*/ 143 w 246"/>
                <a:gd name="T15" fmla="*/ 264 h 310"/>
                <a:gd name="T16" fmla="*/ 129 w 246"/>
                <a:gd name="T17" fmla="*/ 278 h 310"/>
                <a:gd name="T18" fmla="*/ 124 w 246"/>
                <a:gd name="T19" fmla="*/ 287 h 310"/>
                <a:gd name="T20" fmla="*/ 120 w 246"/>
                <a:gd name="T21" fmla="*/ 296 h 310"/>
                <a:gd name="T22" fmla="*/ 121 w 246"/>
                <a:gd name="T23" fmla="*/ 305 h 310"/>
                <a:gd name="T24" fmla="*/ 130 w 246"/>
                <a:gd name="T25" fmla="*/ 310 h 310"/>
                <a:gd name="T26" fmla="*/ 139 w 246"/>
                <a:gd name="T27" fmla="*/ 309 h 310"/>
                <a:gd name="T28" fmla="*/ 154 w 246"/>
                <a:gd name="T29" fmla="*/ 293 h 310"/>
                <a:gd name="T30" fmla="*/ 180 w 246"/>
                <a:gd name="T31" fmla="*/ 269 h 310"/>
                <a:gd name="T32" fmla="*/ 207 w 246"/>
                <a:gd name="T33" fmla="*/ 246 h 310"/>
                <a:gd name="T34" fmla="*/ 231 w 246"/>
                <a:gd name="T35" fmla="*/ 219 h 310"/>
                <a:gd name="T36" fmla="*/ 245 w 246"/>
                <a:gd name="T37" fmla="*/ 187 h 310"/>
                <a:gd name="T38" fmla="*/ 242 w 246"/>
                <a:gd name="T39" fmla="*/ 153 h 310"/>
                <a:gd name="T40" fmla="*/ 227 w 246"/>
                <a:gd name="T41" fmla="*/ 120 h 310"/>
                <a:gd name="T42" fmla="*/ 201 w 246"/>
                <a:gd name="T43" fmla="*/ 94 h 310"/>
                <a:gd name="T44" fmla="*/ 177 w 246"/>
                <a:gd name="T45" fmla="*/ 74 h 310"/>
                <a:gd name="T46" fmla="*/ 152 w 246"/>
                <a:gd name="T47" fmla="*/ 60 h 310"/>
                <a:gd name="T48" fmla="*/ 126 w 246"/>
                <a:gd name="T49" fmla="*/ 43 h 310"/>
                <a:gd name="T50" fmla="*/ 98 w 246"/>
                <a:gd name="T51" fmla="*/ 28 h 310"/>
                <a:gd name="T52" fmla="*/ 72 w 246"/>
                <a:gd name="T53" fmla="*/ 16 h 310"/>
                <a:gd name="T54" fmla="*/ 46 w 246"/>
                <a:gd name="T55" fmla="*/ 7 h 310"/>
                <a:gd name="T56" fmla="*/ 24 w 246"/>
                <a:gd name="T57" fmla="*/ 1 h 310"/>
                <a:gd name="T58" fmla="*/ 7 w 246"/>
                <a:gd name="T59" fmla="*/ 1 h 310"/>
                <a:gd name="T60" fmla="*/ 8 w 246"/>
                <a:gd name="T61" fmla="*/ 6 h 310"/>
                <a:gd name="T62" fmla="*/ 28 w 246"/>
                <a:gd name="T63" fmla="*/ 14 h 310"/>
                <a:gd name="T64" fmla="*/ 51 w 246"/>
                <a:gd name="T65" fmla="*/ 24 h 310"/>
                <a:gd name="T66" fmla="*/ 78 w 246"/>
                <a:gd name="T67" fmla="*/ 37 h 310"/>
                <a:gd name="T68" fmla="*/ 106 w 246"/>
                <a:gd name="T69" fmla="*/ 51 h 310"/>
                <a:gd name="T70" fmla="*/ 134 w 246"/>
                <a:gd name="T71" fmla="*/ 69 h 310"/>
                <a:gd name="T72" fmla="*/ 163 w 246"/>
                <a:gd name="T73" fmla="*/ 87 h 310"/>
                <a:gd name="T74" fmla="*/ 187 w 246"/>
                <a:gd name="T75" fmla="*/ 105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08" name="Freeform 333"/>
            <p:cNvSpPr>
              <a:spLocks noChangeArrowheads="1"/>
            </p:cNvSpPr>
            <p:nvPr/>
          </p:nvSpPr>
          <p:spPr bwMode="auto">
            <a:xfrm>
              <a:off x="3492" y="2257"/>
              <a:ext cx="11" cy="23"/>
            </a:xfrm>
            <a:custGeom>
              <a:avLst/>
              <a:gdLst>
                <a:gd name="T0" fmla="*/ 31 w 83"/>
                <a:gd name="T1" fmla="*/ 14 h 187"/>
                <a:gd name="T2" fmla="*/ 29 w 83"/>
                <a:gd name="T3" fmla="*/ 8 h 187"/>
                <a:gd name="T4" fmla="*/ 25 w 83"/>
                <a:gd name="T5" fmla="*/ 3 h 187"/>
                <a:gd name="T6" fmla="*/ 19 w 83"/>
                <a:gd name="T7" fmla="*/ 1 h 187"/>
                <a:gd name="T8" fmla="*/ 14 w 83"/>
                <a:gd name="T9" fmla="*/ 0 h 187"/>
                <a:gd name="T10" fmla="*/ 8 w 83"/>
                <a:gd name="T11" fmla="*/ 2 h 187"/>
                <a:gd name="T12" fmla="*/ 3 w 83"/>
                <a:gd name="T13" fmla="*/ 5 h 187"/>
                <a:gd name="T14" fmla="*/ 0 w 83"/>
                <a:gd name="T15" fmla="*/ 11 h 187"/>
                <a:gd name="T16" fmla="*/ 0 w 83"/>
                <a:gd name="T17" fmla="*/ 17 h 187"/>
                <a:gd name="T18" fmla="*/ 5 w 83"/>
                <a:gd name="T19" fmla="*/ 42 h 187"/>
                <a:gd name="T20" fmla="*/ 15 w 83"/>
                <a:gd name="T21" fmla="*/ 71 h 187"/>
                <a:gd name="T22" fmla="*/ 27 w 83"/>
                <a:gd name="T23" fmla="*/ 100 h 187"/>
                <a:gd name="T24" fmla="*/ 41 w 83"/>
                <a:gd name="T25" fmla="*/ 127 h 187"/>
                <a:gd name="T26" fmla="*/ 55 w 83"/>
                <a:gd name="T27" fmla="*/ 151 h 187"/>
                <a:gd name="T28" fmla="*/ 68 w 83"/>
                <a:gd name="T29" fmla="*/ 171 h 187"/>
                <a:gd name="T30" fmla="*/ 77 w 83"/>
                <a:gd name="T31" fmla="*/ 184 h 187"/>
                <a:gd name="T32" fmla="*/ 83 w 83"/>
                <a:gd name="T33" fmla="*/ 187 h 187"/>
                <a:gd name="T34" fmla="*/ 80 w 83"/>
                <a:gd name="T35" fmla="*/ 174 h 187"/>
                <a:gd name="T36" fmla="*/ 75 w 83"/>
                <a:gd name="T37" fmla="*/ 158 h 187"/>
                <a:gd name="T38" fmla="*/ 68 w 83"/>
                <a:gd name="T39" fmla="*/ 138 h 187"/>
                <a:gd name="T40" fmla="*/ 59 w 83"/>
                <a:gd name="T41" fmla="*/ 113 h 187"/>
                <a:gd name="T42" fmla="*/ 51 w 83"/>
                <a:gd name="T43" fmla="*/ 88 h 187"/>
                <a:gd name="T44" fmla="*/ 43 w 83"/>
                <a:gd name="T45" fmla="*/ 63 h 187"/>
                <a:gd name="T46" fmla="*/ 36 w 83"/>
                <a:gd name="T47" fmla="*/ 38 h 187"/>
                <a:gd name="T48" fmla="*/ 31 w 83"/>
                <a:gd name="T49" fmla="*/ 14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09" name="Freeform 334"/>
            <p:cNvSpPr>
              <a:spLocks noChangeArrowheads="1"/>
            </p:cNvSpPr>
            <p:nvPr/>
          </p:nvSpPr>
          <p:spPr bwMode="auto">
            <a:xfrm>
              <a:off x="3487" y="2244"/>
              <a:ext cx="5" cy="12"/>
            </a:xfrm>
            <a:custGeom>
              <a:avLst/>
              <a:gdLst>
                <a:gd name="T0" fmla="*/ 22 w 44"/>
                <a:gd name="T1" fmla="*/ 10 h 94"/>
                <a:gd name="T2" fmla="*/ 21 w 44"/>
                <a:gd name="T3" fmla="*/ 6 h 94"/>
                <a:gd name="T4" fmla="*/ 18 w 44"/>
                <a:gd name="T5" fmla="*/ 2 h 94"/>
                <a:gd name="T6" fmla="*/ 14 w 44"/>
                <a:gd name="T7" fmla="*/ 0 h 94"/>
                <a:gd name="T8" fmla="*/ 10 w 44"/>
                <a:gd name="T9" fmla="*/ 0 h 94"/>
                <a:gd name="T10" fmla="*/ 6 w 44"/>
                <a:gd name="T11" fmla="*/ 1 h 94"/>
                <a:gd name="T12" fmla="*/ 3 w 44"/>
                <a:gd name="T13" fmla="*/ 3 h 94"/>
                <a:gd name="T14" fmla="*/ 0 w 44"/>
                <a:gd name="T15" fmla="*/ 7 h 94"/>
                <a:gd name="T16" fmla="*/ 0 w 44"/>
                <a:gd name="T17" fmla="*/ 11 h 94"/>
                <a:gd name="T18" fmla="*/ 0 w 44"/>
                <a:gd name="T19" fmla="*/ 24 h 94"/>
                <a:gd name="T20" fmla="*/ 4 w 44"/>
                <a:gd name="T21" fmla="*/ 38 h 94"/>
                <a:gd name="T22" fmla="*/ 8 w 44"/>
                <a:gd name="T23" fmla="*/ 52 h 94"/>
                <a:gd name="T24" fmla="*/ 14 w 44"/>
                <a:gd name="T25" fmla="*/ 65 h 94"/>
                <a:gd name="T26" fmla="*/ 21 w 44"/>
                <a:gd name="T27" fmla="*/ 78 h 94"/>
                <a:gd name="T28" fmla="*/ 28 w 44"/>
                <a:gd name="T29" fmla="*/ 87 h 94"/>
                <a:gd name="T30" fmla="*/ 37 w 44"/>
                <a:gd name="T31" fmla="*/ 93 h 94"/>
                <a:gd name="T32" fmla="*/ 42 w 44"/>
                <a:gd name="T33" fmla="*/ 94 h 94"/>
                <a:gd name="T34" fmla="*/ 44 w 44"/>
                <a:gd name="T35" fmla="*/ 76 h 94"/>
                <a:gd name="T36" fmla="*/ 38 w 44"/>
                <a:gd name="T37" fmla="*/ 54 h 94"/>
                <a:gd name="T38" fmla="*/ 31 w 44"/>
                <a:gd name="T39" fmla="*/ 32 h 94"/>
                <a:gd name="T40" fmla="*/ 22 w 44"/>
                <a:gd name="T41" fmla="*/ 10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10" name="Freeform 335"/>
            <p:cNvSpPr>
              <a:spLocks noChangeArrowheads="1"/>
            </p:cNvSpPr>
            <p:nvPr/>
          </p:nvSpPr>
          <p:spPr bwMode="auto">
            <a:xfrm>
              <a:off x="3482" y="2236"/>
              <a:ext cx="5" cy="7"/>
            </a:xfrm>
            <a:custGeom>
              <a:avLst/>
              <a:gdLst>
                <a:gd name="T0" fmla="*/ 20 w 38"/>
                <a:gd name="T1" fmla="*/ 7 h 54"/>
                <a:gd name="T2" fmla="*/ 20 w 38"/>
                <a:gd name="T3" fmla="*/ 8 h 54"/>
                <a:gd name="T4" fmla="*/ 20 w 38"/>
                <a:gd name="T5" fmla="*/ 8 h 54"/>
                <a:gd name="T6" fmla="*/ 20 w 38"/>
                <a:gd name="T7" fmla="*/ 8 h 54"/>
                <a:gd name="T8" fmla="*/ 20 w 38"/>
                <a:gd name="T9" fmla="*/ 8 h 54"/>
                <a:gd name="T10" fmla="*/ 19 w 38"/>
                <a:gd name="T11" fmla="*/ 4 h 54"/>
                <a:gd name="T12" fmla="*/ 15 w 38"/>
                <a:gd name="T13" fmla="*/ 1 h 54"/>
                <a:gd name="T14" fmla="*/ 12 w 38"/>
                <a:gd name="T15" fmla="*/ 0 h 54"/>
                <a:gd name="T16" fmla="*/ 7 w 38"/>
                <a:gd name="T17" fmla="*/ 0 h 54"/>
                <a:gd name="T18" fmla="*/ 4 w 38"/>
                <a:gd name="T19" fmla="*/ 1 h 54"/>
                <a:gd name="T20" fmla="*/ 1 w 38"/>
                <a:gd name="T21" fmla="*/ 4 h 54"/>
                <a:gd name="T22" fmla="*/ 0 w 38"/>
                <a:gd name="T23" fmla="*/ 8 h 54"/>
                <a:gd name="T24" fmla="*/ 0 w 38"/>
                <a:gd name="T25" fmla="*/ 11 h 54"/>
                <a:gd name="T26" fmla="*/ 1 w 38"/>
                <a:gd name="T27" fmla="*/ 17 h 54"/>
                <a:gd name="T28" fmla="*/ 4 w 38"/>
                <a:gd name="T29" fmla="*/ 24 h 54"/>
                <a:gd name="T30" fmla="*/ 8 w 38"/>
                <a:gd name="T31" fmla="*/ 32 h 54"/>
                <a:gd name="T32" fmla="*/ 14 w 38"/>
                <a:gd name="T33" fmla="*/ 39 h 54"/>
                <a:gd name="T34" fmla="*/ 20 w 38"/>
                <a:gd name="T35" fmla="*/ 46 h 54"/>
                <a:gd name="T36" fmla="*/ 27 w 38"/>
                <a:gd name="T37" fmla="*/ 50 h 54"/>
                <a:gd name="T38" fmla="*/ 33 w 38"/>
                <a:gd name="T39" fmla="*/ 54 h 54"/>
                <a:gd name="T40" fmla="*/ 38 w 38"/>
                <a:gd name="T41" fmla="*/ 54 h 54"/>
                <a:gd name="T42" fmla="*/ 36 w 38"/>
                <a:gd name="T43" fmla="*/ 42 h 54"/>
                <a:gd name="T44" fmla="*/ 32 w 38"/>
                <a:gd name="T45" fmla="*/ 29 h 54"/>
                <a:gd name="T46" fmla="*/ 25 w 38"/>
                <a:gd name="T47" fmla="*/ 16 h 54"/>
                <a:gd name="T48" fmla="*/ 20 w 38"/>
                <a:gd name="T49" fmla="*/ 7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11" name="Freeform 336"/>
            <p:cNvSpPr>
              <a:spLocks noChangeArrowheads="1"/>
            </p:cNvSpPr>
            <p:nvPr/>
          </p:nvSpPr>
          <p:spPr bwMode="auto">
            <a:xfrm>
              <a:off x="3479" y="2230"/>
              <a:ext cx="6" cy="4"/>
            </a:xfrm>
            <a:custGeom>
              <a:avLst/>
              <a:gdLst>
                <a:gd name="T0" fmla="*/ 41 w 52"/>
                <a:gd name="T1" fmla="*/ 27 h 36"/>
                <a:gd name="T2" fmla="*/ 46 w 52"/>
                <a:gd name="T3" fmla="*/ 24 h 36"/>
                <a:gd name="T4" fmla="*/ 51 w 52"/>
                <a:gd name="T5" fmla="*/ 21 h 36"/>
                <a:gd name="T6" fmla="*/ 52 w 52"/>
                <a:gd name="T7" fmla="*/ 16 h 36"/>
                <a:gd name="T8" fmla="*/ 52 w 52"/>
                <a:gd name="T9" fmla="*/ 12 h 36"/>
                <a:gd name="T10" fmla="*/ 50 w 52"/>
                <a:gd name="T11" fmla="*/ 6 h 36"/>
                <a:gd name="T12" fmla="*/ 46 w 52"/>
                <a:gd name="T13" fmla="*/ 2 h 36"/>
                <a:gd name="T14" fmla="*/ 41 w 52"/>
                <a:gd name="T15" fmla="*/ 0 h 36"/>
                <a:gd name="T16" fmla="*/ 36 w 52"/>
                <a:gd name="T17" fmla="*/ 0 h 36"/>
                <a:gd name="T18" fmla="*/ 33 w 52"/>
                <a:gd name="T19" fmla="*/ 0 h 36"/>
                <a:gd name="T20" fmla="*/ 29 w 52"/>
                <a:gd name="T21" fmla="*/ 1 h 36"/>
                <a:gd name="T22" fmla="*/ 21 w 52"/>
                <a:gd name="T23" fmla="*/ 4 h 36"/>
                <a:gd name="T24" fmla="*/ 13 w 52"/>
                <a:gd name="T25" fmla="*/ 8 h 36"/>
                <a:gd name="T26" fmla="*/ 6 w 52"/>
                <a:gd name="T27" fmla="*/ 15 h 36"/>
                <a:gd name="T28" fmla="*/ 3 w 52"/>
                <a:gd name="T29" fmla="*/ 22 h 36"/>
                <a:gd name="T30" fmla="*/ 0 w 52"/>
                <a:gd name="T31" fmla="*/ 29 h 36"/>
                <a:gd name="T32" fmla="*/ 0 w 52"/>
                <a:gd name="T33" fmla="*/ 31 h 36"/>
                <a:gd name="T34" fmla="*/ 4 w 52"/>
                <a:gd name="T35" fmla="*/ 33 h 36"/>
                <a:gd name="T36" fmla="*/ 9 w 52"/>
                <a:gd name="T37" fmla="*/ 36 h 36"/>
                <a:gd name="T38" fmla="*/ 13 w 52"/>
                <a:gd name="T39" fmla="*/ 36 h 36"/>
                <a:gd name="T40" fmla="*/ 18 w 52"/>
                <a:gd name="T41" fmla="*/ 36 h 36"/>
                <a:gd name="T42" fmla="*/ 24 w 52"/>
                <a:gd name="T43" fmla="*/ 33 h 36"/>
                <a:gd name="T44" fmla="*/ 30 w 52"/>
                <a:gd name="T45" fmla="*/ 32 h 36"/>
                <a:gd name="T46" fmla="*/ 36 w 52"/>
                <a:gd name="T47" fmla="*/ 30 h 36"/>
                <a:gd name="T48" fmla="*/ 41 w 52"/>
                <a:gd name="T49" fmla="*/ 27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12" name="Freeform 337"/>
            <p:cNvSpPr>
              <a:spLocks noChangeArrowheads="1"/>
            </p:cNvSpPr>
            <p:nvPr/>
          </p:nvSpPr>
          <p:spPr bwMode="auto">
            <a:xfrm>
              <a:off x="3448" y="2222"/>
              <a:ext cx="25" cy="29"/>
            </a:xfrm>
            <a:custGeom>
              <a:avLst/>
              <a:gdLst>
                <a:gd name="T0" fmla="*/ 73 w 198"/>
                <a:gd name="T1" fmla="*/ 36 h 236"/>
                <a:gd name="T2" fmla="*/ 58 w 198"/>
                <a:gd name="T3" fmla="*/ 46 h 236"/>
                <a:gd name="T4" fmla="*/ 46 w 198"/>
                <a:gd name="T5" fmla="*/ 58 h 236"/>
                <a:gd name="T6" fmla="*/ 33 w 198"/>
                <a:gd name="T7" fmla="*/ 72 h 236"/>
                <a:gd name="T8" fmla="*/ 22 w 198"/>
                <a:gd name="T9" fmla="*/ 85 h 236"/>
                <a:gd name="T10" fmla="*/ 14 w 198"/>
                <a:gd name="T11" fmla="*/ 100 h 236"/>
                <a:gd name="T12" fmla="*/ 7 w 198"/>
                <a:gd name="T13" fmla="*/ 115 h 236"/>
                <a:gd name="T14" fmla="*/ 2 w 198"/>
                <a:gd name="T15" fmla="*/ 130 h 236"/>
                <a:gd name="T16" fmla="*/ 0 w 198"/>
                <a:gd name="T17" fmla="*/ 146 h 236"/>
                <a:gd name="T18" fmla="*/ 2 w 198"/>
                <a:gd name="T19" fmla="*/ 170 h 236"/>
                <a:gd name="T20" fmla="*/ 12 w 198"/>
                <a:gd name="T21" fmla="*/ 190 h 236"/>
                <a:gd name="T22" fmla="*/ 26 w 198"/>
                <a:gd name="T23" fmla="*/ 207 h 236"/>
                <a:gd name="T24" fmla="*/ 43 w 198"/>
                <a:gd name="T25" fmla="*/ 220 h 236"/>
                <a:gd name="T26" fmla="*/ 64 w 198"/>
                <a:gd name="T27" fmla="*/ 229 h 236"/>
                <a:gd name="T28" fmla="*/ 88 w 198"/>
                <a:gd name="T29" fmla="*/ 235 h 236"/>
                <a:gd name="T30" fmla="*/ 110 w 198"/>
                <a:gd name="T31" fmla="*/ 236 h 236"/>
                <a:gd name="T32" fmla="*/ 132 w 198"/>
                <a:gd name="T33" fmla="*/ 232 h 236"/>
                <a:gd name="T34" fmla="*/ 137 w 198"/>
                <a:gd name="T35" fmla="*/ 232 h 236"/>
                <a:gd name="T36" fmla="*/ 142 w 198"/>
                <a:gd name="T37" fmla="*/ 230 h 236"/>
                <a:gd name="T38" fmla="*/ 145 w 198"/>
                <a:gd name="T39" fmla="*/ 226 h 236"/>
                <a:gd name="T40" fmla="*/ 146 w 198"/>
                <a:gd name="T41" fmla="*/ 221 h 236"/>
                <a:gd name="T42" fmla="*/ 145 w 198"/>
                <a:gd name="T43" fmla="*/ 219 h 236"/>
                <a:gd name="T44" fmla="*/ 142 w 198"/>
                <a:gd name="T45" fmla="*/ 219 h 236"/>
                <a:gd name="T46" fmla="*/ 137 w 198"/>
                <a:gd name="T47" fmla="*/ 217 h 236"/>
                <a:gd name="T48" fmla="*/ 131 w 198"/>
                <a:gd name="T49" fmla="*/ 217 h 236"/>
                <a:gd name="T50" fmla="*/ 124 w 198"/>
                <a:gd name="T51" fmla="*/ 217 h 236"/>
                <a:gd name="T52" fmla="*/ 118 w 198"/>
                <a:gd name="T53" fmla="*/ 217 h 236"/>
                <a:gd name="T54" fmla="*/ 112 w 198"/>
                <a:gd name="T55" fmla="*/ 217 h 236"/>
                <a:gd name="T56" fmla="*/ 109 w 198"/>
                <a:gd name="T57" fmla="*/ 217 h 236"/>
                <a:gd name="T58" fmla="*/ 97 w 198"/>
                <a:gd name="T59" fmla="*/ 216 h 236"/>
                <a:gd name="T60" fmla="*/ 87 w 198"/>
                <a:gd name="T61" fmla="*/ 215 h 236"/>
                <a:gd name="T62" fmla="*/ 75 w 198"/>
                <a:gd name="T63" fmla="*/ 214 h 236"/>
                <a:gd name="T64" fmla="*/ 63 w 198"/>
                <a:gd name="T65" fmla="*/ 211 h 236"/>
                <a:gd name="T66" fmla="*/ 51 w 198"/>
                <a:gd name="T67" fmla="*/ 207 h 236"/>
                <a:gd name="T68" fmla="*/ 40 w 198"/>
                <a:gd name="T69" fmla="*/ 199 h 236"/>
                <a:gd name="T70" fmla="*/ 29 w 198"/>
                <a:gd name="T71" fmla="*/ 189 h 236"/>
                <a:gd name="T72" fmla="*/ 17 w 198"/>
                <a:gd name="T73" fmla="*/ 174 h 236"/>
                <a:gd name="T74" fmla="*/ 15 w 198"/>
                <a:gd name="T75" fmla="*/ 157 h 236"/>
                <a:gd name="T76" fmla="*/ 16 w 198"/>
                <a:gd name="T77" fmla="*/ 141 h 236"/>
                <a:gd name="T78" fmla="*/ 21 w 198"/>
                <a:gd name="T79" fmla="*/ 124 h 236"/>
                <a:gd name="T80" fmla="*/ 28 w 198"/>
                <a:gd name="T81" fmla="*/ 109 h 236"/>
                <a:gd name="T82" fmla="*/ 39 w 198"/>
                <a:gd name="T83" fmla="*/ 96 h 236"/>
                <a:gd name="T84" fmla="*/ 50 w 198"/>
                <a:gd name="T85" fmla="*/ 82 h 236"/>
                <a:gd name="T86" fmla="*/ 63 w 198"/>
                <a:gd name="T87" fmla="*/ 70 h 236"/>
                <a:gd name="T88" fmla="*/ 78 w 198"/>
                <a:gd name="T89" fmla="*/ 59 h 236"/>
                <a:gd name="T90" fmla="*/ 94 w 198"/>
                <a:gd name="T91" fmla="*/ 49 h 236"/>
                <a:gd name="T92" fmla="*/ 110 w 198"/>
                <a:gd name="T93" fmla="*/ 39 h 236"/>
                <a:gd name="T94" fmla="*/ 126 w 198"/>
                <a:gd name="T95" fmla="*/ 31 h 236"/>
                <a:gd name="T96" fmla="*/ 142 w 198"/>
                <a:gd name="T97" fmla="*/ 24 h 236"/>
                <a:gd name="T98" fmla="*/ 158 w 198"/>
                <a:gd name="T99" fmla="*/ 19 h 236"/>
                <a:gd name="T100" fmla="*/ 172 w 198"/>
                <a:gd name="T101" fmla="*/ 13 h 236"/>
                <a:gd name="T102" fmla="*/ 186 w 198"/>
                <a:gd name="T103" fmla="*/ 10 h 236"/>
                <a:gd name="T104" fmla="*/ 198 w 198"/>
                <a:gd name="T105" fmla="*/ 7 h 236"/>
                <a:gd name="T106" fmla="*/ 190 w 198"/>
                <a:gd name="T107" fmla="*/ 3 h 236"/>
                <a:gd name="T108" fmla="*/ 177 w 198"/>
                <a:gd name="T109" fmla="*/ 0 h 236"/>
                <a:gd name="T110" fmla="*/ 162 w 198"/>
                <a:gd name="T111" fmla="*/ 3 h 236"/>
                <a:gd name="T112" fmla="*/ 144 w 198"/>
                <a:gd name="T113" fmla="*/ 6 h 236"/>
                <a:gd name="T114" fmla="*/ 124 w 198"/>
                <a:gd name="T115" fmla="*/ 12 h 236"/>
                <a:gd name="T116" fmla="*/ 105 w 198"/>
                <a:gd name="T117" fmla="*/ 19 h 236"/>
                <a:gd name="T118" fmla="*/ 88 w 198"/>
                <a:gd name="T119" fmla="*/ 28 h 236"/>
                <a:gd name="T120" fmla="*/ 73 w 198"/>
                <a:gd name="T121" fmla="*/ 3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13" name="Freeform 338"/>
            <p:cNvSpPr>
              <a:spLocks noChangeArrowheads="1"/>
            </p:cNvSpPr>
            <p:nvPr/>
          </p:nvSpPr>
          <p:spPr bwMode="auto">
            <a:xfrm>
              <a:off x="3491" y="2222"/>
              <a:ext cx="17" cy="23"/>
            </a:xfrm>
            <a:custGeom>
              <a:avLst/>
              <a:gdLst>
                <a:gd name="T0" fmla="*/ 108 w 128"/>
                <a:gd name="T1" fmla="*/ 61 h 183"/>
                <a:gd name="T2" fmla="*/ 111 w 128"/>
                <a:gd name="T3" fmla="*/ 80 h 183"/>
                <a:gd name="T4" fmla="*/ 109 w 128"/>
                <a:gd name="T5" fmla="*/ 97 h 183"/>
                <a:gd name="T6" fmla="*/ 101 w 128"/>
                <a:gd name="T7" fmla="*/ 110 h 183"/>
                <a:gd name="T8" fmla="*/ 89 w 128"/>
                <a:gd name="T9" fmla="*/ 123 h 183"/>
                <a:gd name="T10" fmla="*/ 75 w 128"/>
                <a:gd name="T11" fmla="*/ 134 h 183"/>
                <a:gd name="T12" fmla="*/ 60 w 128"/>
                <a:gd name="T13" fmla="*/ 145 h 183"/>
                <a:gd name="T14" fmla="*/ 43 w 128"/>
                <a:gd name="T15" fmla="*/ 156 h 183"/>
                <a:gd name="T16" fmla="*/ 29 w 128"/>
                <a:gd name="T17" fmla="*/ 167 h 183"/>
                <a:gd name="T18" fmla="*/ 27 w 128"/>
                <a:gd name="T19" fmla="*/ 170 h 183"/>
                <a:gd name="T20" fmla="*/ 26 w 128"/>
                <a:gd name="T21" fmla="*/ 172 h 183"/>
                <a:gd name="T22" fmla="*/ 26 w 128"/>
                <a:gd name="T23" fmla="*/ 176 h 183"/>
                <a:gd name="T24" fmla="*/ 28 w 128"/>
                <a:gd name="T25" fmla="*/ 179 h 183"/>
                <a:gd name="T26" fmla="*/ 30 w 128"/>
                <a:gd name="T27" fmla="*/ 182 h 183"/>
                <a:gd name="T28" fmla="*/ 34 w 128"/>
                <a:gd name="T29" fmla="*/ 183 h 183"/>
                <a:gd name="T30" fmla="*/ 37 w 128"/>
                <a:gd name="T31" fmla="*/ 183 h 183"/>
                <a:gd name="T32" fmla="*/ 41 w 128"/>
                <a:gd name="T33" fmla="*/ 182 h 183"/>
                <a:gd name="T34" fmla="*/ 58 w 128"/>
                <a:gd name="T35" fmla="*/ 171 h 183"/>
                <a:gd name="T36" fmla="*/ 76 w 128"/>
                <a:gd name="T37" fmla="*/ 160 h 183"/>
                <a:gd name="T38" fmla="*/ 92 w 128"/>
                <a:gd name="T39" fmla="*/ 147 h 183"/>
                <a:gd name="T40" fmla="*/ 108 w 128"/>
                <a:gd name="T41" fmla="*/ 132 h 183"/>
                <a:gd name="T42" fmla="*/ 118 w 128"/>
                <a:gd name="T43" fmla="*/ 116 h 183"/>
                <a:gd name="T44" fmla="*/ 125 w 128"/>
                <a:gd name="T45" fmla="*/ 98 h 183"/>
                <a:gd name="T46" fmla="*/ 128 w 128"/>
                <a:gd name="T47" fmla="*/ 78 h 183"/>
                <a:gd name="T48" fmla="*/ 123 w 128"/>
                <a:gd name="T49" fmla="*/ 58 h 183"/>
                <a:gd name="T50" fmla="*/ 112 w 128"/>
                <a:gd name="T51" fmla="*/ 41 h 183"/>
                <a:gd name="T52" fmla="*/ 98 w 128"/>
                <a:gd name="T53" fmla="*/ 28 h 183"/>
                <a:gd name="T54" fmla="*/ 80 w 128"/>
                <a:gd name="T55" fmla="*/ 16 h 183"/>
                <a:gd name="T56" fmla="*/ 61 w 128"/>
                <a:gd name="T57" fmla="*/ 8 h 183"/>
                <a:gd name="T58" fmla="*/ 41 w 128"/>
                <a:gd name="T59" fmla="*/ 2 h 183"/>
                <a:gd name="T60" fmla="*/ 23 w 128"/>
                <a:gd name="T61" fmla="*/ 0 h 183"/>
                <a:gd name="T62" fmla="*/ 9 w 128"/>
                <a:gd name="T63" fmla="*/ 1 h 183"/>
                <a:gd name="T64" fmla="*/ 0 w 128"/>
                <a:gd name="T65" fmla="*/ 6 h 183"/>
                <a:gd name="T66" fmla="*/ 16 w 128"/>
                <a:gd name="T67" fmla="*/ 10 h 183"/>
                <a:gd name="T68" fmla="*/ 33 w 128"/>
                <a:gd name="T69" fmla="*/ 14 h 183"/>
                <a:gd name="T70" fmla="*/ 48 w 128"/>
                <a:gd name="T71" fmla="*/ 17 h 183"/>
                <a:gd name="T72" fmla="*/ 63 w 128"/>
                <a:gd name="T73" fmla="*/ 22 h 183"/>
                <a:gd name="T74" fmla="*/ 77 w 128"/>
                <a:gd name="T75" fmla="*/ 28 h 183"/>
                <a:gd name="T76" fmla="*/ 90 w 128"/>
                <a:gd name="T77" fmla="*/ 36 h 183"/>
                <a:gd name="T78" fmla="*/ 101 w 128"/>
                <a:gd name="T79" fmla="*/ 46 h 183"/>
                <a:gd name="T80" fmla="*/ 108 w 128"/>
                <a:gd name="T81" fmla="*/ 61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14" name="Freeform 339"/>
            <p:cNvSpPr>
              <a:spLocks noChangeArrowheads="1"/>
            </p:cNvSpPr>
            <p:nvPr/>
          </p:nvSpPr>
          <p:spPr bwMode="auto">
            <a:xfrm>
              <a:off x="3432" y="2217"/>
              <a:ext cx="40" cy="48"/>
            </a:xfrm>
            <a:custGeom>
              <a:avLst/>
              <a:gdLst>
                <a:gd name="T0" fmla="*/ 101 w 323"/>
                <a:gd name="T1" fmla="*/ 70 h 379"/>
                <a:gd name="T2" fmla="*/ 54 w 323"/>
                <a:gd name="T3" fmla="*/ 115 h 379"/>
                <a:gd name="T4" fmla="*/ 18 w 323"/>
                <a:gd name="T5" fmla="*/ 167 h 379"/>
                <a:gd name="T6" fmla="*/ 0 w 323"/>
                <a:gd name="T7" fmla="*/ 227 h 379"/>
                <a:gd name="T8" fmla="*/ 4 w 323"/>
                <a:gd name="T9" fmla="*/ 267 h 379"/>
                <a:gd name="T10" fmla="*/ 11 w 323"/>
                <a:gd name="T11" fmla="*/ 283 h 379"/>
                <a:gd name="T12" fmla="*/ 21 w 323"/>
                <a:gd name="T13" fmla="*/ 298 h 379"/>
                <a:gd name="T14" fmla="*/ 34 w 323"/>
                <a:gd name="T15" fmla="*/ 311 h 379"/>
                <a:gd name="T16" fmla="*/ 57 w 323"/>
                <a:gd name="T17" fmla="*/ 325 h 379"/>
                <a:gd name="T18" fmla="*/ 87 w 323"/>
                <a:gd name="T19" fmla="*/ 340 h 379"/>
                <a:gd name="T20" fmla="*/ 120 w 323"/>
                <a:gd name="T21" fmla="*/ 351 h 379"/>
                <a:gd name="T22" fmla="*/ 153 w 323"/>
                <a:gd name="T23" fmla="*/ 360 h 379"/>
                <a:gd name="T24" fmla="*/ 187 w 323"/>
                <a:gd name="T25" fmla="*/ 367 h 379"/>
                <a:gd name="T26" fmla="*/ 221 w 323"/>
                <a:gd name="T27" fmla="*/ 372 h 379"/>
                <a:gd name="T28" fmla="*/ 256 w 323"/>
                <a:gd name="T29" fmla="*/ 375 h 379"/>
                <a:gd name="T30" fmla="*/ 290 w 323"/>
                <a:gd name="T31" fmla="*/ 378 h 379"/>
                <a:gd name="T32" fmla="*/ 312 w 323"/>
                <a:gd name="T33" fmla="*/ 379 h 379"/>
                <a:gd name="T34" fmla="*/ 320 w 323"/>
                <a:gd name="T35" fmla="*/ 372 h 379"/>
                <a:gd name="T36" fmla="*/ 323 w 323"/>
                <a:gd name="T37" fmla="*/ 360 h 379"/>
                <a:gd name="T38" fmla="*/ 316 w 323"/>
                <a:gd name="T39" fmla="*/ 352 h 379"/>
                <a:gd name="T40" fmla="*/ 295 w 323"/>
                <a:gd name="T41" fmla="*/ 351 h 379"/>
                <a:gd name="T42" fmla="*/ 263 w 323"/>
                <a:gd name="T43" fmla="*/ 350 h 379"/>
                <a:gd name="T44" fmla="*/ 231 w 323"/>
                <a:gd name="T45" fmla="*/ 348 h 379"/>
                <a:gd name="T46" fmla="*/ 200 w 323"/>
                <a:gd name="T47" fmla="*/ 343 h 379"/>
                <a:gd name="T48" fmla="*/ 168 w 323"/>
                <a:gd name="T49" fmla="*/ 337 h 379"/>
                <a:gd name="T50" fmla="*/ 136 w 323"/>
                <a:gd name="T51" fmla="*/ 329 h 379"/>
                <a:gd name="T52" fmla="*/ 106 w 323"/>
                <a:gd name="T53" fmla="*/ 320 h 379"/>
                <a:gd name="T54" fmla="*/ 76 w 323"/>
                <a:gd name="T55" fmla="*/ 306 h 379"/>
                <a:gd name="T56" fmla="*/ 51 w 323"/>
                <a:gd name="T57" fmla="*/ 291 h 379"/>
                <a:gd name="T58" fmla="*/ 35 w 323"/>
                <a:gd name="T59" fmla="*/ 269 h 379"/>
                <a:gd name="T60" fmla="*/ 31 w 323"/>
                <a:gd name="T61" fmla="*/ 239 h 379"/>
                <a:gd name="T62" fmla="*/ 38 w 323"/>
                <a:gd name="T63" fmla="*/ 197 h 379"/>
                <a:gd name="T64" fmla="*/ 51 w 323"/>
                <a:gd name="T65" fmla="*/ 165 h 379"/>
                <a:gd name="T66" fmla="*/ 68 w 323"/>
                <a:gd name="T67" fmla="*/ 136 h 379"/>
                <a:gd name="T68" fmla="*/ 89 w 323"/>
                <a:gd name="T69" fmla="*/ 111 h 379"/>
                <a:gd name="T70" fmla="*/ 114 w 323"/>
                <a:gd name="T71" fmla="*/ 88 h 379"/>
                <a:gd name="T72" fmla="*/ 144 w 323"/>
                <a:gd name="T73" fmla="*/ 64 h 379"/>
                <a:gd name="T74" fmla="*/ 181 w 323"/>
                <a:gd name="T75" fmla="*/ 41 h 379"/>
                <a:gd name="T76" fmla="*/ 219 w 323"/>
                <a:gd name="T77" fmla="*/ 22 h 379"/>
                <a:gd name="T78" fmla="*/ 253 w 323"/>
                <a:gd name="T79" fmla="*/ 7 h 379"/>
                <a:gd name="T80" fmla="*/ 255 w 323"/>
                <a:gd name="T81" fmla="*/ 0 h 379"/>
                <a:gd name="T82" fmla="*/ 221 w 323"/>
                <a:gd name="T83" fmla="*/ 5 h 379"/>
                <a:gd name="T84" fmla="*/ 181 w 323"/>
                <a:gd name="T85" fmla="*/ 19 h 379"/>
                <a:gd name="T86" fmla="*/ 142 w 323"/>
                <a:gd name="T87" fmla="*/ 39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15" name="Freeform 340"/>
            <p:cNvSpPr>
              <a:spLocks noChangeArrowheads="1"/>
            </p:cNvSpPr>
            <p:nvPr/>
          </p:nvSpPr>
          <p:spPr bwMode="auto">
            <a:xfrm>
              <a:off x="3489" y="2215"/>
              <a:ext cx="36" cy="32"/>
            </a:xfrm>
            <a:custGeom>
              <a:avLst/>
              <a:gdLst>
                <a:gd name="T0" fmla="*/ 235 w 282"/>
                <a:gd name="T1" fmla="*/ 78 h 253"/>
                <a:gd name="T2" fmla="*/ 248 w 282"/>
                <a:gd name="T3" fmla="*/ 92 h 253"/>
                <a:gd name="T4" fmla="*/ 255 w 282"/>
                <a:gd name="T5" fmla="*/ 108 h 253"/>
                <a:gd name="T6" fmla="*/ 259 w 282"/>
                <a:gd name="T7" fmla="*/ 125 h 253"/>
                <a:gd name="T8" fmla="*/ 259 w 282"/>
                <a:gd name="T9" fmla="*/ 144 h 253"/>
                <a:gd name="T10" fmla="*/ 257 w 282"/>
                <a:gd name="T11" fmla="*/ 159 h 253"/>
                <a:gd name="T12" fmla="*/ 252 w 282"/>
                <a:gd name="T13" fmla="*/ 171 h 253"/>
                <a:gd name="T14" fmla="*/ 244 w 282"/>
                <a:gd name="T15" fmla="*/ 184 h 253"/>
                <a:gd name="T16" fmla="*/ 236 w 282"/>
                <a:gd name="T17" fmla="*/ 194 h 253"/>
                <a:gd name="T18" fmla="*/ 225 w 282"/>
                <a:gd name="T19" fmla="*/ 206 h 253"/>
                <a:gd name="T20" fmla="*/ 215 w 282"/>
                <a:gd name="T21" fmla="*/ 215 h 253"/>
                <a:gd name="T22" fmla="*/ 204 w 282"/>
                <a:gd name="T23" fmla="*/ 225 h 253"/>
                <a:gd name="T24" fmla="*/ 194 w 282"/>
                <a:gd name="T25" fmla="*/ 236 h 253"/>
                <a:gd name="T26" fmla="*/ 191 w 282"/>
                <a:gd name="T27" fmla="*/ 239 h 253"/>
                <a:gd name="T28" fmla="*/ 190 w 282"/>
                <a:gd name="T29" fmla="*/ 242 h 253"/>
                <a:gd name="T30" fmla="*/ 191 w 282"/>
                <a:gd name="T31" fmla="*/ 246 h 253"/>
                <a:gd name="T32" fmla="*/ 194 w 282"/>
                <a:gd name="T33" fmla="*/ 249 h 253"/>
                <a:gd name="T34" fmla="*/ 197 w 282"/>
                <a:gd name="T35" fmla="*/ 252 h 253"/>
                <a:gd name="T36" fmla="*/ 201 w 282"/>
                <a:gd name="T37" fmla="*/ 253 h 253"/>
                <a:gd name="T38" fmla="*/ 205 w 282"/>
                <a:gd name="T39" fmla="*/ 252 h 253"/>
                <a:gd name="T40" fmla="*/ 209 w 282"/>
                <a:gd name="T41" fmla="*/ 249 h 253"/>
                <a:gd name="T42" fmla="*/ 232 w 282"/>
                <a:gd name="T43" fmla="*/ 234 h 253"/>
                <a:gd name="T44" fmla="*/ 251 w 282"/>
                <a:gd name="T45" fmla="*/ 215 h 253"/>
                <a:gd name="T46" fmla="*/ 267 w 282"/>
                <a:gd name="T47" fmla="*/ 192 h 253"/>
                <a:gd name="T48" fmla="*/ 278 w 282"/>
                <a:gd name="T49" fmla="*/ 168 h 253"/>
                <a:gd name="T50" fmla="*/ 282 w 282"/>
                <a:gd name="T51" fmla="*/ 141 h 253"/>
                <a:gd name="T52" fmla="*/ 279 w 282"/>
                <a:gd name="T53" fmla="*/ 116 h 253"/>
                <a:gd name="T54" fmla="*/ 270 w 282"/>
                <a:gd name="T55" fmla="*/ 92 h 253"/>
                <a:gd name="T56" fmla="*/ 251 w 282"/>
                <a:gd name="T57" fmla="*/ 70 h 253"/>
                <a:gd name="T58" fmla="*/ 237 w 282"/>
                <a:gd name="T59" fmla="*/ 59 h 253"/>
                <a:gd name="T60" fmla="*/ 221 w 282"/>
                <a:gd name="T61" fmla="*/ 48 h 253"/>
                <a:gd name="T62" fmla="*/ 202 w 282"/>
                <a:gd name="T63" fmla="*/ 39 h 253"/>
                <a:gd name="T64" fmla="*/ 183 w 282"/>
                <a:gd name="T65" fmla="*/ 31 h 253"/>
                <a:gd name="T66" fmla="*/ 163 w 282"/>
                <a:gd name="T67" fmla="*/ 24 h 253"/>
                <a:gd name="T68" fmla="*/ 142 w 282"/>
                <a:gd name="T69" fmla="*/ 18 h 253"/>
                <a:gd name="T70" fmla="*/ 122 w 282"/>
                <a:gd name="T71" fmla="*/ 13 h 253"/>
                <a:gd name="T72" fmla="*/ 101 w 282"/>
                <a:gd name="T73" fmla="*/ 8 h 253"/>
                <a:gd name="T74" fmla="*/ 82 w 282"/>
                <a:gd name="T75" fmla="*/ 5 h 253"/>
                <a:gd name="T76" fmla="*/ 63 w 282"/>
                <a:gd name="T77" fmla="*/ 2 h 253"/>
                <a:gd name="T78" fmla="*/ 47 w 282"/>
                <a:gd name="T79" fmla="*/ 0 h 253"/>
                <a:gd name="T80" fmla="*/ 32 w 282"/>
                <a:gd name="T81" fmla="*/ 0 h 253"/>
                <a:gd name="T82" fmla="*/ 19 w 282"/>
                <a:gd name="T83" fmla="*/ 0 h 253"/>
                <a:gd name="T84" fmla="*/ 10 w 282"/>
                <a:gd name="T85" fmla="*/ 1 h 253"/>
                <a:gd name="T86" fmla="*/ 4 w 282"/>
                <a:gd name="T87" fmla="*/ 4 h 253"/>
                <a:gd name="T88" fmla="*/ 0 w 282"/>
                <a:gd name="T89" fmla="*/ 6 h 253"/>
                <a:gd name="T90" fmla="*/ 12 w 282"/>
                <a:gd name="T91" fmla="*/ 8 h 253"/>
                <a:gd name="T92" fmla="*/ 25 w 282"/>
                <a:gd name="T93" fmla="*/ 9 h 253"/>
                <a:gd name="T94" fmla="*/ 38 w 282"/>
                <a:gd name="T95" fmla="*/ 12 h 253"/>
                <a:gd name="T96" fmla="*/ 52 w 282"/>
                <a:gd name="T97" fmla="*/ 14 h 253"/>
                <a:gd name="T98" fmla="*/ 67 w 282"/>
                <a:gd name="T99" fmla="*/ 16 h 253"/>
                <a:gd name="T100" fmla="*/ 82 w 282"/>
                <a:gd name="T101" fmla="*/ 18 h 253"/>
                <a:gd name="T102" fmla="*/ 97 w 282"/>
                <a:gd name="T103" fmla="*/ 22 h 253"/>
                <a:gd name="T104" fmla="*/ 114 w 282"/>
                <a:gd name="T105" fmla="*/ 25 h 253"/>
                <a:gd name="T106" fmla="*/ 129 w 282"/>
                <a:gd name="T107" fmla="*/ 30 h 253"/>
                <a:gd name="T108" fmla="*/ 146 w 282"/>
                <a:gd name="T109" fmla="*/ 35 h 253"/>
                <a:gd name="T110" fmla="*/ 162 w 282"/>
                <a:gd name="T111" fmla="*/ 40 h 253"/>
                <a:gd name="T112" fmla="*/ 177 w 282"/>
                <a:gd name="T113" fmla="*/ 46 h 253"/>
                <a:gd name="T114" fmla="*/ 192 w 282"/>
                <a:gd name="T115" fmla="*/ 53 h 253"/>
                <a:gd name="T116" fmla="*/ 208 w 282"/>
                <a:gd name="T117" fmla="*/ 60 h 253"/>
                <a:gd name="T118" fmla="*/ 222 w 282"/>
                <a:gd name="T119" fmla="*/ 69 h 253"/>
                <a:gd name="T120" fmla="*/ 235 w 282"/>
                <a:gd name="T121" fmla="*/ 78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16" name="Freeform 341"/>
            <p:cNvSpPr>
              <a:spLocks noChangeArrowheads="1"/>
            </p:cNvSpPr>
            <p:nvPr/>
          </p:nvSpPr>
          <p:spPr bwMode="auto">
            <a:xfrm>
              <a:off x="3418" y="2233"/>
              <a:ext cx="14" cy="29"/>
            </a:xfrm>
            <a:custGeom>
              <a:avLst/>
              <a:gdLst>
                <a:gd name="T0" fmla="*/ 0 w 115"/>
                <a:gd name="T1" fmla="*/ 128 h 236"/>
                <a:gd name="T2" fmla="*/ 0 w 115"/>
                <a:gd name="T3" fmla="*/ 148 h 236"/>
                <a:gd name="T4" fmla="*/ 5 w 115"/>
                <a:gd name="T5" fmla="*/ 166 h 236"/>
                <a:gd name="T6" fmla="*/ 13 w 115"/>
                <a:gd name="T7" fmla="*/ 184 h 236"/>
                <a:gd name="T8" fmla="*/ 24 w 115"/>
                <a:gd name="T9" fmla="*/ 198 h 236"/>
                <a:gd name="T10" fmla="*/ 39 w 115"/>
                <a:gd name="T11" fmla="*/ 211 h 236"/>
                <a:gd name="T12" fmla="*/ 55 w 115"/>
                <a:gd name="T13" fmla="*/ 223 h 236"/>
                <a:gd name="T14" fmla="*/ 74 w 115"/>
                <a:gd name="T15" fmla="*/ 231 h 236"/>
                <a:gd name="T16" fmla="*/ 92 w 115"/>
                <a:gd name="T17" fmla="*/ 235 h 236"/>
                <a:gd name="T18" fmla="*/ 98 w 115"/>
                <a:gd name="T19" fmla="*/ 236 h 236"/>
                <a:gd name="T20" fmla="*/ 104 w 115"/>
                <a:gd name="T21" fmla="*/ 234 h 236"/>
                <a:gd name="T22" fmla="*/ 109 w 115"/>
                <a:gd name="T23" fmla="*/ 231 h 236"/>
                <a:gd name="T24" fmla="*/ 111 w 115"/>
                <a:gd name="T25" fmla="*/ 226 h 236"/>
                <a:gd name="T26" fmla="*/ 111 w 115"/>
                <a:gd name="T27" fmla="*/ 220 h 236"/>
                <a:gd name="T28" fmla="*/ 110 w 115"/>
                <a:gd name="T29" fmla="*/ 215 h 236"/>
                <a:gd name="T30" fmla="*/ 107 w 115"/>
                <a:gd name="T31" fmla="*/ 210 h 236"/>
                <a:gd name="T32" fmla="*/ 101 w 115"/>
                <a:gd name="T33" fmla="*/ 208 h 236"/>
                <a:gd name="T34" fmla="*/ 82 w 115"/>
                <a:gd name="T35" fmla="*/ 201 h 236"/>
                <a:gd name="T36" fmla="*/ 64 w 115"/>
                <a:gd name="T37" fmla="*/ 192 h 236"/>
                <a:gd name="T38" fmla="*/ 50 w 115"/>
                <a:gd name="T39" fmla="*/ 179 h 236"/>
                <a:gd name="T40" fmla="*/ 40 w 115"/>
                <a:gd name="T41" fmla="*/ 165 h 236"/>
                <a:gd name="T42" fmla="*/ 33 w 115"/>
                <a:gd name="T43" fmla="*/ 148 h 236"/>
                <a:gd name="T44" fmla="*/ 29 w 115"/>
                <a:gd name="T45" fmla="*/ 130 h 236"/>
                <a:gd name="T46" fmla="*/ 29 w 115"/>
                <a:gd name="T47" fmla="*/ 110 h 236"/>
                <a:gd name="T48" fmla="*/ 35 w 115"/>
                <a:gd name="T49" fmla="*/ 89 h 236"/>
                <a:gd name="T50" fmla="*/ 43 w 115"/>
                <a:gd name="T51" fmla="*/ 74 h 236"/>
                <a:gd name="T52" fmla="*/ 56 w 115"/>
                <a:gd name="T53" fmla="*/ 60 h 236"/>
                <a:gd name="T54" fmla="*/ 70 w 115"/>
                <a:gd name="T55" fmla="*/ 46 h 236"/>
                <a:gd name="T56" fmla="*/ 85 w 115"/>
                <a:gd name="T57" fmla="*/ 33 h 236"/>
                <a:gd name="T58" fmla="*/ 98 w 115"/>
                <a:gd name="T59" fmla="*/ 23 h 236"/>
                <a:gd name="T60" fmla="*/ 109 w 115"/>
                <a:gd name="T61" fmla="*/ 12 h 236"/>
                <a:gd name="T62" fmla="*/ 115 w 115"/>
                <a:gd name="T63" fmla="*/ 6 h 236"/>
                <a:gd name="T64" fmla="*/ 115 w 115"/>
                <a:gd name="T65" fmla="*/ 0 h 236"/>
                <a:gd name="T66" fmla="*/ 102 w 115"/>
                <a:gd name="T67" fmla="*/ 4 h 236"/>
                <a:gd name="T68" fmla="*/ 85 w 115"/>
                <a:gd name="T69" fmla="*/ 12 h 236"/>
                <a:gd name="T70" fmla="*/ 68 w 115"/>
                <a:gd name="T71" fmla="*/ 26 h 236"/>
                <a:gd name="T72" fmla="*/ 49 w 115"/>
                <a:gd name="T73" fmla="*/ 42 h 236"/>
                <a:gd name="T74" fmla="*/ 32 w 115"/>
                <a:gd name="T75" fmla="*/ 61 h 236"/>
                <a:gd name="T76" fmla="*/ 17 w 115"/>
                <a:gd name="T77" fmla="*/ 82 h 236"/>
                <a:gd name="T78" fmla="*/ 6 w 115"/>
                <a:gd name="T79" fmla="*/ 105 h 236"/>
                <a:gd name="T80" fmla="*/ 0 w 115"/>
                <a:gd name="T81" fmla="*/ 128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17" name="Freeform 342"/>
            <p:cNvSpPr>
              <a:spLocks noChangeArrowheads="1"/>
            </p:cNvSpPr>
            <p:nvPr/>
          </p:nvSpPr>
          <p:spPr bwMode="auto">
            <a:xfrm>
              <a:off x="3519" y="2213"/>
              <a:ext cx="31" cy="39"/>
            </a:xfrm>
            <a:custGeom>
              <a:avLst/>
              <a:gdLst>
                <a:gd name="T0" fmla="*/ 208 w 245"/>
                <a:gd name="T1" fmla="*/ 124 h 310"/>
                <a:gd name="T2" fmla="*/ 220 w 245"/>
                <a:gd name="T3" fmla="*/ 144 h 310"/>
                <a:gd name="T4" fmla="*/ 226 w 245"/>
                <a:gd name="T5" fmla="*/ 164 h 310"/>
                <a:gd name="T6" fmla="*/ 222 w 245"/>
                <a:gd name="T7" fmla="*/ 187 h 310"/>
                <a:gd name="T8" fmla="*/ 208 w 245"/>
                <a:gd name="T9" fmla="*/ 209 h 310"/>
                <a:gd name="T10" fmla="*/ 188 w 245"/>
                <a:gd name="T11" fmla="*/ 229 h 310"/>
                <a:gd name="T12" fmla="*/ 166 w 245"/>
                <a:gd name="T13" fmla="*/ 246 h 310"/>
                <a:gd name="T14" fmla="*/ 142 w 245"/>
                <a:gd name="T15" fmla="*/ 264 h 310"/>
                <a:gd name="T16" fmla="*/ 128 w 245"/>
                <a:gd name="T17" fmla="*/ 278 h 310"/>
                <a:gd name="T18" fmla="*/ 124 w 245"/>
                <a:gd name="T19" fmla="*/ 287 h 310"/>
                <a:gd name="T20" fmla="*/ 120 w 245"/>
                <a:gd name="T21" fmla="*/ 296 h 310"/>
                <a:gd name="T22" fmla="*/ 122 w 245"/>
                <a:gd name="T23" fmla="*/ 306 h 310"/>
                <a:gd name="T24" fmla="*/ 131 w 245"/>
                <a:gd name="T25" fmla="*/ 310 h 310"/>
                <a:gd name="T26" fmla="*/ 139 w 245"/>
                <a:gd name="T27" fmla="*/ 309 h 310"/>
                <a:gd name="T28" fmla="*/ 154 w 245"/>
                <a:gd name="T29" fmla="*/ 292 h 310"/>
                <a:gd name="T30" fmla="*/ 180 w 245"/>
                <a:gd name="T31" fmla="*/ 269 h 310"/>
                <a:gd name="T32" fmla="*/ 207 w 245"/>
                <a:gd name="T33" fmla="*/ 246 h 310"/>
                <a:gd name="T34" fmla="*/ 230 w 245"/>
                <a:gd name="T35" fmla="*/ 219 h 310"/>
                <a:gd name="T36" fmla="*/ 244 w 245"/>
                <a:gd name="T37" fmla="*/ 186 h 310"/>
                <a:gd name="T38" fmla="*/ 243 w 245"/>
                <a:gd name="T39" fmla="*/ 152 h 310"/>
                <a:gd name="T40" fmla="*/ 228 w 245"/>
                <a:gd name="T41" fmla="*/ 119 h 310"/>
                <a:gd name="T42" fmla="*/ 203 w 245"/>
                <a:gd name="T43" fmla="*/ 93 h 310"/>
                <a:gd name="T44" fmla="*/ 176 w 245"/>
                <a:gd name="T45" fmla="*/ 76 h 310"/>
                <a:gd name="T46" fmla="*/ 151 w 245"/>
                <a:gd name="T47" fmla="*/ 61 h 310"/>
                <a:gd name="T48" fmla="*/ 122 w 245"/>
                <a:gd name="T49" fmla="*/ 46 h 310"/>
                <a:gd name="T50" fmla="*/ 93 w 245"/>
                <a:gd name="T51" fmla="*/ 31 h 310"/>
                <a:gd name="T52" fmla="*/ 66 w 245"/>
                <a:gd name="T53" fmla="*/ 18 h 310"/>
                <a:gd name="T54" fmla="*/ 40 w 245"/>
                <a:gd name="T55" fmla="*/ 8 h 310"/>
                <a:gd name="T56" fmla="*/ 20 w 245"/>
                <a:gd name="T57" fmla="*/ 1 h 310"/>
                <a:gd name="T58" fmla="*/ 5 w 245"/>
                <a:gd name="T59" fmla="*/ 0 h 310"/>
                <a:gd name="T60" fmla="*/ 11 w 245"/>
                <a:gd name="T61" fmla="*/ 8 h 310"/>
                <a:gd name="T62" fmla="*/ 36 w 245"/>
                <a:gd name="T63" fmla="*/ 20 h 310"/>
                <a:gd name="T64" fmla="*/ 60 w 245"/>
                <a:gd name="T65" fmla="*/ 31 h 310"/>
                <a:gd name="T66" fmla="*/ 86 w 245"/>
                <a:gd name="T67" fmla="*/ 44 h 310"/>
                <a:gd name="T68" fmla="*/ 113 w 245"/>
                <a:gd name="T69" fmla="*/ 57 h 310"/>
                <a:gd name="T70" fmla="*/ 139 w 245"/>
                <a:gd name="T71" fmla="*/ 71 h 310"/>
                <a:gd name="T72" fmla="*/ 165 w 245"/>
                <a:gd name="T73" fmla="*/ 88 h 310"/>
                <a:gd name="T74" fmla="*/ 188 w 245"/>
                <a:gd name="T75" fmla="*/ 106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76" name="Line 343"/>
          <p:cNvSpPr>
            <a:spLocks noChangeShapeType="1"/>
          </p:cNvSpPr>
          <p:nvPr/>
        </p:nvSpPr>
        <p:spPr bwMode="auto">
          <a:xfrm>
            <a:off x="6429375" y="2517775"/>
            <a:ext cx="509588" cy="3175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77" name="Line 344"/>
          <p:cNvSpPr>
            <a:spLocks noChangeShapeType="1"/>
          </p:cNvSpPr>
          <p:nvPr/>
        </p:nvSpPr>
        <p:spPr bwMode="auto">
          <a:xfrm>
            <a:off x="5995988" y="2346325"/>
            <a:ext cx="152400" cy="825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78" name="Freeform 345"/>
          <p:cNvSpPr>
            <a:spLocks noChangeArrowheads="1"/>
          </p:cNvSpPr>
          <p:nvPr/>
        </p:nvSpPr>
        <p:spPr bwMode="auto">
          <a:xfrm>
            <a:off x="5314950" y="4352925"/>
            <a:ext cx="2979738" cy="1455738"/>
          </a:xfrm>
          <a:custGeom>
            <a:avLst/>
            <a:gdLst>
              <a:gd name="T0" fmla="*/ 889 w 1877"/>
              <a:gd name="T1" fmla="*/ 23 h 917"/>
              <a:gd name="T2" fmla="*/ 692 w 1877"/>
              <a:gd name="T3" fmla="*/ 109 h 917"/>
              <a:gd name="T4" fmla="*/ 415 w 1877"/>
              <a:gd name="T5" fmla="*/ 91 h 917"/>
              <a:gd name="T6" fmla="*/ 112 w 1877"/>
              <a:gd name="T7" fmla="*/ 170 h 917"/>
              <a:gd name="T8" fmla="*/ 50 w 1877"/>
              <a:gd name="T9" fmla="*/ 353 h 917"/>
              <a:gd name="T10" fmla="*/ 14 w 1877"/>
              <a:gd name="T11" fmla="*/ 528 h 917"/>
              <a:gd name="T12" fmla="*/ 139 w 1877"/>
              <a:gd name="T13" fmla="*/ 650 h 917"/>
              <a:gd name="T14" fmla="*/ 505 w 1877"/>
              <a:gd name="T15" fmla="*/ 781 h 917"/>
              <a:gd name="T16" fmla="*/ 933 w 1877"/>
              <a:gd name="T17" fmla="*/ 886 h 917"/>
              <a:gd name="T18" fmla="*/ 1370 w 1877"/>
              <a:gd name="T19" fmla="*/ 901 h 917"/>
              <a:gd name="T20" fmla="*/ 1676 w 1877"/>
              <a:gd name="T21" fmla="*/ 793 h 917"/>
              <a:gd name="T22" fmla="*/ 1860 w 1877"/>
              <a:gd name="T23" fmla="*/ 624 h 917"/>
              <a:gd name="T24" fmla="*/ 1776 w 1877"/>
              <a:gd name="T25" fmla="*/ 219 h 917"/>
              <a:gd name="T26" fmla="*/ 1503 w 1877"/>
              <a:gd name="T27" fmla="*/ 100 h 917"/>
              <a:gd name="T28" fmla="*/ 1200 w 1877"/>
              <a:gd name="T29" fmla="*/ 13 h 917"/>
              <a:gd name="T30" fmla="*/ 889 w 1877"/>
              <a:gd name="T31" fmla="*/ 23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9" name="Line 346"/>
          <p:cNvSpPr>
            <a:spLocks noChangeShapeType="1"/>
          </p:cNvSpPr>
          <p:nvPr/>
        </p:nvSpPr>
        <p:spPr bwMode="auto">
          <a:xfrm flipV="1">
            <a:off x="7743825" y="4895850"/>
            <a:ext cx="139700" cy="527050"/>
          </a:xfrm>
          <a:prstGeom prst="line">
            <a:avLst/>
          </a:prstGeom>
          <a:noFill/>
          <a:ln w="1260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9980" name="Group 347"/>
          <p:cNvGrpSpPr>
            <a:grpSpLocks/>
          </p:cNvGrpSpPr>
          <p:nvPr/>
        </p:nvGrpSpPr>
        <p:grpSpPr bwMode="auto">
          <a:xfrm>
            <a:off x="7464425" y="5226050"/>
            <a:ext cx="196850" cy="363538"/>
            <a:chOff x="4702" y="3292"/>
            <a:chExt cx="124" cy="229"/>
          </a:xfrm>
        </p:grpSpPr>
        <p:sp>
          <p:nvSpPr>
            <p:cNvPr id="40493" name="AutoShape 348"/>
            <p:cNvSpPr>
              <a:spLocks noChangeArrowheads="1"/>
            </p:cNvSpPr>
            <p:nvPr/>
          </p:nvSpPr>
          <p:spPr bwMode="auto">
            <a:xfrm>
              <a:off x="4702" y="3469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94" name="Rectangle 349"/>
            <p:cNvSpPr>
              <a:spLocks noChangeArrowheads="1"/>
            </p:cNvSpPr>
            <p:nvPr/>
          </p:nvSpPr>
          <p:spPr bwMode="auto">
            <a:xfrm>
              <a:off x="4765" y="3293"/>
              <a:ext cx="58" cy="177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95" name="Rectangle 350"/>
            <p:cNvSpPr>
              <a:spLocks noChangeArrowheads="1"/>
            </p:cNvSpPr>
            <p:nvPr/>
          </p:nvSpPr>
          <p:spPr bwMode="auto">
            <a:xfrm>
              <a:off x="4703" y="3344"/>
              <a:ext cx="79" cy="177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96" name="AutoShape 351"/>
            <p:cNvSpPr>
              <a:spLocks noChangeArrowheads="1"/>
            </p:cNvSpPr>
            <p:nvPr/>
          </p:nvSpPr>
          <p:spPr bwMode="auto">
            <a:xfrm>
              <a:off x="4702" y="3292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97" name="Line 352"/>
            <p:cNvSpPr>
              <a:spLocks noChangeShapeType="1"/>
            </p:cNvSpPr>
            <p:nvPr/>
          </p:nvSpPr>
          <p:spPr bwMode="auto">
            <a:xfrm>
              <a:off x="4827" y="3296"/>
              <a:ext cx="1" cy="173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98" name="Line 353"/>
            <p:cNvSpPr>
              <a:spLocks noChangeShapeType="1"/>
            </p:cNvSpPr>
            <p:nvPr/>
          </p:nvSpPr>
          <p:spPr bwMode="auto">
            <a:xfrm flipH="1">
              <a:off x="4781" y="3469"/>
              <a:ext cx="47" cy="52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99" name="Rectangle 354"/>
            <p:cNvSpPr>
              <a:spLocks noChangeArrowheads="1"/>
            </p:cNvSpPr>
            <p:nvPr/>
          </p:nvSpPr>
          <p:spPr bwMode="auto">
            <a:xfrm>
              <a:off x="4713" y="3367"/>
              <a:ext cx="52" cy="102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500" name="Rectangle 355"/>
            <p:cNvSpPr>
              <a:spLocks noChangeArrowheads="1"/>
            </p:cNvSpPr>
            <p:nvPr/>
          </p:nvSpPr>
          <p:spPr bwMode="auto">
            <a:xfrm>
              <a:off x="4720" y="3398"/>
              <a:ext cx="40" cy="36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39981" name="Line 356"/>
          <p:cNvSpPr>
            <a:spLocks noChangeShapeType="1"/>
          </p:cNvSpPr>
          <p:nvPr/>
        </p:nvSpPr>
        <p:spPr bwMode="auto">
          <a:xfrm>
            <a:off x="7656513" y="5411788"/>
            <a:ext cx="85725" cy="3175"/>
          </a:xfrm>
          <a:prstGeom prst="line">
            <a:avLst/>
          </a:prstGeom>
          <a:noFill/>
          <a:ln w="1260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82" name="Line 357"/>
          <p:cNvSpPr>
            <a:spLocks noChangeShapeType="1"/>
          </p:cNvSpPr>
          <p:nvPr/>
        </p:nvSpPr>
        <p:spPr bwMode="auto">
          <a:xfrm>
            <a:off x="7826375" y="5103813"/>
            <a:ext cx="114300" cy="1587"/>
          </a:xfrm>
          <a:prstGeom prst="line">
            <a:avLst/>
          </a:prstGeom>
          <a:noFill/>
          <a:ln w="1260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83" name="Oval 358"/>
          <p:cNvSpPr>
            <a:spLocks noChangeArrowheads="1"/>
          </p:cNvSpPr>
          <p:nvPr/>
        </p:nvSpPr>
        <p:spPr bwMode="auto">
          <a:xfrm>
            <a:off x="7467600" y="4860925"/>
            <a:ext cx="496888" cy="130175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84" name="Line 359"/>
          <p:cNvSpPr>
            <a:spLocks noChangeShapeType="1"/>
          </p:cNvSpPr>
          <p:nvPr/>
        </p:nvSpPr>
        <p:spPr bwMode="auto">
          <a:xfrm>
            <a:off x="7467600" y="4849813"/>
            <a:ext cx="1588" cy="80962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85" name="Line 360"/>
          <p:cNvSpPr>
            <a:spLocks noChangeShapeType="1"/>
          </p:cNvSpPr>
          <p:nvPr/>
        </p:nvSpPr>
        <p:spPr bwMode="auto">
          <a:xfrm>
            <a:off x="7964488" y="4849813"/>
            <a:ext cx="1587" cy="80962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86" name="Rectangle 361"/>
          <p:cNvSpPr>
            <a:spLocks noChangeArrowheads="1"/>
          </p:cNvSpPr>
          <p:nvPr/>
        </p:nvSpPr>
        <p:spPr bwMode="auto">
          <a:xfrm>
            <a:off x="7467600" y="4849813"/>
            <a:ext cx="492125" cy="79375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87" name="Oval 362"/>
          <p:cNvSpPr>
            <a:spLocks noChangeArrowheads="1"/>
          </p:cNvSpPr>
          <p:nvPr/>
        </p:nvSpPr>
        <p:spPr bwMode="auto">
          <a:xfrm>
            <a:off x="7462838" y="4756150"/>
            <a:ext cx="496887" cy="152400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39988" name="Group 363"/>
          <p:cNvGrpSpPr>
            <a:grpSpLocks/>
          </p:cNvGrpSpPr>
          <p:nvPr/>
        </p:nvGrpSpPr>
        <p:grpSpPr bwMode="auto">
          <a:xfrm>
            <a:off x="7581900" y="4789488"/>
            <a:ext cx="246063" cy="87312"/>
            <a:chOff x="4776" y="3017"/>
            <a:chExt cx="155" cy="55"/>
          </a:xfrm>
        </p:grpSpPr>
        <p:sp>
          <p:nvSpPr>
            <p:cNvPr id="40490" name="Line 364"/>
            <p:cNvSpPr>
              <a:spLocks noChangeShapeType="1"/>
            </p:cNvSpPr>
            <p:nvPr/>
          </p:nvSpPr>
          <p:spPr bwMode="auto">
            <a:xfrm flipV="1">
              <a:off x="4776" y="3016"/>
              <a:ext cx="56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91" name="Line 365"/>
            <p:cNvSpPr>
              <a:spLocks noChangeShapeType="1"/>
            </p:cNvSpPr>
            <p:nvPr/>
          </p:nvSpPr>
          <p:spPr bwMode="auto">
            <a:xfrm>
              <a:off x="4883" y="3073"/>
              <a:ext cx="49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92" name="Line 366"/>
            <p:cNvSpPr>
              <a:spLocks noChangeShapeType="1"/>
            </p:cNvSpPr>
            <p:nvPr/>
          </p:nvSpPr>
          <p:spPr bwMode="auto">
            <a:xfrm>
              <a:off x="4827" y="3018"/>
              <a:ext cx="58" cy="55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989" name="Group 367"/>
          <p:cNvGrpSpPr>
            <a:grpSpLocks/>
          </p:cNvGrpSpPr>
          <p:nvPr/>
        </p:nvGrpSpPr>
        <p:grpSpPr bwMode="auto">
          <a:xfrm>
            <a:off x="7581900" y="4787900"/>
            <a:ext cx="246063" cy="87313"/>
            <a:chOff x="4776" y="3016"/>
            <a:chExt cx="155" cy="55"/>
          </a:xfrm>
        </p:grpSpPr>
        <p:sp>
          <p:nvSpPr>
            <p:cNvPr id="40487" name="Line 368"/>
            <p:cNvSpPr>
              <a:spLocks noChangeShapeType="1"/>
            </p:cNvSpPr>
            <p:nvPr/>
          </p:nvSpPr>
          <p:spPr bwMode="auto">
            <a:xfrm>
              <a:off x="4776" y="3071"/>
              <a:ext cx="56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88" name="Line 369"/>
            <p:cNvSpPr>
              <a:spLocks noChangeShapeType="1"/>
            </p:cNvSpPr>
            <p:nvPr/>
          </p:nvSpPr>
          <p:spPr bwMode="auto">
            <a:xfrm>
              <a:off x="4883" y="3016"/>
              <a:ext cx="49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89" name="Line 370"/>
            <p:cNvSpPr>
              <a:spLocks noChangeShapeType="1"/>
            </p:cNvSpPr>
            <p:nvPr/>
          </p:nvSpPr>
          <p:spPr bwMode="auto">
            <a:xfrm flipV="1">
              <a:off x="4827" y="3015"/>
              <a:ext cx="58" cy="57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90" name="Oval 371"/>
          <p:cNvSpPr>
            <a:spLocks noChangeArrowheads="1"/>
          </p:cNvSpPr>
          <p:nvPr/>
        </p:nvSpPr>
        <p:spPr bwMode="auto">
          <a:xfrm>
            <a:off x="6657975" y="4584700"/>
            <a:ext cx="490538" cy="130175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91" name="Line 372"/>
          <p:cNvSpPr>
            <a:spLocks noChangeShapeType="1"/>
          </p:cNvSpPr>
          <p:nvPr/>
        </p:nvSpPr>
        <p:spPr bwMode="auto">
          <a:xfrm>
            <a:off x="7148513" y="4573588"/>
            <a:ext cx="1587" cy="80962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92" name="Rectangle 373"/>
          <p:cNvSpPr>
            <a:spLocks noChangeArrowheads="1"/>
          </p:cNvSpPr>
          <p:nvPr/>
        </p:nvSpPr>
        <p:spPr bwMode="auto">
          <a:xfrm>
            <a:off x="6651625" y="4573588"/>
            <a:ext cx="492125" cy="79375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93" name="Oval 374"/>
          <p:cNvSpPr>
            <a:spLocks noChangeArrowheads="1"/>
          </p:cNvSpPr>
          <p:nvPr/>
        </p:nvSpPr>
        <p:spPr bwMode="auto">
          <a:xfrm>
            <a:off x="6646863" y="4479925"/>
            <a:ext cx="496887" cy="152400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39994" name="Group 375"/>
          <p:cNvGrpSpPr>
            <a:grpSpLocks/>
          </p:cNvGrpSpPr>
          <p:nvPr/>
        </p:nvGrpSpPr>
        <p:grpSpPr bwMode="auto">
          <a:xfrm>
            <a:off x="6765925" y="4513263"/>
            <a:ext cx="246063" cy="87312"/>
            <a:chOff x="4262" y="2843"/>
            <a:chExt cx="155" cy="55"/>
          </a:xfrm>
        </p:grpSpPr>
        <p:sp>
          <p:nvSpPr>
            <p:cNvPr id="40484" name="Line 376"/>
            <p:cNvSpPr>
              <a:spLocks noChangeShapeType="1"/>
            </p:cNvSpPr>
            <p:nvPr/>
          </p:nvSpPr>
          <p:spPr bwMode="auto">
            <a:xfrm flipV="1">
              <a:off x="4262" y="2842"/>
              <a:ext cx="56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85" name="Line 377"/>
            <p:cNvSpPr>
              <a:spLocks noChangeShapeType="1"/>
            </p:cNvSpPr>
            <p:nvPr/>
          </p:nvSpPr>
          <p:spPr bwMode="auto">
            <a:xfrm>
              <a:off x="4369" y="2899"/>
              <a:ext cx="49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86" name="Line 378"/>
            <p:cNvSpPr>
              <a:spLocks noChangeShapeType="1"/>
            </p:cNvSpPr>
            <p:nvPr/>
          </p:nvSpPr>
          <p:spPr bwMode="auto">
            <a:xfrm>
              <a:off x="4313" y="2844"/>
              <a:ext cx="58" cy="55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995" name="Group 379"/>
          <p:cNvGrpSpPr>
            <a:grpSpLocks/>
          </p:cNvGrpSpPr>
          <p:nvPr/>
        </p:nvGrpSpPr>
        <p:grpSpPr bwMode="auto">
          <a:xfrm>
            <a:off x="6765925" y="4511675"/>
            <a:ext cx="246063" cy="87313"/>
            <a:chOff x="4262" y="2842"/>
            <a:chExt cx="155" cy="55"/>
          </a:xfrm>
        </p:grpSpPr>
        <p:sp>
          <p:nvSpPr>
            <p:cNvPr id="40481" name="Line 380"/>
            <p:cNvSpPr>
              <a:spLocks noChangeShapeType="1"/>
            </p:cNvSpPr>
            <p:nvPr/>
          </p:nvSpPr>
          <p:spPr bwMode="auto">
            <a:xfrm>
              <a:off x="4262" y="2897"/>
              <a:ext cx="56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82" name="Line 381"/>
            <p:cNvSpPr>
              <a:spLocks noChangeShapeType="1"/>
            </p:cNvSpPr>
            <p:nvPr/>
          </p:nvSpPr>
          <p:spPr bwMode="auto">
            <a:xfrm>
              <a:off x="4369" y="2842"/>
              <a:ext cx="49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83" name="Line 382"/>
            <p:cNvSpPr>
              <a:spLocks noChangeShapeType="1"/>
            </p:cNvSpPr>
            <p:nvPr/>
          </p:nvSpPr>
          <p:spPr bwMode="auto">
            <a:xfrm flipV="1">
              <a:off x="4313" y="2841"/>
              <a:ext cx="58" cy="57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96" name="Oval 383"/>
          <p:cNvSpPr>
            <a:spLocks noChangeArrowheads="1"/>
          </p:cNvSpPr>
          <p:nvPr/>
        </p:nvSpPr>
        <p:spPr bwMode="auto">
          <a:xfrm>
            <a:off x="5986463" y="4889500"/>
            <a:ext cx="496887" cy="130175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39997" name="Line 384"/>
          <p:cNvSpPr>
            <a:spLocks noChangeShapeType="1"/>
          </p:cNvSpPr>
          <p:nvPr/>
        </p:nvSpPr>
        <p:spPr bwMode="auto">
          <a:xfrm>
            <a:off x="5986463" y="4878388"/>
            <a:ext cx="1587" cy="80962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98" name="Line 385"/>
          <p:cNvSpPr>
            <a:spLocks noChangeShapeType="1"/>
          </p:cNvSpPr>
          <p:nvPr/>
        </p:nvSpPr>
        <p:spPr bwMode="auto">
          <a:xfrm>
            <a:off x="6483350" y="4878388"/>
            <a:ext cx="1588" cy="80962"/>
          </a:xfrm>
          <a:prstGeom prst="line">
            <a:avLst/>
          </a:prstGeom>
          <a:noFill/>
          <a:ln w="1260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99" name="Rectangle 386"/>
          <p:cNvSpPr>
            <a:spLocks noChangeArrowheads="1"/>
          </p:cNvSpPr>
          <p:nvPr/>
        </p:nvSpPr>
        <p:spPr bwMode="auto">
          <a:xfrm>
            <a:off x="5986463" y="4878388"/>
            <a:ext cx="492125" cy="79375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00" name="Oval 387"/>
          <p:cNvSpPr>
            <a:spLocks noChangeArrowheads="1"/>
          </p:cNvSpPr>
          <p:nvPr/>
        </p:nvSpPr>
        <p:spPr bwMode="auto">
          <a:xfrm>
            <a:off x="5981700" y="4784725"/>
            <a:ext cx="496888" cy="152400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0001" name="Group 388"/>
          <p:cNvGrpSpPr>
            <a:grpSpLocks/>
          </p:cNvGrpSpPr>
          <p:nvPr/>
        </p:nvGrpSpPr>
        <p:grpSpPr bwMode="auto">
          <a:xfrm>
            <a:off x="6100763" y="4818063"/>
            <a:ext cx="244475" cy="87312"/>
            <a:chOff x="3843" y="3035"/>
            <a:chExt cx="154" cy="55"/>
          </a:xfrm>
        </p:grpSpPr>
        <p:sp>
          <p:nvSpPr>
            <p:cNvPr id="40478" name="Line 389"/>
            <p:cNvSpPr>
              <a:spLocks noChangeShapeType="1"/>
            </p:cNvSpPr>
            <p:nvPr/>
          </p:nvSpPr>
          <p:spPr bwMode="auto">
            <a:xfrm flipV="1">
              <a:off x="3843" y="3034"/>
              <a:ext cx="55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79" name="Line 390"/>
            <p:cNvSpPr>
              <a:spLocks noChangeShapeType="1"/>
            </p:cNvSpPr>
            <p:nvPr/>
          </p:nvSpPr>
          <p:spPr bwMode="auto">
            <a:xfrm>
              <a:off x="3950" y="3091"/>
              <a:ext cx="49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80" name="Line 391"/>
            <p:cNvSpPr>
              <a:spLocks noChangeShapeType="1"/>
            </p:cNvSpPr>
            <p:nvPr/>
          </p:nvSpPr>
          <p:spPr bwMode="auto">
            <a:xfrm>
              <a:off x="3894" y="3036"/>
              <a:ext cx="58" cy="55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002" name="Group 392"/>
          <p:cNvGrpSpPr>
            <a:grpSpLocks/>
          </p:cNvGrpSpPr>
          <p:nvPr/>
        </p:nvGrpSpPr>
        <p:grpSpPr bwMode="auto">
          <a:xfrm>
            <a:off x="6100763" y="4816475"/>
            <a:ext cx="244475" cy="87313"/>
            <a:chOff x="3843" y="3034"/>
            <a:chExt cx="154" cy="55"/>
          </a:xfrm>
        </p:grpSpPr>
        <p:sp>
          <p:nvSpPr>
            <p:cNvPr id="40475" name="Line 393"/>
            <p:cNvSpPr>
              <a:spLocks noChangeShapeType="1"/>
            </p:cNvSpPr>
            <p:nvPr/>
          </p:nvSpPr>
          <p:spPr bwMode="auto">
            <a:xfrm>
              <a:off x="3843" y="3089"/>
              <a:ext cx="55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76" name="Line 394"/>
            <p:cNvSpPr>
              <a:spLocks noChangeShapeType="1"/>
            </p:cNvSpPr>
            <p:nvPr/>
          </p:nvSpPr>
          <p:spPr bwMode="auto">
            <a:xfrm>
              <a:off x="3950" y="3034"/>
              <a:ext cx="49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77" name="Line 395"/>
            <p:cNvSpPr>
              <a:spLocks noChangeShapeType="1"/>
            </p:cNvSpPr>
            <p:nvPr/>
          </p:nvSpPr>
          <p:spPr bwMode="auto">
            <a:xfrm flipV="1">
              <a:off x="3894" y="3033"/>
              <a:ext cx="58" cy="57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003" name="Line 396"/>
          <p:cNvSpPr>
            <a:spLocks noChangeShapeType="1"/>
          </p:cNvSpPr>
          <p:nvPr/>
        </p:nvSpPr>
        <p:spPr bwMode="auto">
          <a:xfrm>
            <a:off x="7096125" y="4691063"/>
            <a:ext cx="376238" cy="1206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04" name="Line 397"/>
          <p:cNvSpPr>
            <a:spLocks noChangeShapeType="1"/>
          </p:cNvSpPr>
          <p:nvPr/>
        </p:nvSpPr>
        <p:spPr bwMode="auto">
          <a:xfrm flipV="1">
            <a:off x="6443663" y="4702175"/>
            <a:ext cx="277812" cy="112713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05" name="Line 398"/>
          <p:cNvSpPr>
            <a:spLocks noChangeShapeType="1"/>
          </p:cNvSpPr>
          <p:nvPr/>
        </p:nvSpPr>
        <p:spPr bwMode="auto">
          <a:xfrm>
            <a:off x="6486525" y="4906963"/>
            <a:ext cx="971550" cy="1587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06" name="Line 399"/>
          <p:cNvSpPr>
            <a:spLocks noChangeShapeType="1"/>
          </p:cNvSpPr>
          <p:nvPr/>
        </p:nvSpPr>
        <p:spPr bwMode="auto">
          <a:xfrm flipH="1">
            <a:off x="5780088" y="4652963"/>
            <a:ext cx="257175" cy="46990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07" name="Line 400"/>
          <p:cNvSpPr>
            <a:spLocks noChangeShapeType="1"/>
          </p:cNvSpPr>
          <p:nvPr/>
        </p:nvSpPr>
        <p:spPr bwMode="auto">
          <a:xfrm>
            <a:off x="5807075" y="4703763"/>
            <a:ext cx="196850" cy="15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08" name="Line 401"/>
          <p:cNvSpPr>
            <a:spLocks noChangeShapeType="1"/>
          </p:cNvSpPr>
          <p:nvPr/>
        </p:nvSpPr>
        <p:spPr bwMode="auto">
          <a:xfrm>
            <a:off x="5667375" y="5040313"/>
            <a:ext cx="153988" cy="15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09" name="Line 402"/>
          <p:cNvSpPr>
            <a:spLocks noChangeShapeType="1"/>
          </p:cNvSpPr>
          <p:nvPr/>
        </p:nvSpPr>
        <p:spPr bwMode="auto">
          <a:xfrm>
            <a:off x="5919788" y="5119688"/>
            <a:ext cx="490537" cy="158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10" name="Line 403"/>
          <p:cNvSpPr>
            <a:spLocks noChangeShapeType="1"/>
          </p:cNvSpPr>
          <p:nvPr/>
        </p:nvSpPr>
        <p:spPr bwMode="auto">
          <a:xfrm flipH="1">
            <a:off x="6157913" y="5027613"/>
            <a:ext cx="57150" cy="85725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11" name="Line 404"/>
          <p:cNvSpPr>
            <a:spLocks noChangeShapeType="1"/>
          </p:cNvSpPr>
          <p:nvPr/>
        </p:nvSpPr>
        <p:spPr bwMode="auto">
          <a:xfrm>
            <a:off x="5972175" y="5116513"/>
            <a:ext cx="1588" cy="825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12" name="Line 405"/>
          <p:cNvSpPr>
            <a:spLocks noChangeShapeType="1"/>
          </p:cNvSpPr>
          <p:nvPr/>
        </p:nvSpPr>
        <p:spPr bwMode="auto">
          <a:xfrm flipV="1">
            <a:off x="6369050" y="5122863"/>
            <a:ext cx="1588" cy="79375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13" name="Line 406"/>
          <p:cNvSpPr>
            <a:spLocks noChangeShapeType="1"/>
          </p:cNvSpPr>
          <p:nvPr/>
        </p:nvSpPr>
        <p:spPr bwMode="auto">
          <a:xfrm>
            <a:off x="6450013" y="4983163"/>
            <a:ext cx="503237" cy="269875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14" name="Line 407"/>
          <p:cNvSpPr>
            <a:spLocks noChangeShapeType="1"/>
          </p:cNvSpPr>
          <p:nvPr/>
        </p:nvSpPr>
        <p:spPr bwMode="auto">
          <a:xfrm>
            <a:off x="5899150" y="4918075"/>
            <a:ext cx="79375" cy="1588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15" name="Line 408"/>
          <p:cNvSpPr>
            <a:spLocks noChangeShapeType="1"/>
          </p:cNvSpPr>
          <p:nvPr/>
        </p:nvSpPr>
        <p:spPr bwMode="auto">
          <a:xfrm flipH="1">
            <a:off x="5986463" y="3440113"/>
            <a:ext cx="6350" cy="134937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16" name="Line 409"/>
          <p:cNvSpPr>
            <a:spLocks noChangeShapeType="1"/>
          </p:cNvSpPr>
          <p:nvPr/>
        </p:nvSpPr>
        <p:spPr bwMode="auto">
          <a:xfrm flipV="1">
            <a:off x="7285038" y="2420938"/>
            <a:ext cx="123825" cy="90487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17" name="Line 410"/>
          <p:cNvSpPr>
            <a:spLocks noChangeShapeType="1"/>
          </p:cNvSpPr>
          <p:nvPr/>
        </p:nvSpPr>
        <p:spPr bwMode="auto">
          <a:xfrm>
            <a:off x="7112000" y="2595563"/>
            <a:ext cx="1588" cy="9842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18" name="Line 411"/>
          <p:cNvSpPr>
            <a:spLocks noChangeShapeType="1"/>
          </p:cNvSpPr>
          <p:nvPr/>
        </p:nvSpPr>
        <p:spPr bwMode="auto">
          <a:xfrm flipV="1">
            <a:off x="7296150" y="2490788"/>
            <a:ext cx="263525" cy="29210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19" name="Line 412"/>
          <p:cNvSpPr>
            <a:spLocks noChangeShapeType="1"/>
          </p:cNvSpPr>
          <p:nvPr/>
        </p:nvSpPr>
        <p:spPr bwMode="auto">
          <a:xfrm>
            <a:off x="7648575" y="2490788"/>
            <a:ext cx="1588" cy="1968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20" name="Line 413"/>
          <p:cNvSpPr>
            <a:spLocks noChangeShapeType="1"/>
          </p:cNvSpPr>
          <p:nvPr/>
        </p:nvSpPr>
        <p:spPr bwMode="auto">
          <a:xfrm>
            <a:off x="7302500" y="2797175"/>
            <a:ext cx="188913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21" name="Line 414"/>
          <p:cNvSpPr>
            <a:spLocks noChangeShapeType="1"/>
          </p:cNvSpPr>
          <p:nvPr/>
        </p:nvSpPr>
        <p:spPr bwMode="auto">
          <a:xfrm flipV="1">
            <a:off x="5597525" y="3662363"/>
            <a:ext cx="168275" cy="6350"/>
          </a:xfrm>
          <a:prstGeom prst="line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22" name="Line 415"/>
          <p:cNvSpPr>
            <a:spLocks noChangeShapeType="1"/>
          </p:cNvSpPr>
          <p:nvPr/>
        </p:nvSpPr>
        <p:spPr bwMode="auto">
          <a:xfrm flipV="1">
            <a:off x="7716838" y="2189163"/>
            <a:ext cx="238125" cy="1714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23" name="Line 416"/>
          <p:cNvSpPr>
            <a:spLocks noChangeShapeType="1"/>
          </p:cNvSpPr>
          <p:nvPr/>
        </p:nvSpPr>
        <p:spPr bwMode="auto">
          <a:xfrm>
            <a:off x="7848600" y="2787650"/>
            <a:ext cx="185738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24" name="Line 417"/>
          <p:cNvSpPr>
            <a:spLocks noChangeShapeType="1"/>
          </p:cNvSpPr>
          <p:nvPr/>
        </p:nvSpPr>
        <p:spPr bwMode="auto">
          <a:xfrm flipH="1">
            <a:off x="7000875" y="2863850"/>
            <a:ext cx="101600" cy="7048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25" name="Line 418"/>
          <p:cNvSpPr>
            <a:spLocks noChangeShapeType="1"/>
          </p:cNvSpPr>
          <p:nvPr/>
        </p:nvSpPr>
        <p:spPr bwMode="auto">
          <a:xfrm flipH="1">
            <a:off x="7591425" y="2863850"/>
            <a:ext cx="114300" cy="727075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26" name="Oval 419"/>
          <p:cNvSpPr>
            <a:spLocks noChangeArrowheads="1"/>
          </p:cNvSpPr>
          <p:nvPr/>
        </p:nvSpPr>
        <p:spPr bwMode="auto">
          <a:xfrm>
            <a:off x="6937375" y="2498725"/>
            <a:ext cx="346075" cy="87313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27" name="Line 420"/>
          <p:cNvSpPr>
            <a:spLocks noChangeShapeType="1"/>
          </p:cNvSpPr>
          <p:nvPr/>
        </p:nvSpPr>
        <p:spPr bwMode="auto">
          <a:xfrm>
            <a:off x="6937375" y="2490788"/>
            <a:ext cx="1588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28" name="Line 421"/>
          <p:cNvSpPr>
            <a:spLocks noChangeShapeType="1"/>
          </p:cNvSpPr>
          <p:nvPr/>
        </p:nvSpPr>
        <p:spPr bwMode="auto">
          <a:xfrm>
            <a:off x="7283450" y="2490788"/>
            <a:ext cx="1588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29" name="Rectangle 422"/>
          <p:cNvSpPr>
            <a:spLocks noChangeArrowheads="1"/>
          </p:cNvSpPr>
          <p:nvPr/>
        </p:nvSpPr>
        <p:spPr bwMode="auto">
          <a:xfrm>
            <a:off x="6937375" y="2490788"/>
            <a:ext cx="342900" cy="53975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30" name="Oval 423"/>
          <p:cNvSpPr>
            <a:spLocks noChangeArrowheads="1"/>
          </p:cNvSpPr>
          <p:nvPr/>
        </p:nvSpPr>
        <p:spPr bwMode="auto">
          <a:xfrm>
            <a:off x="6934200" y="2427288"/>
            <a:ext cx="346075" cy="103187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0031" name="Group 424"/>
          <p:cNvGrpSpPr>
            <a:grpSpLocks/>
          </p:cNvGrpSpPr>
          <p:nvPr/>
        </p:nvGrpSpPr>
        <p:grpSpPr bwMode="auto">
          <a:xfrm>
            <a:off x="7018338" y="2449513"/>
            <a:ext cx="169862" cy="58737"/>
            <a:chOff x="4421" y="1543"/>
            <a:chExt cx="107" cy="37"/>
          </a:xfrm>
        </p:grpSpPr>
        <p:sp>
          <p:nvSpPr>
            <p:cNvPr id="40472" name="Line 425"/>
            <p:cNvSpPr>
              <a:spLocks noChangeShapeType="1"/>
            </p:cNvSpPr>
            <p:nvPr/>
          </p:nvSpPr>
          <p:spPr bwMode="auto">
            <a:xfrm flipV="1">
              <a:off x="4421" y="1541"/>
              <a:ext cx="39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73" name="Line 426"/>
            <p:cNvSpPr>
              <a:spLocks noChangeShapeType="1"/>
            </p:cNvSpPr>
            <p:nvPr/>
          </p:nvSpPr>
          <p:spPr bwMode="auto">
            <a:xfrm>
              <a:off x="4495" y="1581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74" name="Line 427"/>
            <p:cNvSpPr>
              <a:spLocks noChangeShapeType="1"/>
            </p:cNvSpPr>
            <p:nvPr/>
          </p:nvSpPr>
          <p:spPr bwMode="auto">
            <a:xfrm>
              <a:off x="4457" y="1544"/>
              <a:ext cx="40" cy="37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032" name="Group 428"/>
          <p:cNvGrpSpPr>
            <a:grpSpLocks/>
          </p:cNvGrpSpPr>
          <p:nvPr/>
        </p:nvGrpSpPr>
        <p:grpSpPr bwMode="auto">
          <a:xfrm>
            <a:off x="7018338" y="2449513"/>
            <a:ext cx="169862" cy="57150"/>
            <a:chOff x="4421" y="1543"/>
            <a:chExt cx="107" cy="36"/>
          </a:xfrm>
        </p:grpSpPr>
        <p:sp>
          <p:nvSpPr>
            <p:cNvPr id="40469" name="Line 429"/>
            <p:cNvSpPr>
              <a:spLocks noChangeShapeType="1"/>
            </p:cNvSpPr>
            <p:nvPr/>
          </p:nvSpPr>
          <p:spPr bwMode="auto">
            <a:xfrm>
              <a:off x="4421" y="1579"/>
              <a:ext cx="39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70" name="Line 430"/>
            <p:cNvSpPr>
              <a:spLocks noChangeShapeType="1"/>
            </p:cNvSpPr>
            <p:nvPr/>
          </p:nvSpPr>
          <p:spPr bwMode="auto">
            <a:xfrm>
              <a:off x="4495" y="1543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71" name="Line 431"/>
            <p:cNvSpPr>
              <a:spLocks noChangeShapeType="1"/>
            </p:cNvSpPr>
            <p:nvPr/>
          </p:nvSpPr>
          <p:spPr bwMode="auto">
            <a:xfrm flipV="1">
              <a:off x="4457" y="1542"/>
              <a:ext cx="40" cy="38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033" name="Oval 432"/>
          <p:cNvSpPr>
            <a:spLocks noChangeArrowheads="1"/>
          </p:cNvSpPr>
          <p:nvPr/>
        </p:nvSpPr>
        <p:spPr bwMode="auto">
          <a:xfrm>
            <a:off x="7410450" y="2400300"/>
            <a:ext cx="346075" cy="87313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34" name="Line 433"/>
          <p:cNvSpPr>
            <a:spLocks noChangeShapeType="1"/>
          </p:cNvSpPr>
          <p:nvPr/>
        </p:nvSpPr>
        <p:spPr bwMode="auto">
          <a:xfrm>
            <a:off x="7410450" y="2392363"/>
            <a:ext cx="1588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35" name="Line 434"/>
          <p:cNvSpPr>
            <a:spLocks noChangeShapeType="1"/>
          </p:cNvSpPr>
          <p:nvPr/>
        </p:nvSpPr>
        <p:spPr bwMode="auto">
          <a:xfrm>
            <a:off x="7756525" y="2392363"/>
            <a:ext cx="1588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36" name="Rectangle 435"/>
          <p:cNvSpPr>
            <a:spLocks noChangeArrowheads="1"/>
          </p:cNvSpPr>
          <p:nvPr/>
        </p:nvSpPr>
        <p:spPr bwMode="auto">
          <a:xfrm>
            <a:off x="7410450" y="2392363"/>
            <a:ext cx="342900" cy="53975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37" name="Oval 436"/>
          <p:cNvSpPr>
            <a:spLocks noChangeArrowheads="1"/>
          </p:cNvSpPr>
          <p:nvPr/>
        </p:nvSpPr>
        <p:spPr bwMode="auto">
          <a:xfrm>
            <a:off x="7407275" y="2328863"/>
            <a:ext cx="346075" cy="103187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0038" name="Group 437"/>
          <p:cNvGrpSpPr>
            <a:grpSpLocks/>
          </p:cNvGrpSpPr>
          <p:nvPr/>
        </p:nvGrpSpPr>
        <p:grpSpPr bwMode="auto">
          <a:xfrm>
            <a:off x="7491413" y="2351088"/>
            <a:ext cx="169862" cy="58737"/>
            <a:chOff x="4719" y="1481"/>
            <a:chExt cx="107" cy="37"/>
          </a:xfrm>
        </p:grpSpPr>
        <p:sp>
          <p:nvSpPr>
            <p:cNvPr id="40466" name="Line 438"/>
            <p:cNvSpPr>
              <a:spLocks noChangeShapeType="1"/>
            </p:cNvSpPr>
            <p:nvPr/>
          </p:nvSpPr>
          <p:spPr bwMode="auto">
            <a:xfrm flipV="1">
              <a:off x="4719" y="1479"/>
              <a:ext cx="39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67" name="Line 439"/>
            <p:cNvSpPr>
              <a:spLocks noChangeShapeType="1"/>
            </p:cNvSpPr>
            <p:nvPr/>
          </p:nvSpPr>
          <p:spPr bwMode="auto">
            <a:xfrm>
              <a:off x="4793" y="1519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68" name="Line 440"/>
            <p:cNvSpPr>
              <a:spLocks noChangeShapeType="1"/>
            </p:cNvSpPr>
            <p:nvPr/>
          </p:nvSpPr>
          <p:spPr bwMode="auto">
            <a:xfrm>
              <a:off x="4754" y="1482"/>
              <a:ext cx="40" cy="37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039" name="Group 441"/>
          <p:cNvGrpSpPr>
            <a:grpSpLocks/>
          </p:cNvGrpSpPr>
          <p:nvPr/>
        </p:nvGrpSpPr>
        <p:grpSpPr bwMode="auto">
          <a:xfrm>
            <a:off x="7491413" y="2351088"/>
            <a:ext cx="169862" cy="57150"/>
            <a:chOff x="4719" y="1481"/>
            <a:chExt cx="107" cy="36"/>
          </a:xfrm>
        </p:grpSpPr>
        <p:sp>
          <p:nvSpPr>
            <p:cNvPr id="40463" name="Line 442"/>
            <p:cNvSpPr>
              <a:spLocks noChangeShapeType="1"/>
            </p:cNvSpPr>
            <p:nvPr/>
          </p:nvSpPr>
          <p:spPr bwMode="auto">
            <a:xfrm>
              <a:off x="4719" y="1517"/>
              <a:ext cx="39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64" name="Line 443"/>
            <p:cNvSpPr>
              <a:spLocks noChangeShapeType="1"/>
            </p:cNvSpPr>
            <p:nvPr/>
          </p:nvSpPr>
          <p:spPr bwMode="auto">
            <a:xfrm>
              <a:off x="4793" y="1481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65" name="Line 444"/>
            <p:cNvSpPr>
              <a:spLocks noChangeShapeType="1"/>
            </p:cNvSpPr>
            <p:nvPr/>
          </p:nvSpPr>
          <p:spPr bwMode="auto">
            <a:xfrm flipV="1">
              <a:off x="4754" y="1480"/>
              <a:ext cx="40" cy="38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040" name="Oval 445"/>
          <p:cNvSpPr>
            <a:spLocks noChangeArrowheads="1"/>
          </p:cNvSpPr>
          <p:nvPr/>
        </p:nvSpPr>
        <p:spPr bwMode="auto">
          <a:xfrm>
            <a:off x="7497763" y="2778125"/>
            <a:ext cx="346075" cy="87313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41" name="Line 446"/>
          <p:cNvSpPr>
            <a:spLocks noChangeShapeType="1"/>
          </p:cNvSpPr>
          <p:nvPr/>
        </p:nvSpPr>
        <p:spPr bwMode="auto">
          <a:xfrm>
            <a:off x="7497763" y="2770188"/>
            <a:ext cx="1587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42" name="Line 447"/>
          <p:cNvSpPr>
            <a:spLocks noChangeShapeType="1"/>
          </p:cNvSpPr>
          <p:nvPr/>
        </p:nvSpPr>
        <p:spPr bwMode="auto">
          <a:xfrm>
            <a:off x="7843838" y="2770188"/>
            <a:ext cx="1587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43" name="Rectangle 448"/>
          <p:cNvSpPr>
            <a:spLocks noChangeArrowheads="1"/>
          </p:cNvSpPr>
          <p:nvPr/>
        </p:nvSpPr>
        <p:spPr bwMode="auto">
          <a:xfrm>
            <a:off x="7497763" y="2770188"/>
            <a:ext cx="342900" cy="53975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44" name="Oval 449"/>
          <p:cNvSpPr>
            <a:spLocks noChangeArrowheads="1"/>
          </p:cNvSpPr>
          <p:nvPr/>
        </p:nvSpPr>
        <p:spPr bwMode="auto">
          <a:xfrm>
            <a:off x="7494588" y="2706688"/>
            <a:ext cx="346075" cy="103187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0045" name="Group 450"/>
          <p:cNvGrpSpPr>
            <a:grpSpLocks/>
          </p:cNvGrpSpPr>
          <p:nvPr/>
        </p:nvGrpSpPr>
        <p:grpSpPr bwMode="auto">
          <a:xfrm>
            <a:off x="7578725" y="2728913"/>
            <a:ext cx="169863" cy="58737"/>
            <a:chOff x="4774" y="1719"/>
            <a:chExt cx="107" cy="37"/>
          </a:xfrm>
        </p:grpSpPr>
        <p:sp>
          <p:nvSpPr>
            <p:cNvPr id="40460" name="Line 451"/>
            <p:cNvSpPr>
              <a:spLocks noChangeShapeType="1"/>
            </p:cNvSpPr>
            <p:nvPr/>
          </p:nvSpPr>
          <p:spPr bwMode="auto">
            <a:xfrm flipV="1">
              <a:off x="4774" y="1717"/>
              <a:ext cx="38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61" name="Line 452"/>
            <p:cNvSpPr>
              <a:spLocks noChangeShapeType="1"/>
            </p:cNvSpPr>
            <p:nvPr/>
          </p:nvSpPr>
          <p:spPr bwMode="auto">
            <a:xfrm>
              <a:off x="4848" y="1757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62" name="Line 453"/>
            <p:cNvSpPr>
              <a:spLocks noChangeShapeType="1"/>
            </p:cNvSpPr>
            <p:nvPr/>
          </p:nvSpPr>
          <p:spPr bwMode="auto">
            <a:xfrm>
              <a:off x="4809" y="1720"/>
              <a:ext cx="40" cy="37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046" name="Group 454"/>
          <p:cNvGrpSpPr>
            <a:grpSpLocks/>
          </p:cNvGrpSpPr>
          <p:nvPr/>
        </p:nvGrpSpPr>
        <p:grpSpPr bwMode="auto">
          <a:xfrm>
            <a:off x="7578725" y="2728913"/>
            <a:ext cx="169863" cy="57150"/>
            <a:chOff x="4774" y="1719"/>
            <a:chExt cx="107" cy="36"/>
          </a:xfrm>
        </p:grpSpPr>
        <p:sp>
          <p:nvSpPr>
            <p:cNvPr id="40457" name="Line 455"/>
            <p:cNvSpPr>
              <a:spLocks noChangeShapeType="1"/>
            </p:cNvSpPr>
            <p:nvPr/>
          </p:nvSpPr>
          <p:spPr bwMode="auto">
            <a:xfrm>
              <a:off x="4774" y="1755"/>
              <a:ext cx="38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58" name="Line 456"/>
            <p:cNvSpPr>
              <a:spLocks noChangeShapeType="1"/>
            </p:cNvSpPr>
            <p:nvPr/>
          </p:nvSpPr>
          <p:spPr bwMode="auto">
            <a:xfrm>
              <a:off x="4848" y="1719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59" name="Line 457"/>
            <p:cNvSpPr>
              <a:spLocks noChangeShapeType="1"/>
            </p:cNvSpPr>
            <p:nvPr/>
          </p:nvSpPr>
          <p:spPr bwMode="auto">
            <a:xfrm flipV="1">
              <a:off x="4809" y="1718"/>
              <a:ext cx="40" cy="38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047" name="Oval 458"/>
          <p:cNvSpPr>
            <a:spLocks noChangeArrowheads="1"/>
          </p:cNvSpPr>
          <p:nvPr/>
        </p:nvSpPr>
        <p:spPr bwMode="auto">
          <a:xfrm>
            <a:off x="6946900" y="2765425"/>
            <a:ext cx="346075" cy="87313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48" name="Line 459"/>
          <p:cNvSpPr>
            <a:spLocks noChangeShapeType="1"/>
          </p:cNvSpPr>
          <p:nvPr/>
        </p:nvSpPr>
        <p:spPr bwMode="auto">
          <a:xfrm>
            <a:off x="6946900" y="2757488"/>
            <a:ext cx="1588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49" name="Line 460"/>
          <p:cNvSpPr>
            <a:spLocks noChangeShapeType="1"/>
          </p:cNvSpPr>
          <p:nvPr/>
        </p:nvSpPr>
        <p:spPr bwMode="auto">
          <a:xfrm>
            <a:off x="7292975" y="2757488"/>
            <a:ext cx="1588" cy="53975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50" name="Rectangle 461"/>
          <p:cNvSpPr>
            <a:spLocks noChangeArrowheads="1"/>
          </p:cNvSpPr>
          <p:nvPr/>
        </p:nvSpPr>
        <p:spPr bwMode="auto">
          <a:xfrm>
            <a:off x="6946900" y="2757488"/>
            <a:ext cx="342900" cy="53975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51" name="Oval 462"/>
          <p:cNvSpPr>
            <a:spLocks noChangeArrowheads="1"/>
          </p:cNvSpPr>
          <p:nvPr/>
        </p:nvSpPr>
        <p:spPr bwMode="auto">
          <a:xfrm>
            <a:off x="6943725" y="2693988"/>
            <a:ext cx="346075" cy="103187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0052" name="Group 463"/>
          <p:cNvGrpSpPr>
            <a:grpSpLocks/>
          </p:cNvGrpSpPr>
          <p:nvPr/>
        </p:nvGrpSpPr>
        <p:grpSpPr bwMode="auto">
          <a:xfrm>
            <a:off x="7027863" y="2716213"/>
            <a:ext cx="169862" cy="58737"/>
            <a:chOff x="4427" y="1711"/>
            <a:chExt cx="107" cy="37"/>
          </a:xfrm>
        </p:grpSpPr>
        <p:sp>
          <p:nvSpPr>
            <p:cNvPr id="40454" name="Line 464"/>
            <p:cNvSpPr>
              <a:spLocks noChangeShapeType="1"/>
            </p:cNvSpPr>
            <p:nvPr/>
          </p:nvSpPr>
          <p:spPr bwMode="auto">
            <a:xfrm flipV="1">
              <a:off x="4427" y="1709"/>
              <a:ext cx="38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55" name="Line 465"/>
            <p:cNvSpPr>
              <a:spLocks noChangeShapeType="1"/>
            </p:cNvSpPr>
            <p:nvPr/>
          </p:nvSpPr>
          <p:spPr bwMode="auto">
            <a:xfrm>
              <a:off x="4501" y="1749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56" name="Line 466"/>
            <p:cNvSpPr>
              <a:spLocks noChangeShapeType="1"/>
            </p:cNvSpPr>
            <p:nvPr/>
          </p:nvSpPr>
          <p:spPr bwMode="auto">
            <a:xfrm>
              <a:off x="4462" y="1712"/>
              <a:ext cx="40" cy="37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053" name="Group 467"/>
          <p:cNvGrpSpPr>
            <a:grpSpLocks/>
          </p:cNvGrpSpPr>
          <p:nvPr/>
        </p:nvGrpSpPr>
        <p:grpSpPr bwMode="auto">
          <a:xfrm>
            <a:off x="7027863" y="2716213"/>
            <a:ext cx="169862" cy="57150"/>
            <a:chOff x="4427" y="1711"/>
            <a:chExt cx="107" cy="36"/>
          </a:xfrm>
        </p:grpSpPr>
        <p:sp>
          <p:nvSpPr>
            <p:cNvPr id="40451" name="Line 468"/>
            <p:cNvSpPr>
              <a:spLocks noChangeShapeType="1"/>
            </p:cNvSpPr>
            <p:nvPr/>
          </p:nvSpPr>
          <p:spPr bwMode="auto">
            <a:xfrm>
              <a:off x="4427" y="1747"/>
              <a:ext cx="38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52" name="Line 469"/>
            <p:cNvSpPr>
              <a:spLocks noChangeShapeType="1"/>
            </p:cNvSpPr>
            <p:nvPr/>
          </p:nvSpPr>
          <p:spPr bwMode="auto">
            <a:xfrm>
              <a:off x="4501" y="1711"/>
              <a:ext cx="34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53" name="Line 470"/>
            <p:cNvSpPr>
              <a:spLocks noChangeShapeType="1"/>
            </p:cNvSpPr>
            <p:nvPr/>
          </p:nvSpPr>
          <p:spPr bwMode="auto">
            <a:xfrm flipV="1">
              <a:off x="4462" y="1710"/>
              <a:ext cx="40" cy="38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054" name="Oval 471"/>
          <p:cNvSpPr>
            <a:spLocks noChangeArrowheads="1"/>
          </p:cNvSpPr>
          <p:nvPr/>
        </p:nvSpPr>
        <p:spPr bwMode="auto">
          <a:xfrm>
            <a:off x="7469188" y="3654425"/>
            <a:ext cx="358775" cy="95250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55" name="Line 472"/>
          <p:cNvSpPr>
            <a:spLocks noChangeShapeType="1"/>
          </p:cNvSpPr>
          <p:nvPr/>
        </p:nvSpPr>
        <p:spPr bwMode="auto">
          <a:xfrm>
            <a:off x="7469188" y="3646488"/>
            <a:ext cx="1587" cy="58737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56" name="Line 473"/>
          <p:cNvSpPr>
            <a:spLocks noChangeShapeType="1"/>
          </p:cNvSpPr>
          <p:nvPr/>
        </p:nvSpPr>
        <p:spPr bwMode="auto">
          <a:xfrm>
            <a:off x="7827963" y="3646488"/>
            <a:ext cx="1587" cy="58737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57" name="Rectangle 474"/>
          <p:cNvSpPr>
            <a:spLocks noChangeArrowheads="1"/>
          </p:cNvSpPr>
          <p:nvPr/>
        </p:nvSpPr>
        <p:spPr bwMode="auto">
          <a:xfrm>
            <a:off x="7469188" y="3646488"/>
            <a:ext cx="355600" cy="58737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58" name="Oval 475"/>
          <p:cNvSpPr>
            <a:spLocks noChangeArrowheads="1"/>
          </p:cNvSpPr>
          <p:nvPr/>
        </p:nvSpPr>
        <p:spPr bwMode="auto">
          <a:xfrm>
            <a:off x="7466013" y="3578225"/>
            <a:ext cx="358775" cy="111125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0059" name="Group 476"/>
          <p:cNvGrpSpPr>
            <a:grpSpLocks/>
          </p:cNvGrpSpPr>
          <p:nvPr/>
        </p:nvGrpSpPr>
        <p:grpSpPr bwMode="auto">
          <a:xfrm>
            <a:off x="7551738" y="3602038"/>
            <a:ext cx="177800" cy="63500"/>
            <a:chOff x="4757" y="2269"/>
            <a:chExt cx="112" cy="40"/>
          </a:xfrm>
        </p:grpSpPr>
        <p:sp>
          <p:nvSpPr>
            <p:cNvPr id="40448" name="Line 477"/>
            <p:cNvSpPr>
              <a:spLocks noChangeShapeType="1"/>
            </p:cNvSpPr>
            <p:nvPr/>
          </p:nvSpPr>
          <p:spPr bwMode="auto">
            <a:xfrm flipV="1">
              <a:off x="4757" y="2268"/>
              <a:ext cx="40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49" name="Line 478"/>
            <p:cNvSpPr>
              <a:spLocks noChangeShapeType="1"/>
            </p:cNvSpPr>
            <p:nvPr/>
          </p:nvSpPr>
          <p:spPr bwMode="auto">
            <a:xfrm>
              <a:off x="4834" y="2310"/>
              <a:ext cx="35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50" name="Line 479"/>
            <p:cNvSpPr>
              <a:spLocks noChangeShapeType="1"/>
            </p:cNvSpPr>
            <p:nvPr/>
          </p:nvSpPr>
          <p:spPr bwMode="auto">
            <a:xfrm>
              <a:off x="4794" y="2270"/>
              <a:ext cx="42" cy="40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060" name="Group 480"/>
          <p:cNvGrpSpPr>
            <a:grpSpLocks/>
          </p:cNvGrpSpPr>
          <p:nvPr/>
        </p:nvGrpSpPr>
        <p:grpSpPr bwMode="auto">
          <a:xfrm>
            <a:off x="7551738" y="3602038"/>
            <a:ext cx="177800" cy="63500"/>
            <a:chOff x="4757" y="2269"/>
            <a:chExt cx="112" cy="40"/>
          </a:xfrm>
        </p:grpSpPr>
        <p:sp>
          <p:nvSpPr>
            <p:cNvPr id="40445" name="Line 481"/>
            <p:cNvSpPr>
              <a:spLocks noChangeShapeType="1"/>
            </p:cNvSpPr>
            <p:nvPr/>
          </p:nvSpPr>
          <p:spPr bwMode="auto">
            <a:xfrm>
              <a:off x="4757" y="2309"/>
              <a:ext cx="40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46" name="Line 482"/>
            <p:cNvSpPr>
              <a:spLocks noChangeShapeType="1"/>
            </p:cNvSpPr>
            <p:nvPr/>
          </p:nvSpPr>
          <p:spPr bwMode="auto">
            <a:xfrm>
              <a:off x="4834" y="2269"/>
              <a:ext cx="35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47" name="Line 483"/>
            <p:cNvSpPr>
              <a:spLocks noChangeShapeType="1"/>
            </p:cNvSpPr>
            <p:nvPr/>
          </p:nvSpPr>
          <p:spPr bwMode="auto">
            <a:xfrm flipV="1">
              <a:off x="4794" y="2268"/>
              <a:ext cx="42" cy="42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061" name="Oval 484"/>
          <p:cNvSpPr>
            <a:spLocks noChangeArrowheads="1"/>
          </p:cNvSpPr>
          <p:nvPr/>
        </p:nvSpPr>
        <p:spPr bwMode="auto">
          <a:xfrm>
            <a:off x="7172325" y="3929063"/>
            <a:ext cx="358775" cy="95250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62" name="Line 485"/>
          <p:cNvSpPr>
            <a:spLocks noChangeShapeType="1"/>
          </p:cNvSpPr>
          <p:nvPr/>
        </p:nvSpPr>
        <p:spPr bwMode="auto">
          <a:xfrm>
            <a:off x="7172325" y="3921125"/>
            <a:ext cx="1588" cy="58738"/>
          </a:xfrm>
          <a:prstGeom prst="line">
            <a:avLst/>
          </a:prstGeom>
          <a:noFill/>
          <a:ln w="1260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63" name="Line 486"/>
          <p:cNvSpPr>
            <a:spLocks noChangeShapeType="1"/>
          </p:cNvSpPr>
          <p:nvPr/>
        </p:nvSpPr>
        <p:spPr bwMode="auto">
          <a:xfrm>
            <a:off x="7531100" y="3921125"/>
            <a:ext cx="1588" cy="58738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064" name="Rectangle 487"/>
          <p:cNvSpPr>
            <a:spLocks noChangeArrowheads="1"/>
          </p:cNvSpPr>
          <p:nvPr/>
        </p:nvSpPr>
        <p:spPr bwMode="auto">
          <a:xfrm>
            <a:off x="7178675" y="3921125"/>
            <a:ext cx="349250" cy="58738"/>
          </a:xfrm>
          <a:prstGeom prst="rect">
            <a:avLst/>
          </a:prstGeom>
          <a:solidFill>
            <a:srgbClr val="FF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65" name="Oval 488"/>
          <p:cNvSpPr>
            <a:spLocks noChangeArrowheads="1"/>
          </p:cNvSpPr>
          <p:nvPr/>
        </p:nvSpPr>
        <p:spPr bwMode="auto">
          <a:xfrm>
            <a:off x="7169150" y="3852863"/>
            <a:ext cx="358775" cy="111125"/>
          </a:xfrm>
          <a:prstGeom prst="ellipse">
            <a:avLst/>
          </a:prstGeom>
          <a:solidFill>
            <a:srgbClr val="FFCCFF"/>
          </a:solidFill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0066" name="Group 489"/>
          <p:cNvGrpSpPr>
            <a:grpSpLocks/>
          </p:cNvGrpSpPr>
          <p:nvPr/>
        </p:nvGrpSpPr>
        <p:grpSpPr bwMode="auto">
          <a:xfrm>
            <a:off x="7254875" y="3876675"/>
            <a:ext cx="177800" cy="63500"/>
            <a:chOff x="4570" y="2442"/>
            <a:chExt cx="112" cy="40"/>
          </a:xfrm>
        </p:grpSpPr>
        <p:sp>
          <p:nvSpPr>
            <p:cNvPr id="40442" name="Line 490"/>
            <p:cNvSpPr>
              <a:spLocks noChangeShapeType="1"/>
            </p:cNvSpPr>
            <p:nvPr/>
          </p:nvSpPr>
          <p:spPr bwMode="auto">
            <a:xfrm flipV="1">
              <a:off x="4570" y="2441"/>
              <a:ext cx="40" cy="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43" name="Line 491"/>
            <p:cNvSpPr>
              <a:spLocks noChangeShapeType="1"/>
            </p:cNvSpPr>
            <p:nvPr/>
          </p:nvSpPr>
          <p:spPr bwMode="auto">
            <a:xfrm>
              <a:off x="4647" y="2483"/>
              <a:ext cx="35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44" name="Line 492"/>
            <p:cNvSpPr>
              <a:spLocks noChangeShapeType="1"/>
            </p:cNvSpPr>
            <p:nvPr/>
          </p:nvSpPr>
          <p:spPr bwMode="auto">
            <a:xfrm>
              <a:off x="4607" y="2443"/>
              <a:ext cx="42" cy="40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067" name="Group 493"/>
          <p:cNvGrpSpPr>
            <a:grpSpLocks/>
          </p:cNvGrpSpPr>
          <p:nvPr/>
        </p:nvGrpSpPr>
        <p:grpSpPr bwMode="auto">
          <a:xfrm>
            <a:off x="7254875" y="3876675"/>
            <a:ext cx="177800" cy="63500"/>
            <a:chOff x="4570" y="2442"/>
            <a:chExt cx="112" cy="40"/>
          </a:xfrm>
        </p:grpSpPr>
        <p:sp>
          <p:nvSpPr>
            <p:cNvPr id="40439" name="Line 494"/>
            <p:cNvSpPr>
              <a:spLocks noChangeShapeType="1"/>
            </p:cNvSpPr>
            <p:nvPr/>
          </p:nvSpPr>
          <p:spPr bwMode="auto">
            <a:xfrm>
              <a:off x="4570" y="2482"/>
              <a:ext cx="40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40" name="Line 495"/>
            <p:cNvSpPr>
              <a:spLocks noChangeShapeType="1"/>
            </p:cNvSpPr>
            <p:nvPr/>
          </p:nvSpPr>
          <p:spPr bwMode="auto">
            <a:xfrm>
              <a:off x="4647" y="2442"/>
              <a:ext cx="35" cy="1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41" name="Line 496"/>
            <p:cNvSpPr>
              <a:spLocks noChangeShapeType="1"/>
            </p:cNvSpPr>
            <p:nvPr/>
          </p:nvSpPr>
          <p:spPr bwMode="auto">
            <a:xfrm flipV="1">
              <a:off x="4607" y="2441"/>
              <a:ext cx="42" cy="42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068" name="Line 497"/>
          <p:cNvSpPr>
            <a:spLocks noChangeShapeType="1"/>
          </p:cNvSpPr>
          <p:nvPr/>
        </p:nvSpPr>
        <p:spPr bwMode="auto">
          <a:xfrm flipV="1">
            <a:off x="6942138" y="4003675"/>
            <a:ext cx="263525" cy="485775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0069" name="Group 498"/>
          <p:cNvGrpSpPr>
            <a:grpSpLocks/>
          </p:cNvGrpSpPr>
          <p:nvPr/>
        </p:nvGrpSpPr>
        <p:grpSpPr bwMode="auto">
          <a:xfrm>
            <a:off x="5481638" y="3602038"/>
            <a:ext cx="171450" cy="217487"/>
            <a:chOff x="3453" y="2269"/>
            <a:chExt cx="108" cy="137"/>
          </a:xfrm>
        </p:grpSpPr>
        <p:sp>
          <p:nvSpPr>
            <p:cNvPr id="40433" name="Rectangle 499"/>
            <p:cNvSpPr>
              <a:spLocks noChangeArrowheads="1"/>
            </p:cNvSpPr>
            <p:nvPr/>
          </p:nvSpPr>
          <p:spPr bwMode="auto">
            <a:xfrm>
              <a:off x="3462" y="2359"/>
              <a:ext cx="88" cy="27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34" name="Rectangle 500"/>
            <p:cNvSpPr>
              <a:spLocks noChangeArrowheads="1"/>
            </p:cNvSpPr>
            <p:nvPr/>
          </p:nvSpPr>
          <p:spPr bwMode="auto">
            <a:xfrm>
              <a:off x="3453" y="2380"/>
              <a:ext cx="109" cy="27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35" name="Rectangle 501"/>
            <p:cNvSpPr>
              <a:spLocks noChangeArrowheads="1"/>
            </p:cNvSpPr>
            <p:nvPr/>
          </p:nvSpPr>
          <p:spPr bwMode="auto">
            <a:xfrm>
              <a:off x="3473" y="2337"/>
              <a:ext cx="68" cy="27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36" name="Rectangle 502"/>
            <p:cNvSpPr>
              <a:spLocks noChangeArrowheads="1"/>
            </p:cNvSpPr>
            <p:nvPr/>
          </p:nvSpPr>
          <p:spPr bwMode="auto">
            <a:xfrm>
              <a:off x="3478" y="2315"/>
              <a:ext cx="56" cy="27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37" name="Rectangle 503"/>
            <p:cNvSpPr>
              <a:spLocks noChangeArrowheads="1"/>
            </p:cNvSpPr>
            <p:nvPr/>
          </p:nvSpPr>
          <p:spPr bwMode="auto">
            <a:xfrm>
              <a:off x="3484" y="2293"/>
              <a:ext cx="43" cy="27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38" name="Rectangle 504"/>
            <p:cNvSpPr>
              <a:spLocks noChangeArrowheads="1"/>
            </p:cNvSpPr>
            <p:nvPr/>
          </p:nvSpPr>
          <p:spPr bwMode="auto">
            <a:xfrm>
              <a:off x="3490" y="2269"/>
              <a:ext cx="29" cy="27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40070" name="Group 505"/>
          <p:cNvGrpSpPr>
            <a:grpSpLocks/>
          </p:cNvGrpSpPr>
          <p:nvPr/>
        </p:nvGrpSpPr>
        <p:grpSpPr bwMode="auto">
          <a:xfrm>
            <a:off x="6810375" y="4968875"/>
            <a:ext cx="292100" cy="409575"/>
            <a:chOff x="4290" y="3130"/>
            <a:chExt cx="184" cy="258"/>
          </a:xfrm>
        </p:grpSpPr>
        <p:pic>
          <p:nvPicPr>
            <p:cNvPr id="40414" name="Picture 50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43" y="3211"/>
              <a:ext cx="121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0415" name="Freeform 507"/>
            <p:cNvSpPr>
              <a:spLocks noChangeArrowheads="1"/>
            </p:cNvSpPr>
            <p:nvPr/>
          </p:nvSpPr>
          <p:spPr bwMode="auto">
            <a:xfrm>
              <a:off x="4432" y="3130"/>
              <a:ext cx="41" cy="52"/>
            </a:xfrm>
            <a:custGeom>
              <a:avLst/>
              <a:gdLst>
                <a:gd name="T0" fmla="*/ 207 w 246"/>
                <a:gd name="T1" fmla="*/ 124 h 310"/>
                <a:gd name="T2" fmla="*/ 219 w 246"/>
                <a:gd name="T3" fmla="*/ 143 h 310"/>
                <a:gd name="T4" fmla="*/ 225 w 246"/>
                <a:gd name="T5" fmla="*/ 164 h 310"/>
                <a:gd name="T6" fmla="*/ 221 w 246"/>
                <a:gd name="T7" fmla="*/ 187 h 310"/>
                <a:gd name="T8" fmla="*/ 208 w 246"/>
                <a:gd name="T9" fmla="*/ 209 h 310"/>
                <a:gd name="T10" fmla="*/ 188 w 246"/>
                <a:gd name="T11" fmla="*/ 228 h 310"/>
                <a:gd name="T12" fmla="*/ 166 w 246"/>
                <a:gd name="T13" fmla="*/ 246 h 310"/>
                <a:gd name="T14" fmla="*/ 143 w 246"/>
                <a:gd name="T15" fmla="*/ 264 h 310"/>
                <a:gd name="T16" fmla="*/ 129 w 246"/>
                <a:gd name="T17" fmla="*/ 278 h 310"/>
                <a:gd name="T18" fmla="*/ 124 w 246"/>
                <a:gd name="T19" fmla="*/ 287 h 310"/>
                <a:gd name="T20" fmla="*/ 120 w 246"/>
                <a:gd name="T21" fmla="*/ 296 h 310"/>
                <a:gd name="T22" fmla="*/ 121 w 246"/>
                <a:gd name="T23" fmla="*/ 305 h 310"/>
                <a:gd name="T24" fmla="*/ 130 w 246"/>
                <a:gd name="T25" fmla="*/ 310 h 310"/>
                <a:gd name="T26" fmla="*/ 139 w 246"/>
                <a:gd name="T27" fmla="*/ 309 h 310"/>
                <a:gd name="T28" fmla="*/ 154 w 246"/>
                <a:gd name="T29" fmla="*/ 293 h 310"/>
                <a:gd name="T30" fmla="*/ 180 w 246"/>
                <a:gd name="T31" fmla="*/ 269 h 310"/>
                <a:gd name="T32" fmla="*/ 207 w 246"/>
                <a:gd name="T33" fmla="*/ 246 h 310"/>
                <a:gd name="T34" fmla="*/ 231 w 246"/>
                <a:gd name="T35" fmla="*/ 219 h 310"/>
                <a:gd name="T36" fmla="*/ 245 w 246"/>
                <a:gd name="T37" fmla="*/ 187 h 310"/>
                <a:gd name="T38" fmla="*/ 242 w 246"/>
                <a:gd name="T39" fmla="*/ 153 h 310"/>
                <a:gd name="T40" fmla="*/ 227 w 246"/>
                <a:gd name="T41" fmla="*/ 120 h 310"/>
                <a:gd name="T42" fmla="*/ 201 w 246"/>
                <a:gd name="T43" fmla="*/ 94 h 310"/>
                <a:gd name="T44" fmla="*/ 177 w 246"/>
                <a:gd name="T45" fmla="*/ 74 h 310"/>
                <a:gd name="T46" fmla="*/ 152 w 246"/>
                <a:gd name="T47" fmla="*/ 60 h 310"/>
                <a:gd name="T48" fmla="*/ 126 w 246"/>
                <a:gd name="T49" fmla="*/ 43 h 310"/>
                <a:gd name="T50" fmla="*/ 98 w 246"/>
                <a:gd name="T51" fmla="*/ 28 h 310"/>
                <a:gd name="T52" fmla="*/ 72 w 246"/>
                <a:gd name="T53" fmla="*/ 16 h 310"/>
                <a:gd name="T54" fmla="*/ 46 w 246"/>
                <a:gd name="T55" fmla="*/ 7 h 310"/>
                <a:gd name="T56" fmla="*/ 24 w 246"/>
                <a:gd name="T57" fmla="*/ 1 h 310"/>
                <a:gd name="T58" fmla="*/ 7 w 246"/>
                <a:gd name="T59" fmla="*/ 1 h 310"/>
                <a:gd name="T60" fmla="*/ 8 w 246"/>
                <a:gd name="T61" fmla="*/ 6 h 310"/>
                <a:gd name="T62" fmla="*/ 28 w 246"/>
                <a:gd name="T63" fmla="*/ 14 h 310"/>
                <a:gd name="T64" fmla="*/ 51 w 246"/>
                <a:gd name="T65" fmla="*/ 24 h 310"/>
                <a:gd name="T66" fmla="*/ 78 w 246"/>
                <a:gd name="T67" fmla="*/ 37 h 310"/>
                <a:gd name="T68" fmla="*/ 106 w 246"/>
                <a:gd name="T69" fmla="*/ 51 h 310"/>
                <a:gd name="T70" fmla="*/ 134 w 246"/>
                <a:gd name="T71" fmla="*/ 69 h 310"/>
                <a:gd name="T72" fmla="*/ 163 w 246"/>
                <a:gd name="T73" fmla="*/ 87 h 310"/>
                <a:gd name="T74" fmla="*/ 187 w 246"/>
                <a:gd name="T75" fmla="*/ 105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16" name="Freeform 508"/>
            <p:cNvSpPr>
              <a:spLocks noChangeArrowheads="1"/>
            </p:cNvSpPr>
            <p:nvPr/>
          </p:nvSpPr>
          <p:spPr bwMode="auto">
            <a:xfrm>
              <a:off x="4387" y="3191"/>
              <a:ext cx="14" cy="31"/>
            </a:xfrm>
            <a:custGeom>
              <a:avLst/>
              <a:gdLst>
                <a:gd name="T0" fmla="*/ 31 w 83"/>
                <a:gd name="T1" fmla="*/ 14 h 187"/>
                <a:gd name="T2" fmla="*/ 29 w 83"/>
                <a:gd name="T3" fmla="*/ 8 h 187"/>
                <a:gd name="T4" fmla="*/ 25 w 83"/>
                <a:gd name="T5" fmla="*/ 3 h 187"/>
                <a:gd name="T6" fmla="*/ 19 w 83"/>
                <a:gd name="T7" fmla="*/ 1 h 187"/>
                <a:gd name="T8" fmla="*/ 14 w 83"/>
                <a:gd name="T9" fmla="*/ 0 h 187"/>
                <a:gd name="T10" fmla="*/ 8 w 83"/>
                <a:gd name="T11" fmla="*/ 2 h 187"/>
                <a:gd name="T12" fmla="*/ 3 w 83"/>
                <a:gd name="T13" fmla="*/ 5 h 187"/>
                <a:gd name="T14" fmla="*/ 0 w 83"/>
                <a:gd name="T15" fmla="*/ 11 h 187"/>
                <a:gd name="T16" fmla="*/ 0 w 83"/>
                <a:gd name="T17" fmla="*/ 17 h 187"/>
                <a:gd name="T18" fmla="*/ 5 w 83"/>
                <a:gd name="T19" fmla="*/ 42 h 187"/>
                <a:gd name="T20" fmla="*/ 15 w 83"/>
                <a:gd name="T21" fmla="*/ 71 h 187"/>
                <a:gd name="T22" fmla="*/ 27 w 83"/>
                <a:gd name="T23" fmla="*/ 100 h 187"/>
                <a:gd name="T24" fmla="*/ 41 w 83"/>
                <a:gd name="T25" fmla="*/ 127 h 187"/>
                <a:gd name="T26" fmla="*/ 55 w 83"/>
                <a:gd name="T27" fmla="*/ 151 h 187"/>
                <a:gd name="T28" fmla="*/ 68 w 83"/>
                <a:gd name="T29" fmla="*/ 171 h 187"/>
                <a:gd name="T30" fmla="*/ 77 w 83"/>
                <a:gd name="T31" fmla="*/ 184 h 187"/>
                <a:gd name="T32" fmla="*/ 83 w 83"/>
                <a:gd name="T33" fmla="*/ 187 h 187"/>
                <a:gd name="T34" fmla="*/ 80 w 83"/>
                <a:gd name="T35" fmla="*/ 174 h 187"/>
                <a:gd name="T36" fmla="*/ 75 w 83"/>
                <a:gd name="T37" fmla="*/ 158 h 187"/>
                <a:gd name="T38" fmla="*/ 68 w 83"/>
                <a:gd name="T39" fmla="*/ 138 h 187"/>
                <a:gd name="T40" fmla="*/ 59 w 83"/>
                <a:gd name="T41" fmla="*/ 113 h 187"/>
                <a:gd name="T42" fmla="*/ 51 w 83"/>
                <a:gd name="T43" fmla="*/ 88 h 187"/>
                <a:gd name="T44" fmla="*/ 43 w 83"/>
                <a:gd name="T45" fmla="*/ 63 h 187"/>
                <a:gd name="T46" fmla="*/ 36 w 83"/>
                <a:gd name="T47" fmla="*/ 38 h 187"/>
                <a:gd name="T48" fmla="*/ 31 w 83"/>
                <a:gd name="T49" fmla="*/ 14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17" name="Freeform 509"/>
            <p:cNvSpPr>
              <a:spLocks noChangeArrowheads="1"/>
            </p:cNvSpPr>
            <p:nvPr/>
          </p:nvSpPr>
          <p:spPr bwMode="auto">
            <a:xfrm>
              <a:off x="4381" y="3174"/>
              <a:ext cx="7" cy="16"/>
            </a:xfrm>
            <a:custGeom>
              <a:avLst/>
              <a:gdLst>
                <a:gd name="T0" fmla="*/ 22 w 44"/>
                <a:gd name="T1" fmla="*/ 10 h 94"/>
                <a:gd name="T2" fmla="*/ 21 w 44"/>
                <a:gd name="T3" fmla="*/ 6 h 94"/>
                <a:gd name="T4" fmla="*/ 18 w 44"/>
                <a:gd name="T5" fmla="*/ 2 h 94"/>
                <a:gd name="T6" fmla="*/ 14 w 44"/>
                <a:gd name="T7" fmla="*/ 0 h 94"/>
                <a:gd name="T8" fmla="*/ 10 w 44"/>
                <a:gd name="T9" fmla="*/ 0 h 94"/>
                <a:gd name="T10" fmla="*/ 6 w 44"/>
                <a:gd name="T11" fmla="*/ 1 h 94"/>
                <a:gd name="T12" fmla="*/ 3 w 44"/>
                <a:gd name="T13" fmla="*/ 3 h 94"/>
                <a:gd name="T14" fmla="*/ 0 w 44"/>
                <a:gd name="T15" fmla="*/ 7 h 94"/>
                <a:gd name="T16" fmla="*/ 0 w 44"/>
                <a:gd name="T17" fmla="*/ 11 h 94"/>
                <a:gd name="T18" fmla="*/ 0 w 44"/>
                <a:gd name="T19" fmla="*/ 24 h 94"/>
                <a:gd name="T20" fmla="*/ 4 w 44"/>
                <a:gd name="T21" fmla="*/ 38 h 94"/>
                <a:gd name="T22" fmla="*/ 8 w 44"/>
                <a:gd name="T23" fmla="*/ 52 h 94"/>
                <a:gd name="T24" fmla="*/ 14 w 44"/>
                <a:gd name="T25" fmla="*/ 65 h 94"/>
                <a:gd name="T26" fmla="*/ 21 w 44"/>
                <a:gd name="T27" fmla="*/ 78 h 94"/>
                <a:gd name="T28" fmla="*/ 28 w 44"/>
                <a:gd name="T29" fmla="*/ 87 h 94"/>
                <a:gd name="T30" fmla="*/ 37 w 44"/>
                <a:gd name="T31" fmla="*/ 93 h 94"/>
                <a:gd name="T32" fmla="*/ 42 w 44"/>
                <a:gd name="T33" fmla="*/ 94 h 94"/>
                <a:gd name="T34" fmla="*/ 44 w 44"/>
                <a:gd name="T35" fmla="*/ 76 h 94"/>
                <a:gd name="T36" fmla="*/ 38 w 44"/>
                <a:gd name="T37" fmla="*/ 54 h 94"/>
                <a:gd name="T38" fmla="*/ 31 w 44"/>
                <a:gd name="T39" fmla="*/ 32 h 94"/>
                <a:gd name="T40" fmla="*/ 22 w 44"/>
                <a:gd name="T41" fmla="*/ 10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18" name="Freeform 510"/>
            <p:cNvSpPr>
              <a:spLocks noChangeArrowheads="1"/>
            </p:cNvSpPr>
            <p:nvPr/>
          </p:nvSpPr>
          <p:spPr bwMode="auto">
            <a:xfrm>
              <a:off x="4375" y="3163"/>
              <a:ext cx="6" cy="9"/>
            </a:xfrm>
            <a:custGeom>
              <a:avLst/>
              <a:gdLst>
                <a:gd name="T0" fmla="*/ 20 w 38"/>
                <a:gd name="T1" fmla="*/ 7 h 54"/>
                <a:gd name="T2" fmla="*/ 20 w 38"/>
                <a:gd name="T3" fmla="*/ 8 h 54"/>
                <a:gd name="T4" fmla="*/ 20 w 38"/>
                <a:gd name="T5" fmla="*/ 8 h 54"/>
                <a:gd name="T6" fmla="*/ 20 w 38"/>
                <a:gd name="T7" fmla="*/ 8 h 54"/>
                <a:gd name="T8" fmla="*/ 20 w 38"/>
                <a:gd name="T9" fmla="*/ 8 h 54"/>
                <a:gd name="T10" fmla="*/ 19 w 38"/>
                <a:gd name="T11" fmla="*/ 4 h 54"/>
                <a:gd name="T12" fmla="*/ 15 w 38"/>
                <a:gd name="T13" fmla="*/ 1 h 54"/>
                <a:gd name="T14" fmla="*/ 12 w 38"/>
                <a:gd name="T15" fmla="*/ 0 h 54"/>
                <a:gd name="T16" fmla="*/ 7 w 38"/>
                <a:gd name="T17" fmla="*/ 0 h 54"/>
                <a:gd name="T18" fmla="*/ 4 w 38"/>
                <a:gd name="T19" fmla="*/ 1 h 54"/>
                <a:gd name="T20" fmla="*/ 1 w 38"/>
                <a:gd name="T21" fmla="*/ 4 h 54"/>
                <a:gd name="T22" fmla="*/ 0 w 38"/>
                <a:gd name="T23" fmla="*/ 8 h 54"/>
                <a:gd name="T24" fmla="*/ 0 w 38"/>
                <a:gd name="T25" fmla="*/ 11 h 54"/>
                <a:gd name="T26" fmla="*/ 1 w 38"/>
                <a:gd name="T27" fmla="*/ 17 h 54"/>
                <a:gd name="T28" fmla="*/ 4 w 38"/>
                <a:gd name="T29" fmla="*/ 24 h 54"/>
                <a:gd name="T30" fmla="*/ 8 w 38"/>
                <a:gd name="T31" fmla="*/ 32 h 54"/>
                <a:gd name="T32" fmla="*/ 14 w 38"/>
                <a:gd name="T33" fmla="*/ 39 h 54"/>
                <a:gd name="T34" fmla="*/ 20 w 38"/>
                <a:gd name="T35" fmla="*/ 46 h 54"/>
                <a:gd name="T36" fmla="*/ 27 w 38"/>
                <a:gd name="T37" fmla="*/ 50 h 54"/>
                <a:gd name="T38" fmla="*/ 33 w 38"/>
                <a:gd name="T39" fmla="*/ 54 h 54"/>
                <a:gd name="T40" fmla="*/ 38 w 38"/>
                <a:gd name="T41" fmla="*/ 54 h 54"/>
                <a:gd name="T42" fmla="*/ 36 w 38"/>
                <a:gd name="T43" fmla="*/ 42 h 54"/>
                <a:gd name="T44" fmla="*/ 32 w 38"/>
                <a:gd name="T45" fmla="*/ 29 h 54"/>
                <a:gd name="T46" fmla="*/ 25 w 38"/>
                <a:gd name="T47" fmla="*/ 16 h 54"/>
                <a:gd name="T48" fmla="*/ 20 w 38"/>
                <a:gd name="T49" fmla="*/ 7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19" name="Freeform 511"/>
            <p:cNvSpPr>
              <a:spLocks noChangeArrowheads="1"/>
            </p:cNvSpPr>
            <p:nvPr/>
          </p:nvSpPr>
          <p:spPr bwMode="auto">
            <a:xfrm>
              <a:off x="4370" y="3155"/>
              <a:ext cx="8" cy="6"/>
            </a:xfrm>
            <a:custGeom>
              <a:avLst/>
              <a:gdLst>
                <a:gd name="T0" fmla="*/ 41 w 52"/>
                <a:gd name="T1" fmla="*/ 27 h 36"/>
                <a:gd name="T2" fmla="*/ 46 w 52"/>
                <a:gd name="T3" fmla="*/ 24 h 36"/>
                <a:gd name="T4" fmla="*/ 51 w 52"/>
                <a:gd name="T5" fmla="*/ 21 h 36"/>
                <a:gd name="T6" fmla="*/ 52 w 52"/>
                <a:gd name="T7" fmla="*/ 16 h 36"/>
                <a:gd name="T8" fmla="*/ 52 w 52"/>
                <a:gd name="T9" fmla="*/ 12 h 36"/>
                <a:gd name="T10" fmla="*/ 50 w 52"/>
                <a:gd name="T11" fmla="*/ 6 h 36"/>
                <a:gd name="T12" fmla="*/ 46 w 52"/>
                <a:gd name="T13" fmla="*/ 2 h 36"/>
                <a:gd name="T14" fmla="*/ 41 w 52"/>
                <a:gd name="T15" fmla="*/ 0 h 36"/>
                <a:gd name="T16" fmla="*/ 36 w 52"/>
                <a:gd name="T17" fmla="*/ 0 h 36"/>
                <a:gd name="T18" fmla="*/ 33 w 52"/>
                <a:gd name="T19" fmla="*/ 0 h 36"/>
                <a:gd name="T20" fmla="*/ 29 w 52"/>
                <a:gd name="T21" fmla="*/ 1 h 36"/>
                <a:gd name="T22" fmla="*/ 21 w 52"/>
                <a:gd name="T23" fmla="*/ 4 h 36"/>
                <a:gd name="T24" fmla="*/ 13 w 52"/>
                <a:gd name="T25" fmla="*/ 8 h 36"/>
                <a:gd name="T26" fmla="*/ 6 w 52"/>
                <a:gd name="T27" fmla="*/ 15 h 36"/>
                <a:gd name="T28" fmla="*/ 3 w 52"/>
                <a:gd name="T29" fmla="*/ 22 h 36"/>
                <a:gd name="T30" fmla="*/ 0 w 52"/>
                <a:gd name="T31" fmla="*/ 29 h 36"/>
                <a:gd name="T32" fmla="*/ 0 w 52"/>
                <a:gd name="T33" fmla="*/ 31 h 36"/>
                <a:gd name="T34" fmla="*/ 4 w 52"/>
                <a:gd name="T35" fmla="*/ 33 h 36"/>
                <a:gd name="T36" fmla="*/ 9 w 52"/>
                <a:gd name="T37" fmla="*/ 36 h 36"/>
                <a:gd name="T38" fmla="*/ 13 w 52"/>
                <a:gd name="T39" fmla="*/ 36 h 36"/>
                <a:gd name="T40" fmla="*/ 18 w 52"/>
                <a:gd name="T41" fmla="*/ 36 h 36"/>
                <a:gd name="T42" fmla="*/ 24 w 52"/>
                <a:gd name="T43" fmla="*/ 33 h 36"/>
                <a:gd name="T44" fmla="*/ 30 w 52"/>
                <a:gd name="T45" fmla="*/ 32 h 36"/>
                <a:gd name="T46" fmla="*/ 36 w 52"/>
                <a:gd name="T47" fmla="*/ 30 h 36"/>
                <a:gd name="T48" fmla="*/ 41 w 52"/>
                <a:gd name="T49" fmla="*/ 27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20" name="Freeform 512"/>
            <p:cNvSpPr>
              <a:spLocks noChangeArrowheads="1"/>
            </p:cNvSpPr>
            <p:nvPr/>
          </p:nvSpPr>
          <p:spPr bwMode="auto">
            <a:xfrm>
              <a:off x="4330" y="3145"/>
              <a:ext cx="33" cy="39"/>
            </a:xfrm>
            <a:custGeom>
              <a:avLst/>
              <a:gdLst>
                <a:gd name="T0" fmla="*/ 73 w 198"/>
                <a:gd name="T1" fmla="*/ 36 h 236"/>
                <a:gd name="T2" fmla="*/ 58 w 198"/>
                <a:gd name="T3" fmla="*/ 46 h 236"/>
                <a:gd name="T4" fmla="*/ 46 w 198"/>
                <a:gd name="T5" fmla="*/ 58 h 236"/>
                <a:gd name="T6" fmla="*/ 33 w 198"/>
                <a:gd name="T7" fmla="*/ 72 h 236"/>
                <a:gd name="T8" fmla="*/ 22 w 198"/>
                <a:gd name="T9" fmla="*/ 85 h 236"/>
                <a:gd name="T10" fmla="*/ 14 w 198"/>
                <a:gd name="T11" fmla="*/ 100 h 236"/>
                <a:gd name="T12" fmla="*/ 7 w 198"/>
                <a:gd name="T13" fmla="*/ 115 h 236"/>
                <a:gd name="T14" fmla="*/ 2 w 198"/>
                <a:gd name="T15" fmla="*/ 130 h 236"/>
                <a:gd name="T16" fmla="*/ 0 w 198"/>
                <a:gd name="T17" fmla="*/ 146 h 236"/>
                <a:gd name="T18" fmla="*/ 2 w 198"/>
                <a:gd name="T19" fmla="*/ 170 h 236"/>
                <a:gd name="T20" fmla="*/ 12 w 198"/>
                <a:gd name="T21" fmla="*/ 190 h 236"/>
                <a:gd name="T22" fmla="*/ 26 w 198"/>
                <a:gd name="T23" fmla="*/ 207 h 236"/>
                <a:gd name="T24" fmla="*/ 43 w 198"/>
                <a:gd name="T25" fmla="*/ 220 h 236"/>
                <a:gd name="T26" fmla="*/ 64 w 198"/>
                <a:gd name="T27" fmla="*/ 229 h 236"/>
                <a:gd name="T28" fmla="*/ 88 w 198"/>
                <a:gd name="T29" fmla="*/ 235 h 236"/>
                <a:gd name="T30" fmla="*/ 110 w 198"/>
                <a:gd name="T31" fmla="*/ 236 h 236"/>
                <a:gd name="T32" fmla="*/ 132 w 198"/>
                <a:gd name="T33" fmla="*/ 232 h 236"/>
                <a:gd name="T34" fmla="*/ 137 w 198"/>
                <a:gd name="T35" fmla="*/ 232 h 236"/>
                <a:gd name="T36" fmla="*/ 142 w 198"/>
                <a:gd name="T37" fmla="*/ 230 h 236"/>
                <a:gd name="T38" fmla="*/ 145 w 198"/>
                <a:gd name="T39" fmla="*/ 226 h 236"/>
                <a:gd name="T40" fmla="*/ 146 w 198"/>
                <a:gd name="T41" fmla="*/ 221 h 236"/>
                <a:gd name="T42" fmla="*/ 145 w 198"/>
                <a:gd name="T43" fmla="*/ 219 h 236"/>
                <a:gd name="T44" fmla="*/ 142 w 198"/>
                <a:gd name="T45" fmla="*/ 219 h 236"/>
                <a:gd name="T46" fmla="*/ 137 w 198"/>
                <a:gd name="T47" fmla="*/ 217 h 236"/>
                <a:gd name="T48" fmla="*/ 131 w 198"/>
                <a:gd name="T49" fmla="*/ 217 h 236"/>
                <a:gd name="T50" fmla="*/ 124 w 198"/>
                <a:gd name="T51" fmla="*/ 217 h 236"/>
                <a:gd name="T52" fmla="*/ 118 w 198"/>
                <a:gd name="T53" fmla="*/ 217 h 236"/>
                <a:gd name="T54" fmla="*/ 112 w 198"/>
                <a:gd name="T55" fmla="*/ 217 h 236"/>
                <a:gd name="T56" fmla="*/ 109 w 198"/>
                <a:gd name="T57" fmla="*/ 217 h 236"/>
                <a:gd name="T58" fmla="*/ 97 w 198"/>
                <a:gd name="T59" fmla="*/ 216 h 236"/>
                <a:gd name="T60" fmla="*/ 87 w 198"/>
                <a:gd name="T61" fmla="*/ 215 h 236"/>
                <a:gd name="T62" fmla="*/ 75 w 198"/>
                <a:gd name="T63" fmla="*/ 214 h 236"/>
                <a:gd name="T64" fmla="*/ 63 w 198"/>
                <a:gd name="T65" fmla="*/ 211 h 236"/>
                <a:gd name="T66" fmla="*/ 51 w 198"/>
                <a:gd name="T67" fmla="*/ 207 h 236"/>
                <a:gd name="T68" fmla="*/ 40 w 198"/>
                <a:gd name="T69" fmla="*/ 199 h 236"/>
                <a:gd name="T70" fmla="*/ 29 w 198"/>
                <a:gd name="T71" fmla="*/ 189 h 236"/>
                <a:gd name="T72" fmla="*/ 17 w 198"/>
                <a:gd name="T73" fmla="*/ 174 h 236"/>
                <a:gd name="T74" fmla="*/ 15 w 198"/>
                <a:gd name="T75" fmla="*/ 157 h 236"/>
                <a:gd name="T76" fmla="*/ 16 w 198"/>
                <a:gd name="T77" fmla="*/ 141 h 236"/>
                <a:gd name="T78" fmla="*/ 21 w 198"/>
                <a:gd name="T79" fmla="*/ 124 h 236"/>
                <a:gd name="T80" fmla="*/ 28 w 198"/>
                <a:gd name="T81" fmla="*/ 109 h 236"/>
                <a:gd name="T82" fmla="*/ 39 w 198"/>
                <a:gd name="T83" fmla="*/ 96 h 236"/>
                <a:gd name="T84" fmla="*/ 50 w 198"/>
                <a:gd name="T85" fmla="*/ 82 h 236"/>
                <a:gd name="T86" fmla="*/ 63 w 198"/>
                <a:gd name="T87" fmla="*/ 70 h 236"/>
                <a:gd name="T88" fmla="*/ 78 w 198"/>
                <a:gd name="T89" fmla="*/ 59 h 236"/>
                <a:gd name="T90" fmla="*/ 94 w 198"/>
                <a:gd name="T91" fmla="*/ 49 h 236"/>
                <a:gd name="T92" fmla="*/ 110 w 198"/>
                <a:gd name="T93" fmla="*/ 39 h 236"/>
                <a:gd name="T94" fmla="*/ 126 w 198"/>
                <a:gd name="T95" fmla="*/ 31 h 236"/>
                <a:gd name="T96" fmla="*/ 142 w 198"/>
                <a:gd name="T97" fmla="*/ 24 h 236"/>
                <a:gd name="T98" fmla="*/ 158 w 198"/>
                <a:gd name="T99" fmla="*/ 19 h 236"/>
                <a:gd name="T100" fmla="*/ 172 w 198"/>
                <a:gd name="T101" fmla="*/ 13 h 236"/>
                <a:gd name="T102" fmla="*/ 186 w 198"/>
                <a:gd name="T103" fmla="*/ 10 h 236"/>
                <a:gd name="T104" fmla="*/ 198 w 198"/>
                <a:gd name="T105" fmla="*/ 7 h 236"/>
                <a:gd name="T106" fmla="*/ 190 w 198"/>
                <a:gd name="T107" fmla="*/ 3 h 236"/>
                <a:gd name="T108" fmla="*/ 177 w 198"/>
                <a:gd name="T109" fmla="*/ 0 h 236"/>
                <a:gd name="T110" fmla="*/ 162 w 198"/>
                <a:gd name="T111" fmla="*/ 3 h 236"/>
                <a:gd name="T112" fmla="*/ 144 w 198"/>
                <a:gd name="T113" fmla="*/ 6 h 236"/>
                <a:gd name="T114" fmla="*/ 124 w 198"/>
                <a:gd name="T115" fmla="*/ 12 h 236"/>
                <a:gd name="T116" fmla="*/ 105 w 198"/>
                <a:gd name="T117" fmla="*/ 19 h 236"/>
                <a:gd name="T118" fmla="*/ 88 w 198"/>
                <a:gd name="T119" fmla="*/ 28 h 236"/>
                <a:gd name="T120" fmla="*/ 73 w 198"/>
                <a:gd name="T121" fmla="*/ 3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21" name="Freeform 513"/>
            <p:cNvSpPr>
              <a:spLocks noChangeArrowheads="1"/>
            </p:cNvSpPr>
            <p:nvPr/>
          </p:nvSpPr>
          <p:spPr bwMode="auto">
            <a:xfrm>
              <a:off x="4386" y="3145"/>
              <a:ext cx="22" cy="30"/>
            </a:xfrm>
            <a:custGeom>
              <a:avLst/>
              <a:gdLst>
                <a:gd name="T0" fmla="*/ 108 w 128"/>
                <a:gd name="T1" fmla="*/ 61 h 183"/>
                <a:gd name="T2" fmla="*/ 111 w 128"/>
                <a:gd name="T3" fmla="*/ 80 h 183"/>
                <a:gd name="T4" fmla="*/ 109 w 128"/>
                <a:gd name="T5" fmla="*/ 97 h 183"/>
                <a:gd name="T6" fmla="*/ 101 w 128"/>
                <a:gd name="T7" fmla="*/ 110 h 183"/>
                <a:gd name="T8" fmla="*/ 89 w 128"/>
                <a:gd name="T9" fmla="*/ 123 h 183"/>
                <a:gd name="T10" fmla="*/ 75 w 128"/>
                <a:gd name="T11" fmla="*/ 134 h 183"/>
                <a:gd name="T12" fmla="*/ 60 w 128"/>
                <a:gd name="T13" fmla="*/ 145 h 183"/>
                <a:gd name="T14" fmla="*/ 43 w 128"/>
                <a:gd name="T15" fmla="*/ 156 h 183"/>
                <a:gd name="T16" fmla="*/ 29 w 128"/>
                <a:gd name="T17" fmla="*/ 167 h 183"/>
                <a:gd name="T18" fmla="*/ 27 w 128"/>
                <a:gd name="T19" fmla="*/ 170 h 183"/>
                <a:gd name="T20" fmla="*/ 26 w 128"/>
                <a:gd name="T21" fmla="*/ 172 h 183"/>
                <a:gd name="T22" fmla="*/ 26 w 128"/>
                <a:gd name="T23" fmla="*/ 176 h 183"/>
                <a:gd name="T24" fmla="*/ 28 w 128"/>
                <a:gd name="T25" fmla="*/ 179 h 183"/>
                <a:gd name="T26" fmla="*/ 30 w 128"/>
                <a:gd name="T27" fmla="*/ 182 h 183"/>
                <a:gd name="T28" fmla="*/ 34 w 128"/>
                <a:gd name="T29" fmla="*/ 183 h 183"/>
                <a:gd name="T30" fmla="*/ 37 w 128"/>
                <a:gd name="T31" fmla="*/ 183 h 183"/>
                <a:gd name="T32" fmla="*/ 41 w 128"/>
                <a:gd name="T33" fmla="*/ 182 h 183"/>
                <a:gd name="T34" fmla="*/ 58 w 128"/>
                <a:gd name="T35" fmla="*/ 171 h 183"/>
                <a:gd name="T36" fmla="*/ 76 w 128"/>
                <a:gd name="T37" fmla="*/ 160 h 183"/>
                <a:gd name="T38" fmla="*/ 92 w 128"/>
                <a:gd name="T39" fmla="*/ 147 h 183"/>
                <a:gd name="T40" fmla="*/ 108 w 128"/>
                <a:gd name="T41" fmla="*/ 132 h 183"/>
                <a:gd name="T42" fmla="*/ 118 w 128"/>
                <a:gd name="T43" fmla="*/ 116 h 183"/>
                <a:gd name="T44" fmla="*/ 125 w 128"/>
                <a:gd name="T45" fmla="*/ 98 h 183"/>
                <a:gd name="T46" fmla="*/ 128 w 128"/>
                <a:gd name="T47" fmla="*/ 78 h 183"/>
                <a:gd name="T48" fmla="*/ 123 w 128"/>
                <a:gd name="T49" fmla="*/ 58 h 183"/>
                <a:gd name="T50" fmla="*/ 112 w 128"/>
                <a:gd name="T51" fmla="*/ 41 h 183"/>
                <a:gd name="T52" fmla="*/ 98 w 128"/>
                <a:gd name="T53" fmla="*/ 28 h 183"/>
                <a:gd name="T54" fmla="*/ 80 w 128"/>
                <a:gd name="T55" fmla="*/ 16 h 183"/>
                <a:gd name="T56" fmla="*/ 61 w 128"/>
                <a:gd name="T57" fmla="*/ 8 h 183"/>
                <a:gd name="T58" fmla="*/ 41 w 128"/>
                <a:gd name="T59" fmla="*/ 2 h 183"/>
                <a:gd name="T60" fmla="*/ 23 w 128"/>
                <a:gd name="T61" fmla="*/ 0 h 183"/>
                <a:gd name="T62" fmla="*/ 9 w 128"/>
                <a:gd name="T63" fmla="*/ 1 h 183"/>
                <a:gd name="T64" fmla="*/ 0 w 128"/>
                <a:gd name="T65" fmla="*/ 6 h 183"/>
                <a:gd name="T66" fmla="*/ 16 w 128"/>
                <a:gd name="T67" fmla="*/ 10 h 183"/>
                <a:gd name="T68" fmla="*/ 33 w 128"/>
                <a:gd name="T69" fmla="*/ 14 h 183"/>
                <a:gd name="T70" fmla="*/ 48 w 128"/>
                <a:gd name="T71" fmla="*/ 17 h 183"/>
                <a:gd name="T72" fmla="*/ 63 w 128"/>
                <a:gd name="T73" fmla="*/ 22 h 183"/>
                <a:gd name="T74" fmla="*/ 77 w 128"/>
                <a:gd name="T75" fmla="*/ 28 h 183"/>
                <a:gd name="T76" fmla="*/ 90 w 128"/>
                <a:gd name="T77" fmla="*/ 36 h 183"/>
                <a:gd name="T78" fmla="*/ 101 w 128"/>
                <a:gd name="T79" fmla="*/ 46 h 183"/>
                <a:gd name="T80" fmla="*/ 108 w 128"/>
                <a:gd name="T81" fmla="*/ 61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22" name="Freeform 514"/>
            <p:cNvSpPr>
              <a:spLocks noChangeArrowheads="1"/>
            </p:cNvSpPr>
            <p:nvPr/>
          </p:nvSpPr>
          <p:spPr bwMode="auto">
            <a:xfrm>
              <a:off x="4309" y="3138"/>
              <a:ext cx="53" cy="63"/>
            </a:xfrm>
            <a:custGeom>
              <a:avLst/>
              <a:gdLst>
                <a:gd name="T0" fmla="*/ 101 w 323"/>
                <a:gd name="T1" fmla="*/ 70 h 379"/>
                <a:gd name="T2" fmla="*/ 54 w 323"/>
                <a:gd name="T3" fmla="*/ 115 h 379"/>
                <a:gd name="T4" fmla="*/ 18 w 323"/>
                <a:gd name="T5" fmla="*/ 167 h 379"/>
                <a:gd name="T6" fmla="*/ 0 w 323"/>
                <a:gd name="T7" fmla="*/ 227 h 379"/>
                <a:gd name="T8" fmla="*/ 4 w 323"/>
                <a:gd name="T9" fmla="*/ 267 h 379"/>
                <a:gd name="T10" fmla="*/ 11 w 323"/>
                <a:gd name="T11" fmla="*/ 283 h 379"/>
                <a:gd name="T12" fmla="*/ 21 w 323"/>
                <a:gd name="T13" fmla="*/ 298 h 379"/>
                <a:gd name="T14" fmla="*/ 34 w 323"/>
                <a:gd name="T15" fmla="*/ 311 h 379"/>
                <a:gd name="T16" fmla="*/ 57 w 323"/>
                <a:gd name="T17" fmla="*/ 325 h 379"/>
                <a:gd name="T18" fmla="*/ 87 w 323"/>
                <a:gd name="T19" fmla="*/ 340 h 379"/>
                <a:gd name="T20" fmla="*/ 120 w 323"/>
                <a:gd name="T21" fmla="*/ 351 h 379"/>
                <a:gd name="T22" fmla="*/ 153 w 323"/>
                <a:gd name="T23" fmla="*/ 360 h 379"/>
                <a:gd name="T24" fmla="*/ 187 w 323"/>
                <a:gd name="T25" fmla="*/ 367 h 379"/>
                <a:gd name="T26" fmla="*/ 221 w 323"/>
                <a:gd name="T27" fmla="*/ 372 h 379"/>
                <a:gd name="T28" fmla="*/ 256 w 323"/>
                <a:gd name="T29" fmla="*/ 375 h 379"/>
                <a:gd name="T30" fmla="*/ 290 w 323"/>
                <a:gd name="T31" fmla="*/ 378 h 379"/>
                <a:gd name="T32" fmla="*/ 312 w 323"/>
                <a:gd name="T33" fmla="*/ 379 h 379"/>
                <a:gd name="T34" fmla="*/ 320 w 323"/>
                <a:gd name="T35" fmla="*/ 372 h 379"/>
                <a:gd name="T36" fmla="*/ 323 w 323"/>
                <a:gd name="T37" fmla="*/ 360 h 379"/>
                <a:gd name="T38" fmla="*/ 316 w 323"/>
                <a:gd name="T39" fmla="*/ 352 h 379"/>
                <a:gd name="T40" fmla="*/ 295 w 323"/>
                <a:gd name="T41" fmla="*/ 351 h 379"/>
                <a:gd name="T42" fmla="*/ 263 w 323"/>
                <a:gd name="T43" fmla="*/ 350 h 379"/>
                <a:gd name="T44" fmla="*/ 231 w 323"/>
                <a:gd name="T45" fmla="*/ 348 h 379"/>
                <a:gd name="T46" fmla="*/ 200 w 323"/>
                <a:gd name="T47" fmla="*/ 343 h 379"/>
                <a:gd name="T48" fmla="*/ 168 w 323"/>
                <a:gd name="T49" fmla="*/ 337 h 379"/>
                <a:gd name="T50" fmla="*/ 136 w 323"/>
                <a:gd name="T51" fmla="*/ 329 h 379"/>
                <a:gd name="T52" fmla="*/ 106 w 323"/>
                <a:gd name="T53" fmla="*/ 320 h 379"/>
                <a:gd name="T54" fmla="*/ 76 w 323"/>
                <a:gd name="T55" fmla="*/ 306 h 379"/>
                <a:gd name="T56" fmla="*/ 51 w 323"/>
                <a:gd name="T57" fmla="*/ 291 h 379"/>
                <a:gd name="T58" fmla="*/ 35 w 323"/>
                <a:gd name="T59" fmla="*/ 269 h 379"/>
                <a:gd name="T60" fmla="*/ 31 w 323"/>
                <a:gd name="T61" fmla="*/ 239 h 379"/>
                <a:gd name="T62" fmla="*/ 38 w 323"/>
                <a:gd name="T63" fmla="*/ 197 h 379"/>
                <a:gd name="T64" fmla="*/ 51 w 323"/>
                <a:gd name="T65" fmla="*/ 165 h 379"/>
                <a:gd name="T66" fmla="*/ 68 w 323"/>
                <a:gd name="T67" fmla="*/ 136 h 379"/>
                <a:gd name="T68" fmla="*/ 89 w 323"/>
                <a:gd name="T69" fmla="*/ 111 h 379"/>
                <a:gd name="T70" fmla="*/ 114 w 323"/>
                <a:gd name="T71" fmla="*/ 88 h 379"/>
                <a:gd name="T72" fmla="*/ 144 w 323"/>
                <a:gd name="T73" fmla="*/ 64 h 379"/>
                <a:gd name="T74" fmla="*/ 181 w 323"/>
                <a:gd name="T75" fmla="*/ 41 h 379"/>
                <a:gd name="T76" fmla="*/ 219 w 323"/>
                <a:gd name="T77" fmla="*/ 22 h 379"/>
                <a:gd name="T78" fmla="*/ 253 w 323"/>
                <a:gd name="T79" fmla="*/ 7 h 379"/>
                <a:gd name="T80" fmla="*/ 255 w 323"/>
                <a:gd name="T81" fmla="*/ 0 h 379"/>
                <a:gd name="T82" fmla="*/ 221 w 323"/>
                <a:gd name="T83" fmla="*/ 5 h 379"/>
                <a:gd name="T84" fmla="*/ 181 w 323"/>
                <a:gd name="T85" fmla="*/ 19 h 379"/>
                <a:gd name="T86" fmla="*/ 142 w 323"/>
                <a:gd name="T87" fmla="*/ 39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23" name="Freeform 515"/>
            <p:cNvSpPr>
              <a:spLocks noChangeArrowheads="1"/>
            </p:cNvSpPr>
            <p:nvPr/>
          </p:nvSpPr>
          <p:spPr bwMode="auto">
            <a:xfrm>
              <a:off x="4384" y="3136"/>
              <a:ext cx="47" cy="42"/>
            </a:xfrm>
            <a:custGeom>
              <a:avLst/>
              <a:gdLst>
                <a:gd name="T0" fmla="*/ 235 w 282"/>
                <a:gd name="T1" fmla="*/ 78 h 253"/>
                <a:gd name="T2" fmla="*/ 248 w 282"/>
                <a:gd name="T3" fmla="*/ 92 h 253"/>
                <a:gd name="T4" fmla="*/ 255 w 282"/>
                <a:gd name="T5" fmla="*/ 108 h 253"/>
                <a:gd name="T6" fmla="*/ 259 w 282"/>
                <a:gd name="T7" fmla="*/ 125 h 253"/>
                <a:gd name="T8" fmla="*/ 259 w 282"/>
                <a:gd name="T9" fmla="*/ 144 h 253"/>
                <a:gd name="T10" fmla="*/ 257 w 282"/>
                <a:gd name="T11" fmla="*/ 159 h 253"/>
                <a:gd name="T12" fmla="*/ 252 w 282"/>
                <a:gd name="T13" fmla="*/ 171 h 253"/>
                <a:gd name="T14" fmla="*/ 244 w 282"/>
                <a:gd name="T15" fmla="*/ 184 h 253"/>
                <a:gd name="T16" fmla="*/ 236 w 282"/>
                <a:gd name="T17" fmla="*/ 194 h 253"/>
                <a:gd name="T18" fmla="*/ 225 w 282"/>
                <a:gd name="T19" fmla="*/ 206 h 253"/>
                <a:gd name="T20" fmla="*/ 215 w 282"/>
                <a:gd name="T21" fmla="*/ 215 h 253"/>
                <a:gd name="T22" fmla="*/ 204 w 282"/>
                <a:gd name="T23" fmla="*/ 225 h 253"/>
                <a:gd name="T24" fmla="*/ 194 w 282"/>
                <a:gd name="T25" fmla="*/ 236 h 253"/>
                <a:gd name="T26" fmla="*/ 191 w 282"/>
                <a:gd name="T27" fmla="*/ 239 h 253"/>
                <a:gd name="T28" fmla="*/ 190 w 282"/>
                <a:gd name="T29" fmla="*/ 242 h 253"/>
                <a:gd name="T30" fmla="*/ 191 w 282"/>
                <a:gd name="T31" fmla="*/ 246 h 253"/>
                <a:gd name="T32" fmla="*/ 194 w 282"/>
                <a:gd name="T33" fmla="*/ 249 h 253"/>
                <a:gd name="T34" fmla="*/ 197 w 282"/>
                <a:gd name="T35" fmla="*/ 252 h 253"/>
                <a:gd name="T36" fmla="*/ 201 w 282"/>
                <a:gd name="T37" fmla="*/ 253 h 253"/>
                <a:gd name="T38" fmla="*/ 205 w 282"/>
                <a:gd name="T39" fmla="*/ 252 h 253"/>
                <a:gd name="T40" fmla="*/ 209 w 282"/>
                <a:gd name="T41" fmla="*/ 249 h 253"/>
                <a:gd name="T42" fmla="*/ 232 w 282"/>
                <a:gd name="T43" fmla="*/ 234 h 253"/>
                <a:gd name="T44" fmla="*/ 251 w 282"/>
                <a:gd name="T45" fmla="*/ 215 h 253"/>
                <a:gd name="T46" fmla="*/ 267 w 282"/>
                <a:gd name="T47" fmla="*/ 192 h 253"/>
                <a:gd name="T48" fmla="*/ 278 w 282"/>
                <a:gd name="T49" fmla="*/ 168 h 253"/>
                <a:gd name="T50" fmla="*/ 282 w 282"/>
                <a:gd name="T51" fmla="*/ 141 h 253"/>
                <a:gd name="T52" fmla="*/ 279 w 282"/>
                <a:gd name="T53" fmla="*/ 116 h 253"/>
                <a:gd name="T54" fmla="*/ 270 w 282"/>
                <a:gd name="T55" fmla="*/ 92 h 253"/>
                <a:gd name="T56" fmla="*/ 251 w 282"/>
                <a:gd name="T57" fmla="*/ 70 h 253"/>
                <a:gd name="T58" fmla="*/ 237 w 282"/>
                <a:gd name="T59" fmla="*/ 59 h 253"/>
                <a:gd name="T60" fmla="*/ 221 w 282"/>
                <a:gd name="T61" fmla="*/ 48 h 253"/>
                <a:gd name="T62" fmla="*/ 202 w 282"/>
                <a:gd name="T63" fmla="*/ 39 h 253"/>
                <a:gd name="T64" fmla="*/ 183 w 282"/>
                <a:gd name="T65" fmla="*/ 31 h 253"/>
                <a:gd name="T66" fmla="*/ 163 w 282"/>
                <a:gd name="T67" fmla="*/ 24 h 253"/>
                <a:gd name="T68" fmla="*/ 142 w 282"/>
                <a:gd name="T69" fmla="*/ 18 h 253"/>
                <a:gd name="T70" fmla="*/ 122 w 282"/>
                <a:gd name="T71" fmla="*/ 13 h 253"/>
                <a:gd name="T72" fmla="*/ 101 w 282"/>
                <a:gd name="T73" fmla="*/ 8 h 253"/>
                <a:gd name="T74" fmla="*/ 82 w 282"/>
                <a:gd name="T75" fmla="*/ 5 h 253"/>
                <a:gd name="T76" fmla="*/ 63 w 282"/>
                <a:gd name="T77" fmla="*/ 2 h 253"/>
                <a:gd name="T78" fmla="*/ 47 w 282"/>
                <a:gd name="T79" fmla="*/ 0 h 253"/>
                <a:gd name="T80" fmla="*/ 32 w 282"/>
                <a:gd name="T81" fmla="*/ 0 h 253"/>
                <a:gd name="T82" fmla="*/ 19 w 282"/>
                <a:gd name="T83" fmla="*/ 0 h 253"/>
                <a:gd name="T84" fmla="*/ 10 w 282"/>
                <a:gd name="T85" fmla="*/ 1 h 253"/>
                <a:gd name="T86" fmla="*/ 4 w 282"/>
                <a:gd name="T87" fmla="*/ 4 h 253"/>
                <a:gd name="T88" fmla="*/ 0 w 282"/>
                <a:gd name="T89" fmla="*/ 6 h 253"/>
                <a:gd name="T90" fmla="*/ 12 w 282"/>
                <a:gd name="T91" fmla="*/ 8 h 253"/>
                <a:gd name="T92" fmla="*/ 25 w 282"/>
                <a:gd name="T93" fmla="*/ 9 h 253"/>
                <a:gd name="T94" fmla="*/ 38 w 282"/>
                <a:gd name="T95" fmla="*/ 12 h 253"/>
                <a:gd name="T96" fmla="*/ 52 w 282"/>
                <a:gd name="T97" fmla="*/ 14 h 253"/>
                <a:gd name="T98" fmla="*/ 67 w 282"/>
                <a:gd name="T99" fmla="*/ 16 h 253"/>
                <a:gd name="T100" fmla="*/ 82 w 282"/>
                <a:gd name="T101" fmla="*/ 18 h 253"/>
                <a:gd name="T102" fmla="*/ 97 w 282"/>
                <a:gd name="T103" fmla="*/ 22 h 253"/>
                <a:gd name="T104" fmla="*/ 114 w 282"/>
                <a:gd name="T105" fmla="*/ 25 h 253"/>
                <a:gd name="T106" fmla="*/ 129 w 282"/>
                <a:gd name="T107" fmla="*/ 30 h 253"/>
                <a:gd name="T108" fmla="*/ 146 w 282"/>
                <a:gd name="T109" fmla="*/ 35 h 253"/>
                <a:gd name="T110" fmla="*/ 162 w 282"/>
                <a:gd name="T111" fmla="*/ 40 h 253"/>
                <a:gd name="T112" fmla="*/ 177 w 282"/>
                <a:gd name="T113" fmla="*/ 46 h 253"/>
                <a:gd name="T114" fmla="*/ 192 w 282"/>
                <a:gd name="T115" fmla="*/ 53 h 253"/>
                <a:gd name="T116" fmla="*/ 208 w 282"/>
                <a:gd name="T117" fmla="*/ 60 h 253"/>
                <a:gd name="T118" fmla="*/ 222 w 282"/>
                <a:gd name="T119" fmla="*/ 69 h 253"/>
                <a:gd name="T120" fmla="*/ 235 w 282"/>
                <a:gd name="T121" fmla="*/ 78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24" name="Freeform 516"/>
            <p:cNvSpPr>
              <a:spLocks noChangeArrowheads="1"/>
            </p:cNvSpPr>
            <p:nvPr/>
          </p:nvSpPr>
          <p:spPr bwMode="auto">
            <a:xfrm>
              <a:off x="4290" y="3159"/>
              <a:ext cx="19" cy="39"/>
            </a:xfrm>
            <a:custGeom>
              <a:avLst/>
              <a:gdLst>
                <a:gd name="T0" fmla="*/ 0 w 115"/>
                <a:gd name="T1" fmla="*/ 128 h 236"/>
                <a:gd name="T2" fmla="*/ 0 w 115"/>
                <a:gd name="T3" fmla="*/ 148 h 236"/>
                <a:gd name="T4" fmla="*/ 5 w 115"/>
                <a:gd name="T5" fmla="*/ 166 h 236"/>
                <a:gd name="T6" fmla="*/ 13 w 115"/>
                <a:gd name="T7" fmla="*/ 184 h 236"/>
                <a:gd name="T8" fmla="*/ 24 w 115"/>
                <a:gd name="T9" fmla="*/ 198 h 236"/>
                <a:gd name="T10" fmla="*/ 39 w 115"/>
                <a:gd name="T11" fmla="*/ 211 h 236"/>
                <a:gd name="T12" fmla="*/ 55 w 115"/>
                <a:gd name="T13" fmla="*/ 223 h 236"/>
                <a:gd name="T14" fmla="*/ 74 w 115"/>
                <a:gd name="T15" fmla="*/ 231 h 236"/>
                <a:gd name="T16" fmla="*/ 92 w 115"/>
                <a:gd name="T17" fmla="*/ 235 h 236"/>
                <a:gd name="T18" fmla="*/ 98 w 115"/>
                <a:gd name="T19" fmla="*/ 236 h 236"/>
                <a:gd name="T20" fmla="*/ 104 w 115"/>
                <a:gd name="T21" fmla="*/ 234 h 236"/>
                <a:gd name="T22" fmla="*/ 109 w 115"/>
                <a:gd name="T23" fmla="*/ 231 h 236"/>
                <a:gd name="T24" fmla="*/ 111 w 115"/>
                <a:gd name="T25" fmla="*/ 226 h 236"/>
                <a:gd name="T26" fmla="*/ 111 w 115"/>
                <a:gd name="T27" fmla="*/ 220 h 236"/>
                <a:gd name="T28" fmla="*/ 110 w 115"/>
                <a:gd name="T29" fmla="*/ 215 h 236"/>
                <a:gd name="T30" fmla="*/ 107 w 115"/>
                <a:gd name="T31" fmla="*/ 210 h 236"/>
                <a:gd name="T32" fmla="*/ 101 w 115"/>
                <a:gd name="T33" fmla="*/ 208 h 236"/>
                <a:gd name="T34" fmla="*/ 82 w 115"/>
                <a:gd name="T35" fmla="*/ 201 h 236"/>
                <a:gd name="T36" fmla="*/ 64 w 115"/>
                <a:gd name="T37" fmla="*/ 192 h 236"/>
                <a:gd name="T38" fmla="*/ 50 w 115"/>
                <a:gd name="T39" fmla="*/ 179 h 236"/>
                <a:gd name="T40" fmla="*/ 40 w 115"/>
                <a:gd name="T41" fmla="*/ 165 h 236"/>
                <a:gd name="T42" fmla="*/ 33 w 115"/>
                <a:gd name="T43" fmla="*/ 148 h 236"/>
                <a:gd name="T44" fmla="*/ 29 w 115"/>
                <a:gd name="T45" fmla="*/ 130 h 236"/>
                <a:gd name="T46" fmla="*/ 29 w 115"/>
                <a:gd name="T47" fmla="*/ 110 h 236"/>
                <a:gd name="T48" fmla="*/ 35 w 115"/>
                <a:gd name="T49" fmla="*/ 89 h 236"/>
                <a:gd name="T50" fmla="*/ 43 w 115"/>
                <a:gd name="T51" fmla="*/ 74 h 236"/>
                <a:gd name="T52" fmla="*/ 56 w 115"/>
                <a:gd name="T53" fmla="*/ 60 h 236"/>
                <a:gd name="T54" fmla="*/ 70 w 115"/>
                <a:gd name="T55" fmla="*/ 46 h 236"/>
                <a:gd name="T56" fmla="*/ 85 w 115"/>
                <a:gd name="T57" fmla="*/ 33 h 236"/>
                <a:gd name="T58" fmla="*/ 98 w 115"/>
                <a:gd name="T59" fmla="*/ 23 h 236"/>
                <a:gd name="T60" fmla="*/ 109 w 115"/>
                <a:gd name="T61" fmla="*/ 12 h 236"/>
                <a:gd name="T62" fmla="*/ 115 w 115"/>
                <a:gd name="T63" fmla="*/ 6 h 236"/>
                <a:gd name="T64" fmla="*/ 115 w 115"/>
                <a:gd name="T65" fmla="*/ 0 h 236"/>
                <a:gd name="T66" fmla="*/ 102 w 115"/>
                <a:gd name="T67" fmla="*/ 4 h 236"/>
                <a:gd name="T68" fmla="*/ 85 w 115"/>
                <a:gd name="T69" fmla="*/ 12 h 236"/>
                <a:gd name="T70" fmla="*/ 68 w 115"/>
                <a:gd name="T71" fmla="*/ 26 h 236"/>
                <a:gd name="T72" fmla="*/ 49 w 115"/>
                <a:gd name="T73" fmla="*/ 42 h 236"/>
                <a:gd name="T74" fmla="*/ 32 w 115"/>
                <a:gd name="T75" fmla="*/ 61 h 236"/>
                <a:gd name="T76" fmla="*/ 17 w 115"/>
                <a:gd name="T77" fmla="*/ 82 h 236"/>
                <a:gd name="T78" fmla="*/ 6 w 115"/>
                <a:gd name="T79" fmla="*/ 105 h 236"/>
                <a:gd name="T80" fmla="*/ 0 w 115"/>
                <a:gd name="T81" fmla="*/ 128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25" name="Freeform 517"/>
            <p:cNvSpPr>
              <a:spLocks noChangeArrowheads="1"/>
            </p:cNvSpPr>
            <p:nvPr/>
          </p:nvSpPr>
          <p:spPr bwMode="auto">
            <a:xfrm>
              <a:off x="4423" y="3133"/>
              <a:ext cx="41" cy="52"/>
            </a:xfrm>
            <a:custGeom>
              <a:avLst/>
              <a:gdLst>
                <a:gd name="T0" fmla="*/ 208 w 245"/>
                <a:gd name="T1" fmla="*/ 124 h 310"/>
                <a:gd name="T2" fmla="*/ 220 w 245"/>
                <a:gd name="T3" fmla="*/ 144 h 310"/>
                <a:gd name="T4" fmla="*/ 226 w 245"/>
                <a:gd name="T5" fmla="*/ 164 h 310"/>
                <a:gd name="T6" fmla="*/ 222 w 245"/>
                <a:gd name="T7" fmla="*/ 187 h 310"/>
                <a:gd name="T8" fmla="*/ 208 w 245"/>
                <a:gd name="T9" fmla="*/ 209 h 310"/>
                <a:gd name="T10" fmla="*/ 188 w 245"/>
                <a:gd name="T11" fmla="*/ 229 h 310"/>
                <a:gd name="T12" fmla="*/ 166 w 245"/>
                <a:gd name="T13" fmla="*/ 246 h 310"/>
                <a:gd name="T14" fmla="*/ 142 w 245"/>
                <a:gd name="T15" fmla="*/ 264 h 310"/>
                <a:gd name="T16" fmla="*/ 128 w 245"/>
                <a:gd name="T17" fmla="*/ 278 h 310"/>
                <a:gd name="T18" fmla="*/ 124 w 245"/>
                <a:gd name="T19" fmla="*/ 287 h 310"/>
                <a:gd name="T20" fmla="*/ 120 w 245"/>
                <a:gd name="T21" fmla="*/ 296 h 310"/>
                <a:gd name="T22" fmla="*/ 122 w 245"/>
                <a:gd name="T23" fmla="*/ 306 h 310"/>
                <a:gd name="T24" fmla="*/ 131 w 245"/>
                <a:gd name="T25" fmla="*/ 310 h 310"/>
                <a:gd name="T26" fmla="*/ 139 w 245"/>
                <a:gd name="T27" fmla="*/ 309 h 310"/>
                <a:gd name="T28" fmla="*/ 154 w 245"/>
                <a:gd name="T29" fmla="*/ 292 h 310"/>
                <a:gd name="T30" fmla="*/ 180 w 245"/>
                <a:gd name="T31" fmla="*/ 269 h 310"/>
                <a:gd name="T32" fmla="*/ 207 w 245"/>
                <a:gd name="T33" fmla="*/ 246 h 310"/>
                <a:gd name="T34" fmla="*/ 230 w 245"/>
                <a:gd name="T35" fmla="*/ 219 h 310"/>
                <a:gd name="T36" fmla="*/ 244 w 245"/>
                <a:gd name="T37" fmla="*/ 186 h 310"/>
                <a:gd name="T38" fmla="*/ 243 w 245"/>
                <a:gd name="T39" fmla="*/ 152 h 310"/>
                <a:gd name="T40" fmla="*/ 228 w 245"/>
                <a:gd name="T41" fmla="*/ 119 h 310"/>
                <a:gd name="T42" fmla="*/ 203 w 245"/>
                <a:gd name="T43" fmla="*/ 93 h 310"/>
                <a:gd name="T44" fmla="*/ 176 w 245"/>
                <a:gd name="T45" fmla="*/ 76 h 310"/>
                <a:gd name="T46" fmla="*/ 151 w 245"/>
                <a:gd name="T47" fmla="*/ 61 h 310"/>
                <a:gd name="T48" fmla="*/ 122 w 245"/>
                <a:gd name="T49" fmla="*/ 46 h 310"/>
                <a:gd name="T50" fmla="*/ 93 w 245"/>
                <a:gd name="T51" fmla="*/ 31 h 310"/>
                <a:gd name="T52" fmla="*/ 66 w 245"/>
                <a:gd name="T53" fmla="*/ 18 h 310"/>
                <a:gd name="T54" fmla="*/ 40 w 245"/>
                <a:gd name="T55" fmla="*/ 8 h 310"/>
                <a:gd name="T56" fmla="*/ 20 w 245"/>
                <a:gd name="T57" fmla="*/ 1 h 310"/>
                <a:gd name="T58" fmla="*/ 5 w 245"/>
                <a:gd name="T59" fmla="*/ 0 h 310"/>
                <a:gd name="T60" fmla="*/ 11 w 245"/>
                <a:gd name="T61" fmla="*/ 8 h 310"/>
                <a:gd name="T62" fmla="*/ 36 w 245"/>
                <a:gd name="T63" fmla="*/ 20 h 310"/>
                <a:gd name="T64" fmla="*/ 60 w 245"/>
                <a:gd name="T65" fmla="*/ 31 h 310"/>
                <a:gd name="T66" fmla="*/ 86 w 245"/>
                <a:gd name="T67" fmla="*/ 44 h 310"/>
                <a:gd name="T68" fmla="*/ 113 w 245"/>
                <a:gd name="T69" fmla="*/ 57 h 310"/>
                <a:gd name="T70" fmla="*/ 139 w 245"/>
                <a:gd name="T71" fmla="*/ 71 h 310"/>
                <a:gd name="T72" fmla="*/ 165 w 245"/>
                <a:gd name="T73" fmla="*/ 88 h 310"/>
                <a:gd name="T74" fmla="*/ 188 w 245"/>
                <a:gd name="T75" fmla="*/ 106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426" name="Group 518"/>
            <p:cNvGrpSpPr>
              <a:grpSpLocks/>
            </p:cNvGrpSpPr>
            <p:nvPr/>
          </p:nvGrpSpPr>
          <p:grpSpPr bwMode="auto">
            <a:xfrm>
              <a:off x="4332" y="3207"/>
              <a:ext cx="142" cy="181"/>
              <a:chOff x="4332" y="3207"/>
              <a:chExt cx="142" cy="181"/>
            </a:xfrm>
          </p:grpSpPr>
          <p:sp>
            <p:nvSpPr>
              <p:cNvPr id="40427" name="Rectangle 519"/>
              <p:cNvSpPr>
                <a:spLocks noChangeArrowheads="1"/>
              </p:cNvSpPr>
              <p:nvPr/>
            </p:nvSpPr>
            <p:spPr bwMode="auto">
              <a:xfrm>
                <a:off x="4344" y="3326"/>
                <a:ext cx="116" cy="36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0428" name="Rectangle 520"/>
              <p:cNvSpPr>
                <a:spLocks noChangeArrowheads="1"/>
              </p:cNvSpPr>
              <p:nvPr/>
            </p:nvSpPr>
            <p:spPr bwMode="auto">
              <a:xfrm>
                <a:off x="4332" y="3353"/>
                <a:ext cx="143" cy="36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0429" name="Rectangle 521"/>
              <p:cNvSpPr>
                <a:spLocks noChangeArrowheads="1"/>
              </p:cNvSpPr>
              <p:nvPr/>
            </p:nvSpPr>
            <p:spPr bwMode="auto">
              <a:xfrm>
                <a:off x="4358" y="3297"/>
                <a:ext cx="90" cy="35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0430" name="Rectangle 522"/>
              <p:cNvSpPr>
                <a:spLocks noChangeArrowheads="1"/>
              </p:cNvSpPr>
              <p:nvPr/>
            </p:nvSpPr>
            <p:spPr bwMode="auto">
              <a:xfrm>
                <a:off x="4365" y="3267"/>
                <a:ext cx="73" cy="36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0431" name="Rectangle 523"/>
              <p:cNvSpPr>
                <a:spLocks noChangeArrowheads="1"/>
              </p:cNvSpPr>
              <p:nvPr/>
            </p:nvSpPr>
            <p:spPr bwMode="auto">
              <a:xfrm>
                <a:off x="4373" y="3238"/>
                <a:ext cx="56" cy="36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0432" name="Rectangle 524"/>
              <p:cNvSpPr>
                <a:spLocks noChangeArrowheads="1"/>
              </p:cNvSpPr>
              <p:nvPr/>
            </p:nvSpPr>
            <p:spPr bwMode="auto">
              <a:xfrm>
                <a:off x="4381" y="3207"/>
                <a:ext cx="39" cy="36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grpSp>
        <p:nvGrpSpPr>
          <p:cNvPr id="40071" name="Group 525"/>
          <p:cNvGrpSpPr>
            <a:grpSpLocks/>
          </p:cNvGrpSpPr>
          <p:nvPr/>
        </p:nvGrpSpPr>
        <p:grpSpPr bwMode="auto">
          <a:xfrm>
            <a:off x="7926388" y="4949825"/>
            <a:ext cx="196850" cy="363538"/>
            <a:chOff x="4993" y="3118"/>
            <a:chExt cx="124" cy="229"/>
          </a:xfrm>
        </p:grpSpPr>
        <p:sp>
          <p:nvSpPr>
            <p:cNvPr id="40406" name="AutoShape 526"/>
            <p:cNvSpPr>
              <a:spLocks noChangeArrowheads="1"/>
            </p:cNvSpPr>
            <p:nvPr/>
          </p:nvSpPr>
          <p:spPr bwMode="auto">
            <a:xfrm>
              <a:off x="4993" y="3295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07" name="Rectangle 527"/>
            <p:cNvSpPr>
              <a:spLocks noChangeArrowheads="1"/>
            </p:cNvSpPr>
            <p:nvPr/>
          </p:nvSpPr>
          <p:spPr bwMode="auto">
            <a:xfrm>
              <a:off x="5056" y="3119"/>
              <a:ext cx="58" cy="177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08" name="Rectangle 528"/>
            <p:cNvSpPr>
              <a:spLocks noChangeArrowheads="1"/>
            </p:cNvSpPr>
            <p:nvPr/>
          </p:nvSpPr>
          <p:spPr bwMode="auto">
            <a:xfrm>
              <a:off x="4994" y="3170"/>
              <a:ext cx="79" cy="177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09" name="AutoShape 529"/>
            <p:cNvSpPr>
              <a:spLocks noChangeArrowheads="1"/>
            </p:cNvSpPr>
            <p:nvPr/>
          </p:nvSpPr>
          <p:spPr bwMode="auto">
            <a:xfrm>
              <a:off x="4993" y="3118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10" name="Line 530"/>
            <p:cNvSpPr>
              <a:spLocks noChangeShapeType="1"/>
            </p:cNvSpPr>
            <p:nvPr/>
          </p:nvSpPr>
          <p:spPr bwMode="auto">
            <a:xfrm>
              <a:off x="5118" y="3122"/>
              <a:ext cx="1" cy="173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11" name="Line 531"/>
            <p:cNvSpPr>
              <a:spLocks noChangeShapeType="1"/>
            </p:cNvSpPr>
            <p:nvPr/>
          </p:nvSpPr>
          <p:spPr bwMode="auto">
            <a:xfrm flipH="1">
              <a:off x="5072" y="3295"/>
              <a:ext cx="47" cy="52"/>
            </a:xfrm>
            <a:prstGeom prst="line">
              <a:avLst/>
            </a:prstGeom>
            <a:noFill/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412" name="Rectangle 532"/>
            <p:cNvSpPr>
              <a:spLocks noChangeArrowheads="1"/>
            </p:cNvSpPr>
            <p:nvPr/>
          </p:nvSpPr>
          <p:spPr bwMode="auto">
            <a:xfrm>
              <a:off x="5004" y="3193"/>
              <a:ext cx="52" cy="102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413" name="Rectangle 533"/>
            <p:cNvSpPr>
              <a:spLocks noChangeArrowheads="1"/>
            </p:cNvSpPr>
            <p:nvPr/>
          </p:nvSpPr>
          <p:spPr bwMode="auto">
            <a:xfrm>
              <a:off x="5011" y="3224"/>
              <a:ext cx="40" cy="36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40072" name="Group 534"/>
          <p:cNvGrpSpPr>
            <a:grpSpLocks/>
          </p:cNvGrpSpPr>
          <p:nvPr/>
        </p:nvGrpSpPr>
        <p:grpSpPr bwMode="auto">
          <a:xfrm>
            <a:off x="7104063" y="5305425"/>
            <a:ext cx="271462" cy="339725"/>
            <a:chOff x="4475" y="3342"/>
            <a:chExt cx="171" cy="214"/>
          </a:xfrm>
        </p:grpSpPr>
        <p:sp>
          <p:nvSpPr>
            <p:cNvPr id="40375" name="AutoShape 535"/>
            <p:cNvSpPr>
              <a:spLocks noChangeArrowheads="1"/>
            </p:cNvSpPr>
            <p:nvPr/>
          </p:nvSpPr>
          <p:spPr bwMode="auto">
            <a:xfrm>
              <a:off x="4500" y="3398"/>
              <a:ext cx="147" cy="159"/>
            </a:xfrm>
            <a:prstGeom prst="roundRect">
              <a:avLst>
                <a:gd name="adj" fmla="val 68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376" name="Freeform 536"/>
            <p:cNvSpPr>
              <a:spLocks noChangeArrowheads="1"/>
            </p:cNvSpPr>
            <p:nvPr/>
          </p:nvSpPr>
          <p:spPr bwMode="auto">
            <a:xfrm>
              <a:off x="4501" y="3398"/>
              <a:ext cx="146" cy="159"/>
            </a:xfrm>
            <a:custGeom>
              <a:avLst/>
              <a:gdLst>
                <a:gd name="T0" fmla="*/ 653 w 1894"/>
                <a:gd name="T1" fmla="*/ 0 h 1904"/>
                <a:gd name="T2" fmla="*/ 668 w 1894"/>
                <a:gd name="T3" fmla="*/ 0 h 1904"/>
                <a:gd name="T4" fmla="*/ 699 w 1894"/>
                <a:gd name="T5" fmla="*/ 1 h 1904"/>
                <a:gd name="T6" fmla="*/ 742 w 1894"/>
                <a:gd name="T7" fmla="*/ 3 h 1904"/>
                <a:gd name="T8" fmla="*/ 799 w 1894"/>
                <a:gd name="T9" fmla="*/ 6 h 1904"/>
                <a:gd name="T10" fmla="*/ 865 w 1894"/>
                <a:gd name="T11" fmla="*/ 10 h 1904"/>
                <a:gd name="T12" fmla="*/ 941 w 1894"/>
                <a:gd name="T13" fmla="*/ 17 h 1904"/>
                <a:gd name="T14" fmla="*/ 1025 w 1894"/>
                <a:gd name="T15" fmla="*/ 26 h 1904"/>
                <a:gd name="T16" fmla="*/ 1116 w 1894"/>
                <a:gd name="T17" fmla="*/ 38 h 1904"/>
                <a:gd name="T18" fmla="*/ 1213 w 1894"/>
                <a:gd name="T19" fmla="*/ 55 h 1904"/>
                <a:gd name="T20" fmla="*/ 1315 w 1894"/>
                <a:gd name="T21" fmla="*/ 73 h 1904"/>
                <a:gd name="T22" fmla="*/ 1418 w 1894"/>
                <a:gd name="T23" fmla="*/ 97 h 1904"/>
                <a:gd name="T24" fmla="*/ 1525 w 1894"/>
                <a:gd name="T25" fmla="*/ 125 h 1904"/>
                <a:gd name="T26" fmla="*/ 1632 w 1894"/>
                <a:gd name="T27" fmla="*/ 159 h 1904"/>
                <a:gd name="T28" fmla="*/ 1739 w 1894"/>
                <a:gd name="T29" fmla="*/ 197 h 1904"/>
                <a:gd name="T30" fmla="*/ 1843 w 1894"/>
                <a:gd name="T31" fmla="*/ 241 h 1904"/>
                <a:gd name="T32" fmla="*/ 1729 w 1894"/>
                <a:gd name="T33" fmla="*/ 1139 h 1904"/>
                <a:gd name="T34" fmla="*/ 1742 w 1894"/>
                <a:gd name="T35" fmla="*/ 1146 h 1904"/>
                <a:gd name="T36" fmla="*/ 1768 w 1894"/>
                <a:gd name="T37" fmla="*/ 1173 h 1904"/>
                <a:gd name="T38" fmla="*/ 1781 w 1894"/>
                <a:gd name="T39" fmla="*/ 1234 h 1904"/>
                <a:gd name="T40" fmla="*/ 1760 w 1894"/>
                <a:gd name="T41" fmla="*/ 1341 h 1904"/>
                <a:gd name="T42" fmla="*/ 1432 w 1894"/>
                <a:gd name="T43" fmla="*/ 1765 h 1904"/>
                <a:gd name="T44" fmla="*/ 1322 w 1894"/>
                <a:gd name="T45" fmla="*/ 1904 h 1904"/>
                <a:gd name="T46" fmla="*/ 1304 w 1894"/>
                <a:gd name="T47" fmla="*/ 1902 h 1904"/>
                <a:gd name="T48" fmla="*/ 1270 w 1894"/>
                <a:gd name="T49" fmla="*/ 1897 h 1904"/>
                <a:gd name="T50" fmla="*/ 1223 w 1894"/>
                <a:gd name="T51" fmla="*/ 1891 h 1904"/>
                <a:gd name="T52" fmla="*/ 1162 w 1894"/>
                <a:gd name="T53" fmla="*/ 1881 h 1904"/>
                <a:gd name="T54" fmla="*/ 1091 w 1894"/>
                <a:gd name="T55" fmla="*/ 1869 h 1904"/>
                <a:gd name="T56" fmla="*/ 1008 w 1894"/>
                <a:gd name="T57" fmla="*/ 1854 h 1904"/>
                <a:gd name="T58" fmla="*/ 918 w 1894"/>
                <a:gd name="T59" fmla="*/ 1835 h 1904"/>
                <a:gd name="T60" fmla="*/ 820 w 1894"/>
                <a:gd name="T61" fmla="*/ 1813 h 1904"/>
                <a:gd name="T62" fmla="*/ 717 w 1894"/>
                <a:gd name="T63" fmla="*/ 1786 h 1904"/>
                <a:gd name="T64" fmla="*/ 610 w 1894"/>
                <a:gd name="T65" fmla="*/ 1755 h 1904"/>
                <a:gd name="T66" fmla="*/ 501 w 1894"/>
                <a:gd name="T67" fmla="*/ 1720 h 1904"/>
                <a:gd name="T68" fmla="*/ 390 w 1894"/>
                <a:gd name="T69" fmla="*/ 1681 h 1904"/>
                <a:gd name="T70" fmla="*/ 280 w 1894"/>
                <a:gd name="T71" fmla="*/ 1636 h 1904"/>
                <a:gd name="T72" fmla="*/ 172 w 1894"/>
                <a:gd name="T73" fmla="*/ 1585 h 1904"/>
                <a:gd name="T74" fmla="*/ 67 w 1894"/>
                <a:gd name="T75" fmla="*/ 1530 h 1904"/>
                <a:gd name="T76" fmla="*/ 16 w 1894"/>
                <a:gd name="T77" fmla="*/ 1495 h 1904"/>
                <a:gd name="T78" fmla="*/ 8 w 1894"/>
                <a:gd name="T79" fmla="*/ 1457 h 1904"/>
                <a:gd name="T80" fmla="*/ 0 w 1894"/>
                <a:gd name="T81" fmla="*/ 1401 h 1904"/>
                <a:gd name="T82" fmla="*/ 4 w 1894"/>
                <a:gd name="T83" fmla="*/ 1343 h 1904"/>
                <a:gd name="T84" fmla="*/ 388 w 1894"/>
                <a:gd name="T85" fmla="*/ 965 h 1904"/>
                <a:gd name="T86" fmla="*/ 386 w 1894"/>
                <a:gd name="T87" fmla="*/ 952 h 1904"/>
                <a:gd name="T88" fmla="*/ 390 w 1894"/>
                <a:gd name="T89" fmla="*/ 917 h 1904"/>
                <a:gd name="T90" fmla="*/ 412 w 1894"/>
                <a:gd name="T91" fmla="*/ 868 h 1904"/>
                <a:gd name="T92" fmla="*/ 468 w 1894"/>
                <a:gd name="T93" fmla="*/ 814 h 19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94"/>
                <a:gd name="T142" fmla="*/ 0 h 1904"/>
                <a:gd name="T143" fmla="*/ 1894 w 1894"/>
                <a:gd name="T144" fmla="*/ 1904 h 19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94" h="1904">
                  <a:moveTo>
                    <a:pt x="651" y="0"/>
                  </a:moveTo>
                  <a:lnTo>
                    <a:pt x="653" y="0"/>
                  </a:lnTo>
                  <a:lnTo>
                    <a:pt x="659" y="0"/>
                  </a:lnTo>
                  <a:lnTo>
                    <a:pt x="668" y="0"/>
                  </a:lnTo>
                  <a:lnTo>
                    <a:pt x="682" y="0"/>
                  </a:lnTo>
                  <a:lnTo>
                    <a:pt x="699" y="1"/>
                  </a:lnTo>
                  <a:lnTo>
                    <a:pt x="720" y="1"/>
                  </a:lnTo>
                  <a:lnTo>
                    <a:pt x="742" y="3"/>
                  </a:lnTo>
                  <a:lnTo>
                    <a:pt x="769" y="4"/>
                  </a:lnTo>
                  <a:lnTo>
                    <a:pt x="799" y="6"/>
                  </a:lnTo>
                  <a:lnTo>
                    <a:pt x="831" y="8"/>
                  </a:lnTo>
                  <a:lnTo>
                    <a:pt x="865" y="10"/>
                  </a:lnTo>
                  <a:lnTo>
                    <a:pt x="902" y="13"/>
                  </a:lnTo>
                  <a:lnTo>
                    <a:pt x="941" y="17"/>
                  </a:lnTo>
                  <a:lnTo>
                    <a:pt x="982" y="21"/>
                  </a:lnTo>
                  <a:lnTo>
                    <a:pt x="1025" y="26"/>
                  </a:lnTo>
                  <a:lnTo>
                    <a:pt x="1070" y="32"/>
                  </a:lnTo>
                  <a:lnTo>
                    <a:pt x="1116" y="38"/>
                  </a:lnTo>
                  <a:lnTo>
                    <a:pt x="1164" y="46"/>
                  </a:lnTo>
                  <a:lnTo>
                    <a:pt x="1213" y="55"/>
                  </a:lnTo>
                  <a:lnTo>
                    <a:pt x="1263" y="63"/>
                  </a:lnTo>
                  <a:lnTo>
                    <a:pt x="1315" y="73"/>
                  </a:lnTo>
                  <a:lnTo>
                    <a:pt x="1366" y="85"/>
                  </a:lnTo>
                  <a:lnTo>
                    <a:pt x="1418" y="97"/>
                  </a:lnTo>
                  <a:lnTo>
                    <a:pt x="1472" y="111"/>
                  </a:lnTo>
                  <a:lnTo>
                    <a:pt x="1525" y="125"/>
                  </a:lnTo>
                  <a:lnTo>
                    <a:pt x="1579" y="141"/>
                  </a:lnTo>
                  <a:lnTo>
                    <a:pt x="1632" y="159"/>
                  </a:lnTo>
                  <a:lnTo>
                    <a:pt x="1685" y="177"/>
                  </a:lnTo>
                  <a:lnTo>
                    <a:pt x="1739" y="197"/>
                  </a:lnTo>
                  <a:lnTo>
                    <a:pt x="1791" y="218"/>
                  </a:lnTo>
                  <a:lnTo>
                    <a:pt x="1843" y="241"/>
                  </a:lnTo>
                  <a:lnTo>
                    <a:pt x="1894" y="266"/>
                  </a:lnTo>
                  <a:lnTo>
                    <a:pt x="1729" y="1139"/>
                  </a:lnTo>
                  <a:lnTo>
                    <a:pt x="1733" y="1140"/>
                  </a:lnTo>
                  <a:lnTo>
                    <a:pt x="1742" y="1146"/>
                  </a:lnTo>
                  <a:lnTo>
                    <a:pt x="1755" y="1156"/>
                  </a:lnTo>
                  <a:lnTo>
                    <a:pt x="1768" y="1173"/>
                  </a:lnTo>
                  <a:lnTo>
                    <a:pt x="1778" y="1199"/>
                  </a:lnTo>
                  <a:lnTo>
                    <a:pt x="1781" y="1234"/>
                  </a:lnTo>
                  <a:lnTo>
                    <a:pt x="1777" y="1281"/>
                  </a:lnTo>
                  <a:lnTo>
                    <a:pt x="1760" y="1341"/>
                  </a:lnTo>
                  <a:lnTo>
                    <a:pt x="1472" y="1765"/>
                  </a:lnTo>
                  <a:lnTo>
                    <a:pt x="1432" y="1765"/>
                  </a:lnTo>
                  <a:lnTo>
                    <a:pt x="1324" y="1904"/>
                  </a:lnTo>
                  <a:lnTo>
                    <a:pt x="1322" y="1904"/>
                  </a:lnTo>
                  <a:lnTo>
                    <a:pt x="1315" y="1903"/>
                  </a:lnTo>
                  <a:lnTo>
                    <a:pt x="1304" y="1902"/>
                  </a:lnTo>
                  <a:lnTo>
                    <a:pt x="1290" y="1900"/>
                  </a:lnTo>
                  <a:lnTo>
                    <a:pt x="1270" y="1897"/>
                  </a:lnTo>
                  <a:lnTo>
                    <a:pt x="1249" y="1894"/>
                  </a:lnTo>
                  <a:lnTo>
                    <a:pt x="1223" y="1891"/>
                  </a:lnTo>
                  <a:lnTo>
                    <a:pt x="1194" y="1887"/>
                  </a:lnTo>
                  <a:lnTo>
                    <a:pt x="1162" y="1881"/>
                  </a:lnTo>
                  <a:lnTo>
                    <a:pt x="1128" y="1876"/>
                  </a:lnTo>
                  <a:lnTo>
                    <a:pt x="1091" y="1869"/>
                  </a:lnTo>
                  <a:lnTo>
                    <a:pt x="1050" y="1862"/>
                  </a:lnTo>
                  <a:lnTo>
                    <a:pt x="1008" y="1854"/>
                  </a:lnTo>
                  <a:lnTo>
                    <a:pt x="964" y="1845"/>
                  </a:lnTo>
                  <a:lnTo>
                    <a:pt x="918" y="1835"/>
                  </a:lnTo>
                  <a:lnTo>
                    <a:pt x="870" y="1824"/>
                  </a:lnTo>
                  <a:lnTo>
                    <a:pt x="820" y="1813"/>
                  </a:lnTo>
                  <a:lnTo>
                    <a:pt x="769" y="1800"/>
                  </a:lnTo>
                  <a:lnTo>
                    <a:pt x="717" y="1786"/>
                  </a:lnTo>
                  <a:lnTo>
                    <a:pt x="664" y="1772"/>
                  </a:lnTo>
                  <a:lnTo>
                    <a:pt x="610" y="1755"/>
                  </a:lnTo>
                  <a:lnTo>
                    <a:pt x="555" y="1738"/>
                  </a:lnTo>
                  <a:lnTo>
                    <a:pt x="501" y="1720"/>
                  </a:lnTo>
                  <a:lnTo>
                    <a:pt x="445" y="1701"/>
                  </a:lnTo>
                  <a:lnTo>
                    <a:pt x="390" y="1681"/>
                  </a:lnTo>
                  <a:lnTo>
                    <a:pt x="334" y="1659"/>
                  </a:lnTo>
                  <a:lnTo>
                    <a:pt x="280" y="1636"/>
                  </a:lnTo>
                  <a:lnTo>
                    <a:pt x="225" y="1611"/>
                  </a:lnTo>
                  <a:lnTo>
                    <a:pt x="172" y="1585"/>
                  </a:lnTo>
                  <a:lnTo>
                    <a:pt x="119" y="1559"/>
                  </a:lnTo>
                  <a:lnTo>
                    <a:pt x="67" y="1530"/>
                  </a:lnTo>
                  <a:lnTo>
                    <a:pt x="17" y="1500"/>
                  </a:lnTo>
                  <a:lnTo>
                    <a:pt x="16" y="1495"/>
                  </a:lnTo>
                  <a:lnTo>
                    <a:pt x="12" y="1480"/>
                  </a:lnTo>
                  <a:lnTo>
                    <a:pt x="8" y="1457"/>
                  </a:lnTo>
                  <a:lnTo>
                    <a:pt x="4" y="1430"/>
                  </a:lnTo>
                  <a:lnTo>
                    <a:pt x="0" y="1401"/>
                  </a:lnTo>
                  <a:lnTo>
                    <a:pt x="0" y="1370"/>
                  </a:lnTo>
                  <a:lnTo>
                    <a:pt x="4" y="1343"/>
                  </a:lnTo>
                  <a:lnTo>
                    <a:pt x="12" y="1319"/>
                  </a:lnTo>
                  <a:lnTo>
                    <a:pt x="388" y="965"/>
                  </a:lnTo>
                  <a:lnTo>
                    <a:pt x="387" y="961"/>
                  </a:lnTo>
                  <a:lnTo>
                    <a:pt x="386" y="952"/>
                  </a:lnTo>
                  <a:lnTo>
                    <a:pt x="386" y="936"/>
                  </a:lnTo>
                  <a:lnTo>
                    <a:pt x="390" y="917"/>
                  </a:lnTo>
                  <a:lnTo>
                    <a:pt x="397" y="893"/>
                  </a:lnTo>
                  <a:lnTo>
                    <a:pt x="412" y="868"/>
                  </a:lnTo>
                  <a:lnTo>
                    <a:pt x="435" y="841"/>
                  </a:lnTo>
                  <a:lnTo>
                    <a:pt x="468" y="814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rgbClr val="B2B2B2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77" name="Freeform 537"/>
            <p:cNvSpPr>
              <a:spLocks noChangeArrowheads="1"/>
            </p:cNvSpPr>
            <p:nvPr/>
          </p:nvSpPr>
          <p:spPr bwMode="auto">
            <a:xfrm>
              <a:off x="4519" y="3499"/>
              <a:ext cx="85" cy="27"/>
            </a:xfrm>
            <a:custGeom>
              <a:avLst/>
              <a:gdLst>
                <a:gd name="T0" fmla="*/ 40 w 1106"/>
                <a:gd name="T1" fmla="*/ 0 h 331"/>
                <a:gd name="T2" fmla="*/ 1106 w 1106"/>
                <a:gd name="T3" fmla="*/ 277 h 331"/>
                <a:gd name="T4" fmla="*/ 1071 w 1106"/>
                <a:gd name="T5" fmla="*/ 331 h 331"/>
                <a:gd name="T6" fmla="*/ 0 w 1106"/>
                <a:gd name="T7" fmla="*/ 36 h 331"/>
                <a:gd name="T8" fmla="*/ 40 w 1106"/>
                <a:gd name="T9" fmla="*/ 0 h 3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6"/>
                <a:gd name="T16" fmla="*/ 0 h 331"/>
                <a:gd name="T17" fmla="*/ 1106 w 1106"/>
                <a:gd name="T18" fmla="*/ 331 h 3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6" h="331">
                  <a:moveTo>
                    <a:pt x="40" y="0"/>
                  </a:moveTo>
                  <a:lnTo>
                    <a:pt x="1106" y="277"/>
                  </a:lnTo>
                  <a:lnTo>
                    <a:pt x="1071" y="331"/>
                  </a:lnTo>
                  <a:lnTo>
                    <a:pt x="0" y="3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78" name="Freeform 538"/>
            <p:cNvSpPr>
              <a:spLocks noChangeArrowheads="1"/>
            </p:cNvSpPr>
            <p:nvPr/>
          </p:nvSpPr>
          <p:spPr bwMode="auto">
            <a:xfrm>
              <a:off x="4505" y="3511"/>
              <a:ext cx="99" cy="42"/>
            </a:xfrm>
            <a:custGeom>
              <a:avLst/>
              <a:gdLst>
                <a:gd name="T0" fmla="*/ 1282 w 1285"/>
                <a:gd name="T1" fmla="*/ 391 h 505"/>
                <a:gd name="T2" fmla="*/ 1264 w 1285"/>
                <a:gd name="T3" fmla="*/ 389 h 505"/>
                <a:gd name="T4" fmla="*/ 1232 w 1285"/>
                <a:gd name="T5" fmla="*/ 385 h 505"/>
                <a:gd name="T6" fmla="*/ 1183 w 1285"/>
                <a:gd name="T7" fmla="*/ 378 h 505"/>
                <a:gd name="T8" fmla="*/ 1124 w 1285"/>
                <a:gd name="T9" fmla="*/ 369 h 505"/>
                <a:gd name="T10" fmla="*/ 1052 w 1285"/>
                <a:gd name="T11" fmla="*/ 355 h 505"/>
                <a:gd name="T12" fmla="*/ 971 w 1285"/>
                <a:gd name="T13" fmla="*/ 340 h 505"/>
                <a:gd name="T14" fmla="*/ 881 w 1285"/>
                <a:gd name="T15" fmla="*/ 322 h 505"/>
                <a:gd name="T16" fmla="*/ 785 w 1285"/>
                <a:gd name="T17" fmla="*/ 299 h 505"/>
                <a:gd name="T18" fmla="*/ 684 w 1285"/>
                <a:gd name="T19" fmla="*/ 273 h 505"/>
                <a:gd name="T20" fmla="*/ 579 w 1285"/>
                <a:gd name="T21" fmla="*/ 244 h 505"/>
                <a:gd name="T22" fmla="*/ 472 w 1285"/>
                <a:gd name="T23" fmla="*/ 209 h 505"/>
                <a:gd name="T24" fmla="*/ 364 w 1285"/>
                <a:gd name="T25" fmla="*/ 171 h 505"/>
                <a:gd name="T26" fmla="*/ 259 w 1285"/>
                <a:gd name="T27" fmla="*/ 128 h 505"/>
                <a:gd name="T28" fmla="*/ 155 w 1285"/>
                <a:gd name="T29" fmla="*/ 81 h 505"/>
                <a:gd name="T30" fmla="*/ 55 w 1285"/>
                <a:gd name="T31" fmla="*/ 28 h 505"/>
                <a:gd name="T32" fmla="*/ 6 w 1285"/>
                <a:gd name="T33" fmla="*/ 4 h 505"/>
                <a:gd name="T34" fmla="*/ 2 w 1285"/>
                <a:gd name="T35" fmla="*/ 32 h 505"/>
                <a:gd name="T36" fmla="*/ 0 w 1285"/>
                <a:gd name="T37" fmla="*/ 76 h 505"/>
                <a:gd name="T38" fmla="*/ 8 w 1285"/>
                <a:gd name="T39" fmla="*/ 120 h 505"/>
                <a:gd name="T40" fmla="*/ 19 w 1285"/>
                <a:gd name="T41" fmla="*/ 139 h 505"/>
                <a:gd name="T42" fmla="*/ 28 w 1285"/>
                <a:gd name="T43" fmla="*/ 144 h 505"/>
                <a:gd name="T44" fmla="*/ 47 w 1285"/>
                <a:gd name="T45" fmla="*/ 155 h 505"/>
                <a:gd name="T46" fmla="*/ 75 w 1285"/>
                <a:gd name="T47" fmla="*/ 170 h 505"/>
                <a:gd name="T48" fmla="*/ 112 w 1285"/>
                <a:gd name="T49" fmla="*/ 190 h 505"/>
                <a:gd name="T50" fmla="*/ 159 w 1285"/>
                <a:gd name="T51" fmla="*/ 212 h 505"/>
                <a:gd name="T52" fmla="*/ 215 w 1285"/>
                <a:gd name="T53" fmla="*/ 238 h 505"/>
                <a:gd name="T54" fmla="*/ 281 w 1285"/>
                <a:gd name="T55" fmla="*/ 267 h 505"/>
                <a:gd name="T56" fmla="*/ 358 w 1285"/>
                <a:gd name="T57" fmla="*/ 296 h 505"/>
                <a:gd name="T58" fmla="*/ 443 w 1285"/>
                <a:gd name="T59" fmla="*/ 326 h 505"/>
                <a:gd name="T60" fmla="*/ 540 w 1285"/>
                <a:gd name="T61" fmla="*/ 357 h 505"/>
                <a:gd name="T62" fmla="*/ 647 w 1285"/>
                <a:gd name="T63" fmla="*/ 387 h 505"/>
                <a:gd name="T64" fmla="*/ 764 w 1285"/>
                <a:gd name="T65" fmla="*/ 416 h 505"/>
                <a:gd name="T66" fmla="*/ 890 w 1285"/>
                <a:gd name="T67" fmla="*/ 444 h 505"/>
                <a:gd name="T68" fmla="*/ 1028 w 1285"/>
                <a:gd name="T69" fmla="*/ 472 h 505"/>
                <a:gd name="T70" fmla="*/ 1177 w 1285"/>
                <a:gd name="T71" fmla="*/ 494 h 505"/>
                <a:gd name="T72" fmla="*/ 1256 w 1285"/>
                <a:gd name="T73" fmla="*/ 503 h 505"/>
                <a:gd name="T74" fmla="*/ 1265 w 1285"/>
                <a:gd name="T75" fmla="*/ 487 h 505"/>
                <a:gd name="T76" fmla="*/ 1278 w 1285"/>
                <a:gd name="T77" fmla="*/ 456 h 505"/>
                <a:gd name="T78" fmla="*/ 1285 w 1285"/>
                <a:gd name="T79" fmla="*/ 415 h 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85"/>
                <a:gd name="T121" fmla="*/ 0 h 505"/>
                <a:gd name="T122" fmla="*/ 1285 w 1285"/>
                <a:gd name="T123" fmla="*/ 505 h 50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85" h="505">
                  <a:moveTo>
                    <a:pt x="1284" y="391"/>
                  </a:moveTo>
                  <a:lnTo>
                    <a:pt x="1282" y="391"/>
                  </a:lnTo>
                  <a:lnTo>
                    <a:pt x="1275" y="390"/>
                  </a:lnTo>
                  <a:lnTo>
                    <a:pt x="1264" y="389"/>
                  </a:lnTo>
                  <a:lnTo>
                    <a:pt x="1250" y="387"/>
                  </a:lnTo>
                  <a:lnTo>
                    <a:pt x="1232" y="385"/>
                  </a:lnTo>
                  <a:lnTo>
                    <a:pt x="1209" y="382"/>
                  </a:lnTo>
                  <a:lnTo>
                    <a:pt x="1183" y="378"/>
                  </a:lnTo>
                  <a:lnTo>
                    <a:pt x="1155" y="374"/>
                  </a:lnTo>
                  <a:lnTo>
                    <a:pt x="1124" y="369"/>
                  </a:lnTo>
                  <a:lnTo>
                    <a:pt x="1089" y="362"/>
                  </a:lnTo>
                  <a:lnTo>
                    <a:pt x="1052" y="355"/>
                  </a:lnTo>
                  <a:lnTo>
                    <a:pt x="1013" y="349"/>
                  </a:lnTo>
                  <a:lnTo>
                    <a:pt x="971" y="340"/>
                  </a:lnTo>
                  <a:lnTo>
                    <a:pt x="926" y="332"/>
                  </a:lnTo>
                  <a:lnTo>
                    <a:pt x="881" y="322"/>
                  </a:lnTo>
                  <a:lnTo>
                    <a:pt x="834" y="311"/>
                  </a:lnTo>
                  <a:lnTo>
                    <a:pt x="785" y="299"/>
                  </a:lnTo>
                  <a:lnTo>
                    <a:pt x="735" y="287"/>
                  </a:lnTo>
                  <a:lnTo>
                    <a:pt x="684" y="273"/>
                  </a:lnTo>
                  <a:lnTo>
                    <a:pt x="632" y="259"/>
                  </a:lnTo>
                  <a:lnTo>
                    <a:pt x="579" y="244"/>
                  </a:lnTo>
                  <a:lnTo>
                    <a:pt x="526" y="228"/>
                  </a:lnTo>
                  <a:lnTo>
                    <a:pt x="472" y="209"/>
                  </a:lnTo>
                  <a:lnTo>
                    <a:pt x="419" y="191"/>
                  </a:lnTo>
                  <a:lnTo>
                    <a:pt x="364" y="171"/>
                  </a:lnTo>
                  <a:lnTo>
                    <a:pt x="311" y="150"/>
                  </a:lnTo>
                  <a:lnTo>
                    <a:pt x="259" y="128"/>
                  </a:lnTo>
                  <a:lnTo>
                    <a:pt x="206" y="105"/>
                  </a:lnTo>
                  <a:lnTo>
                    <a:pt x="155" y="81"/>
                  </a:lnTo>
                  <a:lnTo>
                    <a:pt x="104" y="55"/>
                  </a:lnTo>
                  <a:lnTo>
                    <a:pt x="55" y="28"/>
                  </a:lnTo>
                  <a:lnTo>
                    <a:pt x="7" y="0"/>
                  </a:lnTo>
                  <a:lnTo>
                    <a:pt x="6" y="4"/>
                  </a:lnTo>
                  <a:lnTo>
                    <a:pt x="4" y="15"/>
                  </a:lnTo>
                  <a:lnTo>
                    <a:pt x="2" y="32"/>
                  </a:lnTo>
                  <a:lnTo>
                    <a:pt x="0" y="53"/>
                  </a:lnTo>
                  <a:lnTo>
                    <a:pt x="0" y="76"/>
                  </a:lnTo>
                  <a:lnTo>
                    <a:pt x="2" y="98"/>
                  </a:lnTo>
                  <a:lnTo>
                    <a:pt x="8" y="120"/>
                  </a:lnTo>
                  <a:lnTo>
                    <a:pt x="18" y="137"/>
                  </a:lnTo>
                  <a:lnTo>
                    <a:pt x="19" y="139"/>
                  </a:lnTo>
                  <a:lnTo>
                    <a:pt x="22" y="141"/>
                  </a:lnTo>
                  <a:lnTo>
                    <a:pt x="28" y="144"/>
                  </a:lnTo>
                  <a:lnTo>
                    <a:pt x="37" y="148"/>
                  </a:lnTo>
                  <a:lnTo>
                    <a:pt x="47" y="155"/>
                  </a:lnTo>
                  <a:lnTo>
                    <a:pt x="59" y="162"/>
                  </a:lnTo>
                  <a:lnTo>
                    <a:pt x="75" y="170"/>
                  </a:lnTo>
                  <a:lnTo>
                    <a:pt x="92" y="180"/>
                  </a:lnTo>
                  <a:lnTo>
                    <a:pt x="112" y="190"/>
                  </a:lnTo>
                  <a:lnTo>
                    <a:pt x="134" y="200"/>
                  </a:lnTo>
                  <a:lnTo>
                    <a:pt x="159" y="212"/>
                  </a:lnTo>
                  <a:lnTo>
                    <a:pt x="186" y="225"/>
                  </a:lnTo>
                  <a:lnTo>
                    <a:pt x="215" y="238"/>
                  </a:lnTo>
                  <a:lnTo>
                    <a:pt x="247" y="252"/>
                  </a:lnTo>
                  <a:lnTo>
                    <a:pt x="281" y="267"/>
                  </a:lnTo>
                  <a:lnTo>
                    <a:pt x="318" y="281"/>
                  </a:lnTo>
                  <a:lnTo>
                    <a:pt x="358" y="296"/>
                  </a:lnTo>
                  <a:lnTo>
                    <a:pt x="399" y="311"/>
                  </a:lnTo>
                  <a:lnTo>
                    <a:pt x="443" y="326"/>
                  </a:lnTo>
                  <a:lnTo>
                    <a:pt x="491" y="341"/>
                  </a:lnTo>
                  <a:lnTo>
                    <a:pt x="540" y="357"/>
                  </a:lnTo>
                  <a:lnTo>
                    <a:pt x="592" y="372"/>
                  </a:lnTo>
                  <a:lnTo>
                    <a:pt x="647" y="387"/>
                  </a:lnTo>
                  <a:lnTo>
                    <a:pt x="703" y="402"/>
                  </a:lnTo>
                  <a:lnTo>
                    <a:pt x="764" y="416"/>
                  </a:lnTo>
                  <a:lnTo>
                    <a:pt x="826" y="431"/>
                  </a:lnTo>
                  <a:lnTo>
                    <a:pt x="890" y="444"/>
                  </a:lnTo>
                  <a:lnTo>
                    <a:pt x="958" y="459"/>
                  </a:lnTo>
                  <a:lnTo>
                    <a:pt x="1028" y="472"/>
                  </a:lnTo>
                  <a:lnTo>
                    <a:pt x="1101" y="483"/>
                  </a:lnTo>
                  <a:lnTo>
                    <a:pt x="1177" y="494"/>
                  </a:lnTo>
                  <a:lnTo>
                    <a:pt x="1255" y="505"/>
                  </a:lnTo>
                  <a:lnTo>
                    <a:pt x="1256" y="503"/>
                  </a:lnTo>
                  <a:lnTo>
                    <a:pt x="1260" y="497"/>
                  </a:lnTo>
                  <a:lnTo>
                    <a:pt x="1265" y="487"/>
                  </a:lnTo>
                  <a:lnTo>
                    <a:pt x="1272" y="473"/>
                  </a:lnTo>
                  <a:lnTo>
                    <a:pt x="1278" y="456"/>
                  </a:lnTo>
                  <a:lnTo>
                    <a:pt x="1282" y="437"/>
                  </a:lnTo>
                  <a:lnTo>
                    <a:pt x="1285" y="415"/>
                  </a:lnTo>
                  <a:lnTo>
                    <a:pt x="1284" y="391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79" name="AutoShape 539"/>
            <p:cNvSpPr>
              <a:spLocks noChangeArrowheads="1"/>
            </p:cNvSpPr>
            <p:nvPr/>
          </p:nvSpPr>
          <p:spPr bwMode="auto">
            <a:xfrm>
              <a:off x="4475" y="3342"/>
              <a:ext cx="160" cy="189"/>
            </a:xfrm>
            <a:prstGeom prst="roundRect">
              <a:avLst>
                <a:gd name="adj" fmla="val 625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380" name="Freeform 540"/>
            <p:cNvSpPr>
              <a:spLocks noChangeArrowheads="1"/>
            </p:cNvSpPr>
            <p:nvPr/>
          </p:nvSpPr>
          <p:spPr bwMode="auto">
            <a:xfrm>
              <a:off x="4508" y="3354"/>
              <a:ext cx="23" cy="31"/>
            </a:xfrm>
            <a:custGeom>
              <a:avLst/>
              <a:gdLst>
                <a:gd name="T0" fmla="*/ 63 w 179"/>
                <a:gd name="T1" fmla="*/ 28 h 216"/>
                <a:gd name="T2" fmla="*/ 49 w 179"/>
                <a:gd name="T3" fmla="*/ 37 h 216"/>
                <a:gd name="T4" fmla="*/ 38 w 179"/>
                <a:gd name="T5" fmla="*/ 47 h 216"/>
                <a:gd name="T6" fmla="*/ 27 w 179"/>
                <a:gd name="T7" fmla="*/ 59 h 216"/>
                <a:gd name="T8" fmla="*/ 18 w 179"/>
                <a:gd name="T9" fmla="*/ 72 h 216"/>
                <a:gd name="T10" fmla="*/ 10 w 179"/>
                <a:gd name="T11" fmla="*/ 86 h 216"/>
                <a:gd name="T12" fmla="*/ 5 w 179"/>
                <a:gd name="T13" fmla="*/ 101 h 216"/>
                <a:gd name="T14" fmla="*/ 2 w 179"/>
                <a:gd name="T15" fmla="*/ 117 h 216"/>
                <a:gd name="T16" fmla="*/ 0 w 179"/>
                <a:gd name="T17" fmla="*/ 133 h 216"/>
                <a:gd name="T18" fmla="*/ 2 w 179"/>
                <a:gd name="T19" fmla="*/ 155 h 216"/>
                <a:gd name="T20" fmla="*/ 10 w 179"/>
                <a:gd name="T21" fmla="*/ 173 h 216"/>
                <a:gd name="T22" fmla="*/ 23 w 179"/>
                <a:gd name="T23" fmla="*/ 190 h 216"/>
                <a:gd name="T24" fmla="*/ 40 w 179"/>
                <a:gd name="T25" fmla="*/ 201 h 216"/>
                <a:gd name="T26" fmla="*/ 59 w 179"/>
                <a:gd name="T27" fmla="*/ 211 h 216"/>
                <a:gd name="T28" fmla="*/ 79 w 179"/>
                <a:gd name="T29" fmla="*/ 215 h 216"/>
                <a:gd name="T30" fmla="*/ 100 w 179"/>
                <a:gd name="T31" fmla="*/ 216 h 216"/>
                <a:gd name="T32" fmla="*/ 120 w 179"/>
                <a:gd name="T33" fmla="*/ 213 h 216"/>
                <a:gd name="T34" fmla="*/ 124 w 179"/>
                <a:gd name="T35" fmla="*/ 213 h 216"/>
                <a:gd name="T36" fmla="*/ 128 w 179"/>
                <a:gd name="T37" fmla="*/ 211 h 216"/>
                <a:gd name="T38" fmla="*/ 131 w 179"/>
                <a:gd name="T39" fmla="*/ 208 h 216"/>
                <a:gd name="T40" fmla="*/ 132 w 179"/>
                <a:gd name="T41" fmla="*/ 203 h 216"/>
                <a:gd name="T42" fmla="*/ 130 w 179"/>
                <a:gd name="T43" fmla="*/ 198 h 216"/>
                <a:gd name="T44" fmla="*/ 126 w 179"/>
                <a:gd name="T45" fmla="*/ 194 h 216"/>
                <a:gd name="T46" fmla="*/ 121 w 179"/>
                <a:gd name="T47" fmla="*/ 190 h 216"/>
                <a:gd name="T48" fmla="*/ 116 w 179"/>
                <a:gd name="T49" fmla="*/ 187 h 216"/>
                <a:gd name="T50" fmla="*/ 105 w 179"/>
                <a:gd name="T51" fmla="*/ 184 h 216"/>
                <a:gd name="T52" fmla="*/ 95 w 179"/>
                <a:gd name="T53" fmla="*/ 182 h 216"/>
                <a:gd name="T54" fmla="*/ 84 w 179"/>
                <a:gd name="T55" fmla="*/ 180 h 216"/>
                <a:gd name="T56" fmla="*/ 75 w 179"/>
                <a:gd name="T57" fmla="*/ 178 h 216"/>
                <a:gd name="T58" fmla="*/ 65 w 179"/>
                <a:gd name="T59" fmla="*/ 175 h 216"/>
                <a:gd name="T60" fmla="*/ 56 w 179"/>
                <a:gd name="T61" fmla="*/ 170 h 216"/>
                <a:gd name="T62" fmla="*/ 47 w 179"/>
                <a:gd name="T63" fmla="*/ 165 h 216"/>
                <a:gd name="T64" fmla="*/ 39 w 179"/>
                <a:gd name="T65" fmla="*/ 156 h 216"/>
                <a:gd name="T66" fmla="*/ 36 w 179"/>
                <a:gd name="T67" fmla="*/ 120 h 216"/>
                <a:gd name="T68" fmla="*/ 44 w 179"/>
                <a:gd name="T69" fmla="*/ 90 h 216"/>
                <a:gd name="T70" fmla="*/ 61 w 179"/>
                <a:gd name="T71" fmla="*/ 67 h 216"/>
                <a:gd name="T72" fmla="*/ 84 w 179"/>
                <a:gd name="T73" fmla="*/ 47 h 216"/>
                <a:gd name="T74" fmla="*/ 109 w 179"/>
                <a:gd name="T75" fmla="*/ 32 h 216"/>
                <a:gd name="T76" fmla="*/ 136 w 179"/>
                <a:gd name="T77" fmla="*/ 21 h 216"/>
                <a:gd name="T78" fmla="*/ 160 w 179"/>
                <a:gd name="T79" fmla="*/ 12 h 216"/>
                <a:gd name="T80" fmla="*/ 179 w 179"/>
                <a:gd name="T81" fmla="*/ 5 h 216"/>
                <a:gd name="T82" fmla="*/ 167 w 179"/>
                <a:gd name="T83" fmla="*/ 1 h 216"/>
                <a:gd name="T84" fmla="*/ 154 w 179"/>
                <a:gd name="T85" fmla="*/ 0 h 216"/>
                <a:gd name="T86" fmla="*/ 140 w 179"/>
                <a:gd name="T87" fmla="*/ 2 h 216"/>
                <a:gd name="T88" fmla="*/ 124 w 179"/>
                <a:gd name="T89" fmla="*/ 5 h 216"/>
                <a:gd name="T90" fmla="*/ 108 w 179"/>
                <a:gd name="T91" fmla="*/ 10 h 216"/>
                <a:gd name="T92" fmla="*/ 92 w 179"/>
                <a:gd name="T93" fmla="*/ 15 h 216"/>
                <a:gd name="T94" fmla="*/ 77 w 179"/>
                <a:gd name="T95" fmla="*/ 22 h 216"/>
                <a:gd name="T96" fmla="*/ 63 w 179"/>
                <a:gd name="T97" fmla="*/ 28 h 2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216"/>
                <a:gd name="T149" fmla="*/ 179 w 179"/>
                <a:gd name="T150" fmla="*/ 216 h 2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216">
                  <a:moveTo>
                    <a:pt x="63" y="28"/>
                  </a:moveTo>
                  <a:lnTo>
                    <a:pt x="49" y="37"/>
                  </a:lnTo>
                  <a:lnTo>
                    <a:pt x="38" y="47"/>
                  </a:lnTo>
                  <a:lnTo>
                    <a:pt x="27" y="59"/>
                  </a:lnTo>
                  <a:lnTo>
                    <a:pt x="18" y="72"/>
                  </a:lnTo>
                  <a:lnTo>
                    <a:pt x="10" y="86"/>
                  </a:lnTo>
                  <a:lnTo>
                    <a:pt x="5" y="101"/>
                  </a:lnTo>
                  <a:lnTo>
                    <a:pt x="2" y="117"/>
                  </a:lnTo>
                  <a:lnTo>
                    <a:pt x="0" y="133"/>
                  </a:lnTo>
                  <a:lnTo>
                    <a:pt x="2" y="155"/>
                  </a:lnTo>
                  <a:lnTo>
                    <a:pt x="10" y="173"/>
                  </a:lnTo>
                  <a:lnTo>
                    <a:pt x="23" y="190"/>
                  </a:lnTo>
                  <a:lnTo>
                    <a:pt x="40" y="201"/>
                  </a:lnTo>
                  <a:lnTo>
                    <a:pt x="59" y="211"/>
                  </a:lnTo>
                  <a:lnTo>
                    <a:pt x="79" y="215"/>
                  </a:lnTo>
                  <a:lnTo>
                    <a:pt x="100" y="216"/>
                  </a:lnTo>
                  <a:lnTo>
                    <a:pt x="120" y="213"/>
                  </a:lnTo>
                  <a:lnTo>
                    <a:pt x="124" y="213"/>
                  </a:lnTo>
                  <a:lnTo>
                    <a:pt x="128" y="211"/>
                  </a:lnTo>
                  <a:lnTo>
                    <a:pt x="131" y="208"/>
                  </a:lnTo>
                  <a:lnTo>
                    <a:pt x="132" y="203"/>
                  </a:lnTo>
                  <a:lnTo>
                    <a:pt x="130" y="198"/>
                  </a:lnTo>
                  <a:lnTo>
                    <a:pt x="126" y="194"/>
                  </a:lnTo>
                  <a:lnTo>
                    <a:pt x="121" y="190"/>
                  </a:lnTo>
                  <a:lnTo>
                    <a:pt x="116" y="187"/>
                  </a:lnTo>
                  <a:lnTo>
                    <a:pt x="105" y="184"/>
                  </a:lnTo>
                  <a:lnTo>
                    <a:pt x="95" y="182"/>
                  </a:lnTo>
                  <a:lnTo>
                    <a:pt x="84" y="180"/>
                  </a:lnTo>
                  <a:lnTo>
                    <a:pt x="75" y="178"/>
                  </a:lnTo>
                  <a:lnTo>
                    <a:pt x="65" y="175"/>
                  </a:lnTo>
                  <a:lnTo>
                    <a:pt x="56" y="170"/>
                  </a:lnTo>
                  <a:lnTo>
                    <a:pt x="47" y="165"/>
                  </a:lnTo>
                  <a:lnTo>
                    <a:pt x="39" y="156"/>
                  </a:lnTo>
                  <a:lnTo>
                    <a:pt x="36" y="120"/>
                  </a:lnTo>
                  <a:lnTo>
                    <a:pt x="44" y="90"/>
                  </a:lnTo>
                  <a:lnTo>
                    <a:pt x="61" y="67"/>
                  </a:lnTo>
                  <a:lnTo>
                    <a:pt x="84" y="47"/>
                  </a:lnTo>
                  <a:lnTo>
                    <a:pt x="109" y="32"/>
                  </a:lnTo>
                  <a:lnTo>
                    <a:pt x="136" y="21"/>
                  </a:lnTo>
                  <a:lnTo>
                    <a:pt x="160" y="12"/>
                  </a:lnTo>
                  <a:lnTo>
                    <a:pt x="179" y="5"/>
                  </a:lnTo>
                  <a:lnTo>
                    <a:pt x="167" y="1"/>
                  </a:lnTo>
                  <a:lnTo>
                    <a:pt x="154" y="0"/>
                  </a:lnTo>
                  <a:lnTo>
                    <a:pt x="140" y="2"/>
                  </a:lnTo>
                  <a:lnTo>
                    <a:pt x="124" y="5"/>
                  </a:lnTo>
                  <a:lnTo>
                    <a:pt x="108" y="10"/>
                  </a:lnTo>
                  <a:lnTo>
                    <a:pt x="92" y="15"/>
                  </a:lnTo>
                  <a:lnTo>
                    <a:pt x="77" y="22"/>
                  </a:lnTo>
                  <a:lnTo>
                    <a:pt x="63" y="28"/>
                  </a:lnTo>
                  <a:close/>
                </a:path>
              </a:pathLst>
            </a:custGeom>
            <a:solidFill>
              <a:srgbClr val="C9E8FF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81" name="Freeform 541"/>
            <p:cNvSpPr>
              <a:spLocks noChangeArrowheads="1"/>
            </p:cNvSpPr>
            <p:nvPr/>
          </p:nvSpPr>
          <p:spPr bwMode="auto">
            <a:xfrm>
              <a:off x="4547" y="3353"/>
              <a:ext cx="14" cy="24"/>
            </a:xfrm>
            <a:custGeom>
              <a:avLst/>
              <a:gdLst>
                <a:gd name="T0" fmla="*/ 96 w 114"/>
                <a:gd name="T1" fmla="*/ 55 h 168"/>
                <a:gd name="T2" fmla="*/ 101 w 114"/>
                <a:gd name="T3" fmla="*/ 72 h 168"/>
                <a:gd name="T4" fmla="*/ 100 w 114"/>
                <a:gd name="T5" fmla="*/ 88 h 168"/>
                <a:gd name="T6" fmla="*/ 92 w 114"/>
                <a:gd name="T7" fmla="*/ 101 h 168"/>
                <a:gd name="T8" fmla="*/ 82 w 114"/>
                <a:gd name="T9" fmla="*/ 112 h 168"/>
                <a:gd name="T10" fmla="*/ 69 w 114"/>
                <a:gd name="T11" fmla="*/ 123 h 168"/>
                <a:gd name="T12" fmla="*/ 54 w 114"/>
                <a:gd name="T13" fmla="*/ 134 h 168"/>
                <a:gd name="T14" fmla="*/ 40 w 114"/>
                <a:gd name="T15" fmla="*/ 143 h 168"/>
                <a:gd name="T16" fmla="*/ 27 w 114"/>
                <a:gd name="T17" fmla="*/ 153 h 168"/>
                <a:gd name="T18" fmla="*/ 25 w 114"/>
                <a:gd name="T19" fmla="*/ 156 h 168"/>
                <a:gd name="T20" fmla="*/ 24 w 114"/>
                <a:gd name="T21" fmla="*/ 158 h 168"/>
                <a:gd name="T22" fmla="*/ 24 w 114"/>
                <a:gd name="T23" fmla="*/ 162 h 168"/>
                <a:gd name="T24" fmla="*/ 25 w 114"/>
                <a:gd name="T25" fmla="*/ 165 h 168"/>
                <a:gd name="T26" fmla="*/ 28 w 114"/>
                <a:gd name="T27" fmla="*/ 167 h 168"/>
                <a:gd name="T28" fmla="*/ 31 w 114"/>
                <a:gd name="T29" fmla="*/ 168 h 168"/>
                <a:gd name="T30" fmla="*/ 33 w 114"/>
                <a:gd name="T31" fmla="*/ 168 h 168"/>
                <a:gd name="T32" fmla="*/ 37 w 114"/>
                <a:gd name="T33" fmla="*/ 167 h 168"/>
                <a:gd name="T34" fmla="*/ 53 w 114"/>
                <a:gd name="T35" fmla="*/ 157 h 168"/>
                <a:gd name="T36" fmla="*/ 69 w 114"/>
                <a:gd name="T37" fmla="*/ 147 h 168"/>
                <a:gd name="T38" fmla="*/ 84 w 114"/>
                <a:gd name="T39" fmla="*/ 135 h 168"/>
                <a:gd name="T40" fmla="*/ 97 w 114"/>
                <a:gd name="T41" fmla="*/ 121 h 168"/>
                <a:gd name="T42" fmla="*/ 107 w 114"/>
                <a:gd name="T43" fmla="*/ 106 h 168"/>
                <a:gd name="T44" fmla="*/ 113 w 114"/>
                <a:gd name="T45" fmla="*/ 89 h 168"/>
                <a:gd name="T46" fmla="*/ 114 w 114"/>
                <a:gd name="T47" fmla="*/ 71 h 168"/>
                <a:gd name="T48" fmla="*/ 110 w 114"/>
                <a:gd name="T49" fmla="*/ 51 h 168"/>
                <a:gd name="T50" fmla="*/ 101 w 114"/>
                <a:gd name="T51" fmla="*/ 36 h 168"/>
                <a:gd name="T52" fmla="*/ 87 w 114"/>
                <a:gd name="T53" fmla="*/ 24 h 168"/>
                <a:gd name="T54" fmla="*/ 70 w 114"/>
                <a:gd name="T55" fmla="*/ 14 h 168"/>
                <a:gd name="T56" fmla="*/ 51 w 114"/>
                <a:gd name="T57" fmla="*/ 7 h 168"/>
                <a:gd name="T58" fmla="*/ 32 w 114"/>
                <a:gd name="T59" fmla="*/ 2 h 168"/>
                <a:gd name="T60" fmla="*/ 17 w 114"/>
                <a:gd name="T61" fmla="*/ 0 h 168"/>
                <a:gd name="T62" fmla="*/ 5 w 114"/>
                <a:gd name="T63" fmla="*/ 0 h 168"/>
                <a:gd name="T64" fmla="*/ 0 w 114"/>
                <a:gd name="T65" fmla="*/ 3 h 168"/>
                <a:gd name="T66" fmla="*/ 12 w 114"/>
                <a:gd name="T67" fmla="*/ 9 h 168"/>
                <a:gd name="T68" fmla="*/ 26 w 114"/>
                <a:gd name="T69" fmla="*/ 13 h 168"/>
                <a:gd name="T70" fmla="*/ 41 w 114"/>
                <a:gd name="T71" fmla="*/ 17 h 168"/>
                <a:gd name="T72" fmla="*/ 54 w 114"/>
                <a:gd name="T73" fmla="*/ 22 h 168"/>
                <a:gd name="T74" fmla="*/ 68 w 114"/>
                <a:gd name="T75" fmla="*/ 27 h 168"/>
                <a:gd name="T76" fmla="*/ 80 w 114"/>
                <a:gd name="T77" fmla="*/ 34 h 168"/>
                <a:gd name="T78" fmla="*/ 89 w 114"/>
                <a:gd name="T79" fmla="*/ 43 h 168"/>
                <a:gd name="T80" fmla="*/ 96 w 114"/>
                <a:gd name="T81" fmla="*/ 55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168"/>
                <a:gd name="T125" fmla="*/ 114 w 114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168">
                  <a:moveTo>
                    <a:pt x="96" y="55"/>
                  </a:moveTo>
                  <a:lnTo>
                    <a:pt x="101" y="72"/>
                  </a:lnTo>
                  <a:lnTo>
                    <a:pt x="100" y="88"/>
                  </a:lnTo>
                  <a:lnTo>
                    <a:pt x="92" y="101"/>
                  </a:lnTo>
                  <a:lnTo>
                    <a:pt x="82" y="112"/>
                  </a:lnTo>
                  <a:lnTo>
                    <a:pt x="69" y="123"/>
                  </a:lnTo>
                  <a:lnTo>
                    <a:pt x="54" y="134"/>
                  </a:lnTo>
                  <a:lnTo>
                    <a:pt x="40" y="143"/>
                  </a:lnTo>
                  <a:lnTo>
                    <a:pt x="27" y="153"/>
                  </a:lnTo>
                  <a:lnTo>
                    <a:pt x="25" y="156"/>
                  </a:lnTo>
                  <a:lnTo>
                    <a:pt x="24" y="158"/>
                  </a:lnTo>
                  <a:lnTo>
                    <a:pt x="24" y="162"/>
                  </a:lnTo>
                  <a:lnTo>
                    <a:pt x="25" y="165"/>
                  </a:lnTo>
                  <a:lnTo>
                    <a:pt x="28" y="167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37" y="167"/>
                  </a:lnTo>
                  <a:lnTo>
                    <a:pt x="53" y="157"/>
                  </a:lnTo>
                  <a:lnTo>
                    <a:pt x="69" y="147"/>
                  </a:lnTo>
                  <a:lnTo>
                    <a:pt x="84" y="135"/>
                  </a:lnTo>
                  <a:lnTo>
                    <a:pt x="97" y="121"/>
                  </a:lnTo>
                  <a:lnTo>
                    <a:pt x="107" y="106"/>
                  </a:lnTo>
                  <a:lnTo>
                    <a:pt x="113" y="89"/>
                  </a:lnTo>
                  <a:lnTo>
                    <a:pt x="114" y="71"/>
                  </a:lnTo>
                  <a:lnTo>
                    <a:pt x="110" y="51"/>
                  </a:lnTo>
                  <a:lnTo>
                    <a:pt x="101" y="36"/>
                  </a:lnTo>
                  <a:lnTo>
                    <a:pt x="87" y="24"/>
                  </a:lnTo>
                  <a:lnTo>
                    <a:pt x="70" y="14"/>
                  </a:lnTo>
                  <a:lnTo>
                    <a:pt x="51" y="7"/>
                  </a:lnTo>
                  <a:lnTo>
                    <a:pt x="32" y="2"/>
                  </a:lnTo>
                  <a:lnTo>
                    <a:pt x="17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2" y="9"/>
                  </a:lnTo>
                  <a:lnTo>
                    <a:pt x="26" y="13"/>
                  </a:lnTo>
                  <a:lnTo>
                    <a:pt x="41" y="17"/>
                  </a:lnTo>
                  <a:lnTo>
                    <a:pt x="54" y="22"/>
                  </a:lnTo>
                  <a:lnTo>
                    <a:pt x="68" y="27"/>
                  </a:lnTo>
                  <a:lnTo>
                    <a:pt x="80" y="34"/>
                  </a:lnTo>
                  <a:lnTo>
                    <a:pt x="89" y="43"/>
                  </a:lnTo>
                  <a:lnTo>
                    <a:pt x="96" y="55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82" name="Freeform 542"/>
            <p:cNvSpPr>
              <a:spLocks noChangeArrowheads="1"/>
            </p:cNvSpPr>
            <p:nvPr/>
          </p:nvSpPr>
          <p:spPr bwMode="auto">
            <a:xfrm>
              <a:off x="4494" y="3348"/>
              <a:ext cx="37" cy="50"/>
            </a:xfrm>
            <a:custGeom>
              <a:avLst/>
              <a:gdLst>
                <a:gd name="T0" fmla="*/ 90 w 289"/>
                <a:gd name="T1" fmla="*/ 65 h 351"/>
                <a:gd name="T2" fmla="*/ 48 w 289"/>
                <a:gd name="T3" fmla="*/ 106 h 351"/>
                <a:gd name="T4" fmla="*/ 15 w 289"/>
                <a:gd name="T5" fmla="*/ 155 h 351"/>
                <a:gd name="T6" fmla="*/ 0 w 289"/>
                <a:gd name="T7" fmla="*/ 210 h 351"/>
                <a:gd name="T8" fmla="*/ 3 w 289"/>
                <a:gd name="T9" fmla="*/ 248 h 351"/>
                <a:gd name="T10" fmla="*/ 8 w 289"/>
                <a:gd name="T11" fmla="*/ 262 h 351"/>
                <a:gd name="T12" fmla="*/ 17 w 289"/>
                <a:gd name="T13" fmla="*/ 276 h 351"/>
                <a:gd name="T14" fmla="*/ 29 w 289"/>
                <a:gd name="T15" fmla="*/ 288 h 351"/>
                <a:gd name="T16" fmla="*/ 50 w 289"/>
                <a:gd name="T17" fmla="*/ 301 h 351"/>
                <a:gd name="T18" fmla="*/ 77 w 289"/>
                <a:gd name="T19" fmla="*/ 315 h 351"/>
                <a:gd name="T20" fmla="*/ 107 w 289"/>
                <a:gd name="T21" fmla="*/ 326 h 351"/>
                <a:gd name="T22" fmla="*/ 136 w 289"/>
                <a:gd name="T23" fmla="*/ 334 h 351"/>
                <a:gd name="T24" fmla="*/ 167 w 289"/>
                <a:gd name="T25" fmla="*/ 341 h 351"/>
                <a:gd name="T26" fmla="*/ 197 w 289"/>
                <a:gd name="T27" fmla="*/ 345 h 351"/>
                <a:gd name="T28" fmla="*/ 228 w 289"/>
                <a:gd name="T29" fmla="*/ 348 h 351"/>
                <a:gd name="T30" fmla="*/ 259 w 289"/>
                <a:gd name="T31" fmla="*/ 350 h 351"/>
                <a:gd name="T32" fmla="*/ 279 w 289"/>
                <a:gd name="T33" fmla="*/ 351 h 351"/>
                <a:gd name="T34" fmla="*/ 286 w 289"/>
                <a:gd name="T35" fmla="*/ 345 h 351"/>
                <a:gd name="T36" fmla="*/ 289 w 289"/>
                <a:gd name="T37" fmla="*/ 335 h 351"/>
                <a:gd name="T38" fmla="*/ 282 w 289"/>
                <a:gd name="T39" fmla="*/ 328 h 351"/>
                <a:gd name="T40" fmla="*/ 263 w 289"/>
                <a:gd name="T41" fmla="*/ 322 h 351"/>
                <a:gd name="T42" fmla="*/ 236 w 289"/>
                <a:gd name="T43" fmla="*/ 317 h 351"/>
                <a:gd name="T44" fmla="*/ 208 w 289"/>
                <a:gd name="T45" fmla="*/ 313 h 351"/>
                <a:gd name="T46" fmla="*/ 179 w 289"/>
                <a:gd name="T47" fmla="*/ 308 h 351"/>
                <a:gd name="T48" fmla="*/ 152 w 289"/>
                <a:gd name="T49" fmla="*/ 303 h 351"/>
                <a:gd name="T50" fmla="*/ 125 w 289"/>
                <a:gd name="T51" fmla="*/ 296 h 351"/>
                <a:gd name="T52" fmla="*/ 98 w 289"/>
                <a:gd name="T53" fmla="*/ 287 h 351"/>
                <a:gd name="T54" fmla="*/ 72 w 289"/>
                <a:gd name="T55" fmla="*/ 276 h 351"/>
                <a:gd name="T56" fmla="*/ 49 w 289"/>
                <a:gd name="T57" fmla="*/ 261 h 351"/>
                <a:gd name="T58" fmla="*/ 34 w 289"/>
                <a:gd name="T59" fmla="*/ 241 h 351"/>
                <a:gd name="T60" fmla="*/ 30 w 289"/>
                <a:gd name="T61" fmla="*/ 215 h 351"/>
                <a:gd name="T62" fmla="*/ 34 w 289"/>
                <a:gd name="T63" fmla="*/ 186 h 351"/>
                <a:gd name="T64" fmla="*/ 46 w 289"/>
                <a:gd name="T65" fmla="*/ 158 h 351"/>
                <a:gd name="T66" fmla="*/ 64 w 289"/>
                <a:gd name="T67" fmla="*/ 128 h 351"/>
                <a:gd name="T68" fmla="*/ 85 w 289"/>
                <a:gd name="T69" fmla="*/ 102 h 351"/>
                <a:gd name="T70" fmla="*/ 110 w 289"/>
                <a:gd name="T71" fmla="*/ 77 h 351"/>
                <a:gd name="T72" fmla="*/ 137 w 289"/>
                <a:gd name="T73" fmla="*/ 53 h 351"/>
                <a:gd name="T74" fmla="*/ 175 w 289"/>
                <a:gd name="T75" fmla="*/ 35 h 351"/>
                <a:gd name="T76" fmla="*/ 213 w 289"/>
                <a:gd name="T77" fmla="*/ 19 h 351"/>
                <a:gd name="T78" fmla="*/ 237 w 289"/>
                <a:gd name="T79" fmla="*/ 6 h 351"/>
                <a:gd name="T80" fmla="*/ 230 w 289"/>
                <a:gd name="T81" fmla="*/ 0 h 351"/>
                <a:gd name="T82" fmla="*/ 198 w 289"/>
                <a:gd name="T83" fmla="*/ 4 h 351"/>
                <a:gd name="T84" fmla="*/ 161 w 289"/>
                <a:gd name="T85" fmla="*/ 17 h 351"/>
                <a:gd name="T86" fmla="*/ 127 w 289"/>
                <a:gd name="T87" fmla="*/ 35 h 35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1"/>
                <a:gd name="T134" fmla="*/ 289 w 289"/>
                <a:gd name="T135" fmla="*/ 351 h 35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1">
                  <a:moveTo>
                    <a:pt x="112" y="46"/>
                  </a:moveTo>
                  <a:lnTo>
                    <a:pt x="90" y="65"/>
                  </a:lnTo>
                  <a:lnTo>
                    <a:pt x="68" y="84"/>
                  </a:lnTo>
                  <a:lnTo>
                    <a:pt x="48" y="106"/>
                  </a:lnTo>
                  <a:lnTo>
                    <a:pt x="30" y="130"/>
                  </a:lnTo>
                  <a:lnTo>
                    <a:pt x="15" y="155"/>
                  </a:lnTo>
                  <a:lnTo>
                    <a:pt x="5" y="181"/>
                  </a:lnTo>
                  <a:lnTo>
                    <a:pt x="0" y="210"/>
                  </a:lnTo>
                  <a:lnTo>
                    <a:pt x="1" y="240"/>
                  </a:lnTo>
                  <a:lnTo>
                    <a:pt x="3" y="248"/>
                  </a:lnTo>
                  <a:lnTo>
                    <a:pt x="5" y="256"/>
                  </a:lnTo>
                  <a:lnTo>
                    <a:pt x="8" y="262"/>
                  </a:lnTo>
                  <a:lnTo>
                    <a:pt x="12" y="270"/>
                  </a:lnTo>
                  <a:lnTo>
                    <a:pt x="17" y="276"/>
                  </a:lnTo>
                  <a:lnTo>
                    <a:pt x="24" y="283"/>
                  </a:lnTo>
                  <a:lnTo>
                    <a:pt x="29" y="288"/>
                  </a:lnTo>
                  <a:lnTo>
                    <a:pt x="36" y="292"/>
                  </a:lnTo>
                  <a:lnTo>
                    <a:pt x="50" y="301"/>
                  </a:lnTo>
                  <a:lnTo>
                    <a:pt x="64" y="308"/>
                  </a:lnTo>
                  <a:lnTo>
                    <a:pt x="77" y="315"/>
                  </a:lnTo>
                  <a:lnTo>
                    <a:pt x="92" y="320"/>
                  </a:lnTo>
                  <a:lnTo>
                    <a:pt x="107" y="326"/>
                  </a:lnTo>
                  <a:lnTo>
                    <a:pt x="121" y="330"/>
                  </a:lnTo>
                  <a:lnTo>
                    <a:pt x="136" y="334"/>
                  </a:lnTo>
                  <a:lnTo>
                    <a:pt x="151" y="337"/>
                  </a:lnTo>
                  <a:lnTo>
                    <a:pt x="167" y="341"/>
                  </a:lnTo>
                  <a:lnTo>
                    <a:pt x="181" y="343"/>
                  </a:lnTo>
                  <a:lnTo>
                    <a:pt x="197" y="345"/>
                  </a:lnTo>
                  <a:lnTo>
                    <a:pt x="213" y="347"/>
                  </a:lnTo>
                  <a:lnTo>
                    <a:pt x="228" y="348"/>
                  </a:lnTo>
                  <a:lnTo>
                    <a:pt x="243" y="349"/>
                  </a:lnTo>
                  <a:lnTo>
                    <a:pt x="259" y="350"/>
                  </a:lnTo>
                  <a:lnTo>
                    <a:pt x="274" y="351"/>
                  </a:lnTo>
                  <a:lnTo>
                    <a:pt x="279" y="351"/>
                  </a:lnTo>
                  <a:lnTo>
                    <a:pt x="283" y="349"/>
                  </a:lnTo>
                  <a:lnTo>
                    <a:pt x="286" y="345"/>
                  </a:lnTo>
                  <a:lnTo>
                    <a:pt x="289" y="341"/>
                  </a:lnTo>
                  <a:lnTo>
                    <a:pt x="289" y="335"/>
                  </a:lnTo>
                  <a:lnTo>
                    <a:pt x="286" y="331"/>
                  </a:lnTo>
                  <a:lnTo>
                    <a:pt x="282" y="328"/>
                  </a:lnTo>
                  <a:lnTo>
                    <a:pt x="277" y="326"/>
                  </a:lnTo>
                  <a:lnTo>
                    <a:pt x="263" y="322"/>
                  </a:lnTo>
                  <a:lnTo>
                    <a:pt x="250" y="320"/>
                  </a:lnTo>
                  <a:lnTo>
                    <a:pt x="236" y="317"/>
                  </a:lnTo>
                  <a:lnTo>
                    <a:pt x="221" y="315"/>
                  </a:lnTo>
                  <a:lnTo>
                    <a:pt x="208" y="313"/>
                  </a:lnTo>
                  <a:lnTo>
                    <a:pt x="194" y="311"/>
                  </a:lnTo>
                  <a:lnTo>
                    <a:pt x="179" y="308"/>
                  </a:lnTo>
                  <a:lnTo>
                    <a:pt x="166" y="305"/>
                  </a:lnTo>
                  <a:lnTo>
                    <a:pt x="152" y="303"/>
                  </a:lnTo>
                  <a:lnTo>
                    <a:pt x="138" y="300"/>
                  </a:lnTo>
                  <a:lnTo>
                    <a:pt x="125" y="296"/>
                  </a:lnTo>
                  <a:lnTo>
                    <a:pt x="111" y="292"/>
                  </a:lnTo>
                  <a:lnTo>
                    <a:pt x="98" y="287"/>
                  </a:lnTo>
                  <a:lnTo>
                    <a:pt x="85" y="282"/>
                  </a:lnTo>
                  <a:lnTo>
                    <a:pt x="72" y="276"/>
                  </a:lnTo>
                  <a:lnTo>
                    <a:pt x="59" y="269"/>
                  </a:lnTo>
                  <a:lnTo>
                    <a:pt x="49" y="261"/>
                  </a:lnTo>
                  <a:lnTo>
                    <a:pt x="41" y="252"/>
                  </a:lnTo>
                  <a:lnTo>
                    <a:pt x="34" y="241"/>
                  </a:lnTo>
                  <a:lnTo>
                    <a:pt x="31" y="228"/>
                  </a:lnTo>
                  <a:lnTo>
                    <a:pt x="30" y="215"/>
                  </a:lnTo>
                  <a:lnTo>
                    <a:pt x="31" y="201"/>
                  </a:lnTo>
                  <a:lnTo>
                    <a:pt x="34" y="186"/>
                  </a:lnTo>
                  <a:lnTo>
                    <a:pt x="38" y="174"/>
                  </a:lnTo>
                  <a:lnTo>
                    <a:pt x="46" y="158"/>
                  </a:lnTo>
                  <a:lnTo>
                    <a:pt x="54" y="142"/>
                  </a:lnTo>
                  <a:lnTo>
                    <a:pt x="64" y="128"/>
                  </a:lnTo>
                  <a:lnTo>
                    <a:pt x="74" y="115"/>
                  </a:lnTo>
                  <a:lnTo>
                    <a:pt x="85" y="102"/>
                  </a:lnTo>
                  <a:lnTo>
                    <a:pt x="96" y="89"/>
                  </a:lnTo>
                  <a:lnTo>
                    <a:pt x="110" y="77"/>
                  </a:lnTo>
                  <a:lnTo>
                    <a:pt x="124" y="64"/>
                  </a:lnTo>
                  <a:lnTo>
                    <a:pt x="137" y="53"/>
                  </a:lnTo>
                  <a:lnTo>
                    <a:pt x="155" y="43"/>
                  </a:lnTo>
                  <a:lnTo>
                    <a:pt x="175" y="35"/>
                  </a:lnTo>
                  <a:lnTo>
                    <a:pt x="195" y="26"/>
                  </a:lnTo>
                  <a:lnTo>
                    <a:pt x="213" y="19"/>
                  </a:lnTo>
                  <a:lnTo>
                    <a:pt x="228" y="12"/>
                  </a:lnTo>
                  <a:lnTo>
                    <a:pt x="237" y="6"/>
                  </a:lnTo>
                  <a:lnTo>
                    <a:pt x="240" y="2"/>
                  </a:lnTo>
                  <a:lnTo>
                    <a:pt x="230" y="0"/>
                  </a:lnTo>
                  <a:lnTo>
                    <a:pt x="215" y="1"/>
                  </a:lnTo>
                  <a:lnTo>
                    <a:pt x="198" y="4"/>
                  </a:lnTo>
                  <a:lnTo>
                    <a:pt x="180" y="9"/>
                  </a:lnTo>
                  <a:lnTo>
                    <a:pt x="161" y="17"/>
                  </a:lnTo>
                  <a:lnTo>
                    <a:pt x="144" y="25"/>
                  </a:lnTo>
                  <a:lnTo>
                    <a:pt x="127" y="35"/>
                  </a:lnTo>
                  <a:lnTo>
                    <a:pt x="112" y="4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83" name="Freeform 543"/>
            <p:cNvSpPr>
              <a:spLocks noChangeArrowheads="1"/>
            </p:cNvSpPr>
            <p:nvPr/>
          </p:nvSpPr>
          <p:spPr bwMode="auto">
            <a:xfrm>
              <a:off x="4545" y="3346"/>
              <a:ext cx="32" cy="34"/>
            </a:xfrm>
            <a:custGeom>
              <a:avLst/>
              <a:gdLst>
                <a:gd name="T0" fmla="*/ 210 w 254"/>
                <a:gd name="T1" fmla="*/ 71 h 234"/>
                <a:gd name="T2" fmla="*/ 222 w 254"/>
                <a:gd name="T3" fmla="*/ 84 h 234"/>
                <a:gd name="T4" fmla="*/ 229 w 254"/>
                <a:gd name="T5" fmla="*/ 99 h 234"/>
                <a:gd name="T6" fmla="*/ 232 w 254"/>
                <a:gd name="T7" fmla="*/ 115 h 234"/>
                <a:gd name="T8" fmla="*/ 232 w 254"/>
                <a:gd name="T9" fmla="*/ 132 h 234"/>
                <a:gd name="T10" fmla="*/ 230 w 254"/>
                <a:gd name="T11" fmla="*/ 146 h 234"/>
                <a:gd name="T12" fmla="*/ 226 w 254"/>
                <a:gd name="T13" fmla="*/ 158 h 234"/>
                <a:gd name="T14" fmla="*/ 219 w 254"/>
                <a:gd name="T15" fmla="*/ 170 h 234"/>
                <a:gd name="T16" fmla="*/ 211 w 254"/>
                <a:gd name="T17" fmla="*/ 179 h 234"/>
                <a:gd name="T18" fmla="*/ 202 w 254"/>
                <a:gd name="T19" fmla="*/ 190 h 234"/>
                <a:gd name="T20" fmla="*/ 193 w 254"/>
                <a:gd name="T21" fmla="*/ 199 h 234"/>
                <a:gd name="T22" fmla="*/ 183 w 254"/>
                <a:gd name="T23" fmla="*/ 208 h 234"/>
                <a:gd name="T24" fmla="*/ 174 w 254"/>
                <a:gd name="T25" fmla="*/ 218 h 234"/>
                <a:gd name="T26" fmla="*/ 172 w 254"/>
                <a:gd name="T27" fmla="*/ 221 h 234"/>
                <a:gd name="T28" fmla="*/ 172 w 254"/>
                <a:gd name="T29" fmla="*/ 224 h 234"/>
                <a:gd name="T30" fmla="*/ 172 w 254"/>
                <a:gd name="T31" fmla="*/ 227 h 234"/>
                <a:gd name="T32" fmla="*/ 174 w 254"/>
                <a:gd name="T33" fmla="*/ 231 h 234"/>
                <a:gd name="T34" fmla="*/ 177 w 254"/>
                <a:gd name="T35" fmla="*/ 233 h 234"/>
                <a:gd name="T36" fmla="*/ 181 w 254"/>
                <a:gd name="T37" fmla="*/ 234 h 234"/>
                <a:gd name="T38" fmla="*/ 184 w 254"/>
                <a:gd name="T39" fmla="*/ 233 h 234"/>
                <a:gd name="T40" fmla="*/ 187 w 254"/>
                <a:gd name="T41" fmla="*/ 231 h 234"/>
                <a:gd name="T42" fmla="*/ 208 w 254"/>
                <a:gd name="T43" fmla="*/ 217 h 234"/>
                <a:gd name="T44" fmla="*/ 226 w 254"/>
                <a:gd name="T45" fmla="*/ 199 h 234"/>
                <a:gd name="T46" fmla="*/ 240 w 254"/>
                <a:gd name="T47" fmla="*/ 178 h 234"/>
                <a:gd name="T48" fmla="*/ 249 w 254"/>
                <a:gd name="T49" fmla="*/ 155 h 234"/>
                <a:gd name="T50" fmla="*/ 254 w 254"/>
                <a:gd name="T51" fmla="*/ 131 h 234"/>
                <a:gd name="T52" fmla="*/ 251 w 254"/>
                <a:gd name="T53" fmla="*/ 107 h 234"/>
                <a:gd name="T54" fmla="*/ 243 w 254"/>
                <a:gd name="T55" fmla="*/ 84 h 234"/>
                <a:gd name="T56" fmla="*/ 226 w 254"/>
                <a:gd name="T57" fmla="*/ 64 h 234"/>
                <a:gd name="T58" fmla="*/ 214 w 254"/>
                <a:gd name="T59" fmla="*/ 53 h 234"/>
                <a:gd name="T60" fmla="*/ 199 w 254"/>
                <a:gd name="T61" fmla="*/ 45 h 234"/>
                <a:gd name="T62" fmla="*/ 183 w 254"/>
                <a:gd name="T63" fmla="*/ 36 h 234"/>
                <a:gd name="T64" fmla="*/ 165 w 254"/>
                <a:gd name="T65" fmla="*/ 29 h 234"/>
                <a:gd name="T66" fmla="*/ 147 w 254"/>
                <a:gd name="T67" fmla="*/ 21 h 234"/>
                <a:gd name="T68" fmla="*/ 129 w 254"/>
                <a:gd name="T69" fmla="*/ 16 h 234"/>
                <a:gd name="T70" fmla="*/ 111 w 254"/>
                <a:gd name="T71" fmla="*/ 12 h 234"/>
                <a:gd name="T72" fmla="*/ 93 w 254"/>
                <a:gd name="T73" fmla="*/ 7 h 234"/>
                <a:gd name="T74" fmla="*/ 75 w 254"/>
                <a:gd name="T75" fmla="*/ 4 h 234"/>
                <a:gd name="T76" fmla="*/ 59 w 254"/>
                <a:gd name="T77" fmla="*/ 2 h 234"/>
                <a:gd name="T78" fmla="*/ 43 w 254"/>
                <a:gd name="T79" fmla="*/ 0 h 234"/>
                <a:gd name="T80" fmla="*/ 31 w 254"/>
                <a:gd name="T81" fmla="*/ 0 h 234"/>
                <a:gd name="T82" fmla="*/ 19 w 254"/>
                <a:gd name="T83" fmla="*/ 0 h 234"/>
                <a:gd name="T84" fmla="*/ 10 w 254"/>
                <a:gd name="T85" fmla="*/ 0 h 234"/>
                <a:gd name="T86" fmla="*/ 3 w 254"/>
                <a:gd name="T87" fmla="*/ 2 h 234"/>
                <a:gd name="T88" fmla="*/ 0 w 254"/>
                <a:gd name="T89" fmla="*/ 4 h 234"/>
                <a:gd name="T90" fmla="*/ 11 w 254"/>
                <a:gd name="T91" fmla="*/ 6 h 234"/>
                <a:gd name="T92" fmla="*/ 21 w 254"/>
                <a:gd name="T93" fmla="*/ 7 h 234"/>
                <a:gd name="T94" fmla="*/ 34 w 254"/>
                <a:gd name="T95" fmla="*/ 9 h 234"/>
                <a:gd name="T96" fmla="*/ 46 w 254"/>
                <a:gd name="T97" fmla="*/ 12 h 234"/>
                <a:gd name="T98" fmla="*/ 59 w 254"/>
                <a:gd name="T99" fmla="*/ 15 h 234"/>
                <a:gd name="T100" fmla="*/ 74 w 254"/>
                <a:gd name="T101" fmla="*/ 17 h 234"/>
                <a:gd name="T102" fmla="*/ 87 w 254"/>
                <a:gd name="T103" fmla="*/ 20 h 234"/>
                <a:gd name="T104" fmla="*/ 102 w 254"/>
                <a:gd name="T105" fmla="*/ 23 h 234"/>
                <a:gd name="T106" fmla="*/ 116 w 254"/>
                <a:gd name="T107" fmla="*/ 28 h 234"/>
                <a:gd name="T108" fmla="*/ 131 w 254"/>
                <a:gd name="T109" fmla="*/ 32 h 234"/>
                <a:gd name="T110" fmla="*/ 145 w 254"/>
                <a:gd name="T111" fmla="*/ 36 h 234"/>
                <a:gd name="T112" fmla="*/ 159 w 254"/>
                <a:gd name="T113" fmla="*/ 42 h 234"/>
                <a:gd name="T114" fmla="*/ 173 w 254"/>
                <a:gd name="T115" fmla="*/ 48 h 234"/>
                <a:gd name="T116" fmla="*/ 186 w 254"/>
                <a:gd name="T117" fmla="*/ 55 h 234"/>
                <a:gd name="T118" fmla="*/ 199 w 254"/>
                <a:gd name="T119" fmla="*/ 63 h 234"/>
                <a:gd name="T120" fmla="*/ 210 w 254"/>
                <a:gd name="T121" fmla="*/ 71 h 2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234"/>
                <a:gd name="T185" fmla="*/ 254 w 254"/>
                <a:gd name="T186" fmla="*/ 234 h 2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234">
                  <a:moveTo>
                    <a:pt x="210" y="71"/>
                  </a:moveTo>
                  <a:lnTo>
                    <a:pt x="222" y="84"/>
                  </a:lnTo>
                  <a:lnTo>
                    <a:pt x="229" y="99"/>
                  </a:lnTo>
                  <a:lnTo>
                    <a:pt x="232" y="115"/>
                  </a:lnTo>
                  <a:lnTo>
                    <a:pt x="232" y="132"/>
                  </a:lnTo>
                  <a:lnTo>
                    <a:pt x="230" y="146"/>
                  </a:lnTo>
                  <a:lnTo>
                    <a:pt x="226" y="158"/>
                  </a:lnTo>
                  <a:lnTo>
                    <a:pt x="219" y="170"/>
                  </a:lnTo>
                  <a:lnTo>
                    <a:pt x="211" y="179"/>
                  </a:lnTo>
                  <a:lnTo>
                    <a:pt x="202" y="190"/>
                  </a:lnTo>
                  <a:lnTo>
                    <a:pt x="193" y="199"/>
                  </a:lnTo>
                  <a:lnTo>
                    <a:pt x="183" y="208"/>
                  </a:lnTo>
                  <a:lnTo>
                    <a:pt x="174" y="218"/>
                  </a:lnTo>
                  <a:lnTo>
                    <a:pt x="172" y="221"/>
                  </a:lnTo>
                  <a:lnTo>
                    <a:pt x="172" y="224"/>
                  </a:lnTo>
                  <a:lnTo>
                    <a:pt x="172" y="227"/>
                  </a:lnTo>
                  <a:lnTo>
                    <a:pt x="174" y="231"/>
                  </a:lnTo>
                  <a:lnTo>
                    <a:pt x="177" y="233"/>
                  </a:lnTo>
                  <a:lnTo>
                    <a:pt x="181" y="234"/>
                  </a:lnTo>
                  <a:lnTo>
                    <a:pt x="184" y="233"/>
                  </a:lnTo>
                  <a:lnTo>
                    <a:pt x="187" y="231"/>
                  </a:lnTo>
                  <a:lnTo>
                    <a:pt x="208" y="217"/>
                  </a:lnTo>
                  <a:lnTo>
                    <a:pt x="226" y="199"/>
                  </a:lnTo>
                  <a:lnTo>
                    <a:pt x="240" y="178"/>
                  </a:lnTo>
                  <a:lnTo>
                    <a:pt x="249" y="155"/>
                  </a:lnTo>
                  <a:lnTo>
                    <a:pt x="254" y="131"/>
                  </a:lnTo>
                  <a:lnTo>
                    <a:pt x="251" y="107"/>
                  </a:lnTo>
                  <a:lnTo>
                    <a:pt x="243" y="84"/>
                  </a:lnTo>
                  <a:lnTo>
                    <a:pt x="226" y="64"/>
                  </a:lnTo>
                  <a:lnTo>
                    <a:pt x="214" y="53"/>
                  </a:lnTo>
                  <a:lnTo>
                    <a:pt x="199" y="45"/>
                  </a:lnTo>
                  <a:lnTo>
                    <a:pt x="183" y="36"/>
                  </a:lnTo>
                  <a:lnTo>
                    <a:pt x="165" y="29"/>
                  </a:lnTo>
                  <a:lnTo>
                    <a:pt x="147" y="21"/>
                  </a:lnTo>
                  <a:lnTo>
                    <a:pt x="129" y="16"/>
                  </a:lnTo>
                  <a:lnTo>
                    <a:pt x="111" y="12"/>
                  </a:lnTo>
                  <a:lnTo>
                    <a:pt x="93" y="7"/>
                  </a:lnTo>
                  <a:lnTo>
                    <a:pt x="75" y="4"/>
                  </a:lnTo>
                  <a:lnTo>
                    <a:pt x="59" y="2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11" y="6"/>
                  </a:lnTo>
                  <a:lnTo>
                    <a:pt x="21" y="7"/>
                  </a:lnTo>
                  <a:lnTo>
                    <a:pt x="34" y="9"/>
                  </a:lnTo>
                  <a:lnTo>
                    <a:pt x="46" y="12"/>
                  </a:lnTo>
                  <a:lnTo>
                    <a:pt x="59" y="15"/>
                  </a:lnTo>
                  <a:lnTo>
                    <a:pt x="74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6" y="28"/>
                  </a:lnTo>
                  <a:lnTo>
                    <a:pt x="131" y="32"/>
                  </a:lnTo>
                  <a:lnTo>
                    <a:pt x="145" y="36"/>
                  </a:lnTo>
                  <a:lnTo>
                    <a:pt x="159" y="42"/>
                  </a:lnTo>
                  <a:lnTo>
                    <a:pt x="173" y="48"/>
                  </a:lnTo>
                  <a:lnTo>
                    <a:pt x="186" y="55"/>
                  </a:lnTo>
                  <a:lnTo>
                    <a:pt x="199" y="63"/>
                  </a:lnTo>
                  <a:lnTo>
                    <a:pt x="210" y="7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84" name="Freeform 544"/>
            <p:cNvSpPr>
              <a:spLocks noChangeArrowheads="1"/>
            </p:cNvSpPr>
            <p:nvPr/>
          </p:nvSpPr>
          <p:spPr bwMode="auto">
            <a:xfrm>
              <a:off x="4481" y="3362"/>
              <a:ext cx="13" cy="31"/>
            </a:xfrm>
            <a:custGeom>
              <a:avLst/>
              <a:gdLst>
                <a:gd name="T0" fmla="*/ 0 w 103"/>
                <a:gd name="T1" fmla="*/ 121 h 221"/>
                <a:gd name="T2" fmla="*/ 0 w 103"/>
                <a:gd name="T3" fmla="*/ 139 h 221"/>
                <a:gd name="T4" fmla="*/ 4 w 103"/>
                <a:gd name="T5" fmla="*/ 156 h 221"/>
                <a:gd name="T6" fmla="*/ 12 w 103"/>
                <a:gd name="T7" fmla="*/ 172 h 221"/>
                <a:gd name="T8" fmla="*/ 22 w 103"/>
                <a:gd name="T9" fmla="*/ 186 h 221"/>
                <a:gd name="T10" fmla="*/ 35 w 103"/>
                <a:gd name="T11" fmla="*/ 197 h 221"/>
                <a:gd name="T12" fmla="*/ 50 w 103"/>
                <a:gd name="T13" fmla="*/ 208 h 221"/>
                <a:gd name="T14" fmla="*/ 66 w 103"/>
                <a:gd name="T15" fmla="*/ 216 h 221"/>
                <a:gd name="T16" fmla="*/ 83 w 103"/>
                <a:gd name="T17" fmla="*/ 220 h 221"/>
                <a:gd name="T18" fmla="*/ 89 w 103"/>
                <a:gd name="T19" fmla="*/ 221 h 221"/>
                <a:gd name="T20" fmla="*/ 94 w 103"/>
                <a:gd name="T21" fmla="*/ 219 h 221"/>
                <a:gd name="T22" fmla="*/ 98 w 103"/>
                <a:gd name="T23" fmla="*/ 216 h 221"/>
                <a:gd name="T24" fmla="*/ 100 w 103"/>
                <a:gd name="T25" fmla="*/ 211 h 221"/>
                <a:gd name="T26" fmla="*/ 100 w 103"/>
                <a:gd name="T27" fmla="*/ 206 h 221"/>
                <a:gd name="T28" fmla="*/ 99 w 103"/>
                <a:gd name="T29" fmla="*/ 201 h 221"/>
                <a:gd name="T30" fmla="*/ 96 w 103"/>
                <a:gd name="T31" fmla="*/ 196 h 221"/>
                <a:gd name="T32" fmla="*/ 91 w 103"/>
                <a:gd name="T33" fmla="*/ 194 h 221"/>
                <a:gd name="T34" fmla="*/ 74 w 103"/>
                <a:gd name="T35" fmla="*/ 188 h 221"/>
                <a:gd name="T36" fmla="*/ 58 w 103"/>
                <a:gd name="T37" fmla="*/ 179 h 221"/>
                <a:gd name="T38" fmla="*/ 45 w 103"/>
                <a:gd name="T39" fmla="*/ 168 h 221"/>
                <a:gd name="T40" fmla="*/ 36 w 103"/>
                <a:gd name="T41" fmla="*/ 155 h 221"/>
                <a:gd name="T42" fmla="*/ 30 w 103"/>
                <a:gd name="T43" fmla="*/ 139 h 221"/>
                <a:gd name="T44" fmla="*/ 27 w 103"/>
                <a:gd name="T45" fmla="*/ 122 h 221"/>
                <a:gd name="T46" fmla="*/ 27 w 103"/>
                <a:gd name="T47" fmla="*/ 103 h 221"/>
                <a:gd name="T48" fmla="*/ 32 w 103"/>
                <a:gd name="T49" fmla="*/ 84 h 221"/>
                <a:gd name="T50" fmla="*/ 38 w 103"/>
                <a:gd name="T51" fmla="*/ 70 h 221"/>
                <a:gd name="T52" fmla="*/ 46 w 103"/>
                <a:gd name="T53" fmla="*/ 57 h 221"/>
                <a:gd name="T54" fmla="*/ 56 w 103"/>
                <a:gd name="T55" fmla="*/ 46 h 221"/>
                <a:gd name="T56" fmla="*/ 66 w 103"/>
                <a:gd name="T57" fmla="*/ 35 h 221"/>
                <a:gd name="T58" fmla="*/ 76 w 103"/>
                <a:gd name="T59" fmla="*/ 25 h 221"/>
                <a:gd name="T60" fmla="*/ 86 w 103"/>
                <a:gd name="T61" fmla="*/ 17 h 221"/>
                <a:gd name="T62" fmla="*/ 96 w 103"/>
                <a:gd name="T63" fmla="*/ 8 h 221"/>
                <a:gd name="T64" fmla="*/ 103 w 103"/>
                <a:gd name="T65" fmla="*/ 1 h 221"/>
                <a:gd name="T66" fmla="*/ 96 w 103"/>
                <a:gd name="T67" fmla="*/ 0 h 221"/>
                <a:gd name="T68" fmla="*/ 84 w 103"/>
                <a:gd name="T69" fmla="*/ 5 h 221"/>
                <a:gd name="T70" fmla="*/ 69 w 103"/>
                <a:gd name="T71" fmla="*/ 17 h 221"/>
                <a:gd name="T72" fmla="*/ 51 w 103"/>
                <a:gd name="T73" fmla="*/ 33 h 221"/>
                <a:gd name="T74" fmla="*/ 34 w 103"/>
                <a:gd name="T75" fmla="*/ 53 h 221"/>
                <a:gd name="T76" fmla="*/ 18 w 103"/>
                <a:gd name="T77" fmla="*/ 75 h 221"/>
                <a:gd name="T78" fmla="*/ 7 w 103"/>
                <a:gd name="T79" fmla="*/ 98 h 221"/>
                <a:gd name="T80" fmla="*/ 0 w 103"/>
                <a:gd name="T81" fmla="*/ 121 h 2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1"/>
                <a:gd name="T125" fmla="*/ 103 w 103"/>
                <a:gd name="T126" fmla="*/ 221 h 2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1">
                  <a:moveTo>
                    <a:pt x="0" y="121"/>
                  </a:moveTo>
                  <a:lnTo>
                    <a:pt x="0" y="139"/>
                  </a:lnTo>
                  <a:lnTo>
                    <a:pt x="4" y="156"/>
                  </a:lnTo>
                  <a:lnTo>
                    <a:pt x="12" y="172"/>
                  </a:lnTo>
                  <a:lnTo>
                    <a:pt x="22" y="186"/>
                  </a:lnTo>
                  <a:lnTo>
                    <a:pt x="35" y="197"/>
                  </a:lnTo>
                  <a:lnTo>
                    <a:pt x="50" y="208"/>
                  </a:lnTo>
                  <a:lnTo>
                    <a:pt x="66" y="216"/>
                  </a:lnTo>
                  <a:lnTo>
                    <a:pt x="83" y="220"/>
                  </a:lnTo>
                  <a:lnTo>
                    <a:pt x="89" y="221"/>
                  </a:lnTo>
                  <a:lnTo>
                    <a:pt x="94" y="219"/>
                  </a:lnTo>
                  <a:lnTo>
                    <a:pt x="98" y="216"/>
                  </a:lnTo>
                  <a:lnTo>
                    <a:pt x="100" y="211"/>
                  </a:lnTo>
                  <a:lnTo>
                    <a:pt x="100" y="206"/>
                  </a:lnTo>
                  <a:lnTo>
                    <a:pt x="99" y="201"/>
                  </a:lnTo>
                  <a:lnTo>
                    <a:pt x="96" y="196"/>
                  </a:lnTo>
                  <a:lnTo>
                    <a:pt x="91" y="194"/>
                  </a:lnTo>
                  <a:lnTo>
                    <a:pt x="74" y="188"/>
                  </a:lnTo>
                  <a:lnTo>
                    <a:pt x="58" y="179"/>
                  </a:lnTo>
                  <a:lnTo>
                    <a:pt x="45" y="168"/>
                  </a:lnTo>
                  <a:lnTo>
                    <a:pt x="36" y="155"/>
                  </a:lnTo>
                  <a:lnTo>
                    <a:pt x="30" y="139"/>
                  </a:lnTo>
                  <a:lnTo>
                    <a:pt x="27" y="122"/>
                  </a:lnTo>
                  <a:lnTo>
                    <a:pt x="27" y="103"/>
                  </a:lnTo>
                  <a:lnTo>
                    <a:pt x="32" y="84"/>
                  </a:lnTo>
                  <a:lnTo>
                    <a:pt x="38" y="70"/>
                  </a:lnTo>
                  <a:lnTo>
                    <a:pt x="46" y="57"/>
                  </a:lnTo>
                  <a:lnTo>
                    <a:pt x="56" y="46"/>
                  </a:lnTo>
                  <a:lnTo>
                    <a:pt x="66" y="35"/>
                  </a:lnTo>
                  <a:lnTo>
                    <a:pt x="76" y="25"/>
                  </a:lnTo>
                  <a:lnTo>
                    <a:pt x="86" y="17"/>
                  </a:lnTo>
                  <a:lnTo>
                    <a:pt x="96" y="8"/>
                  </a:lnTo>
                  <a:lnTo>
                    <a:pt x="103" y="1"/>
                  </a:lnTo>
                  <a:lnTo>
                    <a:pt x="96" y="0"/>
                  </a:lnTo>
                  <a:lnTo>
                    <a:pt x="84" y="5"/>
                  </a:lnTo>
                  <a:lnTo>
                    <a:pt x="69" y="17"/>
                  </a:lnTo>
                  <a:lnTo>
                    <a:pt x="51" y="33"/>
                  </a:lnTo>
                  <a:lnTo>
                    <a:pt x="34" y="53"/>
                  </a:lnTo>
                  <a:lnTo>
                    <a:pt x="18" y="75"/>
                  </a:lnTo>
                  <a:lnTo>
                    <a:pt x="7" y="98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85" name="Freeform 545"/>
            <p:cNvSpPr>
              <a:spLocks noChangeArrowheads="1"/>
            </p:cNvSpPr>
            <p:nvPr/>
          </p:nvSpPr>
          <p:spPr bwMode="auto">
            <a:xfrm>
              <a:off x="4571" y="3344"/>
              <a:ext cx="28" cy="41"/>
            </a:xfrm>
            <a:custGeom>
              <a:avLst/>
              <a:gdLst>
                <a:gd name="T0" fmla="*/ 186 w 221"/>
                <a:gd name="T1" fmla="*/ 115 h 288"/>
                <a:gd name="T2" fmla="*/ 197 w 221"/>
                <a:gd name="T3" fmla="*/ 133 h 288"/>
                <a:gd name="T4" fmla="*/ 202 w 221"/>
                <a:gd name="T5" fmla="*/ 153 h 288"/>
                <a:gd name="T6" fmla="*/ 199 w 221"/>
                <a:gd name="T7" fmla="*/ 174 h 288"/>
                <a:gd name="T8" fmla="*/ 187 w 221"/>
                <a:gd name="T9" fmla="*/ 194 h 288"/>
                <a:gd name="T10" fmla="*/ 170 w 221"/>
                <a:gd name="T11" fmla="*/ 212 h 288"/>
                <a:gd name="T12" fmla="*/ 150 w 221"/>
                <a:gd name="T13" fmla="*/ 229 h 288"/>
                <a:gd name="T14" fmla="*/ 129 w 221"/>
                <a:gd name="T15" fmla="*/ 246 h 288"/>
                <a:gd name="T16" fmla="*/ 116 w 221"/>
                <a:gd name="T17" fmla="*/ 258 h 288"/>
                <a:gd name="T18" fmla="*/ 112 w 221"/>
                <a:gd name="T19" fmla="*/ 267 h 288"/>
                <a:gd name="T20" fmla="*/ 109 w 221"/>
                <a:gd name="T21" fmla="*/ 276 h 288"/>
                <a:gd name="T22" fmla="*/ 110 w 221"/>
                <a:gd name="T23" fmla="*/ 284 h 288"/>
                <a:gd name="T24" fmla="*/ 117 w 221"/>
                <a:gd name="T25" fmla="*/ 288 h 288"/>
                <a:gd name="T26" fmla="*/ 125 w 221"/>
                <a:gd name="T27" fmla="*/ 287 h 288"/>
                <a:gd name="T28" fmla="*/ 139 w 221"/>
                <a:gd name="T29" fmla="*/ 272 h 288"/>
                <a:gd name="T30" fmla="*/ 162 w 221"/>
                <a:gd name="T31" fmla="*/ 250 h 288"/>
                <a:gd name="T32" fmla="*/ 186 w 221"/>
                <a:gd name="T33" fmla="*/ 229 h 288"/>
                <a:gd name="T34" fmla="*/ 207 w 221"/>
                <a:gd name="T35" fmla="*/ 204 h 288"/>
                <a:gd name="T36" fmla="*/ 220 w 221"/>
                <a:gd name="T37" fmla="*/ 174 h 288"/>
                <a:gd name="T38" fmla="*/ 218 w 221"/>
                <a:gd name="T39" fmla="*/ 142 h 288"/>
                <a:gd name="T40" fmla="*/ 204 w 221"/>
                <a:gd name="T41" fmla="*/ 112 h 288"/>
                <a:gd name="T42" fmla="*/ 181 w 221"/>
                <a:gd name="T43" fmla="*/ 87 h 288"/>
                <a:gd name="T44" fmla="*/ 159 w 221"/>
                <a:gd name="T45" fmla="*/ 69 h 288"/>
                <a:gd name="T46" fmla="*/ 137 w 221"/>
                <a:gd name="T47" fmla="*/ 55 h 288"/>
                <a:gd name="T48" fmla="*/ 114 w 221"/>
                <a:gd name="T49" fmla="*/ 40 h 288"/>
                <a:gd name="T50" fmla="*/ 89 w 221"/>
                <a:gd name="T51" fmla="*/ 27 h 288"/>
                <a:gd name="T52" fmla="*/ 66 w 221"/>
                <a:gd name="T53" fmla="*/ 15 h 288"/>
                <a:gd name="T54" fmla="*/ 42 w 221"/>
                <a:gd name="T55" fmla="*/ 6 h 288"/>
                <a:gd name="T56" fmla="*/ 22 w 221"/>
                <a:gd name="T57" fmla="*/ 1 h 288"/>
                <a:gd name="T58" fmla="*/ 7 w 221"/>
                <a:gd name="T59" fmla="*/ 1 h 288"/>
                <a:gd name="T60" fmla="*/ 8 w 221"/>
                <a:gd name="T61" fmla="*/ 5 h 288"/>
                <a:gd name="T62" fmla="*/ 26 w 221"/>
                <a:gd name="T63" fmla="*/ 13 h 288"/>
                <a:gd name="T64" fmla="*/ 47 w 221"/>
                <a:gd name="T65" fmla="*/ 22 h 288"/>
                <a:gd name="T66" fmla="*/ 71 w 221"/>
                <a:gd name="T67" fmla="*/ 34 h 288"/>
                <a:gd name="T68" fmla="*/ 96 w 221"/>
                <a:gd name="T69" fmla="*/ 48 h 288"/>
                <a:gd name="T70" fmla="*/ 121 w 221"/>
                <a:gd name="T71" fmla="*/ 64 h 288"/>
                <a:gd name="T72" fmla="*/ 146 w 221"/>
                <a:gd name="T73" fmla="*/ 81 h 288"/>
                <a:gd name="T74" fmla="*/ 169 w 221"/>
                <a:gd name="T75" fmla="*/ 98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"/>
                <a:gd name="T115" fmla="*/ 0 h 288"/>
                <a:gd name="T116" fmla="*/ 221 w 221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" h="288">
                  <a:moveTo>
                    <a:pt x="179" y="108"/>
                  </a:moveTo>
                  <a:lnTo>
                    <a:pt x="186" y="115"/>
                  </a:lnTo>
                  <a:lnTo>
                    <a:pt x="193" y="124"/>
                  </a:lnTo>
                  <a:lnTo>
                    <a:pt x="197" y="133"/>
                  </a:lnTo>
                  <a:lnTo>
                    <a:pt x="201" y="143"/>
                  </a:lnTo>
                  <a:lnTo>
                    <a:pt x="202" y="153"/>
                  </a:lnTo>
                  <a:lnTo>
                    <a:pt x="202" y="163"/>
                  </a:lnTo>
                  <a:lnTo>
                    <a:pt x="199" y="174"/>
                  </a:lnTo>
                  <a:lnTo>
                    <a:pt x="195" y="184"/>
                  </a:lnTo>
                  <a:lnTo>
                    <a:pt x="187" y="194"/>
                  </a:lnTo>
                  <a:lnTo>
                    <a:pt x="179" y="204"/>
                  </a:lnTo>
                  <a:lnTo>
                    <a:pt x="170" y="212"/>
                  </a:lnTo>
                  <a:lnTo>
                    <a:pt x="159" y="221"/>
                  </a:lnTo>
                  <a:lnTo>
                    <a:pt x="150" y="229"/>
                  </a:lnTo>
                  <a:lnTo>
                    <a:pt x="139" y="237"/>
                  </a:lnTo>
                  <a:lnTo>
                    <a:pt x="129" y="246"/>
                  </a:lnTo>
                  <a:lnTo>
                    <a:pt x="119" y="255"/>
                  </a:lnTo>
                  <a:lnTo>
                    <a:pt x="116" y="258"/>
                  </a:lnTo>
                  <a:lnTo>
                    <a:pt x="114" y="263"/>
                  </a:lnTo>
                  <a:lnTo>
                    <a:pt x="112" y="267"/>
                  </a:lnTo>
                  <a:lnTo>
                    <a:pt x="110" y="271"/>
                  </a:lnTo>
                  <a:lnTo>
                    <a:pt x="109" y="276"/>
                  </a:lnTo>
                  <a:lnTo>
                    <a:pt x="109" y="280"/>
                  </a:lnTo>
                  <a:lnTo>
                    <a:pt x="110" y="284"/>
                  </a:lnTo>
                  <a:lnTo>
                    <a:pt x="113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5" y="287"/>
                  </a:lnTo>
                  <a:lnTo>
                    <a:pt x="129" y="284"/>
                  </a:lnTo>
                  <a:lnTo>
                    <a:pt x="139" y="272"/>
                  </a:lnTo>
                  <a:lnTo>
                    <a:pt x="151" y="261"/>
                  </a:lnTo>
                  <a:lnTo>
                    <a:pt x="162" y="250"/>
                  </a:lnTo>
                  <a:lnTo>
                    <a:pt x="175" y="239"/>
                  </a:lnTo>
                  <a:lnTo>
                    <a:pt x="186" y="229"/>
                  </a:lnTo>
                  <a:lnTo>
                    <a:pt x="197" y="217"/>
                  </a:lnTo>
                  <a:lnTo>
                    <a:pt x="207" y="204"/>
                  </a:lnTo>
                  <a:lnTo>
                    <a:pt x="215" y="190"/>
                  </a:lnTo>
                  <a:lnTo>
                    <a:pt x="220" y="174"/>
                  </a:lnTo>
                  <a:lnTo>
                    <a:pt x="221" y="158"/>
                  </a:lnTo>
                  <a:lnTo>
                    <a:pt x="218" y="142"/>
                  </a:lnTo>
                  <a:lnTo>
                    <a:pt x="213" y="127"/>
                  </a:lnTo>
                  <a:lnTo>
                    <a:pt x="204" y="112"/>
                  </a:lnTo>
                  <a:lnTo>
                    <a:pt x="194" y="99"/>
                  </a:lnTo>
                  <a:lnTo>
                    <a:pt x="181" y="87"/>
                  </a:lnTo>
                  <a:lnTo>
                    <a:pt x="169" y="77"/>
                  </a:lnTo>
                  <a:lnTo>
                    <a:pt x="159" y="69"/>
                  </a:lnTo>
                  <a:lnTo>
                    <a:pt x="149" y="63"/>
                  </a:lnTo>
                  <a:lnTo>
                    <a:pt x="137" y="55"/>
                  </a:lnTo>
                  <a:lnTo>
                    <a:pt x="125" y="48"/>
                  </a:lnTo>
                  <a:lnTo>
                    <a:pt x="114" y="40"/>
                  </a:lnTo>
                  <a:lnTo>
                    <a:pt x="101" y="33"/>
                  </a:lnTo>
                  <a:lnTo>
                    <a:pt x="89" y="27"/>
                  </a:lnTo>
                  <a:lnTo>
                    <a:pt x="77" y="20"/>
                  </a:lnTo>
                  <a:lnTo>
                    <a:pt x="66" y="15"/>
                  </a:lnTo>
                  <a:lnTo>
                    <a:pt x="54" y="9"/>
                  </a:lnTo>
                  <a:lnTo>
                    <a:pt x="42" y="6"/>
                  </a:lnTo>
                  <a:lnTo>
                    <a:pt x="32" y="3"/>
                  </a:lnTo>
                  <a:lnTo>
                    <a:pt x="22" y="1"/>
                  </a:lnTo>
                  <a:lnTo>
                    <a:pt x="14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6" y="13"/>
                  </a:lnTo>
                  <a:lnTo>
                    <a:pt x="35" y="17"/>
                  </a:lnTo>
                  <a:lnTo>
                    <a:pt x="47" y="22"/>
                  </a:lnTo>
                  <a:lnTo>
                    <a:pt x="58" y="28"/>
                  </a:lnTo>
                  <a:lnTo>
                    <a:pt x="71" y="34"/>
                  </a:lnTo>
                  <a:lnTo>
                    <a:pt x="83" y="40"/>
                  </a:lnTo>
                  <a:lnTo>
                    <a:pt x="96" y="48"/>
                  </a:lnTo>
                  <a:lnTo>
                    <a:pt x="109" y="55"/>
                  </a:lnTo>
                  <a:lnTo>
                    <a:pt x="121" y="64"/>
                  </a:lnTo>
                  <a:lnTo>
                    <a:pt x="134" y="72"/>
                  </a:lnTo>
                  <a:lnTo>
                    <a:pt x="146" y="81"/>
                  </a:lnTo>
                  <a:lnTo>
                    <a:pt x="158" y="90"/>
                  </a:lnTo>
                  <a:lnTo>
                    <a:pt x="169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86" name="Freeform 546"/>
            <p:cNvSpPr>
              <a:spLocks noChangeArrowheads="1"/>
            </p:cNvSpPr>
            <p:nvPr/>
          </p:nvSpPr>
          <p:spPr bwMode="auto">
            <a:xfrm>
              <a:off x="4541" y="3392"/>
              <a:ext cx="9" cy="25"/>
            </a:xfrm>
            <a:custGeom>
              <a:avLst/>
              <a:gdLst>
                <a:gd name="T0" fmla="*/ 28 w 74"/>
                <a:gd name="T1" fmla="*/ 12 h 174"/>
                <a:gd name="T2" fmla="*/ 26 w 74"/>
                <a:gd name="T3" fmla="*/ 7 h 174"/>
                <a:gd name="T4" fmla="*/ 23 w 74"/>
                <a:gd name="T5" fmla="*/ 3 h 174"/>
                <a:gd name="T6" fmla="*/ 17 w 74"/>
                <a:gd name="T7" fmla="*/ 1 h 174"/>
                <a:gd name="T8" fmla="*/ 12 w 74"/>
                <a:gd name="T9" fmla="*/ 0 h 174"/>
                <a:gd name="T10" fmla="*/ 7 w 74"/>
                <a:gd name="T11" fmla="*/ 2 h 174"/>
                <a:gd name="T12" fmla="*/ 3 w 74"/>
                <a:gd name="T13" fmla="*/ 5 h 174"/>
                <a:gd name="T14" fmla="*/ 0 w 74"/>
                <a:gd name="T15" fmla="*/ 10 h 174"/>
                <a:gd name="T16" fmla="*/ 0 w 74"/>
                <a:gd name="T17" fmla="*/ 16 h 174"/>
                <a:gd name="T18" fmla="*/ 5 w 74"/>
                <a:gd name="T19" fmla="*/ 39 h 174"/>
                <a:gd name="T20" fmla="*/ 13 w 74"/>
                <a:gd name="T21" fmla="*/ 66 h 174"/>
                <a:gd name="T22" fmla="*/ 24 w 74"/>
                <a:gd name="T23" fmla="*/ 92 h 174"/>
                <a:gd name="T24" fmla="*/ 36 w 74"/>
                <a:gd name="T25" fmla="*/ 118 h 174"/>
                <a:gd name="T26" fmla="*/ 49 w 74"/>
                <a:gd name="T27" fmla="*/ 141 h 174"/>
                <a:gd name="T28" fmla="*/ 61 w 74"/>
                <a:gd name="T29" fmla="*/ 159 h 174"/>
                <a:gd name="T30" fmla="*/ 69 w 74"/>
                <a:gd name="T31" fmla="*/ 171 h 174"/>
                <a:gd name="T32" fmla="*/ 74 w 74"/>
                <a:gd name="T33" fmla="*/ 174 h 174"/>
                <a:gd name="T34" fmla="*/ 72 w 74"/>
                <a:gd name="T35" fmla="*/ 162 h 174"/>
                <a:gd name="T36" fmla="*/ 67 w 74"/>
                <a:gd name="T37" fmla="*/ 147 h 174"/>
                <a:gd name="T38" fmla="*/ 61 w 74"/>
                <a:gd name="T39" fmla="*/ 128 h 174"/>
                <a:gd name="T40" fmla="*/ 53 w 74"/>
                <a:gd name="T41" fmla="*/ 105 h 174"/>
                <a:gd name="T42" fmla="*/ 46 w 74"/>
                <a:gd name="T43" fmla="*/ 82 h 174"/>
                <a:gd name="T44" fmla="*/ 38 w 74"/>
                <a:gd name="T45" fmla="*/ 58 h 174"/>
                <a:gd name="T46" fmla="*/ 32 w 74"/>
                <a:gd name="T47" fmla="*/ 35 h 174"/>
                <a:gd name="T48" fmla="*/ 28 w 74"/>
                <a:gd name="T49" fmla="*/ 12 h 1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4"/>
                <a:gd name="T76" fmla="*/ 0 h 174"/>
                <a:gd name="T77" fmla="*/ 74 w 74"/>
                <a:gd name="T78" fmla="*/ 174 h 1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4" h="174">
                  <a:moveTo>
                    <a:pt x="28" y="12"/>
                  </a:moveTo>
                  <a:lnTo>
                    <a:pt x="26" y="7"/>
                  </a:lnTo>
                  <a:lnTo>
                    <a:pt x="23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5" y="39"/>
                  </a:lnTo>
                  <a:lnTo>
                    <a:pt x="13" y="66"/>
                  </a:lnTo>
                  <a:lnTo>
                    <a:pt x="24" y="92"/>
                  </a:lnTo>
                  <a:lnTo>
                    <a:pt x="36" y="118"/>
                  </a:lnTo>
                  <a:lnTo>
                    <a:pt x="49" y="141"/>
                  </a:lnTo>
                  <a:lnTo>
                    <a:pt x="61" y="159"/>
                  </a:lnTo>
                  <a:lnTo>
                    <a:pt x="69" y="171"/>
                  </a:lnTo>
                  <a:lnTo>
                    <a:pt x="74" y="174"/>
                  </a:lnTo>
                  <a:lnTo>
                    <a:pt x="72" y="162"/>
                  </a:lnTo>
                  <a:lnTo>
                    <a:pt x="67" y="147"/>
                  </a:lnTo>
                  <a:lnTo>
                    <a:pt x="61" y="128"/>
                  </a:lnTo>
                  <a:lnTo>
                    <a:pt x="53" y="105"/>
                  </a:lnTo>
                  <a:lnTo>
                    <a:pt x="46" y="82"/>
                  </a:lnTo>
                  <a:lnTo>
                    <a:pt x="38" y="58"/>
                  </a:lnTo>
                  <a:lnTo>
                    <a:pt x="32" y="35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87" name="Freeform 547"/>
            <p:cNvSpPr>
              <a:spLocks noChangeArrowheads="1"/>
            </p:cNvSpPr>
            <p:nvPr/>
          </p:nvSpPr>
          <p:spPr bwMode="auto">
            <a:xfrm>
              <a:off x="4537" y="3379"/>
              <a:ext cx="5" cy="12"/>
            </a:xfrm>
            <a:custGeom>
              <a:avLst/>
              <a:gdLst>
                <a:gd name="T0" fmla="*/ 20 w 39"/>
                <a:gd name="T1" fmla="*/ 9 h 87"/>
                <a:gd name="T2" fmla="*/ 19 w 39"/>
                <a:gd name="T3" fmla="*/ 5 h 87"/>
                <a:gd name="T4" fmla="*/ 16 w 39"/>
                <a:gd name="T5" fmla="*/ 2 h 87"/>
                <a:gd name="T6" fmla="*/ 13 w 39"/>
                <a:gd name="T7" fmla="*/ 0 h 87"/>
                <a:gd name="T8" fmla="*/ 8 w 39"/>
                <a:gd name="T9" fmla="*/ 0 h 87"/>
                <a:gd name="T10" fmla="*/ 5 w 39"/>
                <a:gd name="T11" fmla="*/ 1 h 87"/>
                <a:gd name="T12" fmla="*/ 2 w 39"/>
                <a:gd name="T13" fmla="*/ 3 h 87"/>
                <a:gd name="T14" fmla="*/ 0 w 39"/>
                <a:gd name="T15" fmla="*/ 6 h 87"/>
                <a:gd name="T16" fmla="*/ 0 w 39"/>
                <a:gd name="T17" fmla="*/ 10 h 87"/>
                <a:gd name="T18" fmla="*/ 0 w 39"/>
                <a:gd name="T19" fmla="*/ 22 h 87"/>
                <a:gd name="T20" fmla="*/ 3 w 39"/>
                <a:gd name="T21" fmla="*/ 35 h 87"/>
                <a:gd name="T22" fmla="*/ 7 w 39"/>
                <a:gd name="T23" fmla="*/ 48 h 87"/>
                <a:gd name="T24" fmla="*/ 13 w 39"/>
                <a:gd name="T25" fmla="*/ 60 h 87"/>
                <a:gd name="T26" fmla="*/ 19 w 39"/>
                <a:gd name="T27" fmla="*/ 72 h 87"/>
                <a:gd name="T28" fmla="*/ 25 w 39"/>
                <a:gd name="T29" fmla="*/ 81 h 87"/>
                <a:gd name="T30" fmla="*/ 33 w 39"/>
                <a:gd name="T31" fmla="*/ 86 h 87"/>
                <a:gd name="T32" fmla="*/ 38 w 39"/>
                <a:gd name="T33" fmla="*/ 87 h 87"/>
                <a:gd name="T34" fmla="*/ 39 w 39"/>
                <a:gd name="T35" fmla="*/ 70 h 87"/>
                <a:gd name="T36" fmla="*/ 34 w 39"/>
                <a:gd name="T37" fmla="*/ 50 h 87"/>
                <a:gd name="T38" fmla="*/ 27 w 39"/>
                <a:gd name="T39" fmla="*/ 29 h 87"/>
                <a:gd name="T40" fmla="*/ 20 w 39"/>
                <a:gd name="T41" fmla="*/ 9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"/>
                <a:gd name="T64" fmla="*/ 0 h 87"/>
                <a:gd name="T65" fmla="*/ 39 w 39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" h="87">
                  <a:moveTo>
                    <a:pt x="20" y="9"/>
                  </a:moveTo>
                  <a:lnTo>
                    <a:pt x="19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3" y="35"/>
                  </a:lnTo>
                  <a:lnTo>
                    <a:pt x="7" y="48"/>
                  </a:lnTo>
                  <a:lnTo>
                    <a:pt x="13" y="60"/>
                  </a:lnTo>
                  <a:lnTo>
                    <a:pt x="19" y="72"/>
                  </a:lnTo>
                  <a:lnTo>
                    <a:pt x="25" y="81"/>
                  </a:lnTo>
                  <a:lnTo>
                    <a:pt x="33" y="86"/>
                  </a:lnTo>
                  <a:lnTo>
                    <a:pt x="38" y="87"/>
                  </a:lnTo>
                  <a:lnTo>
                    <a:pt x="39" y="70"/>
                  </a:lnTo>
                  <a:lnTo>
                    <a:pt x="34" y="50"/>
                  </a:lnTo>
                  <a:lnTo>
                    <a:pt x="27" y="29"/>
                  </a:lnTo>
                  <a:lnTo>
                    <a:pt x="2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88" name="Freeform 548"/>
            <p:cNvSpPr>
              <a:spLocks noChangeArrowheads="1"/>
            </p:cNvSpPr>
            <p:nvPr/>
          </p:nvSpPr>
          <p:spPr bwMode="auto">
            <a:xfrm>
              <a:off x="4533" y="3370"/>
              <a:ext cx="4" cy="7"/>
            </a:xfrm>
            <a:custGeom>
              <a:avLst/>
              <a:gdLst>
                <a:gd name="T0" fmla="*/ 18 w 34"/>
                <a:gd name="T1" fmla="*/ 7 h 51"/>
                <a:gd name="T2" fmla="*/ 18 w 34"/>
                <a:gd name="T3" fmla="*/ 8 h 51"/>
                <a:gd name="T4" fmla="*/ 18 w 34"/>
                <a:gd name="T5" fmla="*/ 8 h 51"/>
                <a:gd name="T6" fmla="*/ 18 w 34"/>
                <a:gd name="T7" fmla="*/ 8 h 51"/>
                <a:gd name="T8" fmla="*/ 18 w 34"/>
                <a:gd name="T9" fmla="*/ 8 h 51"/>
                <a:gd name="T10" fmla="*/ 17 w 34"/>
                <a:gd name="T11" fmla="*/ 5 h 51"/>
                <a:gd name="T12" fmla="*/ 14 w 34"/>
                <a:gd name="T13" fmla="*/ 1 h 51"/>
                <a:gd name="T14" fmla="*/ 11 w 34"/>
                <a:gd name="T15" fmla="*/ 0 h 51"/>
                <a:gd name="T16" fmla="*/ 7 w 34"/>
                <a:gd name="T17" fmla="*/ 0 h 51"/>
                <a:gd name="T18" fmla="*/ 4 w 34"/>
                <a:gd name="T19" fmla="*/ 1 h 51"/>
                <a:gd name="T20" fmla="*/ 1 w 34"/>
                <a:gd name="T21" fmla="*/ 5 h 51"/>
                <a:gd name="T22" fmla="*/ 0 w 34"/>
                <a:gd name="T23" fmla="*/ 8 h 51"/>
                <a:gd name="T24" fmla="*/ 0 w 34"/>
                <a:gd name="T25" fmla="*/ 11 h 51"/>
                <a:gd name="T26" fmla="*/ 1 w 34"/>
                <a:gd name="T27" fmla="*/ 16 h 51"/>
                <a:gd name="T28" fmla="*/ 4 w 34"/>
                <a:gd name="T29" fmla="*/ 23 h 51"/>
                <a:gd name="T30" fmla="*/ 8 w 34"/>
                <a:gd name="T31" fmla="*/ 30 h 51"/>
                <a:gd name="T32" fmla="*/ 13 w 34"/>
                <a:gd name="T33" fmla="*/ 37 h 51"/>
                <a:gd name="T34" fmla="*/ 18 w 34"/>
                <a:gd name="T35" fmla="*/ 43 h 51"/>
                <a:gd name="T36" fmla="*/ 25 w 34"/>
                <a:gd name="T37" fmla="*/ 47 h 51"/>
                <a:gd name="T38" fmla="*/ 30 w 34"/>
                <a:gd name="T39" fmla="*/ 51 h 51"/>
                <a:gd name="T40" fmla="*/ 34 w 34"/>
                <a:gd name="T41" fmla="*/ 51 h 51"/>
                <a:gd name="T42" fmla="*/ 33 w 34"/>
                <a:gd name="T43" fmla="*/ 40 h 51"/>
                <a:gd name="T44" fmla="*/ 29 w 34"/>
                <a:gd name="T45" fmla="*/ 27 h 51"/>
                <a:gd name="T46" fmla="*/ 23 w 34"/>
                <a:gd name="T47" fmla="*/ 15 h 51"/>
                <a:gd name="T48" fmla="*/ 18 w 34"/>
                <a:gd name="T49" fmla="*/ 7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"/>
                <a:gd name="T76" fmla="*/ 0 h 51"/>
                <a:gd name="T77" fmla="*/ 34 w 34"/>
                <a:gd name="T78" fmla="*/ 51 h 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" h="51">
                  <a:moveTo>
                    <a:pt x="18" y="7"/>
                  </a:moveTo>
                  <a:lnTo>
                    <a:pt x="18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3"/>
                  </a:lnTo>
                  <a:lnTo>
                    <a:pt x="8" y="30"/>
                  </a:lnTo>
                  <a:lnTo>
                    <a:pt x="13" y="37"/>
                  </a:lnTo>
                  <a:lnTo>
                    <a:pt x="18" y="43"/>
                  </a:lnTo>
                  <a:lnTo>
                    <a:pt x="25" y="47"/>
                  </a:lnTo>
                  <a:lnTo>
                    <a:pt x="30" y="51"/>
                  </a:lnTo>
                  <a:lnTo>
                    <a:pt x="34" y="51"/>
                  </a:lnTo>
                  <a:lnTo>
                    <a:pt x="33" y="40"/>
                  </a:lnTo>
                  <a:lnTo>
                    <a:pt x="29" y="27"/>
                  </a:lnTo>
                  <a:lnTo>
                    <a:pt x="23" y="15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89" name="Freeform 549"/>
            <p:cNvSpPr>
              <a:spLocks noChangeArrowheads="1"/>
            </p:cNvSpPr>
            <p:nvPr/>
          </p:nvSpPr>
          <p:spPr bwMode="auto">
            <a:xfrm>
              <a:off x="4529" y="3364"/>
              <a:ext cx="6" cy="4"/>
            </a:xfrm>
            <a:custGeom>
              <a:avLst/>
              <a:gdLst>
                <a:gd name="T0" fmla="*/ 37 w 46"/>
                <a:gd name="T1" fmla="*/ 24 h 33"/>
                <a:gd name="T2" fmla="*/ 41 w 46"/>
                <a:gd name="T3" fmla="*/ 22 h 33"/>
                <a:gd name="T4" fmla="*/ 45 w 46"/>
                <a:gd name="T5" fmla="*/ 19 h 33"/>
                <a:gd name="T6" fmla="*/ 46 w 46"/>
                <a:gd name="T7" fmla="*/ 15 h 33"/>
                <a:gd name="T8" fmla="*/ 46 w 46"/>
                <a:gd name="T9" fmla="*/ 10 h 33"/>
                <a:gd name="T10" fmla="*/ 44 w 46"/>
                <a:gd name="T11" fmla="*/ 5 h 33"/>
                <a:gd name="T12" fmla="*/ 41 w 46"/>
                <a:gd name="T13" fmla="*/ 2 h 33"/>
                <a:gd name="T14" fmla="*/ 37 w 46"/>
                <a:gd name="T15" fmla="*/ 0 h 33"/>
                <a:gd name="T16" fmla="*/ 32 w 46"/>
                <a:gd name="T17" fmla="*/ 0 h 33"/>
                <a:gd name="T18" fmla="*/ 29 w 46"/>
                <a:gd name="T19" fmla="*/ 0 h 33"/>
                <a:gd name="T20" fmla="*/ 25 w 46"/>
                <a:gd name="T21" fmla="*/ 1 h 33"/>
                <a:gd name="T22" fmla="*/ 19 w 46"/>
                <a:gd name="T23" fmla="*/ 3 h 33"/>
                <a:gd name="T24" fmla="*/ 12 w 46"/>
                <a:gd name="T25" fmla="*/ 7 h 33"/>
                <a:gd name="T26" fmla="*/ 5 w 46"/>
                <a:gd name="T27" fmla="*/ 14 h 33"/>
                <a:gd name="T28" fmla="*/ 2 w 46"/>
                <a:gd name="T29" fmla="*/ 20 h 33"/>
                <a:gd name="T30" fmla="*/ 0 w 46"/>
                <a:gd name="T31" fmla="*/ 26 h 33"/>
                <a:gd name="T32" fmla="*/ 0 w 46"/>
                <a:gd name="T33" fmla="*/ 29 h 33"/>
                <a:gd name="T34" fmla="*/ 3 w 46"/>
                <a:gd name="T35" fmla="*/ 31 h 33"/>
                <a:gd name="T36" fmla="*/ 7 w 46"/>
                <a:gd name="T37" fmla="*/ 33 h 33"/>
                <a:gd name="T38" fmla="*/ 12 w 46"/>
                <a:gd name="T39" fmla="*/ 33 h 33"/>
                <a:gd name="T40" fmla="*/ 16 w 46"/>
                <a:gd name="T41" fmla="*/ 33 h 33"/>
                <a:gd name="T42" fmla="*/ 21 w 46"/>
                <a:gd name="T43" fmla="*/ 31 h 33"/>
                <a:gd name="T44" fmla="*/ 26 w 46"/>
                <a:gd name="T45" fmla="*/ 30 h 33"/>
                <a:gd name="T46" fmla="*/ 32 w 46"/>
                <a:gd name="T47" fmla="*/ 28 h 33"/>
                <a:gd name="T48" fmla="*/ 37 w 46"/>
                <a:gd name="T49" fmla="*/ 24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"/>
                <a:gd name="T76" fmla="*/ 0 h 33"/>
                <a:gd name="T77" fmla="*/ 46 w 46"/>
                <a:gd name="T78" fmla="*/ 33 h 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" h="33">
                  <a:moveTo>
                    <a:pt x="37" y="24"/>
                  </a:moveTo>
                  <a:lnTo>
                    <a:pt x="41" y="22"/>
                  </a:lnTo>
                  <a:lnTo>
                    <a:pt x="45" y="19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4" y="5"/>
                  </a:lnTo>
                  <a:lnTo>
                    <a:pt x="41" y="2"/>
                  </a:lnTo>
                  <a:lnTo>
                    <a:pt x="37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7" y="33"/>
                  </a:lnTo>
                  <a:lnTo>
                    <a:pt x="12" y="33"/>
                  </a:lnTo>
                  <a:lnTo>
                    <a:pt x="16" y="33"/>
                  </a:lnTo>
                  <a:lnTo>
                    <a:pt x="21" y="31"/>
                  </a:lnTo>
                  <a:lnTo>
                    <a:pt x="26" y="30"/>
                  </a:lnTo>
                  <a:lnTo>
                    <a:pt x="32" y="28"/>
                  </a:lnTo>
                  <a:lnTo>
                    <a:pt x="37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90" name="Freeform 550"/>
            <p:cNvSpPr>
              <a:spLocks noChangeArrowheads="1"/>
            </p:cNvSpPr>
            <p:nvPr/>
          </p:nvSpPr>
          <p:spPr bwMode="auto">
            <a:xfrm>
              <a:off x="4502" y="3356"/>
              <a:ext cx="23" cy="31"/>
            </a:xfrm>
            <a:custGeom>
              <a:avLst/>
              <a:gdLst>
                <a:gd name="T0" fmla="*/ 65 w 177"/>
                <a:gd name="T1" fmla="*/ 33 h 219"/>
                <a:gd name="T2" fmla="*/ 52 w 177"/>
                <a:gd name="T3" fmla="*/ 43 h 219"/>
                <a:gd name="T4" fmla="*/ 41 w 177"/>
                <a:gd name="T5" fmla="*/ 54 h 219"/>
                <a:gd name="T6" fmla="*/ 29 w 177"/>
                <a:gd name="T7" fmla="*/ 66 h 219"/>
                <a:gd name="T8" fmla="*/ 20 w 177"/>
                <a:gd name="T9" fmla="*/ 79 h 219"/>
                <a:gd name="T10" fmla="*/ 12 w 177"/>
                <a:gd name="T11" fmla="*/ 93 h 219"/>
                <a:gd name="T12" fmla="*/ 6 w 177"/>
                <a:gd name="T13" fmla="*/ 107 h 219"/>
                <a:gd name="T14" fmla="*/ 2 w 177"/>
                <a:gd name="T15" fmla="*/ 121 h 219"/>
                <a:gd name="T16" fmla="*/ 0 w 177"/>
                <a:gd name="T17" fmla="*/ 136 h 219"/>
                <a:gd name="T18" fmla="*/ 2 w 177"/>
                <a:gd name="T19" fmla="*/ 158 h 219"/>
                <a:gd name="T20" fmla="*/ 10 w 177"/>
                <a:gd name="T21" fmla="*/ 177 h 219"/>
                <a:gd name="T22" fmla="*/ 23 w 177"/>
                <a:gd name="T23" fmla="*/ 193 h 219"/>
                <a:gd name="T24" fmla="*/ 38 w 177"/>
                <a:gd name="T25" fmla="*/ 204 h 219"/>
                <a:gd name="T26" fmla="*/ 57 w 177"/>
                <a:gd name="T27" fmla="*/ 213 h 219"/>
                <a:gd name="T28" fmla="*/ 78 w 177"/>
                <a:gd name="T29" fmla="*/ 218 h 219"/>
                <a:gd name="T30" fmla="*/ 98 w 177"/>
                <a:gd name="T31" fmla="*/ 219 h 219"/>
                <a:gd name="T32" fmla="*/ 118 w 177"/>
                <a:gd name="T33" fmla="*/ 216 h 219"/>
                <a:gd name="T34" fmla="*/ 123 w 177"/>
                <a:gd name="T35" fmla="*/ 216 h 219"/>
                <a:gd name="T36" fmla="*/ 127 w 177"/>
                <a:gd name="T37" fmla="*/ 214 h 219"/>
                <a:gd name="T38" fmla="*/ 130 w 177"/>
                <a:gd name="T39" fmla="*/ 210 h 219"/>
                <a:gd name="T40" fmla="*/ 131 w 177"/>
                <a:gd name="T41" fmla="*/ 205 h 219"/>
                <a:gd name="T42" fmla="*/ 130 w 177"/>
                <a:gd name="T43" fmla="*/ 203 h 219"/>
                <a:gd name="T44" fmla="*/ 127 w 177"/>
                <a:gd name="T45" fmla="*/ 203 h 219"/>
                <a:gd name="T46" fmla="*/ 123 w 177"/>
                <a:gd name="T47" fmla="*/ 202 h 219"/>
                <a:gd name="T48" fmla="*/ 117 w 177"/>
                <a:gd name="T49" fmla="*/ 202 h 219"/>
                <a:gd name="T50" fmla="*/ 111 w 177"/>
                <a:gd name="T51" fmla="*/ 202 h 219"/>
                <a:gd name="T52" fmla="*/ 106 w 177"/>
                <a:gd name="T53" fmla="*/ 202 h 219"/>
                <a:gd name="T54" fmla="*/ 100 w 177"/>
                <a:gd name="T55" fmla="*/ 202 h 219"/>
                <a:gd name="T56" fmla="*/ 97 w 177"/>
                <a:gd name="T57" fmla="*/ 202 h 219"/>
                <a:gd name="T58" fmla="*/ 87 w 177"/>
                <a:gd name="T59" fmla="*/ 201 h 219"/>
                <a:gd name="T60" fmla="*/ 77 w 177"/>
                <a:gd name="T61" fmla="*/ 200 h 219"/>
                <a:gd name="T62" fmla="*/ 67 w 177"/>
                <a:gd name="T63" fmla="*/ 199 h 219"/>
                <a:gd name="T64" fmla="*/ 56 w 177"/>
                <a:gd name="T65" fmla="*/ 196 h 219"/>
                <a:gd name="T66" fmla="*/ 46 w 177"/>
                <a:gd name="T67" fmla="*/ 193 h 219"/>
                <a:gd name="T68" fmla="*/ 35 w 177"/>
                <a:gd name="T69" fmla="*/ 185 h 219"/>
                <a:gd name="T70" fmla="*/ 26 w 177"/>
                <a:gd name="T71" fmla="*/ 175 h 219"/>
                <a:gd name="T72" fmla="*/ 15 w 177"/>
                <a:gd name="T73" fmla="*/ 162 h 219"/>
                <a:gd name="T74" fmla="*/ 13 w 177"/>
                <a:gd name="T75" fmla="*/ 146 h 219"/>
                <a:gd name="T76" fmla="*/ 14 w 177"/>
                <a:gd name="T77" fmla="*/ 131 h 219"/>
                <a:gd name="T78" fmla="*/ 19 w 177"/>
                <a:gd name="T79" fmla="*/ 116 h 219"/>
                <a:gd name="T80" fmla="*/ 25 w 177"/>
                <a:gd name="T81" fmla="*/ 102 h 219"/>
                <a:gd name="T82" fmla="*/ 34 w 177"/>
                <a:gd name="T83" fmla="*/ 89 h 219"/>
                <a:gd name="T84" fmla="*/ 45 w 177"/>
                <a:gd name="T85" fmla="*/ 76 h 219"/>
                <a:gd name="T86" fmla="*/ 56 w 177"/>
                <a:gd name="T87" fmla="*/ 65 h 219"/>
                <a:gd name="T88" fmla="*/ 70 w 177"/>
                <a:gd name="T89" fmla="*/ 55 h 219"/>
                <a:gd name="T90" fmla="*/ 84 w 177"/>
                <a:gd name="T91" fmla="*/ 45 h 219"/>
                <a:gd name="T92" fmla="*/ 98 w 177"/>
                <a:gd name="T93" fmla="*/ 37 h 219"/>
                <a:gd name="T94" fmla="*/ 113 w 177"/>
                <a:gd name="T95" fmla="*/ 29 h 219"/>
                <a:gd name="T96" fmla="*/ 127 w 177"/>
                <a:gd name="T97" fmla="*/ 23 h 219"/>
                <a:gd name="T98" fmla="*/ 141 w 177"/>
                <a:gd name="T99" fmla="*/ 17 h 219"/>
                <a:gd name="T100" fmla="*/ 154 w 177"/>
                <a:gd name="T101" fmla="*/ 12 h 219"/>
                <a:gd name="T102" fmla="*/ 167 w 177"/>
                <a:gd name="T103" fmla="*/ 9 h 219"/>
                <a:gd name="T104" fmla="*/ 177 w 177"/>
                <a:gd name="T105" fmla="*/ 7 h 219"/>
                <a:gd name="T106" fmla="*/ 170 w 177"/>
                <a:gd name="T107" fmla="*/ 2 h 219"/>
                <a:gd name="T108" fmla="*/ 158 w 177"/>
                <a:gd name="T109" fmla="*/ 0 h 219"/>
                <a:gd name="T110" fmla="*/ 145 w 177"/>
                <a:gd name="T111" fmla="*/ 2 h 219"/>
                <a:gd name="T112" fmla="*/ 129 w 177"/>
                <a:gd name="T113" fmla="*/ 6 h 219"/>
                <a:gd name="T114" fmla="*/ 111 w 177"/>
                <a:gd name="T115" fmla="*/ 11 h 219"/>
                <a:gd name="T116" fmla="*/ 94 w 177"/>
                <a:gd name="T117" fmla="*/ 17 h 219"/>
                <a:gd name="T118" fmla="*/ 78 w 177"/>
                <a:gd name="T119" fmla="*/ 26 h 219"/>
                <a:gd name="T120" fmla="*/ 65 w 177"/>
                <a:gd name="T121" fmla="*/ 33 h 2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7"/>
                <a:gd name="T184" fmla="*/ 0 h 219"/>
                <a:gd name="T185" fmla="*/ 177 w 177"/>
                <a:gd name="T186" fmla="*/ 219 h 21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7" h="219">
                  <a:moveTo>
                    <a:pt x="65" y="33"/>
                  </a:moveTo>
                  <a:lnTo>
                    <a:pt x="52" y="43"/>
                  </a:lnTo>
                  <a:lnTo>
                    <a:pt x="41" y="54"/>
                  </a:lnTo>
                  <a:lnTo>
                    <a:pt x="29" y="66"/>
                  </a:lnTo>
                  <a:lnTo>
                    <a:pt x="20" y="79"/>
                  </a:lnTo>
                  <a:lnTo>
                    <a:pt x="12" y="93"/>
                  </a:lnTo>
                  <a:lnTo>
                    <a:pt x="6" y="107"/>
                  </a:lnTo>
                  <a:lnTo>
                    <a:pt x="2" y="121"/>
                  </a:lnTo>
                  <a:lnTo>
                    <a:pt x="0" y="136"/>
                  </a:lnTo>
                  <a:lnTo>
                    <a:pt x="2" y="158"/>
                  </a:lnTo>
                  <a:lnTo>
                    <a:pt x="10" y="177"/>
                  </a:lnTo>
                  <a:lnTo>
                    <a:pt x="23" y="193"/>
                  </a:lnTo>
                  <a:lnTo>
                    <a:pt x="38" y="204"/>
                  </a:lnTo>
                  <a:lnTo>
                    <a:pt x="57" y="213"/>
                  </a:lnTo>
                  <a:lnTo>
                    <a:pt x="78" y="218"/>
                  </a:lnTo>
                  <a:lnTo>
                    <a:pt x="98" y="219"/>
                  </a:lnTo>
                  <a:lnTo>
                    <a:pt x="118" y="216"/>
                  </a:lnTo>
                  <a:lnTo>
                    <a:pt x="123" y="216"/>
                  </a:lnTo>
                  <a:lnTo>
                    <a:pt x="127" y="214"/>
                  </a:lnTo>
                  <a:lnTo>
                    <a:pt x="130" y="210"/>
                  </a:lnTo>
                  <a:lnTo>
                    <a:pt x="131" y="205"/>
                  </a:lnTo>
                  <a:lnTo>
                    <a:pt x="130" y="203"/>
                  </a:lnTo>
                  <a:lnTo>
                    <a:pt x="127" y="203"/>
                  </a:lnTo>
                  <a:lnTo>
                    <a:pt x="123" y="202"/>
                  </a:lnTo>
                  <a:lnTo>
                    <a:pt x="117" y="202"/>
                  </a:lnTo>
                  <a:lnTo>
                    <a:pt x="111" y="202"/>
                  </a:lnTo>
                  <a:lnTo>
                    <a:pt x="106" y="202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87" y="201"/>
                  </a:lnTo>
                  <a:lnTo>
                    <a:pt x="77" y="200"/>
                  </a:lnTo>
                  <a:lnTo>
                    <a:pt x="67" y="199"/>
                  </a:lnTo>
                  <a:lnTo>
                    <a:pt x="56" y="196"/>
                  </a:lnTo>
                  <a:lnTo>
                    <a:pt x="46" y="193"/>
                  </a:lnTo>
                  <a:lnTo>
                    <a:pt x="35" y="185"/>
                  </a:lnTo>
                  <a:lnTo>
                    <a:pt x="26" y="175"/>
                  </a:lnTo>
                  <a:lnTo>
                    <a:pt x="15" y="162"/>
                  </a:lnTo>
                  <a:lnTo>
                    <a:pt x="13" y="146"/>
                  </a:lnTo>
                  <a:lnTo>
                    <a:pt x="14" y="131"/>
                  </a:lnTo>
                  <a:lnTo>
                    <a:pt x="19" y="116"/>
                  </a:lnTo>
                  <a:lnTo>
                    <a:pt x="25" y="102"/>
                  </a:lnTo>
                  <a:lnTo>
                    <a:pt x="34" y="89"/>
                  </a:lnTo>
                  <a:lnTo>
                    <a:pt x="45" y="76"/>
                  </a:lnTo>
                  <a:lnTo>
                    <a:pt x="56" y="65"/>
                  </a:lnTo>
                  <a:lnTo>
                    <a:pt x="70" y="55"/>
                  </a:lnTo>
                  <a:lnTo>
                    <a:pt x="84" y="45"/>
                  </a:lnTo>
                  <a:lnTo>
                    <a:pt x="98" y="37"/>
                  </a:lnTo>
                  <a:lnTo>
                    <a:pt x="113" y="29"/>
                  </a:lnTo>
                  <a:lnTo>
                    <a:pt x="127" y="23"/>
                  </a:lnTo>
                  <a:lnTo>
                    <a:pt x="141" y="17"/>
                  </a:lnTo>
                  <a:lnTo>
                    <a:pt x="154" y="12"/>
                  </a:lnTo>
                  <a:lnTo>
                    <a:pt x="167" y="9"/>
                  </a:lnTo>
                  <a:lnTo>
                    <a:pt x="177" y="7"/>
                  </a:lnTo>
                  <a:lnTo>
                    <a:pt x="170" y="2"/>
                  </a:lnTo>
                  <a:lnTo>
                    <a:pt x="158" y="0"/>
                  </a:lnTo>
                  <a:lnTo>
                    <a:pt x="145" y="2"/>
                  </a:lnTo>
                  <a:lnTo>
                    <a:pt x="129" y="6"/>
                  </a:lnTo>
                  <a:lnTo>
                    <a:pt x="111" y="11"/>
                  </a:lnTo>
                  <a:lnTo>
                    <a:pt x="94" y="17"/>
                  </a:lnTo>
                  <a:lnTo>
                    <a:pt x="78" y="26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91" name="Freeform 551"/>
            <p:cNvSpPr>
              <a:spLocks noChangeArrowheads="1"/>
            </p:cNvSpPr>
            <p:nvPr/>
          </p:nvSpPr>
          <p:spPr bwMode="auto">
            <a:xfrm>
              <a:off x="4540" y="3355"/>
              <a:ext cx="15" cy="25"/>
            </a:xfrm>
            <a:custGeom>
              <a:avLst/>
              <a:gdLst>
                <a:gd name="T0" fmla="*/ 97 w 115"/>
                <a:gd name="T1" fmla="*/ 57 h 170"/>
                <a:gd name="T2" fmla="*/ 100 w 115"/>
                <a:gd name="T3" fmla="*/ 75 h 170"/>
                <a:gd name="T4" fmla="*/ 98 w 115"/>
                <a:gd name="T5" fmla="*/ 90 h 170"/>
                <a:gd name="T6" fmla="*/ 91 w 115"/>
                <a:gd name="T7" fmla="*/ 103 h 170"/>
                <a:gd name="T8" fmla="*/ 80 w 115"/>
                <a:gd name="T9" fmla="*/ 114 h 170"/>
                <a:gd name="T10" fmla="*/ 68 w 115"/>
                <a:gd name="T11" fmla="*/ 125 h 170"/>
                <a:gd name="T12" fmla="*/ 54 w 115"/>
                <a:gd name="T13" fmla="*/ 135 h 170"/>
                <a:gd name="T14" fmla="*/ 39 w 115"/>
                <a:gd name="T15" fmla="*/ 145 h 170"/>
                <a:gd name="T16" fmla="*/ 27 w 115"/>
                <a:gd name="T17" fmla="*/ 155 h 170"/>
                <a:gd name="T18" fmla="*/ 25 w 115"/>
                <a:gd name="T19" fmla="*/ 158 h 170"/>
                <a:gd name="T20" fmla="*/ 23 w 115"/>
                <a:gd name="T21" fmla="*/ 160 h 170"/>
                <a:gd name="T22" fmla="*/ 23 w 115"/>
                <a:gd name="T23" fmla="*/ 164 h 170"/>
                <a:gd name="T24" fmla="*/ 26 w 115"/>
                <a:gd name="T25" fmla="*/ 167 h 170"/>
                <a:gd name="T26" fmla="*/ 28 w 115"/>
                <a:gd name="T27" fmla="*/ 169 h 170"/>
                <a:gd name="T28" fmla="*/ 31 w 115"/>
                <a:gd name="T29" fmla="*/ 170 h 170"/>
                <a:gd name="T30" fmla="*/ 34 w 115"/>
                <a:gd name="T31" fmla="*/ 170 h 170"/>
                <a:gd name="T32" fmla="*/ 37 w 115"/>
                <a:gd name="T33" fmla="*/ 169 h 170"/>
                <a:gd name="T34" fmla="*/ 53 w 115"/>
                <a:gd name="T35" fmla="*/ 159 h 170"/>
                <a:gd name="T36" fmla="*/ 69 w 115"/>
                <a:gd name="T37" fmla="*/ 149 h 170"/>
                <a:gd name="T38" fmla="*/ 83 w 115"/>
                <a:gd name="T39" fmla="*/ 137 h 170"/>
                <a:gd name="T40" fmla="*/ 97 w 115"/>
                <a:gd name="T41" fmla="*/ 123 h 170"/>
                <a:gd name="T42" fmla="*/ 106 w 115"/>
                <a:gd name="T43" fmla="*/ 108 h 170"/>
                <a:gd name="T44" fmla="*/ 113 w 115"/>
                <a:gd name="T45" fmla="*/ 91 h 170"/>
                <a:gd name="T46" fmla="*/ 115 w 115"/>
                <a:gd name="T47" fmla="*/ 73 h 170"/>
                <a:gd name="T48" fmla="*/ 111 w 115"/>
                <a:gd name="T49" fmla="*/ 53 h 170"/>
                <a:gd name="T50" fmla="*/ 101 w 115"/>
                <a:gd name="T51" fmla="*/ 39 h 170"/>
                <a:gd name="T52" fmla="*/ 89 w 115"/>
                <a:gd name="T53" fmla="*/ 26 h 170"/>
                <a:gd name="T54" fmla="*/ 72 w 115"/>
                <a:gd name="T55" fmla="*/ 15 h 170"/>
                <a:gd name="T56" fmla="*/ 55 w 115"/>
                <a:gd name="T57" fmla="*/ 8 h 170"/>
                <a:gd name="T58" fmla="*/ 37 w 115"/>
                <a:gd name="T59" fmla="*/ 2 h 170"/>
                <a:gd name="T60" fmla="*/ 21 w 115"/>
                <a:gd name="T61" fmla="*/ 0 h 170"/>
                <a:gd name="T62" fmla="*/ 9 w 115"/>
                <a:gd name="T63" fmla="*/ 1 h 170"/>
                <a:gd name="T64" fmla="*/ 0 w 115"/>
                <a:gd name="T65" fmla="*/ 5 h 170"/>
                <a:gd name="T66" fmla="*/ 15 w 115"/>
                <a:gd name="T67" fmla="*/ 10 h 170"/>
                <a:gd name="T68" fmla="*/ 30 w 115"/>
                <a:gd name="T69" fmla="*/ 13 h 170"/>
                <a:gd name="T70" fmla="*/ 43 w 115"/>
                <a:gd name="T71" fmla="*/ 16 h 170"/>
                <a:gd name="T72" fmla="*/ 57 w 115"/>
                <a:gd name="T73" fmla="*/ 20 h 170"/>
                <a:gd name="T74" fmla="*/ 70 w 115"/>
                <a:gd name="T75" fmla="*/ 26 h 170"/>
                <a:gd name="T76" fmla="*/ 81 w 115"/>
                <a:gd name="T77" fmla="*/ 33 h 170"/>
                <a:gd name="T78" fmla="*/ 91 w 115"/>
                <a:gd name="T79" fmla="*/ 43 h 170"/>
                <a:gd name="T80" fmla="*/ 97 w 115"/>
                <a:gd name="T81" fmla="*/ 57 h 1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170"/>
                <a:gd name="T125" fmla="*/ 115 w 115"/>
                <a:gd name="T126" fmla="*/ 170 h 1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170">
                  <a:moveTo>
                    <a:pt x="97" y="57"/>
                  </a:moveTo>
                  <a:lnTo>
                    <a:pt x="100" y="75"/>
                  </a:lnTo>
                  <a:lnTo>
                    <a:pt x="98" y="90"/>
                  </a:lnTo>
                  <a:lnTo>
                    <a:pt x="91" y="103"/>
                  </a:lnTo>
                  <a:lnTo>
                    <a:pt x="80" y="114"/>
                  </a:lnTo>
                  <a:lnTo>
                    <a:pt x="68" y="125"/>
                  </a:lnTo>
                  <a:lnTo>
                    <a:pt x="54" y="135"/>
                  </a:lnTo>
                  <a:lnTo>
                    <a:pt x="39" y="145"/>
                  </a:lnTo>
                  <a:lnTo>
                    <a:pt x="27" y="155"/>
                  </a:lnTo>
                  <a:lnTo>
                    <a:pt x="25" y="158"/>
                  </a:lnTo>
                  <a:lnTo>
                    <a:pt x="23" y="160"/>
                  </a:lnTo>
                  <a:lnTo>
                    <a:pt x="23" y="164"/>
                  </a:lnTo>
                  <a:lnTo>
                    <a:pt x="26" y="167"/>
                  </a:lnTo>
                  <a:lnTo>
                    <a:pt x="28" y="169"/>
                  </a:lnTo>
                  <a:lnTo>
                    <a:pt x="31" y="170"/>
                  </a:lnTo>
                  <a:lnTo>
                    <a:pt x="34" y="170"/>
                  </a:lnTo>
                  <a:lnTo>
                    <a:pt x="37" y="169"/>
                  </a:lnTo>
                  <a:lnTo>
                    <a:pt x="53" y="159"/>
                  </a:lnTo>
                  <a:lnTo>
                    <a:pt x="69" y="149"/>
                  </a:lnTo>
                  <a:lnTo>
                    <a:pt x="83" y="137"/>
                  </a:lnTo>
                  <a:lnTo>
                    <a:pt x="97" y="123"/>
                  </a:lnTo>
                  <a:lnTo>
                    <a:pt x="106" y="108"/>
                  </a:lnTo>
                  <a:lnTo>
                    <a:pt x="113" y="91"/>
                  </a:lnTo>
                  <a:lnTo>
                    <a:pt x="115" y="73"/>
                  </a:lnTo>
                  <a:lnTo>
                    <a:pt x="111" y="53"/>
                  </a:lnTo>
                  <a:lnTo>
                    <a:pt x="101" y="39"/>
                  </a:lnTo>
                  <a:lnTo>
                    <a:pt x="89" y="26"/>
                  </a:lnTo>
                  <a:lnTo>
                    <a:pt x="72" y="15"/>
                  </a:lnTo>
                  <a:lnTo>
                    <a:pt x="55" y="8"/>
                  </a:lnTo>
                  <a:lnTo>
                    <a:pt x="37" y="2"/>
                  </a:lnTo>
                  <a:lnTo>
                    <a:pt x="21" y="0"/>
                  </a:lnTo>
                  <a:lnTo>
                    <a:pt x="9" y="1"/>
                  </a:lnTo>
                  <a:lnTo>
                    <a:pt x="0" y="5"/>
                  </a:lnTo>
                  <a:lnTo>
                    <a:pt x="15" y="10"/>
                  </a:lnTo>
                  <a:lnTo>
                    <a:pt x="30" y="13"/>
                  </a:lnTo>
                  <a:lnTo>
                    <a:pt x="43" y="16"/>
                  </a:lnTo>
                  <a:lnTo>
                    <a:pt x="57" y="20"/>
                  </a:lnTo>
                  <a:lnTo>
                    <a:pt x="70" y="26"/>
                  </a:lnTo>
                  <a:lnTo>
                    <a:pt x="81" y="33"/>
                  </a:lnTo>
                  <a:lnTo>
                    <a:pt x="91" y="43"/>
                  </a:lnTo>
                  <a:lnTo>
                    <a:pt x="97" y="57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92" name="Freeform 552"/>
            <p:cNvSpPr>
              <a:spLocks noChangeArrowheads="1"/>
            </p:cNvSpPr>
            <p:nvPr/>
          </p:nvSpPr>
          <p:spPr bwMode="auto">
            <a:xfrm>
              <a:off x="4488" y="3350"/>
              <a:ext cx="36" cy="50"/>
            </a:xfrm>
            <a:custGeom>
              <a:avLst/>
              <a:gdLst>
                <a:gd name="T0" fmla="*/ 90 w 289"/>
                <a:gd name="T1" fmla="*/ 65 h 352"/>
                <a:gd name="T2" fmla="*/ 48 w 289"/>
                <a:gd name="T3" fmla="*/ 106 h 352"/>
                <a:gd name="T4" fmla="*/ 16 w 289"/>
                <a:gd name="T5" fmla="*/ 156 h 352"/>
                <a:gd name="T6" fmla="*/ 0 w 289"/>
                <a:gd name="T7" fmla="*/ 211 h 352"/>
                <a:gd name="T8" fmla="*/ 3 w 289"/>
                <a:gd name="T9" fmla="*/ 249 h 352"/>
                <a:gd name="T10" fmla="*/ 10 w 289"/>
                <a:gd name="T11" fmla="*/ 264 h 352"/>
                <a:gd name="T12" fmla="*/ 19 w 289"/>
                <a:gd name="T13" fmla="*/ 277 h 352"/>
                <a:gd name="T14" fmla="*/ 31 w 289"/>
                <a:gd name="T15" fmla="*/ 289 h 352"/>
                <a:gd name="T16" fmla="*/ 51 w 289"/>
                <a:gd name="T17" fmla="*/ 302 h 352"/>
                <a:gd name="T18" fmla="*/ 78 w 289"/>
                <a:gd name="T19" fmla="*/ 316 h 352"/>
                <a:gd name="T20" fmla="*/ 107 w 289"/>
                <a:gd name="T21" fmla="*/ 327 h 352"/>
                <a:gd name="T22" fmla="*/ 137 w 289"/>
                <a:gd name="T23" fmla="*/ 335 h 352"/>
                <a:gd name="T24" fmla="*/ 167 w 289"/>
                <a:gd name="T25" fmla="*/ 342 h 352"/>
                <a:gd name="T26" fmla="*/ 198 w 289"/>
                <a:gd name="T27" fmla="*/ 346 h 352"/>
                <a:gd name="T28" fmla="*/ 229 w 289"/>
                <a:gd name="T29" fmla="*/ 349 h 352"/>
                <a:gd name="T30" fmla="*/ 260 w 289"/>
                <a:gd name="T31" fmla="*/ 351 h 352"/>
                <a:gd name="T32" fmla="*/ 280 w 289"/>
                <a:gd name="T33" fmla="*/ 352 h 352"/>
                <a:gd name="T34" fmla="*/ 287 w 289"/>
                <a:gd name="T35" fmla="*/ 346 h 352"/>
                <a:gd name="T36" fmla="*/ 289 w 289"/>
                <a:gd name="T37" fmla="*/ 335 h 352"/>
                <a:gd name="T38" fmla="*/ 283 w 289"/>
                <a:gd name="T39" fmla="*/ 328 h 352"/>
                <a:gd name="T40" fmla="*/ 264 w 289"/>
                <a:gd name="T41" fmla="*/ 327 h 352"/>
                <a:gd name="T42" fmla="*/ 235 w 289"/>
                <a:gd name="T43" fmla="*/ 326 h 352"/>
                <a:gd name="T44" fmla="*/ 207 w 289"/>
                <a:gd name="T45" fmla="*/ 323 h 352"/>
                <a:gd name="T46" fmla="*/ 179 w 289"/>
                <a:gd name="T47" fmla="*/ 319 h 352"/>
                <a:gd name="T48" fmla="*/ 150 w 289"/>
                <a:gd name="T49" fmla="*/ 314 h 352"/>
                <a:gd name="T50" fmla="*/ 122 w 289"/>
                <a:gd name="T51" fmla="*/ 306 h 352"/>
                <a:gd name="T52" fmla="*/ 95 w 289"/>
                <a:gd name="T53" fmla="*/ 298 h 352"/>
                <a:gd name="T54" fmla="*/ 68 w 289"/>
                <a:gd name="T55" fmla="*/ 285 h 352"/>
                <a:gd name="T56" fmla="*/ 45 w 289"/>
                <a:gd name="T57" fmla="*/ 271 h 352"/>
                <a:gd name="T58" fmla="*/ 32 w 289"/>
                <a:gd name="T59" fmla="*/ 250 h 352"/>
                <a:gd name="T60" fmla="*/ 27 w 289"/>
                <a:gd name="T61" fmla="*/ 222 h 352"/>
                <a:gd name="T62" fmla="*/ 34 w 289"/>
                <a:gd name="T63" fmla="*/ 183 h 352"/>
                <a:gd name="T64" fmla="*/ 45 w 289"/>
                <a:gd name="T65" fmla="*/ 153 h 352"/>
                <a:gd name="T66" fmla="*/ 61 w 289"/>
                <a:gd name="T67" fmla="*/ 127 h 352"/>
                <a:gd name="T68" fmla="*/ 80 w 289"/>
                <a:gd name="T69" fmla="*/ 103 h 352"/>
                <a:gd name="T70" fmla="*/ 102 w 289"/>
                <a:gd name="T71" fmla="*/ 82 h 352"/>
                <a:gd name="T72" fmla="*/ 129 w 289"/>
                <a:gd name="T73" fmla="*/ 59 h 352"/>
                <a:gd name="T74" fmla="*/ 162 w 289"/>
                <a:gd name="T75" fmla="*/ 38 h 352"/>
                <a:gd name="T76" fmla="*/ 197 w 289"/>
                <a:gd name="T77" fmla="*/ 20 h 352"/>
                <a:gd name="T78" fmla="*/ 227 w 289"/>
                <a:gd name="T79" fmla="*/ 6 h 352"/>
                <a:gd name="T80" fmla="*/ 228 w 289"/>
                <a:gd name="T81" fmla="*/ 0 h 352"/>
                <a:gd name="T82" fmla="*/ 198 w 289"/>
                <a:gd name="T83" fmla="*/ 5 h 352"/>
                <a:gd name="T84" fmla="*/ 162 w 289"/>
                <a:gd name="T85" fmla="*/ 18 h 352"/>
                <a:gd name="T86" fmla="*/ 127 w 289"/>
                <a:gd name="T87" fmla="*/ 36 h 3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2"/>
                <a:gd name="T134" fmla="*/ 289 w 289"/>
                <a:gd name="T135" fmla="*/ 352 h 3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2">
                  <a:moveTo>
                    <a:pt x="113" y="47"/>
                  </a:moveTo>
                  <a:lnTo>
                    <a:pt x="90" y="65"/>
                  </a:lnTo>
                  <a:lnTo>
                    <a:pt x="68" y="85"/>
                  </a:lnTo>
                  <a:lnTo>
                    <a:pt x="48" y="106"/>
                  </a:lnTo>
                  <a:lnTo>
                    <a:pt x="31" y="130"/>
                  </a:lnTo>
                  <a:lnTo>
                    <a:pt x="16" y="156"/>
                  </a:lnTo>
                  <a:lnTo>
                    <a:pt x="5" y="182"/>
                  </a:lnTo>
                  <a:lnTo>
                    <a:pt x="0" y="211"/>
                  </a:lnTo>
                  <a:lnTo>
                    <a:pt x="1" y="241"/>
                  </a:lnTo>
                  <a:lnTo>
                    <a:pt x="3" y="249"/>
                  </a:lnTo>
                  <a:lnTo>
                    <a:pt x="6" y="257"/>
                  </a:lnTo>
                  <a:lnTo>
                    <a:pt x="10" y="264"/>
                  </a:lnTo>
                  <a:lnTo>
                    <a:pt x="14" y="271"/>
                  </a:lnTo>
                  <a:lnTo>
                    <a:pt x="19" y="277"/>
                  </a:lnTo>
                  <a:lnTo>
                    <a:pt x="24" y="284"/>
                  </a:lnTo>
                  <a:lnTo>
                    <a:pt x="31" y="289"/>
                  </a:lnTo>
                  <a:lnTo>
                    <a:pt x="37" y="293"/>
                  </a:lnTo>
                  <a:lnTo>
                    <a:pt x="51" y="302"/>
                  </a:lnTo>
                  <a:lnTo>
                    <a:pt x="64" y="309"/>
                  </a:lnTo>
                  <a:lnTo>
                    <a:pt x="78" y="316"/>
                  </a:lnTo>
                  <a:lnTo>
                    <a:pt x="93" y="321"/>
                  </a:lnTo>
                  <a:lnTo>
                    <a:pt x="107" y="327"/>
                  </a:lnTo>
                  <a:lnTo>
                    <a:pt x="122" y="331"/>
                  </a:lnTo>
                  <a:lnTo>
                    <a:pt x="137" y="335"/>
                  </a:lnTo>
                  <a:lnTo>
                    <a:pt x="151" y="338"/>
                  </a:lnTo>
                  <a:lnTo>
                    <a:pt x="167" y="342"/>
                  </a:lnTo>
                  <a:lnTo>
                    <a:pt x="183" y="344"/>
                  </a:lnTo>
                  <a:lnTo>
                    <a:pt x="198" y="346"/>
                  </a:lnTo>
                  <a:lnTo>
                    <a:pt x="213" y="348"/>
                  </a:lnTo>
                  <a:lnTo>
                    <a:pt x="229" y="349"/>
                  </a:lnTo>
                  <a:lnTo>
                    <a:pt x="245" y="350"/>
                  </a:lnTo>
                  <a:lnTo>
                    <a:pt x="260" y="351"/>
                  </a:lnTo>
                  <a:lnTo>
                    <a:pt x="275" y="352"/>
                  </a:lnTo>
                  <a:lnTo>
                    <a:pt x="280" y="352"/>
                  </a:lnTo>
                  <a:lnTo>
                    <a:pt x="284" y="349"/>
                  </a:lnTo>
                  <a:lnTo>
                    <a:pt x="287" y="346"/>
                  </a:lnTo>
                  <a:lnTo>
                    <a:pt x="289" y="340"/>
                  </a:lnTo>
                  <a:lnTo>
                    <a:pt x="289" y="335"/>
                  </a:lnTo>
                  <a:lnTo>
                    <a:pt x="287" y="331"/>
                  </a:lnTo>
                  <a:lnTo>
                    <a:pt x="283" y="328"/>
                  </a:lnTo>
                  <a:lnTo>
                    <a:pt x="279" y="327"/>
                  </a:lnTo>
                  <a:lnTo>
                    <a:pt x="264" y="327"/>
                  </a:lnTo>
                  <a:lnTo>
                    <a:pt x="250" y="327"/>
                  </a:lnTo>
                  <a:lnTo>
                    <a:pt x="235" y="326"/>
                  </a:lnTo>
                  <a:lnTo>
                    <a:pt x="222" y="324"/>
                  </a:lnTo>
                  <a:lnTo>
                    <a:pt x="207" y="323"/>
                  </a:lnTo>
                  <a:lnTo>
                    <a:pt x="192" y="321"/>
                  </a:lnTo>
                  <a:lnTo>
                    <a:pt x="179" y="319"/>
                  </a:lnTo>
                  <a:lnTo>
                    <a:pt x="164" y="317"/>
                  </a:lnTo>
                  <a:lnTo>
                    <a:pt x="150" y="314"/>
                  </a:lnTo>
                  <a:lnTo>
                    <a:pt x="136" y="311"/>
                  </a:lnTo>
                  <a:lnTo>
                    <a:pt x="122" y="306"/>
                  </a:lnTo>
                  <a:lnTo>
                    <a:pt x="108" y="302"/>
                  </a:lnTo>
                  <a:lnTo>
                    <a:pt x="95" y="298"/>
                  </a:lnTo>
                  <a:lnTo>
                    <a:pt x="82" y="291"/>
                  </a:lnTo>
                  <a:lnTo>
                    <a:pt x="68" y="285"/>
                  </a:lnTo>
                  <a:lnTo>
                    <a:pt x="56" y="278"/>
                  </a:lnTo>
                  <a:lnTo>
                    <a:pt x="45" y="271"/>
                  </a:lnTo>
                  <a:lnTo>
                    <a:pt x="37" y="260"/>
                  </a:lnTo>
                  <a:lnTo>
                    <a:pt x="32" y="250"/>
                  </a:lnTo>
                  <a:lnTo>
                    <a:pt x="27" y="237"/>
                  </a:lnTo>
                  <a:lnTo>
                    <a:pt x="27" y="222"/>
                  </a:lnTo>
                  <a:lnTo>
                    <a:pt x="30" y="203"/>
                  </a:lnTo>
                  <a:lnTo>
                    <a:pt x="34" y="183"/>
                  </a:lnTo>
                  <a:lnTo>
                    <a:pt x="38" y="169"/>
                  </a:lnTo>
                  <a:lnTo>
                    <a:pt x="45" y="153"/>
                  </a:lnTo>
                  <a:lnTo>
                    <a:pt x="54" y="140"/>
                  </a:lnTo>
                  <a:lnTo>
                    <a:pt x="61" y="127"/>
                  </a:lnTo>
                  <a:lnTo>
                    <a:pt x="71" y="115"/>
                  </a:lnTo>
                  <a:lnTo>
                    <a:pt x="80" y="103"/>
                  </a:lnTo>
                  <a:lnTo>
                    <a:pt x="90" y="93"/>
                  </a:lnTo>
                  <a:lnTo>
                    <a:pt x="102" y="82"/>
                  </a:lnTo>
                  <a:lnTo>
                    <a:pt x="116" y="70"/>
                  </a:lnTo>
                  <a:lnTo>
                    <a:pt x="129" y="59"/>
                  </a:lnTo>
                  <a:lnTo>
                    <a:pt x="145" y="49"/>
                  </a:lnTo>
                  <a:lnTo>
                    <a:pt x="162" y="38"/>
                  </a:lnTo>
                  <a:lnTo>
                    <a:pt x="180" y="28"/>
                  </a:lnTo>
                  <a:lnTo>
                    <a:pt x="197" y="20"/>
                  </a:lnTo>
                  <a:lnTo>
                    <a:pt x="212" y="12"/>
                  </a:lnTo>
                  <a:lnTo>
                    <a:pt x="227" y="6"/>
                  </a:lnTo>
                  <a:lnTo>
                    <a:pt x="240" y="1"/>
                  </a:lnTo>
                  <a:lnTo>
                    <a:pt x="228" y="0"/>
                  </a:lnTo>
                  <a:lnTo>
                    <a:pt x="213" y="1"/>
                  </a:lnTo>
                  <a:lnTo>
                    <a:pt x="198" y="5"/>
                  </a:lnTo>
                  <a:lnTo>
                    <a:pt x="180" y="10"/>
                  </a:lnTo>
                  <a:lnTo>
                    <a:pt x="162" y="18"/>
                  </a:lnTo>
                  <a:lnTo>
                    <a:pt x="144" y="26"/>
                  </a:lnTo>
                  <a:lnTo>
                    <a:pt x="127" y="36"/>
                  </a:lnTo>
                  <a:lnTo>
                    <a:pt x="113" y="47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93" name="Freeform 553"/>
            <p:cNvSpPr>
              <a:spLocks noChangeArrowheads="1"/>
            </p:cNvSpPr>
            <p:nvPr/>
          </p:nvSpPr>
          <p:spPr bwMode="auto">
            <a:xfrm>
              <a:off x="4539" y="3348"/>
              <a:ext cx="32" cy="34"/>
            </a:xfrm>
            <a:custGeom>
              <a:avLst/>
              <a:gdLst>
                <a:gd name="T0" fmla="*/ 210 w 252"/>
                <a:gd name="T1" fmla="*/ 72 h 235"/>
                <a:gd name="T2" fmla="*/ 222 w 252"/>
                <a:gd name="T3" fmla="*/ 85 h 235"/>
                <a:gd name="T4" fmla="*/ 228 w 252"/>
                <a:gd name="T5" fmla="*/ 100 h 235"/>
                <a:gd name="T6" fmla="*/ 232 w 252"/>
                <a:gd name="T7" fmla="*/ 116 h 235"/>
                <a:gd name="T8" fmla="*/ 232 w 252"/>
                <a:gd name="T9" fmla="*/ 133 h 235"/>
                <a:gd name="T10" fmla="*/ 230 w 252"/>
                <a:gd name="T11" fmla="*/ 147 h 235"/>
                <a:gd name="T12" fmla="*/ 226 w 252"/>
                <a:gd name="T13" fmla="*/ 159 h 235"/>
                <a:gd name="T14" fmla="*/ 218 w 252"/>
                <a:gd name="T15" fmla="*/ 171 h 235"/>
                <a:gd name="T16" fmla="*/ 211 w 252"/>
                <a:gd name="T17" fmla="*/ 180 h 235"/>
                <a:gd name="T18" fmla="*/ 202 w 252"/>
                <a:gd name="T19" fmla="*/ 191 h 235"/>
                <a:gd name="T20" fmla="*/ 192 w 252"/>
                <a:gd name="T21" fmla="*/ 200 h 235"/>
                <a:gd name="T22" fmla="*/ 183 w 252"/>
                <a:gd name="T23" fmla="*/ 209 h 235"/>
                <a:gd name="T24" fmla="*/ 173 w 252"/>
                <a:gd name="T25" fmla="*/ 219 h 235"/>
                <a:gd name="T26" fmla="*/ 171 w 252"/>
                <a:gd name="T27" fmla="*/ 222 h 235"/>
                <a:gd name="T28" fmla="*/ 170 w 252"/>
                <a:gd name="T29" fmla="*/ 225 h 235"/>
                <a:gd name="T30" fmla="*/ 171 w 252"/>
                <a:gd name="T31" fmla="*/ 229 h 235"/>
                <a:gd name="T32" fmla="*/ 173 w 252"/>
                <a:gd name="T33" fmla="*/ 232 h 235"/>
                <a:gd name="T34" fmla="*/ 176 w 252"/>
                <a:gd name="T35" fmla="*/ 234 h 235"/>
                <a:gd name="T36" fmla="*/ 180 w 252"/>
                <a:gd name="T37" fmla="*/ 235 h 235"/>
                <a:gd name="T38" fmla="*/ 184 w 252"/>
                <a:gd name="T39" fmla="*/ 234 h 235"/>
                <a:gd name="T40" fmla="*/ 187 w 252"/>
                <a:gd name="T41" fmla="*/ 232 h 235"/>
                <a:gd name="T42" fmla="*/ 208 w 252"/>
                <a:gd name="T43" fmla="*/ 218 h 235"/>
                <a:gd name="T44" fmla="*/ 225 w 252"/>
                <a:gd name="T45" fmla="*/ 200 h 235"/>
                <a:gd name="T46" fmla="*/ 239 w 252"/>
                <a:gd name="T47" fmla="*/ 178 h 235"/>
                <a:gd name="T48" fmla="*/ 249 w 252"/>
                <a:gd name="T49" fmla="*/ 156 h 235"/>
                <a:gd name="T50" fmla="*/ 252 w 252"/>
                <a:gd name="T51" fmla="*/ 131 h 235"/>
                <a:gd name="T52" fmla="*/ 250 w 252"/>
                <a:gd name="T53" fmla="*/ 108 h 235"/>
                <a:gd name="T54" fmla="*/ 242 w 252"/>
                <a:gd name="T55" fmla="*/ 85 h 235"/>
                <a:gd name="T56" fmla="*/ 225 w 252"/>
                <a:gd name="T57" fmla="*/ 65 h 235"/>
                <a:gd name="T58" fmla="*/ 212 w 252"/>
                <a:gd name="T59" fmla="*/ 54 h 235"/>
                <a:gd name="T60" fmla="*/ 197 w 252"/>
                <a:gd name="T61" fmla="*/ 45 h 235"/>
                <a:gd name="T62" fmla="*/ 181 w 252"/>
                <a:gd name="T63" fmla="*/ 36 h 235"/>
                <a:gd name="T64" fmla="*/ 164 w 252"/>
                <a:gd name="T65" fmla="*/ 29 h 235"/>
                <a:gd name="T66" fmla="*/ 146 w 252"/>
                <a:gd name="T67" fmla="*/ 22 h 235"/>
                <a:gd name="T68" fmla="*/ 127 w 252"/>
                <a:gd name="T69" fmla="*/ 17 h 235"/>
                <a:gd name="T70" fmla="*/ 109 w 252"/>
                <a:gd name="T71" fmla="*/ 12 h 235"/>
                <a:gd name="T72" fmla="*/ 90 w 252"/>
                <a:gd name="T73" fmla="*/ 7 h 235"/>
                <a:gd name="T74" fmla="*/ 73 w 252"/>
                <a:gd name="T75" fmla="*/ 4 h 235"/>
                <a:gd name="T76" fmla="*/ 57 w 252"/>
                <a:gd name="T77" fmla="*/ 2 h 235"/>
                <a:gd name="T78" fmla="*/ 42 w 252"/>
                <a:gd name="T79" fmla="*/ 0 h 235"/>
                <a:gd name="T80" fmla="*/ 28 w 252"/>
                <a:gd name="T81" fmla="*/ 0 h 235"/>
                <a:gd name="T82" fmla="*/ 17 w 252"/>
                <a:gd name="T83" fmla="*/ 0 h 235"/>
                <a:gd name="T84" fmla="*/ 8 w 252"/>
                <a:gd name="T85" fmla="*/ 1 h 235"/>
                <a:gd name="T86" fmla="*/ 3 w 252"/>
                <a:gd name="T87" fmla="*/ 3 h 235"/>
                <a:gd name="T88" fmla="*/ 0 w 252"/>
                <a:gd name="T89" fmla="*/ 5 h 235"/>
                <a:gd name="T90" fmla="*/ 10 w 252"/>
                <a:gd name="T91" fmla="*/ 7 h 235"/>
                <a:gd name="T92" fmla="*/ 22 w 252"/>
                <a:gd name="T93" fmla="*/ 8 h 235"/>
                <a:gd name="T94" fmla="*/ 33 w 252"/>
                <a:gd name="T95" fmla="*/ 11 h 235"/>
                <a:gd name="T96" fmla="*/ 46 w 252"/>
                <a:gd name="T97" fmla="*/ 13 h 235"/>
                <a:gd name="T98" fmla="*/ 60 w 252"/>
                <a:gd name="T99" fmla="*/ 15 h 235"/>
                <a:gd name="T100" fmla="*/ 73 w 252"/>
                <a:gd name="T101" fmla="*/ 17 h 235"/>
                <a:gd name="T102" fmla="*/ 87 w 252"/>
                <a:gd name="T103" fmla="*/ 20 h 235"/>
                <a:gd name="T104" fmla="*/ 102 w 252"/>
                <a:gd name="T105" fmla="*/ 23 h 235"/>
                <a:gd name="T106" fmla="*/ 115 w 252"/>
                <a:gd name="T107" fmla="*/ 28 h 235"/>
                <a:gd name="T108" fmla="*/ 130 w 252"/>
                <a:gd name="T109" fmla="*/ 32 h 235"/>
                <a:gd name="T110" fmla="*/ 145 w 252"/>
                <a:gd name="T111" fmla="*/ 37 h 235"/>
                <a:gd name="T112" fmla="*/ 159 w 252"/>
                <a:gd name="T113" fmla="*/ 43 h 235"/>
                <a:gd name="T114" fmla="*/ 172 w 252"/>
                <a:gd name="T115" fmla="*/ 49 h 235"/>
                <a:gd name="T116" fmla="*/ 186 w 252"/>
                <a:gd name="T117" fmla="*/ 55 h 235"/>
                <a:gd name="T118" fmla="*/ 198 w 252"/>
                <a:gd name="T119" fmla="*/ 64 h 235"/>
                <a:gd name="T120" fmla="*/ 210 w 252"/>
                <a:gd name="T121" fmla="*/ 72 h 23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2"/>
                <a:gd name="T184" fmla="*/ 0 h 235"/>
                <a:gd name="T185" fmla="*/ 252 w 252"/>
                <a:gd name="T186" fmla="*/ 235 h 23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2" h="235">
                  <a:moveTo>
                    <a:pt x="210" y="72"/>
                  </a:moveTo>
                  <a:lnTo>
                    <a:pt x="222" y="85"/>
                  </a:lnTo>
                  <a:lnTo>
                    <a:pt x="228" y="100"/>
                  </a:lnTo>
                  <a:lnTo>
                    <a:pt x="232" y="116"/>
                  </a:lnTo>
                  <a:lnTo>
                    <a:pt x="232" y="133"/>
                  </a:lnTo>
                  <a:lnTo>
                    <a:pt x="230" y="147"/>
                  </a:lnTo>
                  <a:lnTo>
                    <a:pt x="226" y="159"/>
                  </a:lnTo>
                  <a:lnTo>
                    <a:pt x="218" y="171"/>
                  </a:lnTo>
                  <a:lnTo>
                    <a:pt x="211" y="180"/>
                  </a:lnTo>
                  <a:lnTo>
                    <a:pt x="202" y="191"/>
                  </a:lnTo>
                  <a:lnTo>
                    <a:pt x="192" y="200"/>
                  </a:lnTo>
                  <a:lnTo>
                    <a:pt x="183" y="209"/>
                  </a:lnTo>
                  <a:lnTo>
                    <a:pt x="173" y="219"/>
                  </a:lnTo>
                  <a:lnTo>
                    <a:pt x="171" y="222"/>
                  </a:lnTo>
                  <a:lnTo>
                    <a:pt x="170" y="225"/>
                  </a:lnTo>
                  <a:lnTo>
                    <a:pt x="171" y="229"/>
                  </a:lnTo>
                  <a:lnTo>
                    <a:pt x="173" y="232"/>
                  </a:lnTo>
                  <a:lnTo>
                    <a:pt x="176" y="234"/>
                  </a:lnTo>
                  <a:lnTo>
                    <a:pt x="180" y="235"/>
                  </a:lnTo>
                  <a:lnTo>
                    <a:pt x="184" y="234"/>
                  </a:lnTo>
                  <a:lnTo>
                    <a:pt x="187" y="232"/>
                  </a:lnTo>
                  <a:lnTo>
                    <a:pt x="208" y="218"/>
                  </a:lnTo>
                  <a:lnTo>
                    <a:pt x="225" y="200"/>
                  </a:lnTo>
                  <a:lnTo>
                    <a:pt x="239" y="178"/>
                  </a:lnTo>
                  <a:lnTo>
                    <a:pt x="249" y="156"/>
                  </a:lnTo>
                  <a:lnTo>
                    <a:pt x="252" y="131"/>
                  </a:lnTo>
                  <a:lnTo>
                    <a:pt x="250" y="108"/>
                  </a:lnTo>
                  <a:lnTo>
                    <a:pt x="242" y="85"/>
                  </a:lnTo>
                  <a:lnTo>
                    <a:pt x="225" y="65"/>
                  </a:lnTo>
                  <a:lnTo>
                    <a:pt x="212" y="54"/>
                  </a:lnTo>
                  <a:lnTo>
                    <a:pt x="197" y="45"/>
                  </a:lnTo>
                  <a:lnTo>
                    <a:pt x="181" y="36"/>
                  </a:lnTo>
                  <a:lnTo>
                    <a:pt x="164" y="29"/>
                  </a:lnTo>
                  <a:lnTo>
                    <a:pt x="146" y="22"/>
                  </a:lnTo>
                  <a:lnTo>
                    <a:pt x="127" y="17"/>
                  </a:lnTo>
                  <a:lnTo>
                    <a:pt x="109" y="12"/>
                  </a:lnTo>
                  <a:lnTo>
                    <a:pt x="90" y="7"/>
                  </a:lnTo>
                  <a:lnTo>
                    <a:pt x="73" y="4"/>
                  </a:lnTo>
                  <a:lnTo>
                    <a:pt x="57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0" y="5"/>
                  </a:lnTo>
                  <a:lnTo>
                    <a:pt x="10" y="7"/>
                  </a:lnTo>
                  <a:lnTo>
                    <a:pt x="22" y="8"/>
                  </a:lnTo>
                  <a:lnTo>
                    <a:pt x="33" y="11"/>
                  </a:lnTo>
                  <a:lnTo>
                    <a:pt x="46" y="13"/>
                  </a:lnTo>
                  <a:lnTo>
                    <a:pt x="60" y="15"/>
                  </a:lnTo>
                  <a:lnTo>
                    <a:pt x="73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5" y="28"/>
                  </a:lnTo>
                  <a:lnTo>
                    <a:pt x="130" y="32"/>
                  </a:lnTo>
                  <a:lnTo>
                    <a:pt x="145" y="37"/>
                  </a:lnTo>
                  <a:lnTo>
                    <a:pt x="159" y="43"/>
                  </a:lnTo>
                  <a:lnTo>
                    <a:pt x="172" y="49"/>
                  </a:lnTo>
                  <a:lnTo>
                    <a:pt x="186" y="55"/>
                  </a:lnTo>
                  <a:lnTo>
                    <a:pt x="198" y="64"/>
                  </a:lnTo>
                  <a:lnTo>
                    <a:pt x="210" y="72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94" name="Freeform 554"/>
            <p:cNvSpPr>
              <a:spLocks noChangeArrowheads="1"/>
            </p:cNvSpPr>
            <p:nvPr/>
          </p:nvSpPr>
          <p:spPr bwMode="auto">
            <a:xfrm>
              <a:off x="4476" y="3366"/>
              <a:ext cx="13" cy="32"/>
            </a:xfrm>
            <a:custGeom>
              <a:avLst/>
              <a:gdLst>
                <a:gd name="T0" fmla="*/ 0 w 103"/>
                <a:gd name="T1" fmla="*/ 120 h 220"/>
                <a:gd name="T2" fmla="*/ 0 w 103"/>
                <a:gd name="T3" fmla="*/ 138 h 220"/>
                <a:gd name="T4" fmla="*/ 4 w 103"/>
                <a:gd name="T5" fmla="*/ 155 h 220"/>
                <a:gd name="T6" fmla="*/ 12 w 103"/>
                <a:gd name="T7" fmla="*/ 171 h 220"/>
                <a:gd name="T8" fmla="*/ 22 w 103"/>
                <a:gd name="T9" fmla="*/ 185 h 220"/>
                <a:gd name="T10" fmla="*/ 35 w 103"/>
                <a:gd name="T11" fmla="*/ 197 h 220"/>
                <a:gd name="T12" fmla="*/ 50 w 103"/>
                <a:gd name="T13" fmla="*/ 207 h 220"/>
                <a:gd name="T14" fmla="*/ 66 w 103"/>
                <a:gd name="T15" fmla="*/ 215 h 220"/>
                <a:gd name="T16" fmla="*/ 83 w 103"/>
                <a:gd name="T17" fmla="*/ 219 h 220"/>
                <a:gd name="T18" fmla="*/ 89 w 103"/>
                <a:gd name="T19" fmla="*/ 220 h 220"/>
                <a:gd name="T20" fmla="*/ 94 w 103"/>
                <a:gd name="T21" fmla="*/ 218 h 220"/>
                <a:gd name="T22" fmla="*/ 98 w 103"/>
                <a:gd name="T23" fmla="*/ 215 h 220"/>
                <a:gd name="T24" fmla="*/ 100 w 103"/>
                <a:gd name="T25" fmla="*/ 211 h 220"/>
                <a:gd name="T26" fmla="*/ 100 w 103"/>
                <a:gd name="T27" fmla="*/ 205 h 220"/>
                <a:gd name="T28" fmla="*/ 99 w 103"/>
                <a:gd name="T29" fmla="*/ 200 h 220"/>
                <a:gd name="T30" fmla="*/ 96 w 103"/>
                <a:gd name="T31" fmla="*/ 196 h 220"/>
                <a:gd name="T32" fmla="*/ 91 w 103"/>
                <a:gd name="T33" fmla="*/ 193 h 220"/>
                <a:gd name="T34" fmla="*/ 74 w 103"/>
                <a:gd name="T35" fmla="*/ 187 h 220"/>
                <a:gd name="T36" fmla="*/ 58 w 103"/>
                <a:gd name="T37" fmla="*/ 178 h 220"/>
                <a:gd name="T38" fmla="*/ 45 w 103"/>
                <a:gd name="T39" fmla="*/ 167 h 220"/>
                <a:gd name="T40" fmla="*/ 36 w 103"/>
                <a:gd name="T41" fmla="*/ 154 h 220"/>
                <a:gd name="T42" fmla="*/ 30 w 103"/>
                <a:gd name="T43" fmla="*/ 138 h 220"/>
                <a:gd name="T44" fmla="*/ 27 w 103"/>
                <a:gd name="T45" fmla="*/ 121 h 220"/>
                <a:gd name="T46" fmla="*/ 27 w 103"/>
                <a:gd name="T47" fmla="*/ 103 h 220"/>
                <a:gd name="T48" fmla="*/ 32 w 103"/>
                <a:gd name="T49" fmla="*/ 83 h 220"/>
                <a:gd name="T50" fmla="*/ 39 w 103"/>
                <a:gd name="T51" fmla="*/ 69 h 220"/>
                <a:gd name="T52" fmla="*/ 51 w 103"/>
                <a:gd name="T53" fmla="*/ 56 h 220"/>
                <a:gd name="T54" fmla="*/ 63 w 103"/>
                <a:gd name="T55" fmla="*/ 43 h 220"/>
                <a:gd name="T56" fmla="*/ 77 w 103"/>
                <a:gd name="T57" fmla="*/ 31 h 220"/>
                <a:gd name="T58" fmla="*/ 89 w 103"/>
                <a:gd name="T59" fmla="*/ 21 h 220"/>
                <a:gd name="T60" fmla="*/ 98 w 103"/>
                <a:gd name="T61" fmla="*/ 12 h 220"/>
                <a:gd name="T62" fmla="*/ 103 w 103"/>
                <a:gd name="T63" fmla="*/ 5 h 220"/>
                <a:gd name="T64" fmla="*/ 103 w 103"/>
                <a:gd name="T65" fmla="*/ 0 h 220"/>
                <a:gd name="T66" fmla="*/ 92 w 103"/>
                <a:gd name="T67" fmla="*/ 4 h 220"/>
                <a:gd name="T68" fmla="*/ 77 w 103"/>
                <a:gd name="T69" fmla="*/ 12 h 220"/>
                <a:gd name="T70" fmla="*/ 61 w 103"/>
                <a:gd name="T71" fmla="*/ 25 h 220"/>
                <a:gd name="T72" fmla="*/ 44 w 103"/>
                <a:gd name="T73" fmla="*/ 40 h 220"/>
                <a:gd name="T74" fmla="*/ 29 w 103"/>
                <a:gd name="T75" fmla="*/ 57 h 220"/>
                <a:gd name="T76" fmla="*/ 16 w 103"/>
                <a:gd name="T77" fmla="*/ 77 h 220"/>
                <a:gd name="T78" fmla="*/ 6 w 103"/>
                <a:gd name="T79" fmla="*/ 98 h 220"/>
                <a:gd name="T80" fmla="*/ 0 w 103"/>
                <a:gd name="T81" fmla="*/ 120 h 2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0"/>
                <a:gd name="T125" fmla="*/ 103 w 103"/>
                <a:gd name="T126" fmla="*/ 220 h 2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0">
                  <a:moveTo>
                    <a:pt x="0" y="120"/>
                  </a:moveTo>
                  <a:lnTo>
                    <a:pt x="0" y="138"/>
                  </a:lnTo>
                  <a:lnTo>
                    <a:pt x="4" y="155"/>
                  </a:lnTo>
                  <a:lnTo>
                    <a:pt x="12" y="171"/>
                  </a:lnTo>
                  <a:lnTo>
                    <a:pt x="22" y="185"/>
                  </a:lnTo>
                  <a:lnTo>
                    <a:pt x="35" y="197"/>
                  </a:lnTo>
                  <a:lnTo>
                    <a:pt x="50" y="207"/>
                  </a:lnTo>
                  <a:lnTo>
                    <a:pt x="66" y="215"/>
                  </a:lnTo>
                  <a:lnTo>
                    <a:pt x="83" y="219"/>
                  </a:lnTo>
                  <a:lnTo>
                    <a:pt x="89" y="220"/>
                  </a:lnTo>
                  <a:lnTo>
                    <a:pt x="94" y="218"/>
                  </a:lnTo>
                  <a:lnTo>
                    <a:pt x="98" y="215"/>
                  </a:lnTo>
                  <a:lnTo>
                    <a:pt x="100" y="211"/>
                  </a:lnTo>
                  <a:lnTo>
                    <a:pt x="100" y="205"/>
                  </a:lnTo>
                  <a:lnTo>
                    <a:pt x="99" y="200"/>
                  </a:lnTo>
                  <a:lnTo>
                    <a:pt x="96" y="196"/>
                  </a:lnTo>
                  <a:lnTo>
                    <a:pt x="91" y="193"/>
                  </a:lnTo>
                  <a:lnTo>
                    <a:pt x="74" y="187"/>
                  </a:lnTo>
                  <a:lnTo>
                    <a:pt x="58" y="178"/>
                  </a:lnTo>
                  <a:lnTo>
                    <a:pt x="45" y="167"/>
                  </a:lnTo>
                  <a:lnTo>
                    <a:pt x="36" y="154"/>
                  </a:lnTo>
                  <a:lnTo>
                    <a:pt x="30" y="138"/>
                  </a:lnTo>
                  <a:lnTo>
                    <a:pt x="27" y="121"/>
                  </a:lnTo>
                  <a:lnTo>
                    <a:pt x="27" y="103"/>
                  </a:lnTo>
                  <a:lnTo>
                    <a:pt x="32" y="83"/>
                  </a:lnTo>
                  <a:lnTo>
                    <a:pt x="39" y="69"/>
                  </a:lnTo>
                  <a:lnTo>
                    <a:pt x="51" y="56"/>
                  </a:lnTo>
                  <a:lnTo>
                    <a:pt x="63" y="43"/>
                  </a:lnTo>
                  <a:lnTo>
                    <a:pt x="77" y="31"/>
                  </a:lnTo>
                  <a:lnTo>
                    <a:pt x="89" y="21"/>
                  </a:lnTo>
                  <a:lnTo>
                    <a:pt x="98" y="12"/>
                  </a:lnTo>
                  <a:lnTo>
                    <a:pt x="103" y="5"/>
                  </a:lnTo>
                  <a:lnTo>
                    <a:pt x="103" y="0"/>
                  </a:lnTo>
                  <a:lnTo>
                    <a:pt x="92" y="4"/>
                  </a:lnTo>
                  <a:lnTo>
                    <a:pt x="77" y="12"/>
                  </a:lnTo>
                  <a:lnTo>
                    <a:pt x="61" y="25"/>
                  </a:lnTo>
                  <a:lnTo>
                    <a:pt x="44" y="40"/>
                  </a:lnTo>
                  <a:lnTo>
                    <a:pt x="29" y="57"/>
                  </a:lnTo>
                  <a:lnTo>
                    <a:pt x="16" y="77"/>
                  </a:lnTo>
                  <a:lnTo>
                    <a:pt x="6" y="98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95" name="Freeform 555"/>
            <p:cNvSpPr>
              <a:spLocks noChangeArrowheads="1"/>
            </p:cNvSpPr>
            <p:nvPr/>
          </p:nvSpPr>
          <p:spPr bwMode="auto">
            <a:xfrm>
              <a:off x="4565" y="3346"/>
              <a:ext cx="28" cy="41"/>
            </a:xfrm>
            <a:custGeom>
              <a:avLst/>
              <a:gdLst>
                <a:gd name="T0" fmla="*/ 186 w 220"/>
                <a:gd name="T1" fmla="*/ 115 h 288"/>
                <a:gd name="T2" fmla="*/ 196 w 220"/>
                <a:gd name="T3" fmla="*/ 133 h 288"/>
                <a:gd name="T4" fmla="*/ 202 w 220"/>
                <a:gd name="T5" fmla="*/ 153 h 288"/>
                <a:gd name="T6" fmla="*/ 199 w 220"/>
                <a:gd name="T7" fmla="*/ 174 h 288"/>
                <a:gd name="T8" fmla="*/ 186 w 220"/>
                <a:gd name="T9" fmla="*/ 194 h 288"/>
                <a:gd name="T10" fmla="*/ 168 w 220"/>
                <a:gd name="T11" fmla="*/ 213 h 288"/>
                <a:gd name="T12" fmla="*/ 148 w 220"/>
                <a:gd name="T13" fmla="*/ 229 h 288"/>
                <a:gd name="T14" fmla="*/ 127 w 220"/>
                <a:gd name="T15" fmla="*/ 246 h 288"/>
                <a:gd name="T16" fmla="*/ 115 w 220"/>
                <a:gd name="T17" fmla="*/ 258 h 288"/>
                <a:gd name="T18" fmla="*/ 110 w 220"/>
                <a:gd name="T19" fmla="*/ 267 h 288"/>
                <a:gd name="T20" fmla="*/ 107 w 220"/>
                <a:gd name="T21" fmla="*/ 276 h 288"/>
                <a:gd name="T22" fmla="*/ 109 w 220"/>
                <a:gd name="T23" fmla="*/ 284 h 288"/>
                <a:gd name="T24" fmla="*/ 117 w 220"/>
                <a:gd name="T25" fmla="*/ 288 h 288"/>
                <a:gd name="T26" fmla="*/ 124 w 220"/>
                <a:gd name="T27" fmla="*/ 287 h 288"/>
                <a:gd name="T28" fmla="*/ 138 w 220"/>
                <a:gd name="T29" fmla="*/ 271 h 288"/>
                <a:gd name="T30" fmla="*/ 161 w 220"/>
                <a:gd name="T31" fmla="*/ 250 h 288"/>
                <a:gd name="T32" fmla="*/ 185 w 220"/>
                <a:gd name="T33" fmla="*/ 229 h 288"/>
                <a:gd name="T34" fmla="*/ 206 w 220"/>
                <a:gd name="T35" fmla="*/ 204 h 288"/>
                <a:gd name="T36" fmla="*/ 219 w 220"/>
                <a:gd name="T37" fmla="*/ 173 h 288"/>
                <a:gd name="T38" fmla="*/ 218 w 220"/>
                <a:gd name="T39" fmla="*/ 141 h 288"/>
                <a:gd name="T40" fmla="*/ 204 w 220"/>
                <a:gd name="T41" fmla="*/ 111 h 288"/>
                <a:gd name="T42" fmla="*/ 182 w 220"/>
                <a:gd name="T43" fmla="*/ 86 h 288"/>
                <a:gd name="T44" fmla="*/ 158 w 220"/>
                <a:gd name="T45" fmla="*/ 70 h 288"/>
                <a:gd name="T46" fmla="*/ 134 w 220"/>
                <a:gd name="T47" fmla="*/ 56 h 288"/>
                <a:gd name="T48" fmla="*/ 109 w 220"/>
                <a:gd name="T49" fmla="*/ 43 h 288"/>
                <a:gd name="T50" fmla="*/ 83 w 220"/>
                <a:gd name="T51" fmla="*/ 29 h 288"/>
                <a:gd name="T52" fmla="*/ 59 w 220"/>
                <a:gd name="T53" fmla="*/ 17 h 288"/>
                <a:gd name="T54" fmla="*/ 36 w 220"/>
                <a:gd name="T55" fmla="*/ 7 h 288"/>
                <a:gd name="T56" fmla="*/ 18 w 220"/>
                <a:gd name="T57" fmla="*/ 1 h 288"/>
                <a:gd name="T58" fmla="*/ 4 w 220"/>
                <a:gd name="T59" fmla="*/ 0 h 288"/>
                <a:gd name="T60" fmla="*/ 9 w 220"/>
                <a:gd name="T61" fmla="*/ 7 h 288"/>
                <a:gd name="T62" fmla="*/ 31 w 220"/>
                <a:gd name="T63" fmla="*/ 18 h 288"/>
                <a:gd name="T64" fmla="*/ 54 w 220"/>
                <a:gd name="T65" fmla="*/ 29 h 288"/>
                <a:gd name="T66" fmla="*/ 77 w 220"/>
                <a:gd name="T67" fmla="*/ 40 h 288"/>
                <a:gd name="T68" fmla="*/ 101 w 220"/>
                <a:gd name="T69" fmla="*/ 53 h 288"/>
                <a:gd name="T70" fmla="*/ 124 w 220"/>
                <a:gd name="T71" fmla="*/ 66 h 288"/>
                <a:gd name="T72" fmla="*/ 147 w 220"/>
                <a:gd name="T73" fmla="*/ 82 h 288"/>
                <a:gd name="T74" fmla="*/ 168 w 220"/>
                <a:gd name="T75" fmla="*/ 98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0"/>
                <a:gd name="T115" fmla="*/ 0 h 288"/>
                <a:gd name="T116" fmla="*/ 220 w 220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0" h="288">
                  <a:moveTo>
                    <a:pt x="179" y="108"/>
                  </a:moveTo>
                  <a:lnTo>
                    <a:pt x="186" y="115"/>
                  </a:lnTo>
                  <a:lnTo>
                    <a:pt x="191" y="124"/>
                  </a:lnTo>
                  <a:lnTo>
                    <a:pt x="196" y="133"/>
                  </a:lnTo>
                  <a:lnTo>
                    <a:pt x="200" y="143"/>
                  </a:lnTo>
                  <a:lnTo>
                    <a:pt x="202" y="153"/>
                  </a:lnTo>
                  <a:lnTo>
                    <a:pt x="201" y="163"/>
                  </a:lnTo>
                  <a:lnTo>
                    <a:pt x="199" y="174"/>
                  </a:lnTo>
                  <a:lnTo>
                    <a:pt x="193" y="184"/>
                  </a:lnTo>
                  <a:lnTo>
                    <a:pt x="186" y="194"/>
                  </a:lnTo>
                  <a:lnTo>
                    <a:pt x="178" y="204"/>
                  </a:lnTo>
                  <a:lnTo>
                    <a:pt x="168" y="213"/>
                  </a:lnTo>
                  <a:lnTo>
                    <a:pt x="159" y="221"/>
                  </a:lnTo>
                  <a:lnTo>
                    <a:pt x="148" y="229"/>
                  </a:lnTo>
                  <a:lnTo>
                    <a:pt x="138" y="237"/>
                  </a:lnTo>
                  <a:lnTo>
                    <a:pt x="127" y="246"/>
                  </a:lnTo>
                  <a:lnTo>
                    <a:pt x="118" y="255"/>
                  </a:lnTo>
                  <a:lnTo>
                    <a:pt x="115" y="258"/>
                  </a:lnTo>
                  <a:lnTo>
                    <a:pt x="112" y="263"/>
                  </a:lnTo>
                  <a:lnTo>
                    <a:pt x="110" y="267"/>
                  </a:lnTo>
                  <a:lnTo>
                    <a:pt x="108" y="271"/>
                  </a:lnTo>
                  <a:lnTo>
                    <a:pt x="107" y="276"/>
                  </a:lnTo>
                  <a:lnTo>
                    <a:pt x="107" y="280"/>
                  </a:lnTo>
                  <a:lnTo>
                    <a:pt x="109" y="284"/>
                  </a:lnTo>
                  <a:lnTo>
                    <a:pt x="112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4" y="287"/>
                  </a:lnTo>
                  <a:lnTo>
                    <a:pt x="127" y="284"/>
                  </a:lnTo>
                  <a:lnTo>
                    <a:pt x="138" y="271"/>
                  </a:lnTo>
                  <a:lnTo>
                    <a:pt x="149" y="261"/>
                  </a:lnTo>
                  <a:lnTo>
                    <a:pt x="161" y="250"/>
                  </a:lnTo>
                  <a:lnTo>
                    <a:pt x="173" y="239"/>
                  </a:lnTo>
                  <a:lnTo>
                    <a:pt x="185" y="229"/>
                  </a:lnTo>
                  <a:lnTo>
                    <a:pt x="196" y="217"/>
                  </a:lnTo>
                  <a:lnTo>
                    <a:pt x="206" y="204"/>
                  </a:lnTo>
                  <a:lnTo>
                    <a:pt x="213" y="190"/>
                  </a:lnTo>
                  <a:lnTo>
                    <a:pt x="219" y="173"/>
                  </a:lnTo>
                  <a:lnTo>
                    <a:pt x="220" y="157"/>
                  </a:lnTo>
                  <a:lnTo>
                    <a:pt x="218" y="141"/>
                  </a:lnTo>
                  <a:lnTo>
                    <a:pt x="212" y="125"/>
                  </a:lnTo>
                  <a:lnTo>
                    <a:pt x="204" y="111"/>
                  </a:lnTo>
                  <a:lnTo>
                    <a:pt x="194" y="97"/>
                  </a:lnTo>
                  <a:lnTo>
                    <a:pt x="182" y="86"/>
                  </a:lnTo>
                  <a:lnTo>
                    <a:pt x="168" y="77"/>
                  </a:lnTo>
                  <a:lnTo>
                    <a:pt x="158" y="70"/>
                  </a:lnTo>
                  <a:lnTo>
                    <a:pt x="146" y="64"/>
                  </a:lnTo>
                  <a:lnTo>
                    <a:pt x="134" y="56"/>
                  </a:lnTo>
                  <a:lnTo>
                    <a:pt x="122" y="50"/>
                  </a:lnTo>
                  <a:lnTo>
                    <a:pt x="109" y="43"/>
                  </a:lnTo>
                  <a:lnTo>
                    <a:pt x="96" y="36"/>
                  </a:lnTo>
                  <a:lnTo>
                    <a:pt x="83" y="29"/>
                  </a:lnTo>
                  <a:lnTo>
                    <a:pt x="70" y="22"/>
                  </a:lnTo>
                  <a:lnTo>
                    <a:pt x="59" y="17"/>
                  </a:lnTo>
                  <a:lnTo>
                    <a:pt x="47" y="12"/>
                  </a:lnTo>
                  <a:lnTo>
                    <a:pt x="36" y="7"/>
                  </a:lnTo>
                  <a:lnTo>
                    <a:pt x="26" y="4"/>
                  </a:lnTo>
                  <a:lnTo>
                    <a:pt x="18" y="1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9" y="7"/>
                  </a:lnTo>
                  <a:lnTo>
                    <a:pt x="20" y="13"/>
                  </a:lnTo>
                  <a:lnTo>
                    <a:pt x="31" y="18"/>
                  </a:lnTo>
                  <a:lnTo>
                    <a:pt x="42" y="23"/>
                  </a:lnTo>
                  <a:lnTo>
                    <a:pt x="54" y="29"/>
                  </a:lnTo>
                  <a:lnTo>
                    <a:pt x="65" y="34"/>
                  </a:lnTo>
                  <a:lnTo>
                    <a:pt x="77" y="40"/>
                  </a:lnTo>
                  <a:lnTo>
                    <a:pt x="88" y="47"/>
                  </a:lnTo>
                  <a:lnTo>
                    <a:pt x="101" y="53"/>
                  </a:lnTo>
                  <a:lnTo>
                    <a:pt x="112" y="60"/>
                  </a:lnTo>
                  <a:lnTo>
                    <a:pt x="124" y="66"/>
                  </a:lnTo>
                  <a:lnTo>
                    <a:pt x="136" y="74"/>
                  </a:lnTo>
                  <a:lnTo>
                    <a:pt x="147" y="82"/>
                  </a:lnTo>
                  <a:lnTo>
                    <a:pt x="158" y="90"/>
                  </a:lnTo>
                  <a:lnTo>
                    <a:pt x="168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96" name="Freeform 556"/>
            <p:cNvSpPr>
              <a:spLocks noChangeArrowheads="1"/>
            </p:cNvSpPr>
            <p:nvPr/>
          </p:nvSpPr>
          <p:spPr bwMode="auto">
            <a:xfrm>
              <a:off x="4538" y="3409"/>
              <a:ext cx="107" cy="71"/>
            </a:xfrm>
            <a:custGeom>
              <a:avLst/>
              <a:gdLst>
                <a:gd name="T0" fmla="*/ 141 w 1070"/>
                <a:gd name="T1" fmla="*/ 0 h 844"/>
                <a:gd name="T2" fmla="*/ 1070 w 1070"/>
                <a:gd name="T3" fmla="*/ 194 h 844"/>
                <a:gd name="T4" fmla="*/ 919 w 1070"/>
                <a:gd name="T5" fmla="*/ 844 h 844"/>
                <a:gd name="T6" fmla="*/ 0 w 1070"/>
                <a:gd name="T7" fmla="*/ 624 h 844"/>
                <a:gd name="T8" fmla="*/ 141 w 1070"/>
                <a:gd name="T9" fmla="*/ 0 h 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0"/>
                <a:gd name="T16" fmla="*/ 0 h 844"/>
                <a:gd name="T17" fmla="*/ 1070 w 1070"/>
                <a:gd name="T18" fmla="*/ 844 h 8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0" h="844">
                  <a:moveTo>
                    <a:pt x="141" y="0"/>
                  </a:moveTo>
                  <a:lnTo>
                    <a:pt x="1070" y="194"/>
                  </a:lnTo>
                  <a:lnTo>
                    <a:pt x="919" y="844"/>
                  </a:lnTo>
                  <a:lnTo>
                    <a:pt x="0" y="6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97" name="Freeform 557"/>
            <p:cNvSpPr>
              <a:spLocks noChangeArrowheads="1"/>
            </p:cNvSpPr>
            <p:nvPr/>
          </p:nvSpPr>
          <p:spPr bwMode="auto">
            <a:xfrm>
              <a:off x="4547" y="3411"/>
              <a:ext cx="82" cy="28"/>
            </a:xfrm>
            <a:custGeom>
              <a:avLst/>
              <a:gdLst>
                <a:gd name="T0" fmla="*/ 97 w 819"/>
                <a:gd name="T1" fmla="*/ 0 h 333"/>
                <a:gd name="T2" fmla="*/ 819 w 819"/>
                <a:gd name="T3" fmla="*/ 139 h 333"/>
                <a:gd name="T4" fmla="*/ 172 w 819"/>
                <a:gd name="T5" fmla="*/ 98 h 333"/>
                <a:gd name="T6" fmla="*/ 0 w 819"/>
                <a:gd name="T7" fmla="*/ 333 h 333"/>
                <a:gd name="T8" fmla="*/ 97 w 819"/>
                <a:gd name="T9" fmla="*/ 0 h 3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9"/>
                <a:gd name="T16" fmla="*/ 0 h 333"/>
                <a:gd name="T17" fmla="*/ 819 w 819"/>
                <a:gd name="T18" fmla="*/ 333 h 3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9" h="333">
                  <a:moveTo>
                    <a:pt x="97" y="0"/>
                  </a:moveTo>
                  <a:lnTo>
                    <a:pt x="819" y="139"/>
                  </a:lnTo>
                  <a:lnTo>
                    <a:pt x="172" y="98"/>
                  </a:lnTo>
                  <a:lnTo>
                    <a:pt x="0" y="33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98" name="Freeform 558"/>
            <p:cNvSpPr>
              <a:spLocks noChangeArrowheads="1"/>
            </p:cNvSpPr>
            <p:nvPr/>
          </p:nvSpPr>
          <p:spPr bwMode="auto">
            <a:xfrm>
              <a:off x="4527" y="3494"/>
              <a:ext cx="108" cy="26"/>
            </a:xfrm>
            <a:custGeom>
              <a:avLst/>
              <a:gdLst>
                <a:gd name="T0" fmla="*/ 34 w 1083"/>
                <a:gd name="T1" fmla="*/ 0 h 306"/>
                <a:gd name="T2" fmla="*/ 1083 w 1083"/>
                <a:gd name="T3" fmla="*/ 261 h 306"/>
                <a:gd name="T4" fmla="*/ 1055 w 1083"/>
                <a:gd name="T5" fmla="*/ 306 h 306"/>
                <a:gd name="T6" fmla="*/ 0 w 1083"/>
                <a:gd name="T7" fmla="*/ 28 h 306"/>
                <a:gd name="T8" fmla="*/ 34 w 1083"/>
                <a:gd name="T9" fmla="*/ 0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3"/>
                <a:gd name="T16" fmla="*/ 0 h 306"/>
                <a:gd name="T17" fmla="*/ 1083 w 108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3" h="306">
                  <a:moveTo>
                    <a:pt x="34" y="0"/>
                  </a:moveTo>
                  <a:lnTo>
                    <a:pt x="1083" y="261"/>
                  </a:lnTo>
                  <a:lnTo>
                    <a:pt x="1055" y="306"/>
                  </a:lnTo>
                  <a:lnTo>
                    <a:pt x="0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99" name="Freeform 559"/>
            <p:cNvSpPr>
              <a:spLocks noChangeArrowheads="1"/>
            </p:cNvSpPr>
            <p:nvPr/>
          </p:nvSpPr>
          <p:spPr bwMode="auto">
            <a:xfrm>
              <a:off x="4517" y="3502"/>
              <a:ext cx="109" cy="26"/>
            </a:xfrm>
            <a:custGeom>
              <a:avLst/>
              <a:gdLst>
                <a:gd name="T0" fmla="*/ 39 w 1088"/>
                <a:gd name="T1" fmla="*/ 0 h 311"/>
                <a:gd name="T2" fmla="*/ 1088 w 1088"/>
                <a:gd name="T3" fmla="*/ 260 h 311"/>
                <a:gd name="T4" fmla="*/ 1055 w 1088"/>
                <a:gd name="T5" fmla="*/ 311 h 311"/>
                <a:gd name="T6" fmla="*/ 0 w 1088"/>
                <a:gd name="T7" fmla="*/ 34 h 311"/>
                <a:gd name="T8" fmla="*/ 39 w 1088"/>
                <a:gd name="T9" fmla="*/ 0 h 3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8"/>
                <a:gd name="T16" fmla="*/ 0 h 311"/>
                <a:gd name="T17" fmla="*/ 1088 w 1088"/>
                <a:gd name="T18" fmla="*/ 311 h 3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8" h="311">
                  <a:moveTo>
                    <a:pt x="39" y="0"/>
                  </a:moveTo>
                  <a:lnTo>
                    <a:pt x="1088" y="260"/>
                  </a:lnTo>
                  <a:lnTo>
                    <a:pt x="1055" y="311"/>
                  </a:lnTo>
                  <a:lnTo>
                    <a:pt x="0" y="3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00" name="Freeform 560"/>
            <p:cNvSpPr>
              <a:spLocks noChangeArrowheads="1"/>
            </p:cNvSpPr>
            <p:nvPr/>
          </p:nvSpPr>
          <p:spPr bwMode="auto">
            <a:xfrm>
              <a:off x="4534" y="3526"/>
              <a:ext cx="16" cy="6"/>
            </a:xfrm>
            <a:custGeom>
              <a:avLst/>
              <a:gdLst>
                <a:gd name="T0" fmla="*/ 16 w 164"/>
                <a:gd name="T1" fmla="*/ 1 h 72"/>
                <a:gd name="T2" fmla="*/ 21 w 164"/>
                <a:gd name="T3" fmla="*/ 1 h 72"/>
                <a:gd name="T4" fmla="*/ 35 w 164"/>
                <a:gd name="T5" fmla="*/ 0 h 72"/>
                <a:gd name="T6" fmla="*/ 54 w 164"/>
                <a:gd name="T7" fmla="*/ 0 h 72"/>
                <a:gd name="T8" fmla="*/ 78 w 164"/>
                <a:gd name="T9" fmla="*/ 2 h 72"/>
                <a:gd name="T10" fmla="*/ 104 w 164"/>
                <a:gd name="T11" fmla="*/ 7 h 72"/>
                <a:gd name="T12" fmla="*/ 128 w 164"/>
                <a:gd name="T13" fmla="*/ 17 h 72"/>
                <a:gd name="T14" fmla="*/ 149 w 164"/>
                <a:gd name="T15" fmla="*/ 31 h 72"/>
                <a:gd name="T16" fmla="*/ 164 w 164"/>
                <a:gd name="T17" fmla="*/ 51 h 72"/>
                <a:gd name="T18" fmla="*/ 164 w 164"/>
                <a:gd name="T19" fmla="*/ 52 h 72"/>
                <a:gd name="T20" fmla="*/ 164 w 164"/>
                <a:gd name="T21" fmla="*/ 57 h 72"/>
                <a:gd name="T22" fmla="*/ 163 w 164"/>
                <a:gd name="T23" fmla="*/ 62 h 72"/>
                <a:gd name="T24" fmla="*/ 161 w 164"/>
                <a:gd name="T25" fmla="*/ 67 h 72"/>
                <a:gd name="T26" fmla="*/ 156 w 164"/>
                <a:gd name="T27" fmla="*/ 71 h 72"/>
                <a:gd name="T28" fmla="*/ 149 w 164"/>
                <a:gd name="T29" fmla="*/ 72 h 72"/>
                <a:gd name="T30" fmla="*/ 138 w 164"/>
                <a:gd name="T31" fmla="*/ 71 h 72"/>
                <a:gd name="T32" fmla="*/ 124 w 164"/>
                <a:gd name="T33" fmla="*/ 65 h 72"/>
                <a:gd name="T34" fmla="*/ 124 w 164"/>
                <a:gd name="T35" fmla="*/ 63 h 72"/>
                <a:gd name="T36" fmla="*/ 123 w 164"/>
                <a:gd name="T37" fmla="*/ 59 h 72"/>
                <a:gd name="T38" fmla="*/ 120 w 164"/>
                <a:gd name="T39" fmla="*/ 52 h 72"/>
                <a:gd name="T40" fmla="*/ 113 w 164"/>
                <a:gd name="T41" fmla="*/ 45 h 72"/>
                <a:gd name="T42" fmla="*/ 100 w 164"/>
                <a:gd name="T43" fmla="*/ 38 h 72"/>
                <a:gd name="T44" fmla="*/ 81 w 164"/>
                <a:gd name="T45" fmla="*/ 32 h 72"/>
                <a:gd name="T46" fmla="*/ 55 w 164"/>
                <a:gd name="T47" fmla="*/ 29 h 72"/>
                <a:gd name="T48" fmla="*/ 20 w 164"/>
                <a:gd name="T49" fmla="*/ 29 h 72"/>
                <a:gd name="T50" fmla="*/ 18 w 164"/>
                <a:gd name="T51" fmla="*/ 29 h 72"/>
                <a:gd name="T52" fmla="*/ 14 w 164"/>
                <a:gd name="T53" fmla="*/ 27 h 72"/>
                <a:gd name="T54" fmla="*/ 9 w 164"/>
                <a:gd name="T55" fmla="*/ 25 h 72"/>
                <a:gd name="T56" fmla="*/ 4 w 164"/>
                <a:gd name="T57" fmla="*/ 22 h 72"/>
                <a:gd name="T58" fmla="*/ 0 w 164"/>
                <a:gd name="T59" fmla="*/ 18 h 72"/>
                <a:gd name="T60" fmla="*/ 0 w 164"/>
                <a:gd name="T61" fmla="*/ 14 h 72"/>
                <a:gd name="T62" fmla="*/ 5 w 164"/>
                <a:gd name="T63" fmla="*/ 7 h 72"/>
                <a:gd name="T64" fmla="*/ 16 w 164"/>
                <a:gd name="T65" fmla="*/ 1 h 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4"/>
                <a:gd name="T100" fmla="*/ 0 h 72"/>
                <a:gd name="T101" fmla="*/ 164 w 164"/>
                <a:gd name="T102" fmla="*/ 72 h 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4" h="72">
                  <a:moveTo>
                    <a:pt x="16" y="1"/>
                  </a:moveTo>
                  <a:lnTo>
                    <a:pt x="21" y="1"/>
                  </a:lnTo>
                  <a:lnTo>
                    <a:pt x="35" y="0"/>
                  </a:lnTo>
                  <a:lnTo>
                    <a:pt x="54" y="0"/>
                  </a:lnTo>
                  <a:lnTo>
                    <a:pt x="78" y="2"/>
                  </a:lnTo>
                  <a:lnTo>
                    <a:pt x="104" y="7"/>
                  </a:lnTo>
                  <a:lnTo>
                    <a:pt x="128" y="17"/>
                  </a:lnTo>
                  <a:lnTo>
                    <a:pt x="149" y="31"/>
                  </a:lnTo>
                  <a:lnTo>
                    <a:pt x="164" y="51"/>
                  </a:lnTo>
                  <a:lnTo>
                    <a:pt x="164" y="52"/>
                  </a:lnTo>
                  <a:lnTo>
                    <a:pt x="164" y="57"/>
                  </a:lnTo>
                  <a:lnTo>
                    <a:pt x="163" y="62"/>
                  </a:lnTo>
                  <a:lnTo>
                    <a:pt x="161" y="67"/>
                  </a:lnTo>
                  <a:lnTo>
                    <a:pt x="156" y="71"/>
                  </a:lnTo>
                  <a:lnTo>
                    <a:pt x="149" y="72"/>
                  </a:lnTo>
                  <a:lnTo>
                    <a:pt x="138" y="71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3" y="59"/>
                  </a:lnTo>
                  <a:lnTo>
                    <a:pt x="120" y="52"/>
                  </a:lnTo>
                  <a:lnTo>
                    <a:pt x="113" y="45"/>
                  </a:lnTo>
                  <a:lnTo>
                    <a:pt x="100" y="38"/>
                  </a:lnTo>
                  <a:lnTo>
                    <a:pt x="81" y="32"/>
                  </a:lnTo>
                  <a:lnTo>
                    <a:pt x="55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4" y="27"/>
                  </a:lnTo>
                  <a:lnTo>
                    <a:pt x="9" y="25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5" y="7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01" name="Freeform 561"/>
            <p:cNvSpPr>
              <a:spLocks noChangeArrowheads="1"/>
            </p:cNvSpPr>
            <p:nvPr/>
          </p:nvSpPr>
          <p:spPr bwMode="auto">
            <a:xfrm>
              <a:off x="4537" y="3483"/>
              <a:ext cx="15" cy="9"/>
            </a:xfrm>
            <a:custGeom>
              <a:avLst/>
              <a:gdLst>
                <a:gd name="T0" fmla="*/ 45 w 146"/>
                <a:gd name="T1" fmla="*/ 0 h 109"/>
                <a:gd name="T2" fmla="*/ 42 w 146"/>
                <a:gd name="T3" fmla="*/ 0 h 109"/>
                <a:gd name="T4" fmla="*/ 35 w 146"/>
                <a:gd name="T5" fmla="*/ 3 h 109"/>
                <a:gd name="T6" fmla="*/ 26 w 146"/>
                <a:gd name="T7" fmla="*/ 7 h 109"/>
                <a:gd name="T8" fmla="*/ 15 w 146"/>
                <a:gd name="T9" fmla="*/ 14 h 109"/>
                <a:gd name="T10" fmla="*/ 6 w 146"/>
                <a:gd name="T11" fmla="*/ 24 h 109"/>
                <a:gd name="T12" fmla="*/ 1 w 146"/>
                <a:gd name="T13" fmla="*/ 39 h 109"/>
                <a:gd name="T14" fmla="*/ 0 w 146"/>
                <a:gd name="T15" fmla="*/ 59 h 109"/>
                <a:gd name="T16" fmla="*/ 6 w 146"/>
                <a:gd name="T17" fmla="*/ 85 h 109"/>
                <a:gd name="T18" fmla="*/ 85 w 146"/>
                <a:gd name="T19" fmla="*/ 109 h 109"/>
                <a:gd name="T20" fmla="*/ 84 w 146"/>
                <a:gd name="T21" fmla="*/ 104 h 109"/>
                <a:gd name="T22" fmla="*/ 84 w 146"/>
                <a:gd name="T23" fmla="*/ 93 h 109"/>
                <a:gd name="T24" fmla="*/ 84 w 146"/>
                <a:gd name="T25" fmla="*/ 76 h 109"/>
                <a:gd name="T26" fmla="*/ 87 w 146"/>
                <a:gd name="T27" fmla="*/ 58 h 109"/>
                <a:gd name="T28" fmla="*/ 93 w 146"/>
                <a:gd name="T29" fmla="*/ 40 h 109"/>
                <a:gd name="T30" fmla="*/ 104 w 146"/>
                <a:gd name="T31" fmla="*/ 27 h 109"/>
                <a:gd name="T32" fmla="*/ 121 w 146"/>
                <a:gd name="T33" fmla="*/ 20 h 109"/>
                <a:gd name="T34" fmla="*/ 146 w 146"/>
                <a:gd name="T35" fmla="*/ 23 h 109"/>
                <a:gd name="T36" fmla="*/ 45 w 146"/>
                <a:gd name="T37" fmla="*/ 0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9"/>
                <a:gd name="T59" fmla="*/ 146 w 146"/>
                <a:gd name="T60" fmla="*/ 109 h 10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9">
                  <a:moveTo>
                    <a:pt x="45" y="0"/>
                  </a:moveTo>
                  <a:lnTo>
                    <a:pt x="42" y="0"/>
                  </a:lnTo>
                  <a:lnTo>
                    <a:pt x="35" y="3"/>
                  </a:lnTo>
                  <a:lnTo>
                    <a:pt x="26" y="7"/>
                  </a:lnTo>
                  <a:lnTo>
                    <a:pt x="15" y="14"/>
                  </a:lnTo>
                  <a:lnTo>
                    <a:pt x="6" y="24"/>
                  </a:lnTo>
                  <a:lnTo>
                    <a:pt x="1" y="39"/>
                  </a:lnTo>
                  <a:lnTo>
                    <a:pt x="0" y="59"/>
                  </a:lnTo>
                  <a:lnTo>
                    <a:pt x="6" y="85"/>
                  </a:lnTo>
                  <a:lnTo>
                    <a:pt x="85" y="109"/>
                  </a:lnTo>
                  <a:lnTo>
                    <a:pt x="84" y="104"/>
                  </a:lnTo>
                  <a:lnTo>
                    <a:pt x="84" y="93"/>
                  </a:lnTo>
                  <a:lnTo>
                    <a:pt x="84" y="76"/>
                  </a:lnTo>
                  <a:lnTo>
                    <a:pt x="87" y="58"/>
                  </a:lnTo>
                  <a:lnTo>
                    <a:pt x="93" y="40"/>
                  </a:lnTo>
                  <a:lnTo>
                    <a:pt x="104" y="27"/>
                  </a:lnTo>
                  <a:lnTo>
                    <a:pt x="121" y="20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02" name="Freeform 562"/>
            <p:cNvSpPr>
              <a:spLocks noChangeArrowheads="1"/>
            </p:cNvSpPr>
            <p:nvPr/>
          </p:nvSpPr>
          <p:spPr bwMode="auto">
            <a:xfrm>
              <a:off x="4620" y="3499"/>
              <a:ext cx="15" cy="9"/>
            </a:xfrm>
            <a:custGeom>
              <a:avLst/>
              <a:gdLst>
                <a:gd name="T0" fmla="*/ 45 w 146"/>
                <a:gd name="T1" fmla="*/ 0 h 107"/>
                <a:gd name="T2" fmla="*/ 42 w 146"/>
                <a:gd name="T3" fmla="*/ 0 h 107"/>
                <a:gd name="T4" fmla="*/ 35 w 146"/>
                <a:gd name="T5" fmla="*/ 2 h 107"/>
                <a:gd name="T6" fmla="*/ 25 w 146"/>
                <a:gd name="T7" fmla="*/ 6 h 107"/>
                <a:gd name="T8" fmla="*/ 15 w 146"/>
                <a:gd name="T9" fmla="*/ 12 h 107"/>
                <a:gd name="T10" fmla="*/ 6 w 146"/>
                <a:gd name="T11" fmla="*/ 23 h 107"/>
                <a:gd name="T12" fmla="*/ 0 w 146"/>
                <a:gd name="T13" fmla="*/ 38 h 107"/>
                <a:gd name="T14" fmla="*/ 0 w 146"/>
                <a:gd name="T15" fmla="*/ 58 h 107"/>
                <a:gd name="T16" fmla="*/ 6 w 146"/>
                <a:gd name="T17" fmla="*/ 85 h 107"/>
                <a:gd name="T18" fmla="*/ 84 w 146"/>
                <a:gd name="T19" fmla="*/ 107 h 107"/>
                <a:gd name="T20" fmla="*/ 83 w 146"/>
                <a:gd name="T21" fmla="*/ 103 h 107"/>
                <a:gd name="T22" fmla="*/ 83 w 146"/>
                <a:gd name="T23" fmla="*/ 91 h 107"/>
                <a:gd name="T24" fmla="*/ 83 w 146"/>
                <a:gd name="T25" fmla="*/ 75 h 107"/>
                <a:gd name="T26" fmla="*/ 86 w 146"/>
                <a:gd name="T27" fmla="*/ 56 h 107"/>
                <a:gd name="T28" fmla="*/ 92 w 146"/>
                <a:gd name="T29" fmla="*/ 40 h 107"/>
                <a:gd name="T30" fmla="*/ 103 w 146"/>
                <a:gd name="T31" fmla="*/ 27 h 107"/>
                <a:gd name="T32" fmla="*/ 121 w 146"/>
                <a:gd name="T33" fmla="*/ 19 h 107"/>
                <a:gd name="T34" fmla="*/ 146 w 146"/>
                <a:gd name="T35" fmla="*/ 23 h 107"/>
                <a:gd name="T36" fmla="*/ 45 w 146"/>
                <a:gd name="T37" fmla="*/ 0 h 1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7"/>
                <a:gd name="T59" fmla="*/ 146 w 146"/>
                <a:gd name="T60" fmla="*/ 107 h 1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7">
                  <a:moveTo>
                    <a:pt x="45" y="0"/>
                  </a:moveTo>
                  <a:lnTo>
                    <a:pt x="42" y="0"/>
                  </a:lnTo>
                  <a:lnTo>
                    <a:pt x="35" y="2"/>
                  </a:lnTo>
                  <a:lnTo>
                    <a:pt x="25" y="6"/>
                  </a:lnTo>
                  <a:lnTo>
                    <a:pt x="15" y="12"/>
                  </a:lnTo>
                  <a:lnTo>
                    <a:pt x="6" y="23"/>
                  </a:lnTo>
                  <a:lnTo>
                    <a:pt x="0" y="38"/>
                  </a:lnTo>
                  <a:lnTo>
                    <a:pt x="0" y="58"/>
                  </a:lnTo>
                  <a:lnTo>
                    <a:pt x="6" y="85"/>
                  </a:lnTo>
                  <a:lnTo>
                    <a:pt x="84" y="107"/>
                  </a:lnTo>
                  <a:lnTo>
                    <a:pt x="83" y="103"/>
                  </a:lnTo>
                  <a:lnTo>
                    <a:pt x="83" y="91"/>
                  </a:lnTo>
                  <a:lnTo>
                    <a:pt x="83" y="75"/>
                  </a:lnTo>
                  <a:lnTo>
                    <a:pt x="86" y="56"/>
                  </a:lnTo>
                  <a:lnTo>
                    <a:pt x="92" y="40"/>
                  </a:lnTo>
                  <a:lnTo>
                    <a:pt x="103" y="27"/>
                  </a:lnTo>
                  <a:lnTo>
                    <a:pt x="121" y="19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03" name="Freeform 563"/>
            <p:cNvSpPr>
              <a:spLocks noChangeArrowheads="1"/>
            </p:cNvSpPr>
            <p:nvPr/>
          </p:nvSpPr>
          <p:spPr bwMode="auto">
            <a:xfrm>
              <a:off x="4553" y="3485"/>
              <a:ext cx="63" cy="16"/>
            </a:xfrm>
            <a:custGeom>
              <a:avLst/>
              <a:gdLst>
                <a:gd name="T0" fmla="*/ 0 w 629"/>
                <a:gd name="T1" fmla="*/ 40 h 182"/>
                <a:gd name="T2" fmla="*/ 601 w 629"/>
                <a:gd name="T3" fmla="*/ 182 h 182"/>
                <a:gd name="T4" fmla="*/ 629 w 629"/>
                <a:gd name="T5" fmla="*/ 142 h 182"/>
                <a:gd name="T6" fmla="*/ 29 w 629"/>
                <a:gd name="T7" fmla="*/ 0 h 182"/>
                <a:gd name="T8" fmla="*/ 0 w 629"/>
                <a:gd name="T9" fmla="*/ 40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9"/>
                <a:gd name="T16" fmla="*/ 0 h 182"/>
                <a:gd name="T17" fmla="*/ 629 w 629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9" h="182">
                  <a:moveTo>
                    <a:pt x="0" y="40"/>
                  </a:moveTo>
                  <a:lnTo>
                    <a:pt x="601" y="182"/>
                  </a:lnTo>
                  <a:lnTo>
                    <a:pt x="629" y="142"/>
                  </a:lnTo>
                  <a:lnTo>
                    <a:pt x="29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04" name="Freeform 564"/>
            <p:cNvSpPr>
              <a:spLocks noChangeArrowheads="1"/>
            </p:cNvSpPr>
            <p:nvPr/>
          </p:nvSpPr>
          <p:spPr bwMode="auto">
            <a:xfrm>
              <a:off x="4553" y="3492"/>
              <a:ext cx="60" cy="14"/>
            </a:xfrm>
            <a:custGeom>
              <a:avLst/>
              <a:gdLst>
                <a:gd name="T0" fmla="*/ 0 w 606"/>
                <a:gd name="T1" fmla="*/ 28 h 170"/>
                <a:gd name="T2" fmla="*/ 600 w 606"/>
                <a:gd name="T3" fmla="*/ 170 h 170"/>
                <a:gd name="T4" fmla="*/ 606 w 606"/>
                <a:gd name="T5" fmla="*/ 142 h 170"/>
                <a:gd name="T6" fmla="*/ 5 w 606"/>
                <a:gd name="T7" fmla="*/ 0 h 170"/>
                <a:gd name="T8" fmla="*/ 0 w 606"/>
                <a:gd name="T9" fmla="*/ 28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05" name="Freeform 565"/>
            <p:cNvSpPr>
              <a:spLocks noChangeArrowheads="1"/>
            </p:cNvSpPr>
            <p:nvPr/>
          </p:nvSpPr>
          <p:spPr bwMode="auto">
            <a:xfrm>
              <a:off x="4553" y="3482"/>
              <a:ext cx="60" cy="14"/>
            </a:xfrm>
            <a:custGeom>
              <a:avLst/>
              <a:gdLst>
                <a:gd name="T0" fmla="*/ 0 w 606"/>
                <a:gd name="T1" fmla="*/ 28 h 170"/>
                <a:gd name="T2" fmla="*/ 600 w 606"/>
                <a:gd name="T3" fmla="*/ 170 h 170"/>
                <a:gd name="T4" fmla="*/ 606 w 606"/>
                <a:gd name="T5" fmla="*/ 142 h 170"/>
                <a:gd name="T6" fmla="*/ 5 w 606"/>
                <a:gd name="T7" fmla="*/ 0 h 170"/>
                <a:gd name="T8" fmla="*/ 0 w 606"/>
                <a:gd name="T9" fmla="*/ 28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73" name="Group 566"/>
          <p:cNvGrpSpPr>
            <a:grpSpLocks/>
          </p:cNvGrpSpPr>
          <p:nvPr/>
        </p:nvGrpSpPr>
        <p:grpSpPr bwMode="auto">
          <a:xfrm>
            <a:off x="6646863" y="5322888"/>
            <a:ext cx="271462" cy="339725"/>
            <a:chOff x="4187" y="3353"/>
            <a:chExt cx="171" cy="214"/>
          </a:xfrm>
        </p:grpSpPr>
        <p:sp>
          <p:nvSpPr>
            <p:cNvPr id="40344" name="AutoShape 567"/>
            <p:cNvSpPr>
              <a:spLocks noChangeArrowheads="1"/>
            </p:cNvSpPr>
            <p:nvPr/>
          </p:nvSpPr>
          <p:spPr bwMode="auto">
            <a:xfrm>
              <a:off x="4212" y="3409"/>
              <a:ext cx="147" cy="159"/>
            </a:xfrm>
            <a:prstGeom prst="roundRect">
              <a:avLst>
                <a:gd name="adj" fmla="val 68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345" name="Freeform 568"/>
            <p:cNvSpPr>
              <a:spLocks noChangeArrowheads="1"/>
            </p:cNvSpPr>
            <p:nvPr/>
          </p:nvSpPr>
          <p:spPr bwMode="auto">
            <a:xfrm>
              <a:off x="4213" y="3409"/>
              <a:ext cx="146" cy="159"/>
            </a:xfrm>
            <a:custGeom>
              <a:avLst/>
              <a:gdLst>
                <a:gd name="T0" fmla="*/ 653 w 1894"/>
                <a:gd name="T1" fmla="*/ 0 h 1904"/>
                <a:gd name="T2" fmla="*/ 668 w 1894"/>
                <a:gd name="T3" fmla="*/ 0 h 1904"/>
                <a:gd name="T4" fmla="*/ 699 w 1894"/>
                <a:gd name="T5" fmla="*/ 1 h 1904"/>
                <a:gd name="T6" fmla="*/ 742 w 1894"/>
                <a:gd name="T7" fmla="*/ 3 h 1904"/>
                <a:gd name="T8" fmla="*/ 799 w 1894"/>
                <a:gd name="T9" fmla="*/ 6 h 1904"/>
                <a:gd name="T10" fmla="*/ 865 w 1894"/>
                <a:gd name="T11" fmla="*/ 10 h 1904"/>
                <a:gd name="T12" fmla="*/ 941 w 1894"/>
                <a:gd name="T13" fmla="*/ 17 h 1904"/>
                <a:gd name="T14" fmla="*/ 1025 w 1894"/>
                <a:gd name="T15" fmla="*/ 26 h 1904"/>
                <a:gd name="T16" fmla="*/ 1116 w 1894"/>
                <a:gd name="T17" fmla="*/ 38 h 1904"/>
                <a:gd name="T18" fmla="*/ 1213 w 1894"/>
                <a:gd name="T19" fmla="*/ 55 h 1904"/>
                <a:gd name="T20" fmla="*/ 1315 w 1894"/>
                <a:gd name="T21" fmla="*/ 73 h 1904"/>
                <a:gd name="T22" fmla="*/ 1418 w 1894"/>
                <a:gd name="T23" fmla="*/ 97 h 1904"/>
                <a:gd name="T24" fmla="*/ 1525 w 1894"/>
                <a:gd name="T25" fmla="*/ 125 h 1904"/>
                <a:gd name="T26" fmla="*/ 1632 w 1894"/>
                <a:gd name="T27" fmla="*/ 159 h 1904"/>
                <a:gd name="T28" fmla="*/ 1739 w 1894"/>
                <a:gd name="T29" fmla="*/ 197 h 1904"/>
                <a:gd name="T30" fmla="*/ 1843 w 1894"/>
                <a:gd name="T31" fmla="*/ 241 h 1904"/>
                <a:gd name="T32" fmla="*/ 1729 w 1894"/>
                <a:gd name="T33" fmla="*/ 1139 h 1904"/>
                <a:gd name="T34" fmla="*/ 1742 w 1894"/>
                <a:gd name="T35" fmla="*/ 1146 h 1904"/>
                <a:gd name="T36" fmla="*/ 1768 w 1894"/>
                <a:gd name="T37" fmla="*/ 1173 h 1904"/>
                <a:gd name="T38" fmla="*/ 1781 w 1894"/>
                <a:gd name="T39" fmla="*/ 1234 h 1904"/>
                <a:gd name="T40" fmla="*/ 1760 w 1894"/>
                <a:gd name="T41" fmla="*/ 1341 h 1904"/>
                <a:gd name="T42" fmla="*/ 1432 w 1894"/>
                <a:gd name="T43" fmla="*/ 1765 h 1904"/>
                <a:gd name="T44" fmla="*/ 1322 w 1894"/>
                <a:gd name="T45" fmla="*/ 1904 h 1904"/>
                <a:gd name="T46" fmla="*/ 1304 w 1894"/>
                <a:gd name="T47" fmla="*/ 1902 h 1904"/>
                <a:gd name="T48" fmla="*/ 1270 w 1894"/>
                <a:gd name="T49" fmla="*/ 1897 h 1904"/>
                <a:gd name="T50" fmla="*/ 1223 w 1894"/>
                <a:gd name="T51" fmla="*/ 1891 h 1904"/>
                <a:gd name="T52" fmla="*/ 1162 w 1894"/>
                <a:gd name="T53" fmla="*/ 1881 h 1904"/>
                <a:gd name="T54" fmla="*/ 1091 w 1894"/>
                <a:gd name="T55" fmla="*/ 1869 h 1904"/>
                <a:gd name="T56" fmla="*/ 1008 w 1894"/>
                <a:gd name="T57" fmla="*/ 1854 h 1904"/>
                <a:gd name="T58" fmla="*/ 918 w 1894"/>
                <a:gd name="T59" fmla="*/ 1835 h 1904"/>
                <a:gd name="T60" fmla="*/ 820 w 1894"/>
                <a:gd name="T61" fmla="*/ 1813 h 1904"/>
                <a:gd name="T62" fmla="*/ 717 w 1894"/>
                <a:gd name="T63" fmla="*/ 1786 h 1904"/>
                <a:gd name="T64" fmla="*/ 610 w 1894"/>
                <a:gd name="T65" fmla="*/ 1755 h 1904"/>
                <a:gd name="T66" fmla="*/ 501 w 1894"/>
                <a:gd name="T67" fmla="*/ 1720 h 1904"/>
                <a:gd name="T68" fmla="*/ 390 w 1894"/>
                <a:gd name="T69" fmla="*/ 1681 h 1904"/>
                <a:gd name="T70" fmla="*/ 280 w 1894"/>
                <a:gd name="T71" fmla="*/ 1636 h 1904"/>
                <a:gd name="T72" fmla="*/ 172 w 1894"/>
                <a:gd name="T73" fmla="*/ 1585 h 1904"/>
                <a:gd name="T74" fmla="*/ 67 w 1894"/>
                <a:gd name="T75" fmla="*/ 1530 h 1904"/>
                <a:gd name="T76" fmla="*/ 16 w 1894"/>
                <a:gd name="T77" fmla="*/ 1495 h 1904"/>
                <a:gd name="T78" fmla="*/ 8 w 1894"/>
                <a:gd name="T79" fmla="*/ 1457 h 1904"/>
                <a:gd name="T80" fmla="*/ 0 w 1894"/>
                <a:gd name="T81" fmla="*/ 1401 h 1904"/>
                <a:gd name="T82" fmla="*/ 4 w 1894"/>
                <a:gd name="T83" fmla="*/ 1343 h 1904"/>
                <a:gd name="T84" fmla="*/ 388 w 1894"/>
                <a:gd name="T85" fmla="*/ 965 h 1904"/>
                <a:gd name="T86" fmla="*/ 386 w 1894"/>
                <a:gd name="T87" fmla="*/ 952 h 1904"/>
                <a:gd name="T88" fmla="*/ 390 w 1894"/>
                <a:gd name="T89" fmla="*/ 917 h 1904"/>
                <a:gd name="T90" fmla="*/ 412 w 1894"/>
                <a:gd name="T91" fmla="*/ 868 h 1904"/>
                <a:gd name="T92" fmla="*/ 468 w 1894"/>
                <a:gd name="T93" fmla="*/ 814 h 19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94"/>
                <a:gd name="T142" fmla="*/ 0 h 1904"/>
                <a:gd name="T143" fmla="*/ 1894 w 1894"/>
                <a:gd name="T144" fmla="*/ 1904 h 19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94" h="1904">
                  <a:moveTo>
                    <a:pt x="651" y="0"/>
                  </a:moveTo>
                  <a:lnTo>
                    <a:pt x="653" y="0"/>
                  </a:lnTo>
                  <a:lnTo>
                    <a:pt x="659" y="0"/>
                  </a:lnTo>
                  <a:lnTo>
                    <a:pt x="668" y="0"/>
                  </a:lnTo>
                  <a:lnTo>
                    <a:pt x="682" y="0"/>
                  </a:lnTo>
                  <a:lnTo>
                    <a:pt x="699" y="1"/>
                  </a:lnTo>
                  <a:lnTo>
                    <a:pt x="720" y="1"/>
                  </a:lnTo>
                  <a:lnTo>
                    <a:pt x="742" y="3"/>
                  </a:lnTo>
                  <a:lnTo>
                    <a:pt x="769" y="4"/>
                  </a:lnTo>
                  <a:lnTo>
                    <a:pt x="799" y="6"/>
                  </a:lnTo>
                  <a:lnTo>
                    <a:pt x="831" y="8"/>
                  </a:lnTo>
                  <a:lnTo>
                    <a:pt x="865" y="10"/>
                  </a:lnTo>
                  <a:lnTo>
                    <a:pt x="902" y="13"/>
                  </a:lnTo>
                  <a:lnTo>
                    <a:pt x="941" y="17"/>
                  </a:lnTo>
                  <a:lnTo>
                    <a:pt x="982" y="21"/>
                  </a:lnTo>
                  <a:lnTo>
                    <a:pt x="1025" y="26"/>
                  </a:lnTo>
                  <a:lnTo>
                    <a:pt x="1070" y="32"/>
                  </a:lnTo>
                  <a:lnTo>
                    <a:pt x="1116" y="38"/>
                  </a:lnTo>
                  <a:lnTo>
                    <a:pt x="1164" y="46"/>
                  </a:lnTo>
                  <a:lnTo>
                    <a:pt x="1213" y="55"/>
                  </a:lnTo>
                  <a:lnTo>
                    <a:pt x="1263" y="63"/>
                  </a:lnTo>
                  <a:lnTo>
                    <a:pt x="1315" y="73"/>
                  </a:lnTo>
                  <a:lnTo>
                    <a:pt x="1366" y="85"/>
                  </a:lnTo>
                  <a:lnTo>
                    <a:pt x="1418" y="97"/>
                  </a:lnTo>
                  <a:lnTo>
                    <a:pt x="1472" y="111"/>
                  </a:lnTo>
                  <a:lnTo>
                    <a:pt x="1525" y="125"/>
                  </a:lnTo>
                  <a:lnTo>
                    <a:pt x="1579" y="141"/>
                  </a:lnTo>
                  <a:lnTo>
                    <a:pt x="1632" y="159"/>
                  </a:lnTo>
                  <a:lnTo>
                    <a:pt x="1685" y="177"/>
                  </a:lnTo>
                  <a:lnTo>
                    <a:pt x="1739" y="197"/>
                  </a:lnTo>
                  <a:lnTo>
                    <a:pt x="1791" y="218"/>
                  </a:lnTo>
                  <a:lnTo>
                    <a:pt x="1843" y="241"/>
                  </a:lnTo>
                  <a:lnTo>
                    <a:pt x="1894" y="266"/>
                  </a:lnTo>
                  <a:lnTo>
                    <a:pt x="1729" y="1139"/>
                  </a:lnTo>
                  <a:lnTo>
                    <a:pt x="1733" y="1140"/>
                  </a:lnTo>
                  <a:lnTo>
                    <a:pt x="1742" y="1146"/>
                  </a:lnTo>
                  <a:lnTo>
                    <a:pt x="1755" y="1156"/>
                  </a:lnTo>
                  <a:lnTo>
                    <a:pt x="1768" y="1173"/>
                  </a:lnTo>
                  <a:lnTo>
                    <a:pt x="1778" y="1199"/>
                  </a:lnTo>
                  <a:lnTo>
                    <a:pt x="1781" y="1234"/>
                  </a:lnTo>
                  <a:lnTo>
                    <a:pt x="1777" y="1281"/>
                  </a:lnTo>
                  <a:lnTo>
                    <a:pt x="1760" y="1341"/>
                  </a:lnTo>
                  <a:lnTo>
                    <a:pt x="1472" y="1765"/>
                  </a:lnTo>
                  <a:lnTo>
                    <a:pt x="1432" y="1765"/>
                  </a:lnTo>
                  <a:lnTo>
                    <a:pt x="1324" y="1904"/>
                  </a:lnTo>
                  <a:lnTo>
                    <a:pt x="1322" y="1904"/>
                  </a:lnTo>
                  <a:lnTo>
                    <a:pt x="1315" y="1903"/>
                  </a:lnTo>
                  <a:lnTo>
                    <a:pt x="1304" y="1902"/>
                  </a:lnTo>
                  <a:lnTo>
                    <a:pt x="1290" y="1900"/>
                  </a:lnTo>
                  <a:lnTo>
                    <a:pt x="1270" y="1897"/>
                  </a:lnTo>
                  <a:lnTo>
                    <a:pt x="1249" y="1894"/>
                  </a:lnTo>
                  <a:lnTo>
                    <a:pt x="1223" y="1891"/>
                  </a:lnTo>
                  <a:lnTo>
                    <a:pt x="1194" y="1887"/>
                  </a:lnTo>
                  <a:lnTo>
                    <a:pt x="1162" y="1881"/>
                  </a:lnTo>
                  <a:lnTo>
                    <a:pt x="1128" y="1876"/>
                  </a:lnTo>
                  <a:lnTo>
                    <a:pt x="1091" y="1869"/>
                  </a:lnTo>
                  <a:lnTo>
                    <a:pt x="1050" y="1862"/>
                  </a:lnTo>
                  <a:lnTo>
                    <a:pt x="1008" y="1854"/>
                  </a:lnTo>
                  <a:lnTo>
                    <a:pt x="964" y="1845"/>
                  </a:lnTo>
                  <a:lnTo>
                    <a:pt x="918" y="1835"/>
                  </a:lnTo>
                  <a:lnTo>
                    <a:pt x="870" y="1824"/>
                  </a:lnTo>
                  <a:lnTo>
                    <a:pt x="820" y="1813"/>
                  </a:lnTo>
                  <a:lnTo>
                    <a:pt x="769" y="1800"/>
                  </a:lnTo>
                  <a:lnTo>
                    <a:pt x="717" y="1786"/>
                  </a:lnTo>
                  <a:lnTo>
                    <a:pt x="664" y="1772"/>
                  </a:lnTo>
                  <a:lnTo>
                    <a:pt x="610" y="1755"/>
                  </a:lnTo>
                  <a:lnTo>
                    <a:pt x="555" y="1738"/>
                  </a:lnTo>
                  <a:lnTo>
                    <a:pt x="501" y="1720"/>
                  </a:lnTo>
                  <a:lnTo>
                    <a:pt x="445" y="1701"/>
                  </a:lnTo>
                  <a:lnTo>
                    <a:pt x="390" y="1681"/>
                  </a:lnTo>
                  <a:lnTo>
                    <a:pt x="334" y="1659"/>
                  </a:lnTo>
                  <a:lnTo>
                    <a:pt x="280" y="1636"/>
                  </a:lnTo>
                  <a:lnTo>
                    <a:pt x="225" y="1611"/>
                  </a:lnTo>
                  <a:lnTo>
                    <a:pt x="172" y="1585"/>
                  </a:lnTo>
                  <a:lnTo>
                    <a:pt x="119" y="1559"/>
                  </a:lnTo>
                  <a:lnTo>
                    <a:pt x="67" y="1530"/>
                  </a:lnTo>
                  <a:lnTo>
                    <a:pt x="17" y="1500"/>
                  </a:lnTo>
                  <a:lnTo>
                    <a:pt x="16" y="1495"/>
                  </a:lnTo>
                  <a:lnTo>
                    <a:pt x="12" y="1480"/>
                  </a:lnTo>
                  <a:lnTo>
                    <a:pt x="8" y="1457"/>
                  </a:lnTo>
                  <a:lnTo>
                    <a:pt x="4" y="1430"/>
                  </a:lnTo>
                  <a:lnTo>
                    <a:pt x="0" y="1401"/>
                  </a:lnTo>
                  <a:lnTo>
                    <a:pt x="0" y="1370"/>
                  </a:lnTo>
                  <a:lnTo>
                    <a:pt x="4" y="1343"/>
                  </a:lnTo>
                  <a:lnTo>
                    <a:pt x="12" y="1319"/>
                  </a:lnTo>
                  <a:lnTo>
                    <a:pt x="388" y="965"/>
                  </a:lnTo>
                  <a:lnTo>
                    <a:pt x="387" y="961"/>
                  </a:lnTo>
                  <a:lnTo>
                    <a:pt x="386" y="952"/>
                  </a:lnTo>
                  <a:lnTo>
                    <a:pt x="386" y="936"/>
                  </a:lnTo>
                  <a:lnTo>
                    <a:pt x="390" y="917"/>
                  </a:lnTo>
                  <a:lnTo>
                    <a:pt x="397" y="893"/>
                  </a:lnTo>
                  <a:lnTo>
                    <a:pt x="412" y="868"/>
                  </a:lnTo>
                  <a:lnTo>
                    <a:pt x="435" y="841"/>
                  </a:lnTo>
                  <a:lnTo>
                    <a:pt x="468" y="814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rgbClr val="B2B2B2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46" name="Freeform 569"/>
            <p:cNvSpPr>
              <a:spLocks noChangeArrowheads="1"/>
            </p:cNvSpPr>
            <p:nvPr/>
          </p:nvSpPr>
          <p:spPr bwMode="auto">
            <a:xfrm>
              <a:off x="4231" y="3510"/>
              <a:ext cx="85" cy="27"/>
            </a:xfrm>
            <a:custGeom>
              <a:avLst/>
              <a:gdLst>
                <a:gd name="T0" fmla="*/ 40 w 1106"/>
                <a:gd name="T1" fmla="*/ 0 h 331"/>
                <a:gd name="T2" fmla="*/ 1106 w 1106"/>
                <a:gd name="T3" fmla="*/ 277 h 331"/>
                <a:gd name="T4" fmla="*/ 1071 w 1106"/>
                <a:gd name="T5" fmla="*/ 331 h 331"/>
                <a:gd name="T6" fmla="*/ 0 w 1106"/>
                <a:gd name="T7" fmla="*/ 36 h 331"/>
                <a:gd name="T8" fmla="*/ 40 w 1106"/>
                <a:gd name="T9" fmla="*/ 0 h 3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6"/>
                <a:gd name="T16" fmla="*/ 0 h 331"/>
                <a:gd name="T17" fmla="*/ 1106 w 1106"/>
                <a:gd name="T18" fmla="*/ 331 h 3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6" h="331">
                  <a:moveTo>
                    <a:pt x="40" y="0"/>
                  </a:moveTo>
                  <a:lnTo>
                    <a:pt x="1106" y="277"/>
                  </a:lnTo>
                  <a:lnTo>
                    <a:pt x="1071" y="331"/>
                  </a:lnTo>
                  <a:lnTo>
                    <a:pt x="0" y="3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47" name="Freeform 570"/>
            <p:cNvSpPr>
              <a:spLocks noChangeArrowheads="1"/>
            </p:cNvSpPr>
            <p:nvPr/>
          </p:nvSpPr>
          <p:spPr bwMode="auto">
            <a:xfrm>
              <a:off x="4217" y="3522"/>
              <a:ext cx="99" cy="42"/>
            </a:xfrm>
            <a:custGeom>
              <a:avLst/>
              <a:gdLst>
                <a:gd name="T0" fmla="*/ 1282 w 1285"/>
                <a:gd name="T1" fmla="*/ 391 h 505"/>
                <a:gd name="T2" fmla="*/ 1264 w 1285"/>
                <a:gd name="T3" fmla="*/ 389 h 505"/>
                <a:gd name="T4" fmla="*/ 1232 w 1285"/>
                <a:gd name="T5" fmla="*/ 385 h 505"/>
                <a:gd name="T6" fmla="*/ 1183 w 1285"/>
                <a:gd name="T7" fmla="*/ 378 h 505"/>
                <a:gd name="T8" fmla="*/ 1124 w 1285"/>
                <a:gd name="T9" fmla="*/ 369 h 505"/>
                <a:gd name="T10" fmla="*/ 1052 w 1285"/>
                <a:gd name="T11" fmla="*/ 355 h 505"/>
                <a:gd name="T12" fmla="*/ 971 w 1285"/>
                <a:gd name="T13" fmla="*/ 340 h 505"/>
                <a:gd name="T14" fmla="*/ 881 w 1285"/>
                <a:gd name="T15" fmla="*/ 322 h 505"/>
                <a:gd name="T16" fmla="*/ 785 w 1285"/>
                <a:gd name="T17" fmla="*/ 299 h 505"/>
                <a:gd name="T18" fmla="*/ 684 w 1285"/>
                <a:gd name="T19" fmla="*/ 273 h 505"/>
                <a:gd name="T20" fmla="*/ 579 w 1285"/>
                <a:gd name="T21" fmla="*/ 244 h 505"/>
                <a:gd name="T22" fmla="*/ 472 w 1285"/>
                <a:gd name="T23" fmla="*/ 209 h 505"/>
                <a:gd name="T24" fmla="*/ 364 w 1285"/>
                <a:gd name="T25" fmla="*/ 171 h 505"/>
                <a:gd name="T26" fmla="*/ 259 w 1285"/>
                <a:gd name="T27" fmla="*/ 128 h 505"/>
                <a:gd name="T28" fmla="*/ 155 w 1285"/>
                <a:gd name="T29" fmla="*/ 81 h 505"/>
                <a:gd name="T30" fmla="*/ 55 w 1285"/>
                <a:gd name="T31" fmla="*/ 28 h 505"/>
                <a:gd name="T32" fmla="*/ 6 w 1285"/>
                <a:gd name="T33" fmla="*/ 4 h 505"/>
                <a:gd name="T34" fmla="*/ 2 w 1285"/>
                <a:gd name="T35" fmla="*/ 32 h 505"/>
                <a:gd name="T36" fmla="*/ 0 w 1285"/>
                <a:gd name="T37" fmla="*/ 76 h 505"/>
                <a:gd name="T38" fmla="*/ 8 w 1285"/>
                <a:gd name="T39" fmla="*/ 120 h 505"/>
                <a:gd name="T40" fmla="*/ 19 w 1285"/>
                <a:gd name="T41" fmla="*/ 139 h 505"/>
                <a:gd name="T42" fmla="*/ 28 w 1285"/>
                <a:gd name="T43" fmla="*/ 144 h 505"/>
                <a:gd name="T44" fmla="*/ 47 w 1285"/>
                <a:gd name="T45" fmla="*/ 155 h 505"/>
                <a:gd name="T46" fmla="*/ 75 w 1285"/>
                <a:gd name="T47" fmla="*/ 170 h 505"/>
                <a:gd name="T48" fmla="*/ 112 w 1285"/>
                <a:gd name="T49" fmla="*/ 190 h 505"/>
                <a:gd name="T50" fmla="*/ 159 w 1285"/>
                <a:gd name="T51" fmla="*/ 212 h 505"/>
                <a:gd name="T52" fmla="*/ 215 w 1285"/>
                <a:gd name="T53" fmla="*/ 238 h 505"/>
                <a:gd name="T54" fmla="*/ 281 w 1285"/>
                <a:gd name="T55" fmla="*/ 267 h 505"/>
                <a:gd name="T56" fmla="*/ 358 w 1285"/>
                <a:gd name="T57" fmla="*/ 296 h 505"/>
                <a:gd name="T58" fmla="*/ 443 w 1285"/>
                <a:gd name="T59" fmla="*/ 326 h 505"/>
                <a:gd name="T60" fmla="*/ 540 w 1285"/>
                <a:gd name="T61" fmla="*/ 357 h 505"/>
                <a:gd name="T62" fmla="*/ 647 w 1285"/>
                <a:gd name="T63" fmla="*/ 387 h 505"/>
                <a:gd name="T64" fmla="*/ 764 w 1285"/>
                <a:gd name="T65" fmla="*/ 416 h 505"/>
                <a:gd name="T66" fmla="*/ 890 w 1285"/>
                <a:gd name="T67" fmla="*/ 444 h 505"/>
                <a:gd name="T68" fmla="*/ 1028 w 1285"/>
                <a:gd name="T69" fmla="*/ 472 h 505"/>
                <a:gd name="T70" fmla="*/ 1177 w 1285"/>
                <a:gd name="T71" fmla="*/ 494 h 505"/>
                <a:gd name="T72" fmla="*/ 1256 w 1285"/>
                <a:gd name="T73" fmla="*/ 503 h 505"/>
                <a:gd name="T74" fmla="*/ 1265 w 1285"/>
                <a:gd name="T75" fmla="*/ 487 h 505"/>
                <a:gd name="T76" fmla="*/ 1278 w 1285"/>
                <a:gd name="T77" fmla="*/ 456 h 505"/>
                <a:gd name="T78" fmla="*/ 1285 w 1285"/>
                <a:gd name="T79" fmla="*/ 415 h 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85"/>
                <a:gd name="T121" fmla="*/ 0 h 505"/>
                <a:gd name="T122" fmla="*/ 1285 w 1285"/>
                <a:gd name="T123" fmla="*/ 505 h 50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85" h="505">
                  <a:moveTo>
                    <a:pt x="1284" y="391"/>
                  </a:moveTo>
                  <a:lnTo>
                    <a:pt x="1282" y="391"/>
                  </a:lnTo>
                  <a:lnTo>
                    <a:pt x="1275" y="390"/>
                  </a:lnTo>
                  <a:lnTo>
                    <a:pt x="1264" y="389"/>
                  </a:lnTo>
                  <a:lnTo>
                    <a:pt x="1250" y="387"/>
                  </a:lnTo>
                  <a:lnTo>
                    <a:pt x="1232" y="385"/>
                  </a:lnTo>
                  <a:lnTo>
                    <a:pt x="1209" y="382"/>
                  </a:lnTo>
                  <a:lnTo>
                    <a:pt x="1183" y="378"/>
                  </a:lnTo>
                  <a:lnTo>
                    <a:pt x="1155" y="374"/>
                  </a:lnTo>
                  <a:lnTo>
                    <a:pt x="1124" y="369"/>
                  </a:lnTo>
                  <a:lnTo>
                    <a:pt x="1089" y="362"/>
                  </a:lnTo>
                  <a:lnTo>
                    <a:pt x="1052" y="355"/>
                  </a:lnTo>
                  <a:lnTo>
                    <a:pt x="1013" y="349"/>
                  </a:lnTo>
                  <a:lnTo>
                    <a:pt x="971" y="340"/>
                  </a:lnTo>
                  <a:lnTo>
                    <a:pt x="926" y="332"/>
                  </a:lnTo>
                  <a:lnTo>
                    <a:pt x="881" y="322"/>
                  </a:lnTo>
                  <a:lnTo>
                    <a:pt x="834" y="311"/>
                  </a:lnTo>
                  <a:lnTo>
                    <a:pt x="785" y="299"/>
                  </a:lnTo>
                  <a:lnTo>
                    <a:pt x="735" y="287"/>
                  </a:lnTo>
                  <a:lnTo>
                    <a:pt x="684" y="273"/>
                  </a:lnTo>
                  <a:lnTo>
                    <a:pt x="632" y="259"/>
                  </a:lnTo>
                  <a:lnTo>
                    <a:pt x="579" y="244"/>
                  </a:lnTo>
                  <a:lnTo>
                    <a:pt x="526" y="228"/>
                  </a:lnTo>
                  <a:lnTo>
                    <a:pt x="472" y="209"/>
                  </a:lnTo>
                  <a:lnTo>
                    <a:pt x="419" y="191"/>
                  </a:lnTo>
                  <a:lnTo>
                    <a:pt x="364" y="171"/>
                  </a:lnTo>
                  <a:lnTo>
                    <a:pt x="311" y="150"/>
                  </a:lnTo>
                  <a:lnTo>
                    <a:pt x="259" y="128"/>
                  </a:lnTo>
                  <a:lnTo>
                    <a:pt x="206" y="105"/>
                  </a:lnTo>
                  <a:lnTo>
                    <a:pt x="155" y="81"/>
                  </a:lnTo>
                  <a:lnTo>
                    <a:pt x="104" y="55"/>
                  </a:lnTo>
                  <a:lnTo>
                    <a:pt x="55" y="28"/>
                  </a:lnTo>
                  <a:lnTo>
                    <a:pt x="7" y="0"/>
                  </a:lnTo>
                  <a:lnTo>
                    <a:pt x="6" y="4"/>
                  </a:lnTo>
                  <a:lnTo>
                    <a:pt x="4" y="15"/>
                  </a:lnTo>
                  <a:lnTo>
                    <a:pt x="2" y="32"/>
                  </a:lnTo>
                  <a:lnTo>
                    <a:pt x="0" y="53"/>
                  </a:lnTo>
                  <a:lnTo>
                    <a:pt x="0" y="76"/>
                  </a:lnTo>
                  <a:lnTo>
                    <a:pt x="2" y="98"/>
                  </a:lnTo>
                  <a:lnTo>
                    <a:pt x="8" y="120"/>
                  </a:lnTo>
                  <a:lnTo>
                    <a:pt x="18" y="137"/>
                  </a:lnTo>
                  <a:lnTo>
                    <a:pt x="19" y="139"/>
                  </a:lnTo>
                  <a:lnTo>
                    <a:pt x="22" y="141"/>
                  </a:lnTo>
                  <a:lnTo>
                    <a:pt x="28" y="144"/>
                  </a:lnTo>
                  <a:lnTo>
                    <a:pt x="37" y="148"/>
                  </a:lnTo>
                  <a:lnTo>
                    <a:pt x="47" y="155"/>
                  </a:lnTo>
                  <a:lnTo>
                    <a:pt x="59" y="162"/>
                  </a:lnTo>
                  <a:lnTo>
                    <a:pt x="75" y="170"/>
                  </a:lnTo>
                  <a:lnTo>
                    <a:pt x="92" y="180"/>
                  </a:lnTo>
                  <a:lnTo>
                    <a:pt x="112" y="190"/>
                  </a:lnTo>
                  <a:lnTo>
                    <a:pt x="134" y="200"/>
                  </a:lnTo>
                  <a:lnTo>
                    <a:pt x="159" y="212"/>
                  </a:lnTo>
                  <a:lnTo>
                    <a:pt x="186" y="225"/>
                  </a:lnTo>
                  <a:lnTo>
                    <a:pt x="215" y="238"/>
                  </a:lnTo>
                  <a:lnTo>
                    <a:pt x="247" y="252"/>
                  </a:lnTo>
                  <a:lnTo>
                    <a:pt x="281" y="267"/>
                  </a:lnTo>
                  <a:lnTo>
                    <a:pt x="318" y="281"/>
                  </a:lnTo>
                  <a:lnTo>
                    <a:pt x="358" y="296"/>
                  </a:lnTo>
                  <a:lnTo>
                    <a:pt x="399" y="311"/>
                  </a:lnTo>
                  <a:lnTo>
                    <a:pt x="443" y="326"/>
                  </a:lnTo>
                  <a:lnTo>
                    <a:pt x="491" y="341"/>
                  </a:lnTo>
                  <a:lnTo>
                    <a:pt x="540" y="357"/>
                  </a:lnTo>
                  <a:lnTo>
                    <a:pt x="592" y="372"/>
                  </a:lnTo>
                  <a:lnTo>
                    <a:pt x="647" y="387"/>
                  </a:lnTo>
                  <a:lnTo>
                    <a:pt x="703" y="402"/>
                  </a:lnTo>
                  <a:lnTo>
                    <a:pt x="764" y="416"/>
                  </a:lnTo>
                  <a:lnTo>
                    <a:pt x="826" y="431"/>
                  </a:lnTo>
                  <a:lnTo>
                    <a:pt x="890" y="444"/>
                  </a:lnTo>
                  <a:lnTo>
                    <a:pt x="958" y="459"/>
                  </a:lnTo>
                  <a:lnTo>
                    <a:pt x="1028" y="472"/>
                  </a:lnTo>
                  <a:lnTo>
                    <a:pt x="1101" y="483"/>
                  </a:lnTo>
                  <a:lnTo>
                    <a:pt x="1177" y="494"/>
                  </a:lnTo>
                  <a:lnTo>
                    <a:pt x="1255" y="505"/>
                  </a:lnTo>
                  <a:lnTo>
                    <a:pt x="1256" y="503"/>
                  </a:lnTo>
                  <a:lnTo>
                    <a:pt x="1260" y="497"/>
                  </a:lnTo>
                  <a:lnTo>
                    <a:pt x="1265" y="487"/>
                  </a:lnTo>
                  <a:lnTo>
                    <a:pt x="1272" y="473"/>
                  </a:lnTo>
                  <a:lnTo>
                    <a:pt x="1278" y="456"/>
                  </a:lnTo>
                  <a:lnTo>
                    <a:pt x="1282" y="437"/>
                  </a:lnTo>
                  <a:lnTo>
                    <a:pt x="1285" y="415"/>
                  </a:lnTo>
                  <a:lnTo>
                    <a:pt x="1284" y="391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48" name="AutoShape 571"/>
            <p:cNvSpPr>
              <a:spLocks noChangeArrowheads="1"/>
            </p:cNvSpPr>
            <p:nvPr/>
          </p:nvSpPr>
          <p:spPr bwMode="auto">
            <a:xfrm>
              <a:off x="4187" y="3353"/>
              <a:ext cx="160" cy="189"/>
            </a:xfrm>
            <a:prstGeom prst="roundRect">
              <a:avLst>
                <a:gd name="adj" fmla="val 625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349" name="Freeform 572"/>
            <p:cNvSpPr>
              <a:spLocks noChangeArrowheads="1"/>
            </p:cNvSpPr>
            <p:nvPr/>
          </p:nvSpPr>
          <p:spPr bwMode="auto">
            <a:xfrm>
              <a:off x="4220" y="3365"/>
              <a:ext cx="23" cy="31"/>
            </a:xfrm>
            <a:custGeom>
              <a:avLst/>
              <a:gdLst>
                <a:gd name="T0" fmla="*/ 63 w 179"/>
                <a:gd name="T1" fmla="*/ 28 h 216"/>
                <a:gd name="T2" fmla="*/ 49 w 179"/>
                <a:gd name="T3" fmla="*/ 37 h 216"/>
                <a:gd name="T4" fmla="*/ 38 w 179"/>
                <a:gd name="T5" fmla="*/ 47 h 216"/>
                <a:gd name="T6" fmla="*/ 27 w 179"/>
                <a:gd name="T7" fmla="*/ 59 h 216"/>
                <a:gd name="T8" fmla="*/ 18 w 179"/>
                <a:gd name="T9" fmla="*/ 72 h 216"/>
                <a:gd name="T10" fmla="*/ 10 w 179"/>
                <a:gd name="T11" fmla="*/ 86 h 216"/>
                <a:gd name="T12" fmla="*/ 5 w 179"/>
                <a:gd name="T13" fmla="*/ 101 h 216"/>
                <a:gd name="T14" fmla="*/ 2 w 179"/>
                <a:gd name="T15" fmla="*/ 117 h 216"/>
                <a:gd name="T16" fmla="*/ 0 w 179"/>
                <a:gd name="T17" fmla="*/ 133 h 216"/>
                <a:gd name="T18" fmla="*/ 2 w 179"/>
                <a:gd name="T19" fmla="*/ 155 h 216"/>
                <a:gd name="T20" fmla="*/ 10 w 179"/>
                <a:gd name="T21" fmla="*/ 173 h 216"/>
                <a:gd name="T22" fmla="*/ 23 w 179"/>
                <a:gd name="T23" fmla="*/ 190 h 216"/>
                <a:gd name="T24" fmla="*/ 40 w 179"/>
                <a:gd name="T25" fmla="*/ 201 h 216"/>
                <a:gd name="T26" fmla="*/ 59 w 179"/>
                <a:gd name="T27" fmla="*/ 211 h 216"/>
                <a:gd name="T28" fmla="*/ 79 w 179"/>
                <a:gd name="T29" fmla="*/ 215 h 216"/>
                <a:gd name="T30" fmla="*/ 100 w 179"/>
                <a:gd name="T31" fmla="*/ 216 h 216"/>
                <a:gd name="T32" fmla="*/ 120 w 179"/>
                <a:gd name="T33" fmla="*/ 213 h 216"/>
                <a:gd name="T34" fmla="*/ 124 w 179"/>
                <a:gd name="T35" fmla="*/ 213 h 216"/>
                <a:gd name="T36" fmla="*/ 128 w 179"/>
                <a:gd name="T37" fmla="*/ 211 h 216"/>
                <a:gd name="T38" fmla="*/ 131 w 179"/>
                <a:gd name="T39" fmla="*/ 208 h 216"/>
                <a:gd name="T40" fmla="*/ 132 w 179"/>
                <a:gd name="T41" fmla="*/ 203 h 216"/>
                <a:gd name="T42" fmla="*/ 130 w 179"/>
                <a:gd name="T43" fmla="*/ 198 h 216"/>
                <a:gd name="T44" fmla="*/ 126 w 179"/>
                <a:gd name="T45" fmla="*/ 194 h 216"/>
                <a:gd name="T46" fmla="*/ 121 w 179"/>
                <a:gd name="T47" fmla="*/ 190 h 216"/>
                <a:gd name="T48" fmla="*/ 116 w 179"/>
                <a:gd name="T49" fmla="*/ 187 h 216"/>
                <a:gd name="T50" fmla="*/ 105 w 179"/>
                <a:gd name="T51" fmla="*/ 184 h 216"/>
                <a:gd name="T52" fmla="*/ 95 w 179"/>
                <a:gd name="T53" fmla="*/ 182 h 216"/>
                <a:gd name="T54" fmla="*/ 84 w 179"/>
                <a:gd name="T55" fmla="*/ 180 h 216"/>
                <a:gd name="T56" fmla="*/ 75 w 179"/>
                <a:gd name="T57" fmla="*/ 178 h 216"/>
                <a:gd name="T58" fmla="*/ 65 w 179"/>
                <a:gd name="T59" fmla="*/ 175 h 216"/>
                <a:gd name="T60" fmla="*/ 56 w 179"/>
                <a:gd name="T61" fmla="*/ 170 h 216"/>
                <a:gd name="T62" fmla="*/ 47 w 179"/>
                <a:gd name="T63" fmla="*/ 165 h 216"/>
                <a:gd name="T64" fmla="*/ 39 w 179"/>
                <a:gd name="T65" fmla="*/ 156 h 216"/>
                <a:gd name="T66" fmla="*/ 36 w 179"/>
                <a:gd name="T67" fmla="*/ 120 h 216"/>
                <a:gd name="T68" fmla="*/ 44 w 179"/>
                <a:gd name="T69" fmla="*/ 90 h 216"/>
                <a:gd name="T70" fmla="*/ 61 w 179"/>
                <a:gd name="T71" fmla="*/ 67 h 216"/>
                <a:gd name="T72" fmla="*/ 84 w 179"/>
                <a:gd name="T73" fmla="*/ 47 h 216"/>
                <a:gd name="T74" fmla="*/ 109 w 179"/>
                <a:gd name="T75" fmla="*/ 32 h 216"/>
                <a:gd name="T76" fmla="*/ 136 w 179"/>
                <a:gd name="T77" fmla="*/ 21 h 216"/>
                <a:gd name="T78" fmla="*/ 160 w 179"/>
                <a:gd name="T79" fmla="*/ 12 h 216"/>
                <a:gd name="T80" fmla="*/ 179 w 179"/>
                <a:gd name="T81" fmla="*/ 5 h 216"/>
                <a:gd name="T82" fmla="*/ 167 w 179"/>
                <a:gd name="T83" fmla="*/ 1 h 216"/>
                <a:gd name="T84" fmla="*/ 154 w 179"/>
                <a:gd name="T85" fmla="*/ 0 h 216"/>
                <a:gd name="T86" fmla="*/ 140 w 179"/>
                <a:gd name="T87" fmla="*/ 2 h 216"/>
                <a:gd name="T88" fmla="*/ 124 w 179"/>
                <a:gd name="T89" fmla="*/ 5 h 216"/>
                <a:gd name="T90" fmla="*/ 108 w 179"/>
                <a:gd name="T91" fmla="*/ 10 h 216"/>
                <a:gd name="T92" fmla="*/ 92 w 179"/>
                <a:gd name="T93" fmla="*/ 15 h 216"/>
                <a:gd name="T94" fmla="*/ 77 w 179"/>
                <a:gd name="T95" fmla="*/ 22 h 216"/>
                <a:gd name="T96" fmla="*/ 63 w 179"/>
                <a:gd name="T97" fmla="*/ 28 h 2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216"/>
                <a:gd name="T149" fmla="*/ 179 w 179"/>
                <a:gd name="T150" fmla="*/ 216 h 2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216">
                  <a:moveTo>
                    <a:pt x="63" y="28"/>
                  </a:moveTo>
                  <a:lnTo>
                    <a:pt x="49" y="37"/>
                  </a:lnTo>
                  <a:lnTo>
                    <a:pt x="38" y="47"/>
                  </a:lnTo>
                  <a:lnTo>
                    <a:pt x="27" y="59"/>
                  </a:lnTo>
                  <a:lnTo>
                    <a:pt x="18" y="72"/>
                  </a:lnTo>
                  <a:lnTo>
                    <a:pt x="10" y="86"/>
                  </a:lnTo>
                  <a:lnTo>
                    <a:pt x="5" y="101"/>
                  </a:lnTo>
                  <a:lnTo>
                    <a:pt x="2" y="117"/>
                  </a:lnTo>
                  <a:lnTo>
                    <a:pt x="0" y="133"/>
                  </a:lnTo>
                  <a:lnTo>
                    <a:pt x="2" y="155"/>
                  </a:lnTo>
                  <a:lnTo>
                    <a:pt x="10" y="173"/>
                  </a:lnTo>
                  <a:lnTo>
                    <a:pt x="23" y="190"/>
                  </a:lnTo>
                  <a:lnTo>
                    <a:pt x="40" y="201"/>
                  </a:lnTo>
                  <a:lnTo>
                    <a:pt x="59" y="211"/>
                  </a:lnTo>
                  <a:lnTo>
                    <a:pt x="79" y="215"/>
                  </a:lnTo>
                  <a:lnTo>
                    <a:pt x="100" y="216"/>
                  </a:lnTo>
                  <a:lnTo>
                    <a:pt x="120" y="213"/>
                  </a:lnTo>
                  <a:lnTo>
                    <a:pt x="124" y="213"/>
                  </a:lnTo>
                  <a:lnTo>
                    <a:pt x="128" y="211"/>
                  </a:lnTo>
                  <a:lnTo>
                    <a:pt x="131" y="208"/>
                  </a:lnTo>
                  <a:lnTo>
                    <a:pt x="132" y="203"/>
                  </a:lnTo>
                  <a:lnTo>
                    <a:pt x="130" y="198"/>
                  </a:lnTo>
                  <a:lnTo>
                    <a:pt x="126" y="194"/>
                  </a:lnTo>
                  <a:lnTo>
                    <a:pt x="121" y="190"/>
                  </a:lnTo>
                  <a:lnTo>
                    <a:pt x="116" y="187"/>
                  </a:lnTo>
                  <a:lnTo>
                    <a:pt x="105" y="184"/>
                  </a:lnTo>
                  <a:lnTo>
                    <a:pt x="95" y="182"/>
                  </a:lnTo>
                  <a:lnTo>
                    <a:pt x="84" y="180"/>
                  </a:lnTo>
                  <a:lnTo>
                    <a:pt x="75" y="178"/>
                  </a:lnTo>
                  <a:lnTo>
                    <a:pt x="65" y="175"/>
                  </a:lnTo>
                  <a:lnTo>
                    <a:pt x="56" y="170"/>
                  </a:lnTo>
                  <a:lnTo>
                    <a:pt x="47" y="165"/>
                  </a:lnTo>
                  <a:lnTo>
                    <a:pt x="39" y="156"/>
                  </a:lnTo>
                  <a:lnTo>
                    <a:pt x="36" y="120"/>
                  </a:lnTo>
                  <a:lnTo>
                    <a:pt x="44" y="90"/>
                  </a:lnTo>
                  <a:lnTo>
                    <a:pt x="61" y="67"/>
                  </a:lnTo>
                  <a:lnTo>
                    <a:pt x="84" y="47"/>
                  </a:lnTo>
                  <a:lnTo>
                    <a:pt x="109" y="32"/>
                  </a:lnTo>
                  <a:lnTo>
                    <a:pt x="136" y="21"/>
                  </a:lnTo>
                  <a:lnTo>
                    <a:pt x="160" y="12"/>
                  </a:lnTo>
                  <a:lnTo>
                    <a:pt x="179" y="5"/>
                  </a:lnTo>
                  <a:lnTo>
                    <a:pt x="167" y="1"/>
                  </a:lnTo>
                  <a:lnTo>
                    <a:pt x="154" y="0"/>
                  </a:lnTo>
                  <a:lnTo>
                    <a:pt x="140" y="2"/>
                  </a:lnTo>
                  <a:lnTo>
                    <a:pt x="124" y="5"/>
                  </a:lnTo>
                  <a:lnTo>
                    <a:pt x="108" y="10"/>
                  </a:lnTo>
                  <a:lnTo>
                    <a:pt x="92" y="15"/>
                  </a:lnTo>
                  <a:lnTo>
                    <a:pt x="77" y="22"/>
                  </a:lnTo>
                  <a:lnTo>
                    <a:pt x="63" y="28"/>
                  </a:lnTo>
                  <a:close/>
                </a:path>
              </a:pathLst>
            </a:custGeom>
            <a:solidFill>
              <a:srgbClr val="C9E8FF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0" name="Freeform 573"/>
            <p:cNvSpPr>
              <a:spLocks noChangeArrowheads="1"/>
            </p:cNvSpPr>
            <p:nvPr/>
          </p:nvSpPr>
          <p:spPr bwMode="auto">
            <a:xfrm>
              <a:off x="4259" y="3364"/>
              <a:ext cx="14" cy="24"/>
            </a:xfrm>
            <a:custGeom>
              <a:avLst/>
              <a:gdLst>
                <a:gd name="T0" fmla="*/ 96 w 114"/>
                <a:gd name="T1" fmla="*/ 55 h 168"/>
                <a:gd name="T2" fmla="*/ 101 w 114"/>
                <a:gd name="T3" fmla="*/ 72 h 168"/>
                <a:gd name="T4" fmla="*/ 100 w 114"/>
                <a:gd name="T5" fmla="*/ 88 h 168"/>
                <a:gd name="T6" fmla="*/ 92 w 114"/>
                <a:gd name="T7" fmla="*/ 101 h 168"/>
                <a:gd name="T8" fmla="*/ 82 w 114"/>
                <a:gd name="T9" fmla="*/ 112 h 168"/>
                <a:gd name="T10" fmla="*/ 69 w 114"/>
                <a:gd name="T11" fmla="*/ 123 h 168"/>
                <a:gd name="T12" fmla="*/ 54 w 114"/>
                <a:gd name="T13" fmla="*/ 134 h 168"/>
                <a:gd name="T14" fmla="*/ 40 w 114"/>
                <a:gd name="T15" fmla="*/ 143 h 168"/>
                <a:gd name="T16" fmla="*/ 27 w 114"/>
                <a:gd name="T17" fmla="*/ 153 h 168"/>
                <a:gd name="T18" fmla="*/ 25 w 114"/>
                <a:gd name="T19" fmla="*/ 156 h 168"/>
                <a:gd name="T20" fmla="*/ 24 w 114"/>
                <a:gd name="T21" fmla="*/ 158 h 168"/>
                <a:gd name="T22" fmla="*/ 24 w 114"/>
                <a:gd name="T23" fmla="*/ 162 h 168"/>
                <a:gd name="T24" fmla="*/ 25 w 114"/>
                <a:gd name="T25" fmla="*/ 165 h 168"/>
                <a:gd name="T26" fmla="*/ 28 w 114"/>
                <a:gd name="T27" fmla="*/ 167 h 168"/>
                <a:gd name="T28" fmla="*/ 31 w 114"/>
                <a:gd name="T29" fmla="*/ 168 h 168"/>
                <a:gd name="T30" fmla="*/ 33 w 114"/>
                <a:gd name="T31" fmla="*/ 168 h 168"/>
                <a:gd name="T32" fmla="*/ 37 w 114"/>
                <a:gd name="T33" fmla="*/ 167 h 168"/>
                <a:gd name="T34" fmla="*/ 53 w 114"/>
                <a:gd name="T35" fmla="*/ 157 h 168"/>
                <a:gd name="T36" fmla="*/ 69 w 114"/>
                <a:gd name="T37" fmla="*/ 147 h 168"/>
                <a:gd name="T38" fmla="*/ 84 w 114"/>
                <a:gd name="T39" fmla="*/ 135 h 168"/>
                <a:gd name="T40" fmla="*/ 97 w 114"/>
                <a:gd name="T41" fmla="*/ 121 h 168"/>
                <a:gd name="T42" fmla="*/ 107 w 114"/>
                <a:gd name="T43" fmla="*/ 106 h 168"/>
                <a:gd name="T44" fmla="*/ 113 w 114"/>
                <a:gd name="T45" fmla="*/ 89 h 168"/>
                <a:gd name="T46" fmla="*/ 114 w 114"/>
                <a:gd name="T47" fmla="*/ 71 h 168"/>
                <a:gd name="T48" fmla="*/ 110 w 114"/>
                <a:gd name="T49" fmla="*/ 51 h 168"/>
                <a:gd name="T50" fmla="*/ 101 w 114"/>
                <a:gd name="T51" fmla="*/ 36 h 168"/>
                <a:gd name="T52" fmla="*/ 87 w 114"/>
                <a:gd name="T53" fmla="*/ 24 h 168"/>
                <a:gd name="T54" fmla="*/ 70 w 114"/>
                <a:gd name="T55" fmla="*/ 14 h 168"/>
                <a:gd name="T56" fmla="*/ 51 w 114"/>
                <a:gd name="T57" fmla="*/ 7 h 168"/>
                <a:gd name="T58" fmla="*/ 32 w 114"/>
                <a:gd name="T59" fmla="*/ 2 h 168"/>
                <a:gd name="T60" fmla="*/ 17 w 114"/>
                <a:gd name="T61" fmla="*/ 0 h 168"/>
                <a:gd name="T62" fmla="*/ 5 w 114"/>
                <a:gd name="T63" fmla="*/ 0 h 168"/>
                <a:gd name="T64" fmla="*/ 0 w 114"/>
                <a:gd name="T65" fmla="*/ 3 h 168"/>
                <a:gd name="T66" fmla="*/ 12 w 114"/>
                <a:gd name="T67" fmla="*/ 9 h 168"/>
                <a:gd name="T68" fmla="*/ 26 w 114"/>
                <a:gd name="T69" fmla="*/ 13 h 168"/>
                <a:gd name="T70" fmla="*/ 41 w 114"/>
                <a:gd name="T71" fmla="*/ 17 h 168"/>
                <a:gd name="T72" fmla="*/ 54 w 114"/>
                <a:gd name="T73" fmla="*/ 22 h 168"/>
                <a:gd name="T74" fmla="*/ 68 w 114"/>
                <a:gd name="T75" fmla="*/ 27 h 168"/>
                <a:gd name="T76" fmla="*/ 80 w 114"/>
                <a:gd name="T77" fmla="*/ 34 h 168"/>
                <a:gd name="T78" fmla="*/ 89 w 114"/>
                <a:gd name="T79" fmla="*/ 43 h 168"/>
                <a:gd name="T80" fmla="*/ 96 w 114"/>
                <a:gd name="T81" fmla="*/ 55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168"/>
                <a:gd name="T125" fmla="*/ 114 w 114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168">
                  <a:moveTo>
                    <a:pt x="96" y="55"/>
                  </a:moveTo>
                  <a:lnTo>
                    <a:pt x="101" y="72"/>
                  </a:lnTo>
                  <a:lnTo>
                    <a:pt x="100" y="88"/>
                  </a:lnTo>
                  <a:lnTo>
                    <a:pt x="92" y="101"/>
                  </a:lnTo>
                  <a:lnTo>
                    <a:pt x="82" y="112"/>
                  </a:lnTo>
                  <a:lnTo>
                    <a:pt x="69" y="123"/>
                  </a:lnTo>
                  <a:lnTo>
                    <a:pt x="54" y="134"/>
                  </a:lnTo>
                  <a:lnTo>
                    <a:pt x="40" y="143"/>
                  </a:lnTo>
                  <a:lnTo>
                    <a:pt x="27" y="153"/>
                  </a:lnTo>
                  <a:lnTo>
                    <a:pt x="25" y="156"/>
                  </a:lnTo>
                  <a:lnTo>
                    <a:pt x="24" y="158"/>
                  </a:lnTo>
                  <a:lnTo>
                    <a:pt x="24" y="162"/>
                  </a:lnTo>
                  <a:lnTo>
                    <a:pt x="25" y="165"/>
                  </a:lnTo>
                  <a:lnTo>
                    <a:pt x="28" y="167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37" y="167"/>
                  </a:lnTo>
                  <a:lnTo>
                    <a:pt x="53" y="157"/>
                  </a:lnTo>
                  <a:lnTo>
                    <a:pt x="69" y="147"/>
                  </a:lnTo>
                  <a:lnTo>
                    <a:pt x="84" y="135"/>
                  </a:lnTo>
                  <a:lnTo>
                    <a:pt x="97" y="121"/>
                  </a:lnTo>
                  <a:lnTo>
                    <a:pt x="107" y="106"/>
                  </a:lnTo>
                  <a:lnTo>
                    <a:pt x="113" y="89"/>
                  </a:lnTo>
                  <a:lnTo>
                    <a:pt x="114" y="71"/>
                  </a:lnTo>
                  <a:lnTo>
                    <a:pt x="110" y="51"/>
                  </a:lnTo>
                  <a:lnTo>
                    <a:pt x="101" y="36"/>
                  </a:lnTo>
                  <a:lnTo>
                    <a:pt x="87" y="24"/>
                  </a:lnTo>
                  <a:lnTo>
                    <a:pt x="70" y="14"/>
                  </a:lnTo>
                  <a:lnTo>
                    <a:pt x="51" y="7"/>
                  </a:lnTo>
                  <a:lnTo>
                    <a:pt x="32" y="2"/>
                  </a:lnTo>
                  <a:lnTo>
                    <a:pt x="17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2" y="9"/>
                  </a:lnTo>
                  <a:lnTo>
                    <a:pt x="26" y="13"/>
                  </a:lnTo>
                  <a:lnTo>
                    <a:pt x="41" y="17"/>
                  </a:lnTo>
                  <a:lnTo>
                    <a:pt x="54" y="22"/>
                  </a:lnTo>
                  <a:lnTo>
                    <a:pt x="68" y="27"/>
                  </a:lnTo>
                  <a:lnTo>
                    <a:pt x="80" y="34"/>
                  </a:lnTo>
                  <a:lnTo>
                    <a:pt x="89" y="43"/>
                  </a:lnTo>
                  <a:lnTo>
                    <a:pt x="96" y="55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1" name="Freeform 574"/>
            <p:cNvSpPr>
              <a:spLocks noChangeArrowheads="1"/>
            </p:cNvSpPr>
            <p:nvPr/>
          </p:nvSpPr>
          <p:spPr bwMode="auto">
            <a:xfrm>
              <a:off x="4206" y="3359"/>
              <a:ext cx="37" cy="50"/>
            </a:xfrm>
            <a:custGeom>
              <a:avLst/>
              <a:gdLst>
                <a:gd name="T0" fmla="*/ 90 w 289"/>
                <a:gd name="T1" fmla="*/ 65 h 351"/>
                <a:gd name="T2" fmla="*/ 48 w 289"/>
                <a:gd name="T3" fmla="*/ 106 h 351"/>
                <a:gd name="T4" fmla="*/ 15 w 289"/>
                <a:gd name="T5" fmla="*/ 155 h 351"/>
                <a:gd name="T6" fmla="*/ 0 w 289"/>
                <a:gd name="T7" fmla="*/ 210 h 351"/>
                <a:gd name="T8" fmla="*/ 3 w 289"/>
                <a:gd name="T9" fmla="*/ 248 h 351"/>
                <a:gd name="T10" fmla="*/ 8 w 289"/>
                <a:gd name="T11" fmla="*/ 262 h 351"/>
                <a:gd name="T12" fmla="*/ 17 w 289"/>
                <a:gd name="T13" fmla="*/ 276 h 351"/>
                <a:gd name="T14" fmla="*/ 29 w 289"/>
                <a:gd name="T15" fmla="*/ 288 h 351"/>
                <a:gd name="T16" fmla="*/ 50 w 289"/>
                <a:gd name="T17" fmla="*/ 301 h 351"/>
                <a:gd name="T18" fmla="*/ 77 w 289"/>
                <a:gd name="T19" fmla="*/ 315 h 351"/>
                <a:gd name="T20" fmla="*/ 107 w 289"/>
                <a:gd name="T21" fmla="*/ 326 h 351"/>
                <a:gd name="T22" fmla="*/ 136 w 289"/>
                <a:gd name="T23" fmla="*/ 334 h 351"/>
                <a:gd name="T24" fmla="*/ 167 w 289"/>
                <a:gd name="T25" fmla="*/ 341 h 351"/>
                <a:gd name="T26" fmla="*/ 197 w 289"/>
                <a:gd name="T27" fmla="*/ 345 h 351"/>
                <a:gd name="T28" fmla="*/ 228 w 289"/>
                <a:gd name="T29" fmla="*/ 348 h 351"/>
                <a:gd name="T30" fmla="*/ 259 w 289"/>
                <a:gd name="T31" fmla="*/ 350 h 351"/>
                <a:gd name="T32" fmla="*/ 279 w 289"/>
                <a:gd name="T33" fmla="*/ 351 h 351"/>
                <a:gd name="T34" fmla="*/ 286 w 289"/>
                <a:gd name="T35" fmla="*/ 345 h 351"/>
                <a:gd name="T36" fmla="*/ 289 w 289"/>
                <a:gd name="T37" fmla="*/ 335 h 351"/>
                <a:gd name="T38" fmla="*/ 282 w 289"/>
                <a:gd name="T39" fmla="*/ 328 h 351"/>
                <a:gd name="T40" fmla="*/ 263 w 289"/>
                <a:gd name="T41" fmla="*/ 322 h 351"/>
                <a:gd name="T42" fmla="*/ 236 w 289"/>
                <a:gd name="T43" fmla="*/ 317 h 351"/>
                <a:gd name="T44" fmla="*/ 208 w 289"/>
                <a:gd name="T45" fmla="*/ 313 h 351"/>
                <a:gd name="T46" fmla="*/ 179 w 289"/>
                <a:gd name="T47" fmla="*/ 308 h 351"/>
                <a:gd name="T48" fmla="*/ 152 w 289"/>
                <a:gd name="T49" fmla="*/ 303 h 351"/>
                <a:gd name="T50" fmla="*/ 125 w 289"/>
                <a:gd name="T51" fmla="*/ 296 h 351"/>
                <a:gd name="T52" fmla="*/ 98 w 289"/>
                <a:gd name="T53" fmla="*/ 287 h 351"/>
                <a:gd name="T54" fmla="*/ 72 w 289"/>
                <a:gd name="T55" fmla="*/ 276 h 351"/>
                <a:gd name="T56" fmla="*/ 49 w 289"/>
                <a:gd name="T57" fmla="*/ 261 h 351"/>
                <a:gd name="T58" fmla="*/ 34 w 289"/>
                <a:gd name="T59" fmla="*/ 241 h 351"/>
                <a:gd name="T60" fmla="*/ 30 w 289"/>
                <a:gd name="T61" fmla="*/ 215 h 351"/>
                <a:gd name="T62" fmla="*/ 34 w 289"/>
                <a:gd name="T63" fmla="*/ 186 h 351"/>
                <a:gd name="T64" fmla="*/ 46 w 289"/>
                <a:gd name="T65" fmla="*/ 158 h 351"/>
                <a:gd name="T66" fmla="*/ 64 w 289"/>
                <a:gd name="T67" fmla="*/ 128 h 351"/>
                <a:gd name="T68" fmla="*/ 85 w 289"/>
                <a:gd name="T69" fmla="*/ 102 h 351"/>
                <a:gd name="T70" fmla="*/ 110 w 289"/>
                <a:gd name="T71" fmla="*/ 77 h 351"/>
                <a:gd name="T72" fmla="*/ 137 w 289"/>
                <a:gd name="T73" fmla="*/ 53 h 351"/>
                <a:gd name="T74" fmla="*/ 175 w 289"/>
                <a:gd name="T75" fmla="*/ 35 h 351"/>
                <a:gd name="T76" fmla="*/ 213 w 289"/>
                <a:gd name="T77" fmla="*/ 19 h 351"/>
                <a:gd name="T78" fmla="*/ 237 w 289"/>
                <a:gd name="T79" fmla="*/ 6 h 351"/>
                <a:gd name="T80" fmla="*/ 230 w 289"/>
                <a:gd name="T81" fmla="*/ 0 h 351"/>
                <a:gd name="T82" fmla="*/ 198 w 289"/>
                <a:gd name="T83" fmla="*/ 4 h 351"/>
                <a:gd name="T84" fmla="*/ 161 w 289"/>
                <a:gd name="T85" fmla="*/ 17 h 351"/>
                <a:gd name="T86" fmla="*/ 127 w 289"/>
                <a:gd name="T87" fmla="*/ 35 h 35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1"/>
                <a:gd name="T134" fmla="*/ 289 w 289"/>
                <a:gd name="T135" fmla="*/ 351 h 35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1">
                  <a:moveTo>
                    <a:pt x="112" y="46"/>
                  </a:moveTo>
                  <a:lnTo>
                    <a:pt x="90" y="65"/>
                  </a:lnTo>
                  <a:lnTo>
                    <a:pt x="68" y="84"/>
                  </a:lnTo>
                  <a:lnTo>
                    <a:pt x="48" y="106"/>
                  </a:lnTo>
                  <a:lnTo>
                    <a:pt x="30" y="130"/>
                  </a:lnTo>
                  <a:lnTo>
                    <a:pt x="15" y="155"/>
                  </a:lnTo>
                  <a:lnTo>
                    <a:pt x="5" y="181"/>
                  </a:lnTo>
                  <a:lnTo>
                    <a:pt x="0" y="210"/>
                  </a:lnTo>
                  <a:lnTo>
                    <a:pt x="1" y="240"/>
                  </a:lnTo>
                  <a:lnTo>
                    <a:pt x="3" y="248"/>
                  </a:lnTo>
                  <a:lnTo>
                    <a:pt x="5" y="256"/>
                  </a:lnTo>
                  <a:lnTo>
                    <a:pt x="8" y="262"/>
                  </a:lnTo>
                  <a:lnTo>
                    <a:pt x="12" y="270"/>
                  </a:lnTo>
                  <a:lnTo>
                    <a:pt x="17" y="276"/>
                  </a:lnTo>
                  <a:lnTo>
                    <a:pt x="24" y="283"/>
                  </a:lnTo>
                  <a:lnTo>
                    <a:pt x="29" y="288"/>
                  </a:lnTo>
                  <a:lnTo>
                    <a:pt x="36" y="292"/>
                  </a:lnTo>
                  <a:lnTo>
                    <a:pt x="50" y="301"/>
                  </a:lnTo>
                  <a:lnTo>
                    <a:pt x="64" y="308"/>
                  </a:lnTo>
                  <a:lnTo>
                    <a:pt x="77" y="315"/>
                  </a:lnTo>
                  <a:lnTo>
                    <a:pt x="92" y="320"/>
                  </a:lnTo>
                  <a:lnTo>
                    <a:pt x="107" y="326"/>
                  </a:lnTo>
                  <a:lnTo>
                    <a:pt x="121" y="330"/>
                  </a:lnTo>
                  <a:lnTo>
                    <a:pt x="136" y="334"/>
                  </a:lnTo>
                  <a:lnTo>
                    <a:pt x="151" y="337"/>
                  </a:lnTo>
                  <a:lnTo>
                    <a:pt x="167" y="341"/>
                  </a:lnTo>
                  <a:lnTo>
                    <a:pt x="181" y="343"/>
                  </a:lnTo>
                  <a:lnTo>
                    <a:pt x="197" y="345"/>
                  </a:lnTo>
                  <a:lnTo>
                    <a:pt x="213" y="347"/>
                  </a:lnTo>
                  <a:lnTo>
                    <a:pt x="228" y="348"/>
                  </a:lnTo>
                  <a:lnTo>
                    <a:pt x="243" y="349"/>
                  </a:lnTo>
                  <a:lnTo>
                    <a:pt x="259" y="350"/>
                  </a:lnTo>
                  <a:lnTo>
                    <a:pt x="274" y="351"/>
                  </a:lnTo>
                  <a:lnTo>
                    <a:pt x="279" y="351"/>
                  </a:lnTo>
                  <a:lnTo>
                    <a:pt x="283" y="349"/>
                  </a:lnTo>
                  <a:lnTo>
                    <a:pt x="286" y="345"/>
                  </a:lnTo>
                  <a:lnTo>
                    <a:pt x="289" y="341"/>
                  </a:lnTo>
                  <a:lnTo>
                    <a:pt x="289" y="335"/>
                  </a:lnTo>
                  <a:lnTo>
                    <a:pt x="286" y="331"/>
                  </a:lnTo>
                  <a:lnTo>
                    <a:pt x="282" y="328"/>
                  </a:lnTo>
                  <a:lnTo>
                    <a:pt x="277" y="326"/>
                  </a:lnTo>
                  <a:lnTo>
                    <a:pt x="263" y="322"/>
                  </a:lnTo>
                  <a:lnTo>
                    <a:pt x="250" y="320"/>
                  </a:lnTo>
                  <a:lnTo>
                    <a:pt x="236" y="317"/>
                  </a:lnTo>
                  <a:lnTo>
                    <a:pt x="221" y="315"/>
                  </a:lnTo>
                  <a:lnTo>
                    <a:pt x="208" y="313"/>
                  </a:lnTo>
                  <a:lnTo>
                    <a:pt x="194" y="311"/>
                  </a:lnTo>
                  <a:lnTo>
                    <a:pt x="179" y="308"/>
                  </a:lnTo>
                  <a:lnTo>
                    <a:pt x="166" y="305"/>
                  </a:lnTo>
                  <a:lnTo>
                    <a:pt x="152" y="303"/>
                  </a:lnTo>
                  <a:lnTo>
                    <a:pt x="138" y="300"/>
                  </a:lnTo>
                  <a:lnTo>
                    <a:pt x="125" y="296"/>
                  </a:lnTo>
                  <a:lnTo>
                    <a:pt x="111" y="292"/>
                  </a:lnTo>
                  <a:lnTo>
                    <a:pt x="98" y="287"/>
                  </a:lnTo>
                  <a:lnTo>
                    <a:pt x="85" y="282"/>
                  </a:lnTo>
                  <a:lnTo>
                    <a:pt x="72" y="276"/>
                  </a:lnTo>
                  <a:lnTo>
                    <a:pt x="59" y="269"/>
                  </a:lnTo>
                  <a:lnTo>
                    <a:pt x="49" y="261"/>
                  </a:lnTo>
                  <a:lnTo>
                    <a:pt x="41" y="252"/>
                  </a:lnTo>
                  <a:lnTo>
                    <a:pt x="34" y="241"/>
                  </a:lnTo>
                  <a:lnTo>
                    <a:pt x="31" y="228"/>
                  </a:lnTo>
                  <a:lnTo>
                    <a:pt x="30" y="215"/>
                  </a:lnTo>
                  <a:lnTo>
                    <a:pt x="31" y="201"/>
                  </a:lnTo>
                  <a:lnTo>
                    <a:pt x="34" y="186"/>
                  </a:lnTo>
                  <a:lnTo>
                    <a:pt x="38" y="174"/>
                  </a:lnTo>
                  <a:lnTo>
                    <a:pt x="46" y="158"/>
                  </a:lnTo>
                  <a:lnTo>
                    <a:pt x="54" y="142"/>
                  </a:lnTo>
                  <a:lnTo>
                    <a:pt x="64" y="128"/>
                  </a:lnTo>
                  <a:lnTo>
                    <a:pt x="74" y="115"/>
                  </a:lnTo>
                  <a:lnTo>
                    <a:pt x="85" y="102"/>
                  </a:lnTo>
                  <a:lnTo>
                    <a:pt x="96" y="89"/>
                  </a:lnTo>
                  <a:lnTo>
                    <a:pt x="110" y="77"/>
                  </a:lnTo>
                  <a:lnTo>
                    <a:pt x="124" y="64"/>
                  </a:lnTo>
                  <a:lnTo>
                    <a:pt x="137" y="53"/>
                  </a:lnTo>
                  <a:lnTo>
                    <a:pt x="155" y="43"/>
                  </a:lnTo>
                  <a:lnTo>
                    <a:pt x="175" y="35"/>
                  </a:lnTo>
                  <a:lnTo>
                    <a:pt x="195" y="26"/>
                  </a:lnTo>
                  <a:lnTo>
                    <a:pt x="213" y="19"/>
                  </a:lnTo>
                  <a:lnTo>
                    <a:pt x="228" y="12"/>
                  </a:lnTo>
                  <a:lnTo>
                    <a:pt x="237" y="6"/>
                  </a:lnTo>
                  <a:lnTo>
                    <a:pt x="240" y="2"/>
                  </a:lnTo>
                  <a:lnTo>
                    <a:pt x="230" y="0"/>
                  </a:lnTo>
                  <a:lnTo>
                    <a:pt x="215" y="1"/>
                  </a:lnTo>
                  <a:lnTo>
                    <a:pt x="198" y="4"/>
                  </a:lnTo>
                  <a:lnTo>
                    <a:pt x="180" y="9"/>
                  </a:lnTo>
                  <a:lnTo>
                    <a:pt x="161" y="17"/>
                  </a:lnTo>
                  <a:lnTo>
                    <a:pt x="144" y="25"/>
                  </a:lnTo>
                  <a:lnTo>
                    <a:pt x="127" y="35"/>
                  </a:lnTo>
                  <a:lnTo>
                    <a:pt x="112" y="4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2" name="Freeform 575"/>
            <p:cNvSpPr>
              <a:spLocks noChangeArrowheads="1"/>
            </p:cNvSpPr>
            <p:nvPr/>
          </p:nvSpPr>
          <p:spPr bwMode="auto">
            <a:xfrm>
              <a:off x="4257" y="3357"/>
              <a:ext cx="32" cy="34"/>
            </a:xfrm>
            <a:custGeom>
              <a:avLst/>
              <a:gdLst>
                <a:gd name="T0" fmla="*/ 210 w 254"/>
                <a:gd name="T1" fmla="*/ 71 h 234"/>
                <a:gd name="T2" fmla="*/ 222 w 254"/>
                <a:gd name="T3" fmla="*/ 84 h 234"/>
                <a:gd name="T4" fmla="*/ 229 w 254"/>
                <a:gd name="T5" fmla="*/ 99 h 234"/>
                <a:gd name="T6" fmla="*/ 232 w 254"/>
                <a:gd name="T7" fmla="*/ 115 h 234"/>
                <a:gd name="T8" fmla="*/ 232 w 254"/>
                <a:gd name="T9" fmla="*/ 132 h 234"/>
                <a:gd name="T10" fmla="*/ 230 w 254"/>
                <a:gd name="T11" fmla="*/ 146 h 234"/>
                <a:gd name="T12" fmla="*/ 226 w 254"/>
                <a:gd name="T13" fmla="*/ 158 h 234"/>
                <a:gd name="T14" fmla="*/ 219 w 254"/>
                <a:gd name="T15" fmla="*/ 170 h 234"/>
                <a:gd name="T16" fmla="*/ 211 w 254"/>
                <a:gd name="T17" fmla="*/ 179 h 234"/>
                <a:gd name="T18" fmla="*/ 202 w 254"/>
                <a:gd name="T19" fmla="*/ 190 h 234"/>
                <a:gd name="T20" fmla="*/ 193 w 254"/>
                <a:gd name="T21" fmla="*/ 199 h 234"/>
                <a:gd name="T22" fmla="*/ 183 w 254"/>
                <a:gd name="T23" fmla="*/ 208 h 234"/>
                <a:gd name="T24" fmla="*/ 174 w 254"/>
                <a:gd name="T25" fmla="*/ 218 h 234"/>
                <a:gd name="T26" fmla="*/ 172 w 254"/>
                <a:gd name="T27" fmla="*/ 221 h 234"/>
                <a:gd name="T28" fmla="*/ 172 w 254"/>
                <a:gd name="T29" fmla="*/ 224 h 234"/>
                <a:gd name="T30" fmla="*/ 172 w 254"/>
                <a:gd name="T31" fmla="*/ 227 h 234"/>
                <a:gd name="T32" fmla="*/ 174 w 254"/>
                <a:gd name="T33" fmla="*/ 231 h 234"/>
                <a:gd name="T34" fmla="*/ 177 w 254"/>
                <a:gd name="T35" fmla="*/ 233 h 234"/>
                <a:gd name="T36" fmla="*/ 181 w 254"/>
                <a:gd name="T37" fmla="*/ 234 h 234"/>
                <a:gd name="T38" fmla="*/ 184 w 254"/>
                <a:gd name="T39" fmla="*/ 233 h 234"/>
                <a:gd name="T40" fmla="*/ 187 w 254"/>
                <a:gd name="T41" fmla="*/ 231 h 234"/>
                <a:gd name="T42" fmla="*/ 208 w 254"/>
                <a:gd name="T43" fmla="*/ 217 h 234"/>
                <a:gd name="T44" fmla="*/ 226 w 254"/>
                <a:gd name="T45" fmla="*/ 199 h 234"/>
                <a:gd name="T46" fmla="*/ 240 w 254"/>
                <a:gd name="T47" fmla="*/ 178 h 234"/>
                <a:gd name="T48" fmla="*/ 249 w 254"/>
                <a:gd name="T49" fmla="*/ 155 h 234"/>
                <a:gd name="T50" fmla="*/ 254 w 254"/>
                <a:gd name="T51" fmla="*/ 131 h 234"/>
                <a:gd name="T52" fmla="*/ 251 w 254"/>
                <a:gd name="T53" fmla="*/ 107 h 234"/>
                <a:gd name="T54" fmla="*/ 243 w 254"/>
                <a:gd name="T55" fmla="*/ 84 h 234"/>
                <a:gd name="T56" fmla="*/ 226 w 254"/>
                <a:gd name="T57" fmla="*/ 64 h 234"/>
                <a:gd name="T58" fmla="*/ 214 w 254"/>
                <a:gd name="T59" fmla="*/ 53 h 234"/>
                <a:gd name="T60" fmla="*/ 199 w 254"/>
                <a:gd name="T61" fmla="*/ 45 h 234"/>
                <a:gd name="T62" fmla="*/ 183 w 254"/>
                <a:gd name="T63" fmla="*/ 36 h 234"/>
                <a:gd name="T64" fmla="*/ 165 w 254"/>
                <a:gd name="T65" fmla="*/ 29 h 234"/>
                <a:gd name="T66" fmla="*/ 147 w 254"/>
                <a:gd name="T67" fmla="*/ 21 h 234"/>
                <a:gd name="T68" fmla="*/ 129 w 254"/>
                <a:gd name="T69" fmla="*/ 16 h 234"/>
                <a:gd name="T70" fmla="*/ 111 w 254"/>
                <a:gd name="T71" fmla="*/ 12 h 234"/>
                <a:gd name="T72" fmla="*/ 93 w 254"/>
                <a:gd name="T73" fmla="*/ 7 h 234"/>
                <a:gd name="T74" fmla="*/ 75 w 254"/>
                <a:gd name="T75" fmla="*/ 4 h 234"/>
                <a:gd name="T76" fmla="*/ 59 w 254"/>
                <a:gd name="T77" fmla="*/ 2 h 234"/>
                <a:gd name="T78" fmla="*/ 43 w 254"/>
                <a:gd name="T79" fmla="*/ 0 h 234"/>
                <a:gd name="T80" fmla="*/ 31 w 254"/>
                <a:gd name="T81" fmla="*/ 0 h 234"/>
                <a:gd name="T82" fmla="*/ 19 w 254"/>
                <a:gd name="T83" fmla="*/ 0 h 234"/>
                <a:gd name="T84" fmla="*/ 10 w 254"/>
                <a:gd name="T85" fmla="*/ 0 h 234"/>
                <a:gd name="T86" fmla="*/ 3 w 254"/>
                <a:gd name="T87" fmla="*/ 2 h 234"/>
                <a:gd name="T88" fmla="*/ 0 w 254"/>
                <a:gd name="T89" fmla="*/ 4 h 234"/>
                <a:gd name="T90" fmla="*/ 11 w 254"/>
                <a:gd name="T91" fmla="*/ 6 h 234"/>
                <a:gd name="T92" fmla="*/ 21 w 254"/>
                <a:gd name="T93" fmla="*/ 7 h 234"/>
                <a:gd name="T94" fmla="*/ 34 w 254"/>
                <a:gd name="T95" fmla="*/ 9 h 234"/>
                <a:gd name="T96" fmla="*/ 46 w 254"/>
                <a:gd name="T97" fmla="*/ 12 h 234"/>
                <a:gd name="T98" fmla="*/ 59 w 254"/>
                <a:gd name="T99" fmla="*/ 15 h 234"/>
                <a:gd name="T100" fmla="*/ 74 w 254"/>
                <a:gd name="T101" fmla="*/ 17 h 234"/>
                <a:gd name="T102" fmla="*/ 87 w 254"/>
                <a:gd name="T103" fmla="*/ 20 h 234"/>
                <a:gd name="T104" fmla="*/ 102 w 254"/>
                <a:gd name="T105" fmla="*/ 23 h 234"/>
                <a:gd name="T106" fmla="*/ 116 w 254"/>
                <a:gd name="T107" fmla="*/ 28 h 234"/>
                <a:gd name="T108" fmla="*/ 131 w 254"/>
                <a:gd name="T109" fmla="*/ 32 h 234"/>
                <a:gd name="T110" fmla="*/ 145 w 254"/>
                <a:gd name="T111" fmla="*/ 36 h 234"/>
                <a:gd name="T112" fmla="*/ 159 w 254"/>
                <a:gd name="T113" fmla="*/ 42 h 234"/>
                <a:gd name="T114" fmla="*/ 173 w 254"/>
                <a:gd name="T115" fmla="*/ 48 h 234"/>
                <a:gd name="T116" fmla="*/ 186 w 254"/>
                <a:gd name="T117" fmla="*/ 55 h 234"/>
                <a:gd name="T118" fmla="*/ 199 w 254"/>
                <a:gd name="T119" fmla="*/ 63 h 234"/>
                <a:gd name="T120" fmla="*/ 210 w 254"/>
                <a:gd name="T121" fmla="*/ 71 h 2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234"/>
                <a:gd name="T185" fmla="*/ 254 w 254"/>
                <a:gd name="T186" fmla="*/ 234 h 2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234">
                  <a:moveTo>
                    <a:pt x="210" y="71"/>
                  </a:moveTo>
                  <a:lnTo>
                    <a:pt x="222" y="84"/>
                  </a:lnTo>
                  <a:lnTo>
                    <a:pt x="229" y="99"/>
                  </a:lnTo>
                  <a:lnTo>
                    <a:pt x="232" y="115"/>
                  </a:lnTo>
                  <a:lnTo>
                    <a:pt x="232" y="132"/>
                  </a:lnTo>
                  <a:lnTo>
                    <a:pt x="230" y="146"/>
                  </a:lnTo>
                  <a:lnTo>
                    <a:pt x="226" y="158"/>
                  </a:lnTo>
                  <a:lnTo>
                    <a:pt x="219" y="170"/>
                  </a:lnTo>
                  <a:lnTo>
                    <a:pt x="211" y="179"/>
                  </a:lnTo>
                  <a:lnTo>
                    <a:pt x="202" y="190"/>
                  </a:lnTo>
                  <a:lnTo>
                    <a:pt x="193" y="199"/>
                  </a:lnTo>
                  <a:lnTo>
                    <a:pt x="183" y="208"/>
                  </a:lnTo>
                  <a:lnTo>
                    <a:pt x="174" y="218"/>
                  </a:lnTo>
                  <a:lnTo>
                    <a:pt x="172" y="221"/>
                  </a:lnTo>
                  <a:lnTo>
                    <a:pt x="172" y="224"/>
                  </a:lnTo>
                  <a:lnTo>
                    <a:pt x="172" y="227"/>
                  </a:lnTo>
                  <a:lnTo>
                    <a:pt x="174" y="231"/>
                  </a:lnTo>
                  <a:lnTo>
                    <a:pt x="177" y="233"/>
                  </a:lnTo>
                  <a:lnTo>
                    <a:pt x="181" y="234"/>
                  </a:lnTo>
                  <a:lnTo>
                    <a:pt x="184" y="233"/>
                  </a:lnTo>
                  <a:lnTo>
                    <a:pt x="187" y="231"/>
                  </a:lnTo>
                  <a:lnTo>
                    <a:pt x="208" y="217"/>
                  </a:lnTo>
                  <a:lnTo>
                    <a:pt x="226" y="199"/>
                  </a:lnTo>
                  <a:lnTo>
                    <a:pt x="240" y="178"/>
                  </a:lnTo>
                  <a:lnTo>
                    <a:pt x="249" y="155"/>
                  </a:lnTo>
                  <a:lnTo>
                    <a:pt x="254" y="131"/>
                  </a:lnTo>
                  <a:lnTo>
                    <a:pt x="251" y="107"/>
                  </a:lnTo>
                  <a:lnTo>
                    <a:pt x="243" y="84"/>
                  </a:lnTo>
                  <a:lnTo>
                    <a:pt x="226" y="64"/>
                  </a:lnTo>
                  <a:lnTo>
                    <a:pt x="214" y="53"/>
                  </a:lnTo>
                  <a:lnTo>
                    <a:pt x="199" y="45"/>
                  </a:lnTo>
                  <a:lnTo>
                    <a:pt x="183" y="36"/>
                  </a:lnTo>
                  <a:lnTo>
                    <a:pt x="165" y="29"/>
                  </a:lnTo>
                  <a:lnTo>
                    <a:pt x="147" y="21"/>
                  </a:lnTo>
                  <a:lnTo>
                    <a:pt x="129" y="16"/>
                  </a:lnTo>
                  <a:lnTo>
                    <a:pt x="111" y="12"/>
                  </a:lnTo>
                  <a:lnTo>
                    <a:pt x="93" y="7"/>
                  </a:lnTo>
                  <a:lnTo>
                    <a:pt x="75" y="4"/>
                  </a:lnTo>
                  <a:lnTo>
                    <a:pt x="59" y="2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11" y="6"/>
                  </a:lnTo>
                  <a:lnTo>
                    <a:pt x="21" y="7"/>
                  </a:lnTo>
                  <a:lnTo>
                    <a:pt x="34" y="9"/>
                  </a:lnTo>
                  <a:lnTo>
                    <a:pt x="46" y="12"/>
                  </a:lnTo>
                  <a:lnTo>
                    <a:pt x="59" y="15"/>
                  </a:lnTo>
                  <a:lnTo>
                    <a:pt x="74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6" y="28"/>
                  </a:lnTo>
                  <a:lnTo>
                    <a:pt x="131" y="32"/>
                  </a:lnTo>
                  <a:lnTo>
                    <a:pt x="145" y="36"/>
                  </a:lnTo>
                  <a:lnTo>
                    <a:pt x="159" y="42"/>
                  </a:lnTo>
                  <a:lnTo>
                    <a:pt x="173" y="48"/>
                  </a:lnTo>
                  <a:lnTo>
                    <a:pt x="186" y="55"/>
                  </a:lnTo>
                  <a:lnTo>
                    <a:pt x="199" y="63"/>
                  </a:lnTo>
                  <a:lnTo>
                    <a:pt x="210" y="7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3" name="Freeform 576"/>
            <p:cNvSpPr>
              <a:spLocks noChangeArrowheads="1"/>
            </p:cNvSpPr>
            <p:nvPr/>
          </p:nvSpPr>
          <p:spPr bwMode="auto">
            <a:xfrm>
              <a:off x="4193" y="3373"/>
              <a:ext cx="13" cy="31"/>
            </a:xfrm>
            <a:custGeom>
              <a:avLst/>
              <a:gdLst>
                <a:gd name="T0" fmla="*/ 0 w 103"/>
                <a:gd name="T1" fmla="*/ 121 h 221"/>
                <a:gd name="T2" fmla="*/ 0 w 103"/>
                <a:gd name="T3" fmla="*/ 139 h 221"/>
                <a:gd name="T4" fmla="*/ 4 w 103"/>
                <a:gd name="T5" fmla="*/ 156 h 221"/>
                <a:gd name="T6" fmla="*/ 12 w 103"/>
                <a:gd name="T7" fmla="*/ 172 h 221"/>
                <a:gd name="T8" fmla="*/ 22 w 103"/>
                <a:gd name="T9" fmla="*/ 186 h 221"/>
                <a:gd name="T10" fmla="*/ 35 w 103"/>
                <a:gd name="T11" fmla="*/ 197 h 221"/>
                <a:gd name="T12" fmla="*/ 50 w 103"/>
                <a:gd name="T13" fmla="*/ 208 h 221"/>
                <a:gd name="T14" fmla="*/ 66 w 103"/>
                <a:gd name="T15" fmla="*/ 216 h 221"/>
                <a:gd name="T16" fmla="*/ 83 w 103"/>
                <a:gd name="T17" fmla="*/ 220 h 221"/>
                <a:gd name="T18" fmla="*/ 89 w 103"/>
                <a:gd name="T19" fmla="*/ 221 h 221"/>
                <a:gd name="T20" fmla="*/ 94 w 103"/>
                <a:gd name="T21" fmla="*/ 219 h 221"/>
                <a:gd name="T22" fmla="*/ 98 w 103"/>
                <a:gd name="T23" fmla="*/ 216 h 221"/>
                <a:gd name="T24" fmla="*/ 100 w 103"/>
                <a:gd name="T25" fmla="*/ 211 h 221"/>
                <a:gd name="T26" fmla="*/ 100 w 103"/>
                <a:gd name="T27" fmla="*/ 206 h 221"/>
                <a:gd name="T28" fmla="*/ 99 w 103"/>
                <a:gd name="T29" fmla="*/ 201 h 221"/>
                <a:gd name="T30" fmla="*/ 96 w 103"/>
                <a:gd name="T31" fmla="*/ 196 h 221"/>
                <a:gd name="T32" fmla="*/ 91 w 103"/>
                <a:gd name="T33" fmla="*/ 194 h 221"/>
                <a:gd name="T34" fmla="*/ 74 w 103"/>
                <a:gd name="T35" fmla="*/ 188 h 221"/>
                <a:gd name="T36" fmla="*/ 58 w 103"/>
                <a:gd name="T37" fmla="*/ 179 h 221"/>
                <a:gd name="T38" fmla="*/ 45 w 103"/>
                <a:gd name="T39" fmla="*/ 168 h 221"/>
                <a:gd name="T40" fmla="*/ 36 w 103"/>
                <a:gd name="T41" fmla="*/ 155 h 221"/>
                <a:gd name="T42" fmla="*/ 30 w 103"/>
                <a:gd name="T43" fmla="*/ 139 h 221"/>
                <a:gd name="T44" fmla="*/ 27 w 103"/>
                <a:gd name="T45" fmla="*/ 122 h 221"/>
                <a:gd name="T46" fmla="*/ 27 w 103"/>
                <a:gd name="T47" fmla="*/ 103 h 221"/>
                <a:gd name="T48" fmla="*/ 32 w 103"/>
                <a:gd name="T49" fmla="*/ 84 h 221"/>
                <a:gd name="T50" fmla="*/ 38 w 103"/>
                <a:gd name="T51" fmla="*/ 70 h 221"/>
                <a:gd name="T52" fmla="*/ 46 w 103"/>
                <a:gd name="T53" fmla="*/ 57 h 221"/>
                <a:gd name="T54" fmla="*/ 56 w 103"/>
                <a:gd name="T55" fmla="*/ 46 h 221"/>
                <a:gd name="T56" fmla="*/ 66 w 103"/>
                <a:gd name="T57" fmla="*/ 35 h 221"/>
                <a:gd name="T58" fmla="*/ 76 w 103"/>
                <a:gd name="T59" fmla="*/ 25 h 221"/>
                <a:gd name="T60" fmla="*/ 86 w 103"/>
                <a:gd name="T61" fmla="*/ 17 h 221"/>
                <a:gd name="T62" fmla="*/ 96 w 103"/>
                <a:gd name="T63" fmla="*/ 8 h 221"/>
                <a:gd name="T64" fmla="*/ 103 w 103"/>
                <a:gd name="T65" fmla="*/ 1 h 221"/>
                <a:gd name="T66" fmla="*/ 96 w 103"/>
                <a:gd name="T67" fmla="*/ 0 h 221"/>
                <a:gd name="T68" fmla="*/ 84 w 103"/>
                <a:gd name="T69" fmla="*/ 5 h 221"/>
                <a:gd name="T70" fmla="*/ 69 w 103"/>
                <a:gd name="T71" fmla="*/ 17 h 221"/>
                <a:gd name="T72" fmla="*/ 51 w 103"/>
                <a:gd name="T73" fmla="*/ 33 h 221"/>
                <a:gd name="T74" fmla="*/ 34 w 103"/>
                <a:gd name="T75" fmla="*/ 53 h 221"/>
                <a:gd name="T76" fmla="*/ 18 w 103"/>
                <a:gd name="T77" fmla="*/ 75 h 221"/>
                <a:gd name="T78" fmla="*/ 7 w 103"/>
                <a:gd name="T79" fmla="*/ 98 h 221"/>
                <a:gd name="T80" fmla="*/ 0 w 103"/>
                <a:gd name="T81" fmla="*/ 121 h 2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1"/>
                <a:gd name="T125" fmla="*/ 103 w 103"/>
                <a:gd name="T126" fmla="*/ 221 h 2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1">
                  <a:moveTo>
                    <a:pt x="0" y="121"/>
                  </a:moveTo>
                  <a:lnTo>
                    <a:pt x="0" y="139"/>
                  </a:lnTo>
                  <a:lnTo>
                    <a:pt x="4" y="156"/>
                  </a:lnTo>
                  <a:lnTo>
                    <a:pt x="12" y="172"/>
                  </a:lnTo>
                  <a:lnTo>
                    <a:pt x="22" y="186"/>
                  </a:lnTo>
                  <a:lnTo>
                    <a:pt x="35" y="197"/>
                  </a:lnTo>
                  <a:lnTo>
                    <a:pt x="50" y="208"/>
                  </a:lnTo>
                  <a:lnTo>
                    <a:pt x="66" y="216"/>
                  </a:lnTo>
                  <a:lnTo>
                    <a:pt x="83" y="220"/>
                  </a:lnTo>
                  <a:lnTo>
                    <a:pt x="89" y="221"/>
                  </a:lnTo>
                  <a:lnTo>
                    <a:pt x="94" y="219"/>
                  </a:lnTo>
                  <a:lnTo>
                    <a:pt x="98" y="216"/>
                  </a:lnTo>
                  <a:lnTo>
                    <a:pt x="100" y="211"/>
                  </a:lnTo>
                  <a:lnTo>
                    <a:pt x="100" y="206"/>
                  </a:lnTo>
                  <a:lnTo>
                    <a:pt x="99" y="201"/>
                  </a:lnTo>
                  <a:lnTo>
                    <a:pt x="96" y="196"/>
                  </a:lnTo>
                  <a:lnTo>
                    <a:pt x="91" y="194"/>
                  </a:lnTo>
                  <a:lnTo>
                    <a:pt x="74" y="188"/>
                  </a:lnTo>
                  <a:lnTo>
                    <a:pt x="58" y="179"/>
                  </a:lnTo>
                  <a:lnTo>
                    <a:pt x="45" y="168"/>
                  </a:lnTo>
                  <a:lnTo>
                    <a:pt x="36" y="155"/>
                  </a:lnTo>
                  <a:lnTo>
                    <a:pt x="30" y="139"/>
                  </a:lnTo>
                  <a:lnTo>
                    <a:pt x="27" y="122"/>
                  </a:lnTo>
                  <a:lnTo>
                    <a:pt x="27" y="103"/>
                  </a:lnTo>
                  <a:lnTo>
                    <a:pt x="32" y="84"/>
                  </a:lnTo>
                  <a:lnTo>
                    <a:pt x="38" y="70"/>
                  </a:lnTo>
                  <a:lnTo>
                    <a:pt x="46" y="57"/>
                  </a:lnTo>
                  <a:lnTo>
                    <a:pt x="56" y="46"/>
                  </a:lnTo>
                  <a:lnTo>
                    <a:pt x="66" y="35"/>
                  </a:lnTo>
                  <a:lnTo>
                    <a:pt x="76" y="25"/>
                  </a:lnTo>
                  <a:lnTo>
                    <a:pt x="86" y="17"/>
                  </a:lnTo>
                  <a:lnTo>
                    <a:pt x="96" y="8"/>
                  </a:lnTo>
                  <a:lnTo>
                    <a:pt x="103" y="1"/>
                  </a:lnTo>
                  <a:lnTo>
                    <a:pt x="96" y="0"/>
                  </a:lnTo>
                  <a:lnTo>
                    <a:pt x="84" y="5"/>
                  </a:lnTo>
                  <a:lnTo>
                    <a:pt x="69" y="17"/>
                  </a:lnTo>
                  <a:lnTo>
                    <a:pt x="51" y="33"/>
                  </a:lnTo>
                  <a:lnTo>
                    <a:pt x="34" y="53"/>
                  </a:lnTo>
                  <a:lnTo>
                    <a:pt x="18" y="75"/>
                  </a:lnTo>
                  <a:lnTo>
                    <a:pt x="7" y="98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4" name="Freeform 577"/>
            <p:cNvSpPr>
              <a:spLocks noChangeArrowheads="1"/>
            </p:cNvSpPr>
            <p:nvPr/>
          </p:nvSpPr>
          <p:spPr bwMode="auto">
            <a:xfrm>
              <a:off x="4283" y="3355"/>
              <a:ext cx="28" cy="41"/>
            </a:xfrm>
            <a:custGeom>
              <a:avLst/>
              <a:gdLst>
                <a:gd name="T0" fmla="*/ 186 w 221"/>
                <a:gd name="T1" fmla="*/ 115 h 288"/>
                <a:gd name="T2" fmla="*/ 197 w 221"/>
                <a:gd name="T3" fmla="*/ 133 h 288"/>
                <a:gd name="T4" fmla="*/ 202 w 221"/>
                <a:gd name="T5" fmla="*/ 153 h 288"/>
                <a:gd name="T6" fmla="*/ 199 w 221"/>
                <a:gd name="T7" fmla="*/ 174 h 288"/>
                <a:gd name="T8" fmla="*/ 187 w 221"/>
                <a:gd name="T9" fmla="*/ 194 h 288"/>
                <a:gd name="T10" fmla="*/ 170 w 221"/>
                <a:gd name="T11" fmla="*/ 212 h 288"/>
                <a:gd name="T12" fmla="*/ 150 w 221"/>
                <a:gd name="T13" fmla="*/ 229 h 288"/>
                <a:gd name="T14" fmla="*/ 129 w 221"/>
                <a:gd name="T15" fmla="*/ 246 h 288"/>
                <a:gd name="T16" fmla="*/ 116 w 221"/>
                <a:gd name="T17" fmla="*/ 258 h 288"/>
                <a:gd name="T18" fmla="*/ 112 w 221"/>
                <a:gd name="T19" fmla="*/ 267 h 288"/>
                <a:gd name="T20" fmla="*/ 109 w 221"/>
                <a:gd name="T21" fmla="*/ 276 h 288"/>
                <a:gd name="T22" fmla="*/ 110 w 221"/>
                <a:gd name="T23" fmla="*/ 284 h 288"/>
                <a:gd name="T24" fmla="*/ 117 w 221"/>
                <a:gd name="T25" fmla="*/ 288 h 288"/>
                <a:gd name="T26" fmla="*/ 125 w 221"/>
                <a:gd name="T27" fmla="*/ 287 h 288"/>
                <a:gd name="T28" fmla="*/ 139 w 221"/>
                <a:gd name="T29" fmla="*/ 272 h 288"/>
                <a:gd name="T30" fmla="*/ 162 w 221"/>
                <a:gd name="T31" fmla="*/ 250 h 288"/>
                <a:gd name="T32" fmla="*/ 186 w 221"/>
                <a:gd name="T33" fmla="*/ 229 h 288"/>
                <a:gd name="T34" fmla="*/ 207 w 221"/>
                <a:gd name="T35" fmla="*/ 204 h 288"/>
                <a:gd name="T36" fmla="*/ 220 w 221"/>
                <a:gd name="T37" fmla="*/ 174 h 288"/>
                <a:gd name="T38" fmla="*/ 218 w 221"/>
                <a:gd name="T39" fmla="*/ 142 h 288"/>
                <a:gd name="T40" fmla="*/ 204 w 221"/>
                <a:gd name="T41" fmla="*/ 112 h 288"/>
                <a:gd name="T42" fmla="*/ 181 w 221"/>
                <a:gd name="T43" fmla="*/ 87 h 288"/>
                <a:gd name="T44" fmla="*/ 159 w 221"/>
                <a:gd name="T45" fmla="*/ 69 h 288"/>
                <a:gd name="T46" fmla="*/ 137 w 221"/>
                <a:gd name="T47" fmla="*/ 55 h 288"/>
                <a:gd name="T48" fmla="*/ 114 w 221"/>
                <a:gd name="T49" fmla="*/ 40 h 288"/>
                <a:gd name="T50" fmla="*/ 89 w 221"/>
                <a:gd name="T51" fmla="*/ 27 h 288"/>
                <a:gd name="T52" fmla="*/ 66 w 221"/>
                <a:gd name="T53" fmla="*/ 15 h 288"/>
                <a:gd name="T54" fmla="*/ 42 w 221"/>
                <a:gd name="T55" fmla="*/ 6 h 288"/>
                <a:gd name="T56" fmla="*/ 22 w 221"/>
                <a:gd name="T57" fmla="*/ 1 h 288"/>
                <a:gd name="T58" fmla="*/ 7 w 221"/>
                <a:gd name="T59" fmla="*/ 1 h 288"/>
                <a:gd name="T60" fmla="*/ 8 w 221"/>
                <a:gd name="T61" fmla="*/ 5 h 288"/>
                <a:gd name="T62" fmla="*/ 26 w 221"/>
                <a:gd name="T63" fmla="*/ 13 h 288"/>
                <a:gd name="T64" fmla="*/ 47 w 221"/>
                <a:gd name="T65" fmla="*/ 22 h 288"/>
                <a:gd name="T66" fmla="*/ 71 w 221"/>
                <a:gd name="T67" fmla="*/ 34 h 288"/>
                <a:gd name="T68" fmla="*/ 96 w 221"/>
                <a:gd name="T69" fmla="*/ 48 h 288"/>
                <a:gd name="T70" fmla="*/ 121 w 221"/>
                <a:gd name="T71" fmla="*/ 64 h 288"/>
                <a:gd name="T72" fmla="*/ 146 w 221"/>
                <a:gd name="T73" fmla="*/ 81 h 288"/>
                <a:gd name="T74" fmla="*/ 169 w 221"/>
                <a:gd name="T75" fmla="*/ 98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"/>
                <a:gd name="T115" fmla="*/ 0 h 288"/>
                <a:gd name="T116" fmla="*/ 221 w 221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" h="288">
                  <a:moveTo>
                    <a:pt x="179" y="108"/>
                  </a:moveTo>
                  <a:lnTo>
                    <a:pt x="186" y="115"/>
                  </a:lnTo>
                  <a:lnTo>
                    <a:pt x="193" y="124"/>
                  </a:lnTo>
                  <a:lnTo>
                    <a:pt x="197" y="133"/>
                  </a:lnTo>
                  <a:lnTo>
                    <a:pt x="201" y="143"/>
                  </a:lnTo>
                  <a:lnTo>
                    <a:pt x="202" y="153"/>
                  </a:lnTo>
                  <a:lnTo>
                    <a:pt x="202" y="163"/>
                  </a:lnTo>
                  <a:lnTo>
                    <a:pt x="199" y="174"/>
                  </a:lnTo>
                  <a:lnTo>
                    <a:pt x="195" y="184"/>
                  </a:lnTo>
                  <a:lnTo>
                    <a:pt x="187" y="194"/>
                  </a:lnTo>
                  <a:lnTo>
                    <a:pt x="179" y="204"/>
                  </a:lnTo>
                  <a:lnTo>
                    <a:pt x="170" y="212"/>
                  </a:lnTo>
                  <a:lnTo>
                    <a:pt x="159" y="221"/>
                  </a:lnTo>
                  <a:lnTo>
                    <a:pt x="150" y="229"/>
                  </a:lnTo>
                  <a:lnTo>
                    <a:pt x="139" y="237"/>
                  </a:lnTo>
                  <a:lnTo>
                    <a:pt x="129" y="246"/>
                  </a:lnTo>
                  <a:lnTo>
                    <a:pt x="119" y="255"/>
                  </a:lnTo>
                  <a:lnTo>
                    <a:pt x="116" y="258"/>
                  </a:lnTo>
                  <a:lnTo>
                    <a:pt x="114" y="263"/>
                  </a:lnTo>
                  <a:lnTo>
                    <a:pt x="112" y="267"/>
                  </a:lnTo>
                  <a:lnTo>
                    <a:pt x="110" y="271"/>
                  </a:lnTo>
                  <a:lnTo>
                    <a:pt x="109" y="276"/>
                  </a:lnTo>
                  <a:lnTo>
                    <a:pt x="109" y="280"/>
                  </a:lnTo>
                  <a:lnTo>
                    <a:pt x="110" y="284"/>
                  </a:lnTo>
                  <a:lnTo>
                    <a:pt x="113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5" y="287"/>
                  </a:lnTo>
                  <a:lnTo>
                    <a:pt x="129" y="284"/>
                  </a:lnTo>
                  <a:lnTo>
                    <a:pt x="139" y="272"/>
                  </a:lnTo>
                  <a:lnTo>
                    <a:pt x="151" y="261"/>
                  </a:lnTo>
                  <a:lnTo>
                    <a:pt x="162" y="250"/>
                  </a:lnTo>
                  <a:lnTo>
                    <a:pt x="175" y="239"/>
                  </a:lnTo>
                  <a:lnTo>
                    <a:pt x="186" y="229"/>
                  </a:lnTo>
                  <a:lnTo>
                    <a:pt x="197" y="217"/>
                  </a:lnTo>
                  <a:lnTo>
                    <a:pt x="207" y="204"/>
                  </a:lnTo>
                  <a:lnTo>
                    <a:pt x="215" y="190"/>
                  </a:lnTo>
                  <a:lnTo>
                    <a:pt x="220" y="174"/>
                  </a:lnTo>
                  <a:lnTo>
                    <a:pt x="221" y="158"/>
                  </a:lnTo>
                  <a:lnTo>
                    <a:pt x="218" y="142"/>
                  </a:lnTo>
                  <a:lnTo>
                    <a:pt x="213" y="127"/>
                  </a:lnTo>
                  <a:lnTo>
                    <a:pt x="204" y="112"/>
                  </a:lnTo>
                  <a:lnTo>
                    <a:pt x="194" y="99"/>
                  </a:lnTo>
                  <a:lnTo>
                    <a:pt x="181" y="87"/>
                  </a:lnTo>
                  <a:lnTo>
                    <a:pt x="169" y="77"/>
                  </a:lnTo>
                  <a:lnTo>
                    <a:pt x="159" y="69"/>
                  </a:lnTo>
                  <a:lnTo>
                    <a:pt x="149" y="63"/>
                  </a:lnTo>
                  <a:lnTo>
                    <a:pt x="137" y="55"/>
                  </a:lnTo>
                  <a:lnTo>
                    <a:pt x="125" y="48"/>
                  </a:lnTo>
                  <a:lnTo>
                    <a:pt x="114" y="40"/>
                  </a:lnTo>
                  <a:lnTo>
                    <a:pt x="101" y="33"/>
                  </a:lnTo>
                  <a:lnTo>
                    <a:pt x="89" y="27"/>
                  </a:lnTo>
                  <a:lnTo>
                    <a:pt x="77" y="20"/>
                  </a:lnTo>
                  <a:lnTo>
                    <a:pt x="66" y="15"/>
                  </a:lnTo>
                  <a:lnTo>
                    <a:pt x="54" y="9"/>
                  </a:lnTo>
                  <a:lnTo>
                    <a:pt x="42" y="6"/>
                  </a:lnTo>
                  <a:lnTo>
                    <a:pt x="32" y="3"/>
                  </a:lnTo>
                  <a:lnTo>
                    <a:pt x="22" y="1"/>
                  </a:lnTo>
                  <a:lnTo>
                    <a:pt x="14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6" y="13"/>
                  </a:lnTo>
                  <a:lnTo>
                    <a:pt x="35" y="17"/>
                  </a:lnTo>
                  <a:lnTo>
                    <a:pt x="47" y="22"/>
                  </a:lnTo>
                  <a:lnTo>
                    <a:pt x="58" y="28"/>
                  </a:lnTo>
                  <a:lnTo>
                    <a:pt x="71" y="34"/>
                  </a:lnTo>
                  <a:lnTo>
                    <a:pt x="83" y="40"/>
                  </a:lnTo>
                  <a:lnTo>
                    <a:pt x="96" y="48"/>
                  </a:lnTo>
                  <a:lnTo>
                    <a:pt x="109" y="55"/>
                  </a:lnTo>
                  <a:lnTo>
                    <a:pt x="121" y="64"/>
                  </a:lnTo>
                  <a:lnTo>
                    <a:pt x="134" y="72"/>
                  </a:lnTo>
                  <a:lnTo>
                    <a:pt x="146" y="81"/>
                  </a:lnTo>
                  <a:lnTo>
                    <a:pt x="158" y="90"/>
                  </a:lnTo>
                  <a:lnTo>
                    <a:pt x="169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5" name="Freeform 578"/>
            <p:cNvSpPr>
              <a:spLocks noChangeArrowheads="1"/>
            </p:cNvSpPr>
            <p:nvPr/>
          </p:nvSpPr>
          <p:spPr bwMode="auto">
            <a:xfrm>
              <a:off x="4253" y="3403"/>
              <a:ext cx="9" cy="25"/>
            </a:xfrm>
            <a:custGeom>
              <a:avLst/>
              <a:gdLst>
                <a:gd name="T0" fmla="*/ 28 w 74"/>
                <a:gd name="T1" fmla="*/ 12 h 174"/>
                <a:gd name="T2" fmla="*/ 26 w 74"/>
                <a:gd name="T3" fmla="*/ 7 h 174"/>
                <a:gd name="T4" fmla="*/ 23 w 74"/>
                <a:gd name="T5" fmla="*/ 3 h 174"/>
                <a:gd name="T6" fmla="*/ 17 w 74"/>
                <a:gd name="T7" fmla="*/ 1 h 174"/>
                <a:gd name="T8" fmla="*/ 12 w 74"/>
                <a:gd name="T9" fmla="*/ 0 h 174"/>
                <a:gd name="T10" fmla="*/ 7 w 74"/>
                <a:gd name="T11" fmla="*/ 2 h 174"/>
                <a:gd name="T12" fmla="*/ 3 w 74"/>
                <a:gd name="T13" fmla="*/ 5 h 174"/>
                <a:gd name="T14" fmla="*/ 0 w 74"/>
                <a:gd name="T15" fmla="*/ 10 h 174"/>
                <a:gd name="T16" fmla="*/ 0 w 74"/>
                <a:gd name="T17" fmla="*/ 16 h 174"/>
                <a:gd name="T18" fmla="*/ 5 w 74"/>
                <a:gd name="T19" fmla="*/ 39 h 174"/>
                <a:gd name="T20" fmla="*/ 13 w 74"/>
                <a:gd name="T21" fmla="*/ 66 h 174"/>
                <a:gd name="T22" fmla="*/ 24 w 74"/>
                <a:gd name="T23" fmla="*/ 92 h 174"/>
                <a:gd name="T24" fmla="*/ 36 w 74"/>
                <a:gd name="T25" fmla="*/ 118 h 174"/>
                <a:gd name="T26" fmla="*/ 49 w 74"/>
                <a:gd name="T27" fmla="*/ 141 h 174"/>
                <a:gd name="T28" fmla="*/ 61 w 74"/>
                <a:gd name="T29" fmla="*/ 159 h 174"/>
                <a:gd name="T30" fmla="*/ 69 w 74"/>
                <a:gd name="T31" fmla="*/ 171 h 174"/>
                <a:gd name="T32" fmla="*/ 74 w 74"/>
                <a:gd name="T33" fmla="*/ 174 h 174"/>
                <a:gd name="T34" fmla="*/ 72 w 74"/>
                <a:gd name="T35" fmla="*/ 162 h 174"/>
                <a:gd name="T36" fmla="*/ 67 w 74"/>
                <a:gd name="T37" fmla="*/ 147 h 174"/>
                <a:gd name="T38" fmla="*/ 61 w 74"/>
                <a:gd name="T39" fmla="*/ 128 h 174"/>
                <a:gd name="T40" fmla="*/ 53 w 74"/>
                <a:gd name="T41" fmla="*/ 105 h 174"/>
                <a:gd name="T42" fmla="*/ 46 w 74"/>
                <a:gd name="T43" fmla="*/ 82 h 174"/>
                <a:gd name="T44" fmla="*/ 38 w 74"/>
                <a:gd name="T45" fmla="*/ 58 h 174"/>
                <a:gd name="T46" fmla="*/ 32 w 74"/>
                <a:gd name="T47" fmla="*/ 35 h 174"/>
                <a:gd name="T48" fmla="*/ 28 w 74"/>
                <a:gd name="T49" fmla="*/ 12 h 1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4"/>
                <a:gd name="T76" fmla="*/ 0 h 174"/>
                <a:gd name="T77" fmla="*/ 74 w 74"/>
                <a:gd name="T78" fmla="*/ 174 h 1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4" h="174">
                  <a:moveTo>
                    <a:pt x="28" y="12"/>
                  </a:moveTo>
                  <a:lnTo>
                    <a:pt x="26" y="7"/>
                  </a:lnTo>
                  <a:lnTo>
                    <a:pt x="23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5" y="39"/>
                  </a:lnTo>
                  <a:lnTo>
                    <a:pt x="13" y="66"/>
                  </a:lnTo>
                  <a:lnTo>
                    <a:pt x="24" y="92"/>
                  </a:lnTo>
                  <a:lnTo>
                    <a:pt x="36" y="118"/>
                  </a:lnTo>
                  <a:lnTo>
                    <a:pt x="49" y="141"/>
                  </a:lnTo>
                  <a:lnTo>
                    <a:pt x="61" y="159"/>
                  </a:lnTo>
                  <a:lnTo>
                    <a:pt x="69" y="171"/>
                  </a:lnTo>
                  <a:lnTo>
                    <a:pt x="74" y="174"/>
                  </a:lnTo>
                  <a:lnTo>
                    <a:pt x="72" y="162"/>
                  </a:lnTo>
                  <a:lnTo>
                    <a:pt x="67" y="147"/>
                  </a:lnTo>
                  <a:lnTo>
                    <a:pt x="61" y="128"/>
                  </a:lnTo>
                  <a:lnTo>
                    <a:pt x="53" y="105"/>
                  </a:lnTo>
                  <a:lnTo>
                    <a:pt x="46" y="82"/>
                  </a:lnTo>
                  <a:lnTo>
                    <a:pt x="38" y="58"/>
                  </a:lnTo>
                  <a:lnTo>
                    <a:pt x="32" y="35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6" name="Freeform 579"/>
            <p:cNvSpPr>
              <a:spLocks noChangeArrowheads="1"/>
            </p:cNvSpPr>
            <p:nvPr/>
          </p:nvSpPr>
          <p:spPr bwMode="auto">
            <a:xfrm>
              <a:off x="4249" y="3390"/>
              <a:ext cx="5" cy="12"/>
            </a:xfrm>
            <a:custGeom>
              <a:avLst/>
              <a:gdLst>
                <a:gd name="T0" fmla="*/ 20 w 39"/>
                <a:gd name="T1" fmla="*/ 9 h 87"/>
                <a:gd name="T2" fmla="*/ 19 w 39"/>
                <a:gd name="T3" fmla="*/ 5 h 87"/>
                <a:gd name="T4" fmla="*/ 16 w 39"/>
                <a:gd name="T5" fmla="*/ 2 h 87"/>
                <a:gd name="T6" fmla="*/ 13 w 39"/>
                <a:gd name="T7" fmla="*/ 0 h 87"/>
                <a:gd name="T8" fmla="*/ 8 w 39"/>
                <a:gd name="T9" fmla="*/ 0 h 87"/>
                <a:gd name="T10" fmla="*/ 5 w 39"/>
                <a:gd name="T11" fmla="*/ 1 h 87"/>
                <a:gd name="T12" fmla="*/ 2 w 39"/>
                <a:gd name="T13" fmla="*/ 3 h 87"/>
                <a:gd name="T14" fmla="*/ 0 w 39"/>
                <a:gd name="T15" fmla="*/ 6 h 87"/>
                <a:gd name="T16" fmla="*/ 0 w 39"/>
                <a:gd name="T17" fmla="*/ 10 h 87"/>
                <a:gd name="T18" fmla="*/ 0 w 39"/>
                <a:gd name="T19" fmla="*/ 22 h 87"/>
                <a:gd name="T20" fmla="*/ 3 w 39"/>
                <a:gd name="T21" fmla="*/ 35 h 87"/>
                <a:gd name="T22" fmla="*/ 7 w 39"/>
                <a:gd name="T23" fmla="*/ 48 h 87"/>
                <a:gd name="T24" fmla="*/ 13 w 39"/>
                <a:gd name="T25" fmla="*/ 60 h 87"/>
                <a:gd name="T26" fmla="*/ 19 w 39"/>
                <a:gd name="T27" fmla="*/ 72 h 87"/>
                <a:gd name="T28" fmla="*/ 25 w 39"/>
                <a:gd name="T29" fmla="*/ 81 h 87"/>
                <a:gd name="T30" fmla="*/ 33 w 39"/>
                <a:gd name="T31" fmla="*/ 86 h 87"/>
                <a:gd name="T32" fmla="*/ 38 w 39"/>
                <a:gd name="T33" fmla="*/ 87 h 87"/>
                <a:gd name="T34" fmla="*/ 39 w 39"/>
                <a:gd name="T35" fmla="*/ 70 h 87"/>
                <a:gd name="T36" fmla="*/ 34 w 39"/>
                <a:gd name="T37" fmla="*/ 50 h 87"/>
                <a:gd name="T38" fmla="*/ 27 w 39"/>
                <a:gd name="T39" fmla="*/ 29 h 87"/>
                <a:gd name="T40" fmla="*/ 20 w 39"/>
                <a:gd name="T41" fmla="*/ 9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"/>
                <a:gd name="T64" fmla="*/ 0 h 87"/>
                <a:gd name="T65" fmla="*/ 39 w 39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" h="87">
                  <a:moveTo>
                    <a:pt x="20" y="9"/>
                  </a:moveTo>
                  <a:lnTo>
                    <a:pt x="19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3" y="35"/>
                  </a:lnTo>
                  <a:lnTo>
                    <a:pt x="7" y="48"/>
                  </a:lnTo>
                  <a:lnTo>
                    <a:pt x="13" y="60"/>
                  </a:lnTo>
                  <a:lnTo>
                    <a:pt x="19" y="72"/>
                  </a:lnTo>
                  <a:lnTo>
                    <a:pt x="25" y="81"/>
                  </a:lnTo>
                  <a:lnTo>
                    <a:pt x="33" y="86"/>
                  </a:lnTo>
                  <a:lnTo>
                    <a:pt x="38" y="87"/>
                  </a:lnTo>
                  <a:lnTo>
                    <a:pt x="39" y="70"/>
                  </a:lnTo>
                  <a:lnTo>
                    <a:pt x="34" y="50"/>
                  </a:lnTo>
                  <a:lnTo>
                    <a:pt x="27" y="29"/>
                  </a:lnTo>
                  <a:lnTo>
                    <a:pt x="2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7" name="Freeform 580"/>
            <p:cNvSpPr>
              <a:spLocks noChangeArrowheads="1"/>
            </p:cNvSpPr>
            <p:nvPr/>
          </p:nvSpPr>
          <p:spPr bwMode="auto">
            <a:xfrm>
              <a:off x="4245" y="3381"/>
              <a:ext cx="4" cy="7"/>
            </a:xfrm>
            <a:custGeom>
              <a:avLst/>
              <a:gdLst>
                <a:gd name="T0" fmla="*/ 18 w 34"/>
                <a:gd name="T1" fmla="*/ 7 h 51"/>
                <a:gd name="T2" fmla="*/ 18 w 34"/>
                <a:gd name="T3" fmla="*/ 8 h 51"/>
                <a:gd name="T4" fmla="*/ 18 w 34"/>
                <a:gd name="T5" fmla="*/ 8 h 51"/>
                <a:gd name="T6" fmla="*/ 18 w 34"/>
                <a:gd name="T7" fmla="*/ 8 h 51"/>
                <a:gd name="T8" fmla="*/ 18 w 34"/>
                <a:gd name="T9" fmla="*/ 8 h 51"/>
                <a:gd name="T10" fmla="*/ 17 w 34"/>
                <a:gd name="T11" fmla="*/ 5 h 51"/>
                <a:gd name="T12" fmla="*/ 14 w 34"/>
                <a:gd name="T13" fmla="*/ 1 h 51"/>
                <a:gd name="T14" fmla="*/ 11 w 34"/>
                <a:gd name="T15" fmla="*/ 0 h 51"/>
                <a:gd name="T16" fmla="*/ 7 w 34"/>
                <a:gd name="T17" fmla="*/ 0 h 51"/>
                <a:gd name="T18" fmla="*/ 4 w 34"/>
                <a:gd name="T19" fmla="*/ 1 h 51"/>
                <a:gd name="T20" fmla="*/ 1 w 34"/>
                <a:gd name="T21" fmla="*/ 5 h 51"/>
                <a:gd name="T22" fmla="*/ 0 w 34"/>
                <a:gd name="T23" fmla="*/ 8 h 51"/>
                <a:gd name="T24" fmla="*/ 0 w 34"/>
                <a:gd name="T25" fmla="*/ 11 h 51"/>
                <a:gd name="T26" fmla="*/ 1 w 34"/>
                <a:gd name="T27" fmla="*/ 16 h 51"/>
                <a:gd name="T28" fmla="*/ 4 w 34"/>
                <a:gd name="T29" fmla="*/ 23 h 51"/>
                <a:gd name="T30" fmla="*/ 8 w 34"/>
                <a:gd name="T31" fmla="*/ 30 h 51"/>
                <a:gd name="T32" fmla="*/ 13 w 34"/>
                <a:gd name="T33" fmla="*/ 37 h 51"/>
                <a:gd name="T34" fmla="*/ 18 w 34"/>
                <a:gd name="T35" fmla="*/ 43 h 51"/>
                <a:gd name="T36" fmla="*/ 25 w 34"/>
                <a:gd name="T37" fmla="*/ 47 h 51"/>
                <a:gd name="T38" fmla="*/ 30 w 34"/>
                <a:gd name="T39" fmla="*/ 51 h 51"/>
                <a:gd name="T40" fmla="*/ 34 w 34"/>
                <a:gd name="T41" fmla="*/ 51 h 51"/>
                <a:gd name="T42" fmla="*/ 33 w 34"/>
                <a:gd name="T43" fmla="*/ 40 h 51"/>
                <a:gd name="T44" fmla="*/ 29 w 34"/>
                <a:gd name="T45" fmla="*/ 27 h 51"/>
                <a:gd name="T46" fmla="*/ 23 w 34"/>
                <a:gd name="T47" fmla="*/ 15 h 51"/>
                <a:gd name="T48" fmla="*/ 18 w 34"/>
                <a:gd name="T49" fmla="*/ 7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"/>
                <a:gd name="T76" fmla="*/ 0 h 51"/>
                <a:gd name="T77" fmla="*/ 34 w 34"/>
                <a:gd name="T78" fmla="*/ 51 h 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" h="51">
                  <a:moveTo>
                    <a:pt x="18" y="7"/>
                  </a:moveTo>
                  <a:lnTo>
                    <a:pt x="18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3"/>
                  </a:lnTo>
                  <a:lnTo>
                    <a:pt x="8" y="30"/>
                  </a:lnTo>
                  <a:lnTo>
                    <a:pt x="13" y="37"/>
                  </a:lnTo>
                  <a:lnTo>
                    <a:pt x="18" y="43"/>
                  </a:lnTo>
                  <a:lnTo>
                    <a:pt x="25" y="47"/>
                  </a:lnTo>
                  <a:lnTo>
                    <a:pt x="30" y="51"/>
                  </a:lnTo>
                  <a:lnTo>
                    <a:pt x="34" y="51"/>
                  </a:lnTo>
                  <a:lnTo>
                    <a:pt x="33" y="40"/>
                  </a:lnTo>
                  <a:lnTo>
                    <a:pt x="29" y="27"/>
                  </a:lnTo>
                  <a:lnTo>
                    <a:pt x="23" y="15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8" name="Freeform 581"/>
            <p:cNvSpPr>
              <a:spLocks noChangeArrowheads="1"/>
            </p:cNvSpPr>
            <p:nvPr/>
          </p:nvSpPr>
          <p:spPr bwMode="auto">
            <a:xfrm>
              <a:off x="4241" y="3375"/>
              <a:ext cx="6" cy="4"/>
            </a:xfrm>
            <a:custGeom>
              <a:avLst/>
              <a:gdLst>
                <a:gd name="T0" fmla="*/ 37 w 46"/>
                <a:gd name="T1" fmla="*/ 24 h 33"/>
                <a:gd name="T2" fmla="*/ 41 w 46"/>
                <a:gd name="T3" fmla="*/ 22 h 33"/>
                <a:gd name="T4" fmla="*/ 45 w 46"/>
                <a:gd name="T5" fmla="*/ 19 h 33"/>
                <a:gd name="T6" fmla="*/ 46 w 46"/>
                <a:gd name="T7" fmla="*/ 15 h 33"/>
                <a:gd name="T8" fmla="*/ 46 w 46"/>
                <a:gd name="T9" fmla="*/ 10 h 33"/>
                <a:gd name="T10" fmla="*/ 44 w 46"/>
                <a:gd name="T11" fmla="*/ 5 h 33"/>
                <a:gd name="T12" fmla="*/ 41 w 46"/>
                <a:gd name="T13" fmla="*/ 2 h 33"/>
                <a:gd name="T14" fmla="*/ 37 w 46"/>
                <a:gd name="T15" fmla="*/ 0 h 33"/>
                <a:gd name="T16" fmla="*/ 32 w 46"/>
                <a:gd name="T17" fmla="*/ 0 h 33"/>
                <a:gd name="T18" fmla="*/ 29 w 46"/>
                <a:gd name="T19" fmla="*/ 0 h 33"/>
                <a:gd name="T20" fmla="*/ 25 w 46"/>
                <a:gd name="T21" fmla="*/ 1 h 33"/>
                <a:gd name="T22" fmla="*/ 19 w 46"/>
                <a:gd name="T23" fmla="*/ 3 h 33"/>
                <a:gd name="T24" fmla="*/ 12 w 46"/>
                <a:gd name="T25" fmla="*/ 7 h 33"/>
                <a:gd name="T26" fmla="*/ 5 w 46"/>
                <a:gd name="T27" fmla="*/ 14 h 33"/>
                <a:gd name="T28" fmla="*/ 2 w 46"/>
                <a:gd name="T29" fmla="*/ 20 h 33"/>
                <a:gd name="T30" fmla="*/ 0 w 46"/>
                <a:gd name="T31" fmla="*/ 26 h 33"/>
                <a:gd name="T32" fmla="*/ 0 w 46"/>
                <a:gd name="T33" fmla="*/ 29 h 33"/>
                <a:gd name="T34" fmla="*/ 3 w 46"/>
                <a:gd name="T35" fmla="*/ 31 h 33"/>
                <a:gd name="T36" fmla="*/ 7 w 46"/>
                <a:gd name="T37" fmla="*/ 33 h 33"/>
                <a:gd name="T38" fmla="*/ 12 w 46"/>
                <a:gd name="T39" fmla="*/ 33 h 33"/>
                <a:gd name="T40" fmla="*/ 16 w 46"/>
                <a:gd name="T41" fmla="*/ 33 h 33"/>
                <a:gd name="T42" fmla="*/ 21 w 46"/>
                <a:gd name="T43" fmla="*/ 31 h 33"/>
                <a:gd name="T44" fmla="*/ 26 w 46"/>
                <a:gd name="T45" fmla="*/ 30 h 33"/>
                <a:gd name="T46" fmla="*/ 32 w 46"/>
                <a:gd name="T47" fmla="*/ 28 h 33"/>
                <a:gd name="T48" fmla="*/ 37 w 46"/>
                <a:gd name="T49" fmla="*/ 24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"/>
                <a:gd name="T76" fmla="*/ 0 h 33"/>
                <a:gd name="T77" fmla="*/ 46 w 46"/>
                <a:gd name="T78" fmla="*/ 33 h 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" h="33">
                  <a:moveTo>
                    <a:pt x="37" y="24"/>
                  </a:moveTo>
                  <a:lnTo>
                    <a:pt x="41" y="22"/>
                  </a:lnTo>
                  <a:lnTo>
                    <a:pt x="45" y="19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4" y="5"/>
                  </a:lnTo>
                  <a:lnTo>
                    <a:pt x="41" y="2"/>
                  </a:lnTo>
                  <a:lnTo>
                    <a:pt x="37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7" y="33"/>
                  </a:lnTo>
                  <a:lnTo>
                    <a:pt x="12" y="33"/>
                  </a:lnTo>
                  <a:lnTo>
                    <a:pt x="16" y="33"/>
                  </a:lnTo>
                  <a:lnTo>
                    <a:pt x="21" y="31"/>
                  </a:lnTo>
                  <a:lnTo>
                    <a:pt x="26" y="30"/>
                  </a:lnTo>
                  <a:lnTo>
                    <a:pt x="32" y="28"/>
                  </a:lnTo>
                  <a:lnTo>
                    <a:pt x="37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59" name="Freeform 582"/>
            <p:cNvSpPr>
              <a:spLocks noChangeArrowheads="1"/>
            </p:cNvSpPr>
            <p:nvPr/>
          </p:nvSpPr>
          <p:spPr bwMode="auto">
            <a:xfrm>
              <a:off x="4214" y="3367"/>
              <a:ext cx="23" cy="31"/>
            </a:xfrm>
            <a:custGeom>
              <a:avLst/>
              <a:gdLst>
                <a:gd name="T0" fmla="*/ 65 w 177"/>
                <a:gd name="T1" fmla="*/ 33 h 219"/>
                <a:gd name="T2" fmla="*/ 52 w 177"/>
                <a:gd name="T3" fmla="*/ 43 h 219"/>
                <a:gd name="T4" fmla="*/ 41 w 177"/>
                <a:gd name="T5" fmla="*/ 54 h 219"/>
                <a:gd name="T6" fmla="*/ 29 w 177"/>
                <a:gd name="T7" fmla="*/ 66 h 219"/>
                <a:gd name="T8" fmla="*/ 20 w 177"/>
                <a:gd name="T9" fmla="*/ 79 h 219"/>
                <a:gd name="T10" fmla="*/ 12 w 177"/>
                <a:gd name="T11" fmla="*/ 93 h 219"/>
                <a:gd name="T12" fmla="*/ 6 w 177"/>
                <a:gd name="T13" fmla="*/ 107 h 219"/>
                <a:gd name="T14" fmla="*/ 2 w 177"/>
                <a:gd name="T15" fmla="*/ 121 h 219"/>
                <a:gd name="T16" fmla="*/ 0 w 177"/>
                <a:gd name="T17" fmla="*/ 136 h 219"/>
                <a:gd name="T18" fmla="*/ 2 w 177"/>
                <a:gd name="T19" fmla="*/ 158 h 219"/>
                <a:gd name="T20" fmla="*/ 10 w 177"/>
                <a:gd name="T21" fmla="*/ 177 h 219"/>
                <a:gd name="T22" fmla="*/ 23 w 177"/>
                <a:gd name="T23" fmla="*/ 193 h 219"/>
                <a:gd name="T24" fmla="*/ 38 w 177"/>
                <a:gd name="T25" fmla="*/ 204 h 219"/>
                <a:gd name="T26" fmla="*/ 57 w 177"/>
                <a:gd name="T27" fmla="*/ 213 h 219"/>
                <a:gd name="T28" fmla="*/ 78 w 177"/>
                <a:gd name="T29" fmla="*/ 218 h 219"/>
                <a:gd name="T30" fmla="*/ 98 w 177"/>
                <a:gd name="T31" fmla="*/ 219 h 219"/>
                <a:gd name="T32" fmla="*/ 118 w 177"/>
                <a:gd name="T33" fmla="*/ 216 h 219"/>
                <a:gd name="T34" fmla="*/ 123 w 177"/>
                <a:gd name="T35" fmla="*/ 216 h 219"/>
                <a:gd name="T36" fmla="*/ 127 w 177"/>
                <a:gd name="T37" fmla="*/ 214 h 219"/>
                <a:gd name="T38" fmla="*/ 130 w 177"/>
                <a:gd name="T39" fmla="*/ 210 h 219"/>
                <a:gd name="T40" fmla="*/ 131 w 177"/>
                <a:gd name="T41" fmla="*/ 205 h 219"/>
                <a:gd name="T42" fmla="*/ 130 w 177"/>
                <a:gd name="T43" fmla="*/ 203 h 219"/>
                <a:gd name="T44" fmla="*/ 127 w 177"/>
                <a:gd name="T45" fmla="*/ 203 h 219"/>
                <a:gd name="T46" fmla="*/ 123 w 177"/>
                <a:gd name="T47" fmla="*/ 202 h 219"/>
                <a:gd name="T48" fmla="*/ 117 w 177"/>
                <a:gd name="T49" fmla="*/ 202 h 219"/>
                <a:gd name="T50" fmla="*/ 111 w 177"/>
                <a:gd name="T51" fmla="*/ 202 h 219"/>
                <a:gd name="T52" fmla="*/ 106 w 177"/>
                <a:gd name="T53" fmla="*/ 202 h 219"/>
                <a:gd name="T54" fmla="*/ 100 w 177"/>
                <a:gd name="T55" fmla="*/ 202 h 219"/>
                <a:gd name="T56" fmla="*/ 97 w 177"/>
                <a:gd name="T57" fmla="*/ 202 h 219"/>
                <a:gd name="T58" fmla="*/ 87 w 177"/>
                <a:gd name="T59" fmla="*/ 201 h 219"/>
                <a:gd name="T60" fmla="*/ 77 w 177"/>
                <a:gd name="T61" fmla="*/ 200 h 219"/>
                <a:gd name="T62" fmla="*/ 67 w 177"/>
                <a:gd name="T63" fmla="*/ 199 h 219"/>
                <a:gd name="T64" fmla="*/ 56 w 177"/>
                <a:gd name="T65" fmla="*/ 196 h 219"/>
                <a:gd name="T66" fmla="*/ 46 w 177"/>
                <a:gd name="T67" fmla="*/ 193 h 219"/>
                <a:gd name="T68" fmla="*/ 35 w 177"/>
                <a:gd name="T69" fmla="*/ 185 h 219"/>
                <a:gd name="T70" fmla="*/ 26 w 177"/>
                <a:gd name="T71" fmla="*/ 175 h 219"/>
                <a:gd name="T72" fmla="*/ 15 w 177"/>
                <a:gd name="T73" fmla="*/ 162 h 219"/>
                <a:gd name="T74" fmla="*/ 13 w 177"/>
                <a:gd name="T75" fmla="*/ 146 h 219"/>
                <a:gd name="T76" fmla="*/ 14 w 177"/>
                <a:gd name="T77" fmla="*/ 131 h 219"/>
                <a:gd name="T78" fmla="*/ 19 w 177"/>
                <a:gd name="T79" fmla="*/ 116 h 219"/>
                <a:gd name="T80" fmla="*/ 25 w 177"/>
                <a:gd name="T81" fmla="*/ 102 h 219"/>
                <a:gd name="T82" fmla="*/ 34 w 177"/>
                <a:gd name="T83" fmla="*/ 89 h 219"/>
                <a:gd name="T84" fmla="*/ 45 w 177"/>
                <a:gd name="T85" fmla="*/ 76 h 219"/>
                <a:gd name="T86" fmla="*/ 56 w 177"/>
                <a:gd name="T87" fmla="*/ 65 h 219"/>
                <a:gd name="T88" fmla="*/ 70 w 177"/>
                <a:gd name="T89" fmla="*/ 55 h 219"/>
                <a:gd name="T90" fmla="*/ 84 w 177"/>
                <a:gd name="T91" fmla="*/ 45 h 219"/>
                <a:gd name="T92" fmla="*/ 98 w 177"/>
                <a:gd name="T93" fmla="*/ 37 h 219"/>
                <a:gd name="T94" fmla="*/ 113 w 177"/>
                <a:gd name="T95" fmla="*/ 29 h 219"/>
                <a:gd name="T96" fmla="*/ 127 w 177"/>
                <a:gd name="T97" fmla="*/ 23 h 219"/>
                <a:gd name="T98" fmla="*/ 141 w 177"/>
                <a:gd name="T99" fmla="*/ 17 h 219"/>
                <a:gd name="T100" fmla="*/ 154 w 177"/>
                <a:gd name="T101" fmla="*/ 12 h 219"/>
                <a:gd name="T102" fmla="*/ 167 w 177"/>
                <a:gd name="T103" fmla="*/ 9 h 219"/>
                <a:gd name="T104" fmla="*/ 177 w 177"/>
                <a:gd name="T105" fmla="*/ 7 h 219"/>
                <a:gd name="T106" fmla="*/ 170 w 177"/>
                <a:gd name="T107" fmla="*/ 2 h 219"/>
                <a:gd name="T108" fmla="*/ 158 w 177"/>
                <a:gd name="T109" fmla="*/ 0 h 219"/>
                <a:gd name="T110" fmla="*/ 145 w 177"/>
                <a:gd name="T111" fmla="*/ 2 h 219"/>
                <a:gd name="T112" fmla="*/ 129 w 177"/>
                <a:gd name="T113" fmla="*/ 6 h 219"/>
                <a:gd name="T114" fmla="*/ 111 w 177"/>
                <a:gd name="T115" fmla="*/ 11 h 219"/>
                <a:gd name="T116" fmla="*/ 94 w 177"/>
                <a:gd name="T117" fmla="*/ 17 h 219"/>
                <a:gd name="T118" fmla="*/ 78 w 177"/>
                <a:gd name="T119" fmla="*/ 26 h 219"/>
                <a:gd name="T120" fmla="*/ 65 w 177"/>
                <a:gd name="T121" fmla="*/ 33 h 2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7"/>
                <a:gd name="T184" fmla="*/ 0 h 219"/>
                <a:gd name="T185" fmla="*/ 177 w 177"/>
                <a:gd name="T186" fmla="*/ 219 h 21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7" h="219">
                  <a:moveTo>
                    <a:pt x="65" y="33"/>
                  </a:moveTo>
                  <a:lnTo>
                    <a:pt x="52" y="43"/>
                  </a:lnTo>
                  <a:lnTo>
                    <a:pt x="41" y="54"/>
                  </a:lnTo>
                  <a:lnTo>
                    <a:pt x="29" y="66"/>
                  </a:lnTo>
                  <a:lnTo>
                    <a:pt x="20" y="79"/>
                  </a:lnTo>
                  <a:lnTo>
                    <a:pt x="12" y="93"/>
                  </a:lnTo>
                  <a:lnTo>
                    <a:pt x="6" y="107"/>
                  </a:lnTo>
                  <a:lnTo>
                    <a:pt x="2" y="121"/>
                  </a:lnTo>
                  <a:lnTo>
                    <a:pt x="0" y="136"/>
                  </a:lnTo>
                  <a:lnTo>
                    <a:pt x="2" y="158"/>
                  </a:lnTo>
                  <a:lnTo>
                    <a:pt x="10" y="177"/>
                  </a:lnTo>
                  <a:lnTo>
                    <a:pt x="23" y="193"/>
                  </a:lnTo>
                  <a:lnTo>
                    <a:pt x="38" y="204"/>
                  </a:lnTo>
                  <a:lnTo>
                    <a:pt x="57" y="213"/>
                  </a:lnTo>
                  <a:lnTo>
                    <a:pt x="78" y="218"/>
                  </a:lnTo>
                  <a:lnTo>
                    <a:pt x="98" y="219"/>
                  </a:lnTo>
                  <a:lnTo>
                    <a:pt x="118" y="216"/>
                  </a:lnTo>
                  <a:lnTo>
                    <a:pt x="123" y="216"/>
                  </a:lnTo>
                  <a:lnTo>
                    <a:pt x="127" y="214"/>
                  </a:lnTo>
                  <a:lnTo>
                    <a:pt x="130" y="210"/>
                  </a:lnTo>
                  <a:lnTo>
                    <a:pt x="131" y="205"/>
                  </a:lnTo>
                  <a:lnTo>
                    <a:pt x="130" y="203"/>
                  </a:lnTo>
                  <a:lnTo>
                    <a:pt x="127" y="203"/>
                  </a:lnTo>
                  <a:lnTo>
                    <a:pt x="123" y="202"/>
                  </a:lnTo>
                  <a:lnTo>
                    <a:pt x="117" y="202"/>
                  </a:lnTo>
                  <a:lnTo>
                    <a:pt x="111" y="202"/>
                  </a:lnTo>
                  <a:lnTo>
                    <a:pt x="106" y="202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87" y="201"/>
                  </a:lnTo>
                  <a:lnTo>
                    <a:pt x="77" y="200"/>
                  </a:lnTo>
                  <a:lnTo>
                    <a:pt x="67" y="199"/>
                  </a:lnTo>
                  <a:lnTo>
                    <a:pt x="56" y="196"/>
                  </a:lnTo>
                  <a:lnTo>
                    <a:pt x="46" y="193"/>
                  </a:lnTo>
                  <a:lnTo>
                    <a:pt x="35" y="185"/>
                  </a:lnTo>
                  <a:lnTo>
                    <a:pt x="26" y="175"/>
                  </a:lnTo>
                  <a:lnTo>
                    <a:pt x="15" y="162"/>
                  </a:lnTo>
                  <a:lnTo>
                    <a:pt x="13" y="146"/>
                  </a:lnTo>
                  <a:lnTo>
                    <a:pt x="14" y="131"/>
                  </a:lnTo>
                  <a:lnTo>
                    <a:pt x="19" y="116"/>
                  </a:lnTo>
                  <a:lnTo>
                    <a:pt x="25" y="102"/>
                  </a:lnTo>
                  <a:lnTo>
                    <a:pt x="34" y="89"/>
                  </a:lnTo>
                  <a:lnTo>
                    <a:pt x="45" y="76"/>
                  </a:lnTo>
                  <a:lnTo>
                    <a:pt x="56" y="65"/>
                  </a:lnTo>
                  <a:lnTo>
                    <a:pt x="70" y="55"/>
                  </a:lnTo>
                  <a:lnTo>
                    <a:pt x="84" y="45"/>
                  </a:lnTo>
                  <a:lnTo>
                    <a:pt x="98" y="37"/>
                  </a:lnTo>
                  <a:lnTo>
                    <a:pt x="113" y="29"/>
                  </a:lnTo>
                  <a:lnTo>
                    <a:pt x="127" y="23"/>
                  </a:lnTo>
                  <a:lnTo>
                    <a:pt x="141" y="17"/>
                  </a:lnTo>
                  <a:lnTo>
                    <a:pt x="154" y="12"/>
                  </a:lnTo>
                  <a:lnTo>
                    <a:pt x="167" y="9"/>
                  </a:lnTo>
                  <a:lnTo>
                    <a:pt x="177" y="7"/>
                  </a:lnTo>
                  <a:lnTo>
                    <a:pt x="170" y="2"/>
                  </a:lnTo>
                  <a:lnTo>
                    <a:pt x="158" y="0"/>
                  </a:lnTo>
                  <a:lnTo>
                    <a:pt x="145" y="2"/>
                  </a:lnTo>
                  <a:lnTo>
                    <a:pt x="129" y="6"/>
                  </a:lnTo>
                  <a:lnTo>
                    <a:pt x="111" y="11"/>
                  </a:lnTo>
                  <a:lnTo>
                    <a:pt x="94" y="17"/>
                  </a:lnTo>
                  <a:lnTo>
                    <a:pt x="78" y="26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60" name="Freeform 583"/>
            <p:cNvSpPr>
              <a:spLocks noChangeArrowheads="1"/>
            </p:cNvSpPr>
            <p:nvPr/>
          </p:nvSpPr>
          <p:spPr bwMode="auto">
            <a:xfrm>
              <a:off x="4252" y="3366"/>
              <a:ext cx="15" cy="25"/>
            </a:xfrm>
            <a:custGeom>
              <a:avLst/>
              <a:gdLst>
                <a:gd name="T0" fmla="*/ 97 w 115"/>
                <a:gd name="T1" fmla="*/ 57 h 170"/>
                <a:gd name="T2" fmla="*/ 100 w 115"/>
                <a:gd name="T3" fmla="*/ 75 h 170"/>
                <a:gd name="T4" fmla="*/ 98 w 115"/>
                <a:gd name="T5" fmla="*/ 90 h 170"/>
                <a:gd name="T6" fmla="*/ 91 w 115"/>
                <a:gd name="T7" fmla="*/ 103 h 170"/>
                <a:gd name="T8" fmla="*/ 80 w 115"/>
                <a:gd name="T9" fmla="*/ 114 h 170"/>
                <a:gd name="T10" fmla="*/ 68 w 115"/>
                <a:gd name="T11" fmla="*/ 125 h 170"/>
                <a:gd name="T12" fmla="*/ 54 w 115"/>
                <a:gd name="T13" fmla="*/ 135 h 170"/>
                <a:gd name="T14" fmla="*/ 39 w 115"/>
                <a:gd name="T15" fmla="*/ 145 h 170"/>
                <a:gd name="T16" fmla="*/ 27 w 115"/>
                <a:gd name="T17" fmla="*/ 155 h 170"/>
                <a:gd name="T18" fmla="*/ 25 w 115"/>
                <a:gd name="T19" fmla="*/ 158 h 170"/>
                <a:gd name="T20" fmla="*/ 23 w 115"/>
                <a:gd name="T21" fmla="*/ 160 h 170"/>
                <a:gd name="T22" fmla="*/ 23 w 115"/>
                <a:gd name="T23" fmla="*/ 164 h 170"/>
                <a:gd name="T24" fmla="*/ 26 w 115"/>
                <a:gd name="T25" fmla="*/ 167 h 170"/>
                <a:gd name="T26" fmla="*/ 28 w 115"/>
                <a:gd name="T27" fmla="*/ 169 h 170"/>
                <a:gd name="T28" fmla="*/ 31 w 115"/>
                <a:gd name="T29" fmla="*/ 170 h 170"/>
                <a:gd name="T30" fmla="*/ 34 w 115"/>
                <a:gd name="T31" fmla="*/ 170 h 170"/>
                <a:gd name="T32" fmla="*/ 37 w 115"/>
                <a:gd name="T33" fmla="*/ 169 h 170"/>
                <a:gd name="T34" fmla="*/ 53 w 115"/>
                <a:gd name="T35" fmla="*/ 159 h 170"/>
                <a:gd name="T36" fmla="*/ 69 w 115"/>
                <a:gd name="T37" fmla="*/ 149 h 170"/>
                <a:gd name="T38" fmla="*/ 83 w 115"/>
                <a:gd name="T39" fmla="*/ 137 h 170"/>
                <a:gd name="T40" fmla="*/ 97 w 115"/>
                <a:gd name="T41" fmla="*/ 123 h 170"/>
                <a:gd name="T42" fmla="*/ 106 w 115"/>
                <a:gd name="T43" fmla="*/ 108 h 170"/>
                <a:gd name="T44" fmla="*/ 113 w 115"/>
                <a:gd name="T45" fmla="*/ 91 h 170"/>
                <a:gd name="T46" fmla="*/ 115 w 115"/>
                <a:gd name="T47" fmla="*/ 73 h 170"/>
                <a:gd name="T48" fmla="*/ 111 w 115"/>
                <a:gd name="T49" fmla="*/ 53 h 170"/>
                <a:gd name="T50" fmla="*/ 101 w 115"/>
                <a:gd name="T51" fmla="*/ 39 h 170"/>
                <a:gd name="T52" fmla="*/ 89 w 115"/>
                <a:gd name="T53" fmla="*/ 26 h 170"/>
                <a:gd name="T54" fmla="*/ 72 w 115"/>
                <a:gd name="T55" fmla="*/ 15 h 170"/>
                <a:gd name="T56" fmla="*/ 55 w 115"/>
                <a:gd name="T57" fmla="*/ 8 h 170"/>
                <a:gd name="T58" fmla="*/ 37 w 115"/>
                <a:gd name="T59" fmla="*/ 2 h 170"/>
                <a:gd name="T60" fmla="*/ 21 w 115"/>
                <a:gd name="T61" fmla="*/ 0 h 170"/>
                <a:gd name="T62" fmla="*/ 9 w 115"/>
                <a:gd name="T63" fmla="*/ 1 h 170"/>
                <a:gd name="T64" fmla="*/ 0 w 115"/>
                <a:gd name="T65" fmla="*/ 5 h 170"/>
                <a:gd name="T66" fmla="*/ 15 w 115"/>
                <a:gd name="T67" fmla="*/ 10 h 170"/>
                <a:gd name="T68" fmla="*/ 30 w 115"/>
                <a:gd name="T69" fmla="*/ 13 h 170"/>
                <a:gd name="T70" fmla="*/ 43 w 115"/>
                <a:gd name="T71" fmla="*/ 16 h 170"/>
                <a:gd name="T72" fmla="*/ 57 w 115"/>
                <a:gd name="T73" fmla="*/ 20 h 170"/>
                <a:gd name="T74" fmla="*/ 70 w 115"/>
                <a:gd name="T75" fmla="*/ 26 h 170"/>
                <a:gd name="T76" fmla="*/ 81 w 115"/>
                <a:gd name="T77" fmla="*/ 33 h 170"/>
                <a:gd name="T78" fmla="*/ 91 w 115"/>
                <a:gd name="T79" fmla="*/ 43 h 170"/>
                <a:gd name="T80" fmla="*/ 97 w 115"/>
                <a:gd name="T81" fmla="*/ 57 h 1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170"/>
                <a:gd name="T125" fmla="*/ 115 w 115"/>
                <a:gd name="T126" fmla="*/ 170 h 1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170">
                  <a:moveTo>
                    <a:pt x="97" y="57"/>
                  </a:moveTo>
                  <a:lnTo>
                    <a:pt x="100" y="75"/>
                  </a:lnTo>
                  <a:lnTo>
                    <a:pt x="98" y="90"/>
                  </a:lnTo>
                  <a:lnTo>
                    <a:pt x="91" y="103"/>
                  </a:lnTo>
                  <a:lnTo>
                    <a:pt x="80" y="114"/>
                  </a:lnTo>
                  <a:lnTo>
                    <a:pt x="68" y="125"/>
                  </a:lnTo>
                  <a:lnTo>
                    <a:pt x="54" y="135"/>
                  </a:lnTo>
                  <a:lnTo>
                    <a:pt x="39" y="145"/>
                  </a:lnTo>
                  <a:lnTo>
                    <a:pt x="27" y="155"/>
                  </a:lnTo>
                  <a:lnTo>
                    <a:pt x="25" y="158"/>
                  </a:lnTo>
                  <a:lnTo>
                    <a:pt x="23" y="160"/>
                  </a:lnTo>
                  <a:lnTo>
                    <a:pt x="23" y="164"/>
                  </a:lnTo>
                  <a:lnTo>
                    <a:pt x="26" y="167"/>
                  </a:lnTo>
                  <a:lnTo>
                    <a:pt x="28" y="169"/>
                  </a:lnTo>
                  <a:lnTo>
                    <a:pt x="31" y="170"/>
                  </a:lnTo>
                  <a:lnTo>
                    <a:pt x="34" y="170"/>
                  </a:lnTo>
                  <a:lnTo>
                    <a:pt x="37" y="169"/>
                  </a:lnTo>
                  <a:lnTo>
                    <a:pt x="53" y="159"/>
                  </a:lnTo>
                  <a:lnTo>
                    <a:pt x="69" y="149"/>
                  </a:lnTo>
                  <a:lnTo>
                    <a:pt x="83" y="137"/>
                  </a:lnTo>
                  <a:lnTo>
                    <a:pt x="97" y="123"/>
                  </a:lnTo>
                  <a:lnTo>
                    <a:pt x="106" y="108"/>
                  </a:lnTo>
                  <a:lnTo>
                    <a:pt x="113" y="91"/>
                  </a:lnTo>
                  <a:lnTo>
                    <a:pt x="115" y="73"/>
                  </a:lnTo>
                  <a:lnTo>
                    <a:pt x="111" y="53"/>
                  </a:lnTo>
                  <a:lnTo>
                    <a:pt x="101" y="39"/>
                  </a:lnTo>
                  <a:lnTo>
                    <a:pt x="89" y="26"/>
                  </a:lnTo>
                  <a:lnTo>
                    <a:pt x="72" y="15"/>
                  </a:lnTo>
                  <a:lnTo>
                    <a:pt x="55" y="8"/>
                  </a:lnTo>
                  <a:lnTo>
                    <a:pt x="37" y="2"/>
                  </a:lnTo>
                  <a:lnTo>
                    <a:pt x="21" y="0"/>
                  </a:lnTo>
                  <a:lnTo>
                    <a:pt x="9" y="1"/>
                  </a:lnTo>
                  <a:lnTo>
                    <a:pt x="0" y="5"/>
                  </a:lnTo>
                  <a:lnTo>
                    <a:pt x="15" y="10"/>
                  </a:lnTo>
                  <a:lnTo>
                    <a:pt x="30" y="13"/>
                  </a:lnTo>
                  <a:lnTo>
                    <a:pt x="43" y="16"/>
                  </a:lnTo>
                  <a:lnTo>
                    <a:pt x="57" y="20"/>
                  </a:lnTo>
                  <a:lnTo>
                    <a:pt x="70" y="26"/>
                  </a:lnTo>
                  <a:lnTo>
                    <a:pt x="81" y="33"/>
                  </a:lnTo>
                  <a:lnTo>
                    <a:pt x="91" y="43"/>
                  </a:lnTo>
                  <a:lnTo>
                    <a:pt x="97" y="57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61" name="Freeform 584"/>
            <p:cNvSpPr>
              <a:spLocks noChangeArrowheads="1"/>
            </p:cNvSpPr>
            <p:nvPr/>
          </p:nvSpPr>
          <p:spPr bwMode="auto">
            <a:xfrm>
              <a:off x="4200" y="3361"/>
              <a:ext cx="36" cy="50"/>
            </a:xfrm>
            <a:custGeom>
              <a:avLst/>
              <a:gdLst>
                <a:gd name="T0" fmla="*/ 90 w 289"/>
                <a:gd name="T1" fmla="*/ 65 h 352"/>
                <a:gd name="T2" fmla="*/ 48 w 289"/>
                <a:gd name="T3" fmla="*/ 106 h 352"/>
                <a:gd name="T4" fmla="*/ 16 w 289"/>
                <a:gd name="T5" fmla="*/ 156 h 352"/>
                <a:gd name="T6" fmla="*/ 0 w 289"/>
                <a:gd name="T7" fmla="*/ 211 h 352"/>
                <a:gd name="T8" fmla="*/ 3 w 289"/>
                <a:gd name="T9" fmla="*/ 249 h 352"/>
                <a:gd name="T10" fmla="*/ 10 w 289"/>
                <a:gd name="T11" fmla="*/ 264 h 352"/>
                <a:gd name="T12" fmla="*/ 19 w 289"/>
                <a:gd name="T13" fmla="*/ 277 h 352"/>
                <a:gd name="T14" fmla="*/ 31 w 289"/>
                <a:gd name="T15" fmla="*/ 289 h 352"/>
                <a:gd name="T16" fmla="*/ 51 w 289"/>
                <a:gd name="T17" fmla="*/ 302 h 352"/>
                <a:gd name="T18" fmla="*/ 78 w 289"/>
                <a:gd name="T19" fmla="*/ 316 h 352"/>
                <a:gd name="T20" fmla="*/ 107 w 289"/>
                <a:gd name="T21" fmla="*/ 327 h 352"/>
                <a:gd name="T22" fmla="*/ 137 w 289"/>
                <a:gd name="T23" fmla="*/ 335 h 352"/>
                <a:gd name="T24" fmla="*/ 167 w 289"/>
                <a:gd name="T25" fmla="*/ 342 h 352"/>
                <a:gd name="T26" fmla="*/ 198 w 289"/>
                <a:gd name="T27" fmla="*/ 346 h 352"/>
                <a:gd name="T28" fmla="*/ 229 w 289"/>
                <a:gd name="T29" fmla="*/ 349 h 352"/>
                <a:gd name="T30" fmla="*/ 260 w 289"/>
                <a:gd name="T31" fmla="*/ 351 h 352"/>
                <a:gd name="T32" fmla="*/ 280 w 289"/>
                <a:gd name="T33" fmla="*/ 352 h 352"/>
                <a:gd name="T34" fmla="*/ 287 w 289"/>
                <a:gd name="T35" fmla="*/ 346 h 352"/>
                <a:gd name="T36" fmla="*/ 289 w 289"/>
                <a:gd name="T37" fmla="*/ 335 h 352"/>
                <a:gd name="T38" fmla="*/ 283 w 289"/>
                <a:gd name="T39" fmla="*/ 328 h 352"/>
                <a:gd name="T40" fmla="*/ 264 w 289"/>
                <a:gd name="T41" fmla="*/ 327 h 352"/>
                <a:gd name="T42" fmla="*/ 235 w 289"/>
                <a:gd name="T43" fmla="*/ 326 h 352"/>
                <a:gd name="T44" fmla="*/ 207 w 289"/>
                <a:gd name="T45" fmla="*/ 323 h 352"/>
                <a:gd name="T46" fmla="*/ 179 w 289"/>
                <a:gd name="T47" fmla="*/ 319 h 352"/>
                <a:gd name="T48" fmla="*/ 150 w 289"/>
                <a:gd name="T49" fmla="*/ 314 h 352"/>
                <a:gd name="T50" fmla="*/ 122 w 289"/>
                <a:gd name="T51" fmla="*/ 306 h 352"/>
                <a:gd name="T52" fmla="*/ 95 w 289"/>
                <a:gd name="T53" fmla="*/ 298 h 352"/>
                <a:gd name="T54" fmla="*/ 68 w 289"/>
                <a:gd name="T55" fmla="*/ 285 h 352"/>
                <a:gd name="T56" fmla="*/ 45 w 289"/>
                <a:gd name="T57" fmla="*/ 271 h 352"/>
                <a:gd name="T58" fmla="*/ 32 w 289"/>
                <a:gd name="T59" fmla="*/ 250 h 352"/>
                <a:gd name="T60" fmla="*/ 27 w 289"/>
                <a:gd name="T61" fmla="*/ 222 h 352"/>
                <a:gd name="T62" fmla="*/ 34 w 289"/>
                <a:gd name="T63" fmla="*/ 183 h 352"/>
                <a:gd name="T64" fmla="*/ 45 w 289"/>
                <a:gd name="T65" fmla="*/ 153 h 352"/>
                <a:gd name="T66" fmla="*/ 61 w 289"/>
                <a:gd name="T67" fmla="*/ 127 h 352"/>
                <a:gd name="T68" fmla="*/ 80 w 289"/>
                <a:gd name="T69" fmla="*/ 103 h 352"/>
                <a:gd name="T70" fmla="*/ 102 w 289"/>
                <a:gd name="T71" fmla="*/ 82 h 352"/>
                <a:gd name="T72" fmla="*/ 129 w 289"/>
                <a:gd name="T73" fmla="*/ 59 h 352"/>
                <a:gd name="T74" fmla="*/ 162 w 289"/>
                <a:gd name="T75" fmla="*/ 38 h 352"/>
                <a:gd name="T76" fmla="*/ 197 w 289"/>
                <a:gd name="T77" fmla="*/ 20 h 352"/>
                <a:gd name="T78" fmla="*/ 227 w 289"/>
                <a:gd name="T79" fmla="*/ 6 h 352"/>
                <a:gd name="T80" fmla="*/ 228 w 289"/>
                <a:gd name="T81" fmla="*/ 0 h 352"/>
                <a:gd name="T82" fmla="*/ 198 w 289"/>
                <a:gd name="T83" fmla="*/ 5 h 352"/>
                <a:gd name="T84" fmla="*/ 162 w 289"/>
                <a:gd name="T85" fmla="*/ 18 h 352"/>
                <a:gd name="T86" fmla="*/ 127 w 289"/>
                <a:gd name="T87" fmla="*/ 36 h 3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2"/>
                <a:gd name="T134" fmla="*/ 289 w 289"/>
                <a:gd name="T135" fmla="*/ 352 h 3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2">
                  <a:moveTo>
                    <a:pt x="113" y="47"/>
                  </a:moveTo>
                  <a:lnTo>
                    <a:pt x="90" y="65"/>
                  </a:lnTo>
                  <a:lnTo>
                    <a:pt x="68" y="85"/>
                  </a:lnTo>
                  <a:lnTo>
                    <a:pt x="48" y="106"/>
                  </a:lnTo>
                  <a:lnTo>
                    <a:pt x="31" y="130"/>
                  </a:lnTo>
                  <a:lnTo>
                    <a:pt x="16" y="156"/>
                  </a:lnTo>
                  <a:lnTo>
                    <a:pt x="5" y="182"/>
                  </a:lnTo>
                  <a:lnTo>
                    <a:pt x="0" y="211"/>
                  </a:lnTo>
                  <a:lnTo>
                    <a:pt x="1" y="241"/>
                  </a:lnTo>
                  <a:lnTo>
                    <a:pt x="3" y="249"/>
                  </a:lnTo>
                  <a:lnTo>
                    <a:pt x="6" y="257"/>
                  </a:lnTo>
                  <a:lnTo>
                    <a:pt x="10" y="264"/>
                  </a:lnTo>
                  <a:lnTo>
                    <a:pt x="14" y="271"/>
                  </a:lnTo>
                  <a:lnTo>
                    <a:pt x="19" y="277"/>
                  </a:lnTo>
                  <a:lnTo>
                    <a:pt x="24" y="284"/>
                  </a:lnTo>
                  <a:lnTo>
                    <a:pt x="31" y="289"/>
                  </a:lnTo>
                  <a:lnTo>
                    <a:pt x="37" y="293"/>
                  </a:lnTo>
                  <a:lnTo>
                    <a:pt x="51" y="302"/>
                  </a:lnTo>
                  <a:lnTo>
                    <a:pt x="64" y="309"/>
                  </a:lnTo>
                  <a:lnTo>
                    <a:pt x="78" y="316"/>
                  </a:lnTo>
                  <a:lnTo>
                    <a:pt x="93" y="321"/>
                  </a:lnTo>
                  <a:lnTo>
                    <a:pt x="107" y="327"/>
                  </a:lnTo>
                  <a:lnTo>
                    <a:pt x="122" y="331"/>
                  </a:lnTo>
                  <a:lnTo>
                    <a:pt x="137" y="335"/>
                  </a:lnTo>
                  <a:lnTo>
                    <a:pt x="151" y="338"/>
                  </a:lnTo>
                  <a:lnTo>
                    <a:pt x="167" y="342"/>
                  </a:lnTo>
                  <a:lnTo>
                    <a:pt x="183" y="344"/>
                  </a:lnTo>
                  <a:lnTo>
                    <a:pt x="198" y="346"/>
                  </a:lnTo>
                  <a:lnTo>
                    <a:pt x="213" y="348"/>
                  </a:lnTo>
                  <a:lnTo>
                    <a:pt x="229" y="349"/>
                  </a:lnTo>
                  <a:lnTo>
                    <a:pt x="245" y="350"/>
                  </a:lnTo>
                  <a:lnTo>
                    <a:pt x="260" y="351"/>
                  </a:lnTo>
                  <a:lnTo>
                    <a:pt x="275" y="352"/>
                  </a:lnTo>
                  <a:lnTo>
                    <a:pt x="280" y="352"/>
                  </a:lnTo>
                  <a:lnTo>
                    <a:pt x="284" y="349"/>
                  </a:lnTo>
                  <a:lnTo>
                    <a:pt x="287" y="346"/>
                  </a:lnTo>
                  <a:lnTo>
                    <a:pt x="289" y="340"/>
                  </a:lnTo>
                  <a:lnTo>
                    <a:pt x="289" y="335"/>
                  </a:lnTo>
                  <a:lnTo>
                    <a:pt x="287" y="331"/>
                  </a:lnTo>
                  <a:lnTo>
                    <a:pt x="283" y="328"/>
                  </a:lnTo>
                  <a:lnTo>
                    <a:pt x="279" y="327"/>
                  </a:lnTo>
                  <a:lnTo>
                    <a:pt x="264" y="327"/>
                  </a:lnTo>
                  <a:lnTo>
                    <a:pt x="250" y="327"/>
                  </a:lnTo>
                  <a:lnTo>
                    <a:pt x="235" y="326"/>
                  </a:lnTo>
                  <a:lnTo>
                    <a:pt x="222" y="324"/>
                  </a:lnTo>
                  <a:lnTo>
                    <a:pt x="207" y="323"/>
                  </a:lnTo>
                  <a:lnTo>
                    <a:pt x="192" y="321"/>
                  </a:lnTo>
                  <a:lnTo>
                    <a:pt x="179" y="319"/>
                  </a:lnTo>
                  <a:lnTo>
                    <a:pt x="164" y="317"/>
                  </a:lnTo>
                  <a:lnTo>
                    <a:pt x="150" y="314"/>
                  </a:lnTo>
                  <a:lnTo>
                    <a:pt x="136" y="311"/>
                  </a:lnTo>
                  <a:lnTo>
                    <a:pt x="122" y="306"/>
                  </a:lnTo>
                  <a:lnTo>
                    <a:pt x="108" y="302"/>
                  </a:lnTo>
                  <a:lnTo>
                    <a:pt x="95" y="298"/>
                  </a:lnTo>
                  <a:lnTo>
                    <a:pt x="82" y="291"/>
                  </a:lnTo>
                  <a:lnTo>
                    <a:pt x="68" y="285"/>
                  </a:lnTo>
                  <a:lnTo>
                    <a:pt x="56" y="278"/>
                  </a:lnTo>
                  <a:lnTo>
                    <a:pt x="45" y="271"/>
                  </a:lnTo>
                  <a:lnTo>
                    <a:pt x="37" y="260"/>
                  </a:lnTo>
                  <a:lnTo>
                    <a:pt x="32" y="250"/>
                  </a:lnTo>
                  <a:lnTo>
                    <a:pt x="27" y="237"/>
                  </a:lnTo>
                  <a:lnTo>
                    <a:pt x="27" y="222"/>
                  </a:lnTo>
                  <a:lnTo>
                    <a:pt x="30" y="203"/>
                  </a:lnTo>
                  <a:lnTo>
                    <a:pt x="34" y="183"/>
                  </a:lnTo>
                  <a:lnTo>
                    <a:pt x="38" y="169"/>
                  </a:lnTo>
                  <a:lnTo>
                    <a:pt x="45" y="153"/>
                  </a:lnTo>
                  <a:lnTo>
                    <a:pt x="54" y="140"/>
                  </a:lnTo>
                  <a:lnTo>
                    <a:pt x="61" y="127"/>
                  </a:lnTo>
                  <a:lnTo>
                    <a:pt x="71" y="115"/>
                  </a:lnTo>
                  <a:lnTo>
                    <a:pt x="80" y="103"/>
                  </a:lnTo>
                  <a:lnTo>
                    <a:pt x="90" y="93"/>
                  </a:lnTo>
                  <a:lnTo>
                    <a:pt x="102" y="82"/>
                  </a:lnTo>
                  <a:lnTo>
                    <a:pt x="116" y="70"/>
                  </a:lnTo>
                  <a:lnTo>
                    <a:pt x="129" y="59"/>
                  </a:lnTo>
                  <a:lnTo>
                    <a:pt x="145" y="49"/>
                  </a:lnTo>
                  <a:lnTo>
                    <a:pt x="162" y="38"/>
                  </a:lnTo>
                  <a:lnTo>
                    <a:pt x="180" y="28"/>
                  </a:lnTo>
                  <a:lnTo>
                    <a:pt x="197" y="20"/>
                  </a:lnTo>
                  <a:lnTo>
                    <a:pt x="212" y="12"/>
                  </a:lnTo>
                  <a:lnTo>
                    <a:pt x="227" y="6"/>
                  </a:lnTo>
                  <a:lnTo>
                    <a:pt x="240" y="1"/>
                  </a:lnTo>
                  <a:lnTo>
                    <a:pt x="228" y="0"/>
                  </a:lnTo>
                  <a:lnTo>
                    <a:pt x="213" y="1"/>
                  </a:lnTo>
                  <a:lnTo>
                    <a:pt x="198" y="5"/>
                  </a:lnTo>
                  <a:lnTo>
                    <a:pt x="180" y="10"/>
                  </a:lnTo>
                  <a:lnTo>
                    <a:pt x="162" y="18"/>
                  </a:lnTo>
                  <a:lnTo>
                    <a:pt x="144" y="26"/>
                  </a:lnTo>
                  <a:lnTo>
                    <a:pt x="127" y="36"/>
                  </a:lnTo>
                  <a:lnTo>
                    <a:pt x="113" y="47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62" name="Freeform 585"/>
            <p:cNvSpPr>
              <a:spLocks noChangeArrowheads="1"/>
            </p:cNvSpPr>
            <p:nvPr/>
          </p:nvSpPr>
          <p:spPr bwMode="auto">
            <a:xfrm>
              <a:off x="4251" y="3359"/>
              <a:ext cx="32" cy="34"/>
            </a:xfrm>
            <a:custGeom>
              <a:avLst/>
              <a:gdLst>
                <a:gd name="T0" fmla="*/ 210 w 252"/>
                <a:gd name="T1" fmla="*/ 72 h 235"/>
                <a:gd name="T2" fmla="*/ 222 w 252"/>
                <a:gd name="T3" fmla="*/ 85 h 235"/>
                <a:gd name="T4" fmla="*/ 228 w 252"/>
                <a:gd name="T5" fmla="*/ 100 h 235"/>
                <a:gd name="T6" fmla="*/ 232 w 252"/>
                <a:gd name="T7" fmla="*/ 116 h 235"/>
                <a:gd name="T8" fmla="*/ 232 w 252"/>
                <a:gd name="T9" fmla="*/ 133 h 235"/>
                <a:gd name="T10" fmla="*/ 230 w 252"/>
                <a:gd name="T11" fmla="*/ 147 h 235"/>
                <a:gd name="T12" fmla="*/ 226 w 252"/>
                <a:gd name="T13" fmla="*/ 159 h 235"/>
                <a:gd name="T14" fmla="*/ 218 w 252"/>
                <a:gd name="T15" fmla="*/ 171 h 235"/>
                <a:gd name="T16" fmla="*/ 211 w 252"/>
                <a:gd name="T17" fmla="*/ 180 h 235"/>
                <a:gd name="T18" fmla="*/ 202 w 252"/>
                <a:gd name="T19" fmla="*/ 191 h 235"/>
                <a:gd name="T20" fmla="*/ 192 w 252"/>
                <a:gd name="T21" fmla="*/ 200 h 235"/>
                <a:gd name="T22" fmla="*/ 183 w 252"/>
                <a:gd name="T23" fmla="*/ 209 h 235"/>
                <a:gd name="T24" fmla="*/ 173 w 252"/>
                <a:gd name="T25" fmla="*/ 219 h 235"/>
                <a:gd name="T26" fmla="*/ 171 w 252"/>
                <a:gd name="T27" fmla="*/ 222 h 235"/>
                <a:gd name="T28" fmla="*/ 170 w 252"/>
                <a:gd name="T29" fmla="*/ 225 h 235"/>
                <a:gd name="T30" fmla="*/ 171 w 252"/>
                <a:gd name="T31" fmla="*/ 229 h 235"/>
                <a:gd name="T32" fmla="*/ 173 w 252"/>
                <a:gd name="T33" fmla="*/ 232 h 235"/>
                <a:gd name="T34" fmla="*/ 176 w 252"/>
                <a:gd name="T35" fmla="*/ 234 h 235"/>
                <a:gd name="T36" fmla="*/ 180 w 252"/>
                <a:gd name="T37" fmla="*/ 235 h 235"/>
                <a:gd name="T38" fmla="*/ 184 w 252"/>
                <a:gd name="T39" fmla="*/ 234 h 235"/>
                <a:gd name="T40" fmla="*/ 187 w 252"/>
                <a:gd name="T41" fmla="*/ 232 h 235"/>
                <a:gd name="T42" fmla="*/ 208 w 252"/>
                <a:gd name="T43" fmla="*/ 218 h 235"/>
                <a:gd name="T44" fmla="*/ 225 w 252"/>
                <a:gd name="T45" fmla="*/ 200 h 235"/>
                <a:gd name="T46" fmla="*/ 239 w 252"/>
                <a:gd name="T47" fmla="*/ 178 h 235"/>
                <a:gd name="T48" fmla="*/ 249 w 252"/>
                <a:gd name="T49" fmla="*/ 156 h 235"/>
                <a:gd name="T50" fmla="*/ 252 w 252"/>
                <a:gd name="T51" fmla="*/ 131 h 235"/>
                <a:gd name="T52" fmla="*/ 250 w 252"/>
                <a:gd name="T53" fmla="*/ 108 h 235"/>
                <a:gd name="T54" fmla="*/ 242 w 252"/>
                <a:gd name="T55" fmla="*/ 85 h 235"/>
                <a:gd name="T56" fmla="*/ 225 w 252"/>
                <a:gd name="T57" fmla="*/ 65 h 235"/>
                <a:gd name="T58" fmla="*/ 212 w 252"/>
                <a:gd name="T59" fmla="*/ 54 h 235"/>
                <a:gd name="T60" fmla="*/ 197 w 252"/>
                <a:gd name="T61" fmla="*/ 45 h 235"/>
                <a:gd name="T62" fmla="*/ 181 w 252"/>
                <a:gd name="T63" fmla="*/ 36 h 235"/>
                <a:gd name="T64" fmla="*/ 164 w 252"/>
                <a:gd name="T65" fmla="*/ 29 h 235"/>
                <a:gd name="T66" fmla="*/ 146 w 252"/>
                <a:gd name="T67" fmla="*/ 22 h 235"/>
                <a:gd name="T68" fmla="*/ 127 w 252"/>
                <a:gd name="T69" fmla="*/ 17 h 235"/>
                <a:gd name="T70" fmla="*/ 109 w 252"/>
                <a:gd name="T71" fmla="*/ 12 h 235"/>
                <a:gd name="T72" fmla="*/ 90 w 252"/>
                <a:gd name="T73" fmla="*/ 7 h 235"/>
                <a:gd name="T74" fmla="*/ 73 w 252"/>
                <a:gd name="T75" fmla="*/ 4 h 235"/>
                <a:gd name="T76" fmla="*/ 57 w 252"/>
                <a:gd name="T77" fmla="*/ 2 h 235"/>
                <a:gd name="T78" fmla="*/ 42 w 252"/>
                <a:gd name="T79" fmla="*/ 0 h 235"/>
                <a:gd name="T80" fmla="*/ 28 w 252"/>
                <a:gd name="T81" fmla="*/ 0 h 235"/>
                <a:gd name="T82" fmla="*/ 17 w 252"/>
                <a:gd name="T83" fmla="*/ 0 h 235"/>
                <a:gd name="T84" fmla="*/ 8 w 252"/>
                <a:gd name="T85" fmla="*/ 1 h 235"/>
                <a:gd name="T86" fmla="*/ 3 w 252"/>
                <a:gd name="T87" fmla="*/ 3 h 235"/>
                <a:gd name="T88" fmla="*/ 0 w 252"/>
                <a:gd name="T89" fmla="*/ 5 h 235"/>
                <a:gd name="T90" fmla="*/ 10 w 252"/>
                <a:gd name="T91" fmla="*/ 7 h 235"/>
                <a:gd name="T92" fmla="*/ 22 w 252"/>
                <a:gd name="T93" fmla="*/ 8 h 235"/>
                <a:gd name="T94" fmla="*/ 33 w 252"/>
                <a:gd name="T95" fmla="*/ 11 h 235"/>
                <a:gd name="T96" fmla="*/ 46 w 252"/>
                <a:gd name="T97" fmla="*/ 13 h 235"/>
                <a:gd name="T98" fmla="*/ 60 w 252"/>
                <a:gd name="T99" fmla="*/ 15 h 235"/>
                <a:gd name="T100" fmla="*/ 73 w 252"/>
                <a:gd name="T101" fmla="*/ 17 h 235"/>
                <a:gd name="T102" fmla="*/ 87 w 252"/>
                <a:gd name="T103" fmla="*/ 20 h 235"/>
                <a:gd name="T104" fmla="*/ 102 w 252"/>
                <a:gd name="T105" fmla="*/ 23 h 235"/>
                <a:gd name="T106" fmla="*/ 115 w 252"/>
                <a:gd name="T107" fmla="*/ 28 h 235"/>
                <a:gd name="T108" fmla="*/ 130 w 252"/>
                <a:gd name="T109" fmla="*/ 32 h 235"/>
                <a:gd name="T110" fmla="*/ 145 w 252"/>
                <a:gd name="T111" fmla="*/ 37 h 235"/>
                <a:gd name="T112" fmla="*/ 159 w 252"/>
                <a:gd name="T113" fmla="*/ 43 h 235"/>
                <a:gd name="T114" fmla="*/ 172 w 252"/>
                <a:gd name="T115" fmla="*/ 49 h 235"/>
                <a:gd name="T116" fmla="*/ 186 w 252"/>
                <a:gd name="T117" fmla="*/ 55 h 235"/>
                <a:gd name="T118" fmla="*/ 198 w 252"/>
                <a:gd name="T119" fmla="*/ 64 h 235"/>
                <a:gd name="T120" fmla="*/ 210 w 252"/>
                <a:gd name="T121" fmla="*/ 72 h 23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2"/>
                <a:gd name="T184" fmla="*/ 0 h 235"/>
                <a:gd name="T185" fmla="*/ 252 w 252"/>
                <a:gd name="T186" fmla="*/ 235 h 23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2" h="235">
                  <a:moveTo>
                    <a:pt x="210" y="72"/>
                  </a:moveTo>
                  <a:lnTo>
                    <a:pt x="222" y="85"/>
                  </a:lnTo>
                  <a:lnTo>
                    <a:pt x="228" y="100"/>
                  </a:lnTo>
                  <a:lnTo>
                    <a:pt x="232" y="116"/>
                  </a:lnTo>
                  <a:lnTo>
                    <a:pt x="232" y="133"/>
                  </a:lnTo>
                  <a:lnTo>
                    <a:pt x="230" y="147"/>
                  </a:lnTo>
                  <a:lnTo>
                    <a:pt x="226" y="159"/>
                  </a:lnTo>
                  <a:lnTo>
                    <a:pt x="218" y="171"/>
                  </a:lnTo>
                  <a:lnTo>
                    <a:pt x="211" y="180"/>
                  </a:lnTo>
                  <a:lnTo>
                    <a:pt x="202" y="191"/>
                  </a:lnTo>
                  <a:lnTo>
                    <a:pt x="192" y="200"/>
                  </a:lnTo>
                  <a:lnTo>
                    <a:pt x="183" y="209"/>
                  </a:lnTo>
                  <a:lnTo>
                    <a:pt x="173" y="219"/>
                  </a:lnTo>
                  <a:lnTo>
                    <a:pt x="171" y="222"/>
                  </a:lnTo>
                  <a:lnTo>
                    <a:pt x="170" y="225"/>
                  </a:lnTo>
                  <a:lnTo>
                    <a:pt x="171" y="229"/>
                  </a:lnTo>
                  <a:lnTo>
                    <a:pt x="173" y="232"/>
                  </a:lnTo>
                  <a:lnTo>
                    <a:pt x="176" y="234"/>
                  </a:lnTo>
                  <a:lnTo>
                    <a:pt x="180" y="235"/>
                  </a:lnTo>
                  <a:lnTo>
                    <a:pt x="184" y="234"/>
                  </a:lnTo>
                  <a:lnTo>
                    <a:pt x="187" y="232"/>
                  </a:lnTo>
                  <a:lnTo>
                    <a:pt x="208" y="218"/>
                  </a:lnTo>
                  <a:lnTo>
                    <a:pt x="225" y="200"/>
                  </a:lnTo>
                  <a:lnTo>
                    <a:pt x="239" y="178"/>
                  </a:lnTo>
                  <a:lnTo>
                    <a:pt x="249" y="156"/>
                  </a:lnTo>
                  <a:lnTo>
                    <a:pt x="252" y="131"/>
                  </a:lnTo>
                  <a:lnTo>
                    <a:pt x="250" y="108"/>
                  </a:lnTo>
                  <a:lnTo>
                    <a:pt x="242" y="85"/>
                  </a:lnTo>
                  <a:lnTo>
                    <a:pt x="225" y="65"/>
                  </a:lnTo>
                  <a:lnTo>
                    <a:pt x="212" y="54"/>
                  </a:lnTo>
                  <a:lnTo>
                    <a:pt x="197" y="45"/>
                  </a:lnTo>
                  <a:lnTo>
                    <a:pt x="181" y="36"/>
                  </a:lnTo>
                  <a:lnTo>
                    <a:pt x="164" y="29"/>
                  </a:lnTo>
                  <a:lnTo>
                    <a:pt x="146" y="22"/>
                  </a:lnTo>
                  <a:lnTo>
                    <a:pt x="127" y="17"/>
                  </a:lnTo>
                  <a:lnTo>
                    <a:pt x="109" y="12"/>
                  </a:lnTo>
                  <a:lnTo>
                    <a:pt x="90" y="7"/>
                  </a:lnTo>
                  <a:lnTo>
                    <a:pt x="73" y="4"/>
                  </a:lnTo>
                  <a:lnTo>
                    <a:pt x="57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0" y="5"/>
                  </a:lnTo>
                  <a:lnTo>
                    <a:pt x="10" y="7"/>
                  </a:lnTo>
                  <a:lnTo>
                    <a:pt x="22" y="8"/>
                  </a:lnTo>
                  <a:lnTo>
                    <a:pt x="33" y="11"/>
                  </a:lnTo>
                  <a:lnTo>
                    <a:pt x="46" y="13"/>
                  </a:lnTo>
                  <a:lnTo>
                    <a:pt x="60" y="15"/>
                  </a:lnTo>
                  <a:lnTo>
                    <a:pt x="73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5" y="28"/>
                  </a:lnTo>
                  <a:lnTo>
                    <a:pt x="130" y="32"/>
                  </a:lnTo>
                  <a:lnTo>
                    <a:pt x="145" y="37"/>
                  </a:lnTo>
                  <a:lnTo>
                    <a:pt x="159" y="43"/>
                  </a:lnTo>
                  <a:lnTo>
                    <a:pt x="172" y="49"/>
                  </a:lnTo>
                  <a:lnTo>
                    <a:pt x="186" y="55"/>
                  </a:lnTo>
                  <a:lnTo>
                    <a:pt x="198" y="64"/>
                  </a:lnTo>
                  <a:lnTo>
                    <a:pt x="210" y="72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63" name="Freeform 586"/>
            <p:cNvSpPr>
              <a:spLocks noChangeArrowheads="1"/>
            </p:cNvSpPr>
            <p:nvPr/>
          </p:nvSpPr>
          <p:spPr bwMode="auto">
            <a:xfrm>
              <a:off x="4188" y="3377"/>
              <a:ext cx="13" cy="32"/>
            </a:xfrm>
            <a:custGeom>
              <a:avLst/>
              <a:gdLst>
                <a:gd name="T0" fmla="*/ 0 w 103"/>
                <a:gd name="T1" fmla="*/ 120 h 220"/>
                <a:gd name="T2" fmla="*/ 0 w 103"/>
                <a:gd name="T3" fmla="*/ 138 h 220"/>
                <a:gd name="T4" fmla="*/ 4 w 103"/>
                <a:gd name="T5" fmla="*/ 155 h 220"/>
                <a:gd name="T6" fmla="*/ 12 w 103"/>
                <a:gd name="T7" fmla="*/ 171 h 220"/>
                <a:gd name="T8" fmla="*/ 22 w 103"/>
                <a:gd name="T9" fmla="*/ 185 h 220"/>
                <a:gd name="T10" fmla="*/ 35 w 103"/>
                <a:gd name="T11" fmla="*/ 197 h 220"/>
                <a:gd name="T12" fmla="*/ 50 w 103"/>
                <a:gd name="T13" fmla="*/ 207 h 220"/>
                <a:gd name="T14" fmla="*/ 66 w 103"/>
                <a:gd name="T15" fmla="*/ 215 h 220"/>
                <a:gd name="T16" fmla="*/ 83 w 103"/>
                <a:gd name="T17" fmla="*/ 219 h 220"/>
                <a:gd name="T18" fmla="*/ 89 w 103"/>
                <a:gd name="T19" fmla="*/ 220 h 220"/>
                <a:gd name="T20" fmla="*/ 94 w 103"/>
                <a:gd name="T21" fmla="*/ 218 h 220"/>
                <a:gd name="T22" fmla="*/ 98 w 103"/>
                <a:gd name="T23" fmla="*/ 215 h 220"/>
                <a:gd name="T24" fmla="*/ 100 w 103"/>
                <a:gd name="T25" fmla="*/ 211 h 220"/>
                <a:gd name="T26" fmla="*/ 100 w 103"/>
                <a:gd name="T27" fmla="*/ 205 h 220"/>
                <a:gd name="T28" fmla="*/ 99 w 103"/>
                <a:gd name="T29" fmla="*/ 200 h 220"/>
                <a:gd name="T30" fmla="*/ 96 w 103"/>
                <a:gd name="T31" fmla="*/ 196 h 220"/>
                <a:gd name="T32" fmla="*/ 91 w 103"/>
                <a:gd name="T33" fmla="*/ 193 h 220"/>
                <a:gd name="T34" fmla="*/ 74 w 103"/>
                <a:gd name="T35" fmla="*/ 187 h 220"/>
                <a:gd name="T36" fmla="*/ 58 w 103"/>
                <a:gd name="T37" fmla="*/ 178 h 220"/>
                <a:gd name="T38" fmla="*/ 45 w 103"/>
                <a:gd name="T39" fmla="*/ 167 h 220"/>
                <a:gd name="T40" fmla="*/ 36 w 103"/>
                <a:gd name="T41" fmla="*/ 154 h 220"/>
                <a:gd name="T42" fmla="*/ 30 w 103"/>
                <a:gd name="T43" fmla="*/ 138 h 220"/>
                <a:gd name="T44" fmla="*/ 27 w 103"/>
                <a:gd name="T45" fmla="*/ 121 h 220"/>
                <a:gd name="T46" fmla="*/ 27 w 103"/>
                <a:gd name="T47" fmla="*/ 103 h 220"/>
                <a:gd name="T48" fmla="*/ 32 w 103"/>
                <a:gd name="T49" fmla="*/ 83 h 220"/>
                <a:gd name="T50" fmla="*/ 39 w 103"/>
                <a:gd name="T51" fmla="*/ 69 h 220"/>
                <a:gd name="T52" fmla="*/ 51 w 103"/>
                <a:gd name="T53" fmla="*/ 56 h 220"/>
                <a:gd name="T54" fmla="*/ 63 w 103"/>
                <a:gd name="T55" fmla="*/ 43 h 220"/>
                <a:gd name="T56" fmla="*/ 77 w 103"/>
                <a:gd name="T57" fmla="*/ 31 h 220"/>
                <a:gd name="T58" fmla="*/ 89 w 103"/>
                <a:gd name="T59" fmla="*/ 21 h 220"/>
                <a:gd name="T60" fmla="*/ 98 w 103"/>
                <a:gd name="T61" fmla="*/ 12 h 220"/>
                <a:gd name="T62" fmla="*/ 103 w 103"/>
                <a:gd name="T63" fmla="*/ 5 h 220"/>
                <a:gd name="T64" fmla="*/ 103 w 103"/>
                <a:gd name="T65" fmla="*/ 0 h 220"/>
                <a:gd name="T66" fmla="*/ 92 w 103"/>
                <a:gd name="T67" fmla="*/ 4 h 220"/>
                <a:gd name="T68" fmla="*/ 77 w 103"/>
                <a:gd name="T69" fmla="*/ 12 h 220"/>
                <a:gd name="T70" fmla="*/ 61 w 103"/>
                <a:gd name="T71" fmla="*/ 25 h 220"/>
                <a:gd name="T72" fmla="*/ 44 w 103"/>
                <a:gd name="T73" fmla="*/ 40 h 220"/>
                <a:gd name="T74" fmla="*/ 29 w 103"/>
                <a:gd name="T75" fmla="*/ 57 h 220"/>
                <a:gd name="T76" fmla="*/ 16 w 103"/>
                <a:gd name="T77" fmla="*/ 77 h 220"/>
                <a:gd name="T78" fmla="*/ 6 w 103"/>
                <a:gd name="T79" fmla="*/ 98 h 220"/>
                <a:gd name="T80" fmla="*/ 0 w 103"/>
                <a:gd name="T81" fmla="*/ 120 h 2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0"/>
                <a:gd name="T125" fmla="*/ 103 w 103"/>
                <a:gd name="T126" fmla="*/ 220 h 2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0">
                  <a:moveTo>
                    <a:pt x="0" y="120"/>
                  </a:moveTo>
                  <a:lnTo>
                    <a:pt x="0" y="138"/>
                  </a:lnTo>
                  <a:lnTo>
                    <a:pt x="4" y="155"/>
                  </a:lnTo>
                  <a:lnTo>
                    <a:pt x="12" y="171"/>
                  </a:lnTo>
                  <a:lnTo>
                    <a:pt x="22" y="185"/>
                  </a:lnTo>
                  <a:lnTo>
                    <a:pt x="35" y="197"/>
                  </a:lnTo>
                  <a:lnTo>
                    <a:pt x="50" y="207"/>
                  </a:lnTo>
                  <a:lnTo>
                    <a:pt x="66" y="215"/>
                  </a:lnTo>
                  <a:lnTo>
                    <a:pt x="83" y="219"/>
                  </a:lnTo>
                  <a:lnTo>
                    <a:pt x="89" y="220"/>
                  </a:lnTo>
                  <a:lnTo>
                    <a:pt x="94" y="218"/>
                  </a:lnTo>
                  <a:lnTo>
                    <a:pt x="98" y="215"/>
                  </a:lnTo>
                  <a:lnTo>
                    <a:pt x="100" y="211"/>
                  </a:lnTo>
                  <a:lnTo>
                    <a:pt x="100" y="205"/>
                  </a:lnTo>
                  <a:lnTo>
                    <a:pt x="99" y="200"/>
                  </a:lnTo>
                  <a:lnTo>
                    <a:pt x="96" y="196"/>
                  </a:lnTo>
                  <a:lnTo>
                    <a:pt x="91" y="193"/>
                  </a:lnTo>
                  <a:lnTo>
                    <a:pt x="74" y="187"/>
                  </a:lnTo>
                  <a:lnTo>
                    <a:pt x="58" y="178"/>
                  </a:lnTo>
                  <a:lnTo>
                    <a:pt x="45" y="167"/>
                  </a:lnTo>
                  <a:lnTo>
                    <a:pt x="36" y="154"/>
                  </a:lnTo>
                  <a:lnTo>
                    <a:pt x="30" y="138"/>
                  </a:lnTo>
                  <a:lnTo>
                    <a:pt x="27" y="121"/>
                  </a:lnTo>
                  <a:lnTo>
                    <a:pt x="27" y="103"/>
                  </a:lnTo>
                  <a:lnTo>
                    <a:pt x="32" y="83"/>
                  </a:lnTo>
                  <a:lnTo>
                    <a:pt x="39" y="69"/>
                  </a:lnTo>
                  <a:lnTo>
                    <a:pt x="51" y="56"/>
                  </a:lnTo>
                  <a:lnTo>
                    <a:pt x="63" y="43"/>
                  </a:lnTo>
                  <a:lnTo>
                    <a:pt x="77" y="31"/>
                  </a:lnTo>
                  <a:lnTo>
                    <a:pt x="89" y="21"/>
                  </a:lnTo>
                  <a:lnTo>
                    <a:pt x="98" y="12"/>
                  </a:lnTo>
                  <a:lnTo>
                    <a:pt x="103" y="5"/>
                  </a:lnTo>
                  <a:lnTo>
                    <a:pt x="103" y="0"/>
                  </a:lnTo>
                  <a:lnTo>
                    <a:pt x="92" y="4"/>
                  </a:lnTo>
                  <a:lnTo>
                    <a:pt x="77" y="12"/>
                  </a:lnTo>
                  <a:lnTo>
                    <a:pt x="61" y="25"/>
                  </a:lnTo>
                  <a:lnTo>
                    <a:pt x="44" y="40"/>
                  </a:lnTo>
                  <a:lnTo>
                    <a:pt x="29" y="57"/>
                  </a:lnTo>
                  <a:lnTo>
                    <a:pt x="16" y="77"/>
                  </a:lnTo>
                  <a:lnTo>
                    <a:pt x="6" y="98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64" name="Freeform 587"/>
            <p:cNvSpPr>
              <a:spLocks noChangeArrowheads="1"/>
            </p:cNvSpPr>
            <p:nvPr/>
          </p:nvSpPr>
          <p:spPr bwMode="auto">
            <a:xfrm>
              <a:off x="4277" y="3357"/>
              <a:ext cx="28" cy="41"/>
            </a:xfrm>
            <a:custGeom>
              <a:avLst/>
              <a:gdLst>
                <a:gd name="T0" fmla="*/ 186 w 220"/>
                <a:gd name="T1" fmla="*/ 115 h 288"/>
                <a:gd name="T2" fmla="*/ 196 w 220"/>
                <a:gd name="T3" fmla="*/ 133 h 288"/>
                <a:gd name="T4" fmla="*/ 202 w 220"/>
                <a:gd name="T5" fmla="*/ 153 h 288"/>
                <a:gd name="T6" fmla="*/ 199 w 220"/>
                <a:gd name="T7" fmla="*/ 174 h 288"/>
                <a:gd name="T8" fmla="*/ 186 w 220"/>
                <a:gd name="T9" fmla="*/ 194 h 288"/>
                <a:gd name="T10" fmla="*/ 168 w 220"/>
                <a:gd name="T11" fmla="*/ 213 h 288"/>
                <a:gd name="T12" fmla="*/ 148 w 220"/>
                <a:gd name="T13" fmla="*/ 229 h 288"/>
                <a:gd name="T14" fmla="*/ 127 w 220"/>
                <a:gd name="T15" fmla="*/ 246 h 288"/>
                <a:gd name="T16" fmla="*/ 115 w 220"/>
                <a:gd name="T17" fmla="*/ 258 h 288"/>
                <a:gd name="T18" fmla="*/ 110 w 220"/>
                <a:gd name="T19" fmla="*/ 267 h 288"/>
                <a:gd name="T20" fmla="*/ 107 w 220"/>
                <a:gd name="T21" fmla="*/ 276 h 288"/>
                <a:gd name="T22" fmla="*/ 109 w 220"/>
                <a:gd name="T23" fmla="*/ 284 h 288"/>
                <a:gd name="T24" fmla="*/ 117 w 220"/>
                <a:gd name="T25" fmla="*/ 288 h 288"/>
                <a:gd name="T26" fmla="*/ 124 w 220"/>
                <a:gd name="T27" fmla="*/ 287 h 288"/>
                <a:gd name="T28" fmla="*/ 138 w 220"/>
                <a:gd name="T29" fmla="*/ 271 h 288"/>
                <a:gd name="T30" fmla="*/ 161 w 220"/>
                <a:gd name="T31" fmla="*/ 250 h 288"/>
                <a:gd name="T32" fmla="*/ 185 w 220"/>
                <a:gd name="T33" fmla="*/ 229 h 288"/>
                <a:gd name="T34" fmla="*/ 206 w 220"/>
                <a:gd name="T35" fmla="*/ 204 h 288"/>
                <a:gd name="T36" fmla="*/ 219 w 220"/>
                <a:gd name="T37" fmla="*/ 173 h 288"/>
                <a:gd name="T38" fmla="*/ 218 w 220"/>
                <a:gd name="T39" fmla="*/ 141 h 288"/>
                <a:gd name="T40" fmla="*/ 204 w 220"/>
                <a:gd name="T41" fmla="*/ 111 h 288"/>
                <a:gd name="T42" fmla="*/ 182 w 220"/>
                <a:gd name="T43" fmla="*/ 86 h 288"/>
                <a:gd name="T44" fmla="*/ 158 w 220"/>
                <a:gd name="T45" fmla="*/ 70 h 288"/>
                <a:gd name="T46" fmla="*/ 134 w 220"/>
                <a:gd name="T47" fmla="*/ 56 h 288"/>
                <a:gd name="T48" fmla="*/ 109 w 220"/>
                <a:gd name="T49" fmla="*/ 43 h 288"/>
                <a:gd name="T50" fmla="*/ 83 w 220"/>
                <a:gd name="T51" fmla="*/ 29 h 288"/>
                <a:gd name="T52" fmla="*/ 59 w 220"/>
                <a:gd name="T53" fmla="*/ 17 h 288"/>
                <a:gd name="T54" fmla="*/ 36 w 220"/>
                <a:gd name="T55" fmla="*/ 7 h 288"/>
                <a:gd name="T56" fmla="*/ 18 w 220"/>
                <a:gd name="T57" fmla="*/ 1 h 288"/>
                <a:gd name="T58" fmla="*/ 4 w 220"/>
                <a:gd name="T59" fmla="*/ 0 h 288"/>
                <a:gd name="T60" fmla="*/ 9 w 220"/>
                <a:gd name="T61" fmla="*/ 7 h 288"/>
                <a:gd name="T62" fmla="*/ 31 w 220"/>
                <a:gd name="T63" fmla="*/ 18 h 288"/>
                <a:gd name="T64" fmla="*/ 54 w 220"/>
                <a:gd name="T65" fmla="*/ 29 h 288"/>
                <a:gd name="T66" fmla="*/ 77 w 220"/>
                <a:gd name="T67" fmla="*/ 40 h 288"/>
                <a:gd name="T68" fmla="*/ 101 w 220"/>
                <a:gd name="T69" fmla="*/ 53 h 288"/>
                <a:gd name="T70" fmla="*/ 124 w 220"/>
                <a:gd name="T71" fmla="*/ 66 h 288"/>
                <a:gd name="T72" fmla="*/ 147 w 220"/>
                <a:gd name="T73" fmla="*/ 82 h 288"/>
                <a:gd name="T74" fmla="*/ 168 w 220"/>
                <a:gd name="T75" fmla="*/ 98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0"/>
                <a:gd name="T115" fmla="*/ 0 h 288"/>
                <a:gd name="T116" fmla="*/ 220 w 220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0" h="288">
                  <a:moveTo>
                    <a:pt x="179" y="108"/>
                  </a:moveTo>
                  <a:lnTo>
                    <a:pt x="186" y="115"/>
                  </a:lnTo>
                  <a:lnTo>
                    <a:pt x="191" y="124"/>
                  </a:lnTo>
                  <a:lnTo>
                    <a:pt x="196" y="133"/>
                  </a:lnTo>
                  <a:lnTo>
                    <a:pt x="200" y="143"/>
                  </a:lnTo>
                  <a:lnTo>
                    <a:pt x="202" y="153"/>
                  </a:lnTo>
                  <a:lnTo>
                    <a:pt x="201" y="163"/>
                  </a:lnTo>
                  <a:lnTo>
                    <a:pt x="199" y="174"/>
                  </a:lnTo>
                  <a:lnTo>
                    <a:pt x="193" y="184"/>
                  </a:lnTo>
                  <a:lnTo>
                    <a:pt x="186" y="194"/>
                  </a:lnTo>
                  <a:lnTo>
                    <a:pt x="178" y="204"/>
                  </a:lnTo>
                  <a:lnTo>
                    <a:pt x="168" y="213"/>
                  </a:lnTo>
                  <a:lnTo>
                    <a:pt x="159" y="221"/>
                  </a:lnTo>
                  <a:lnTo>
                    <a:pt x="148" y="229"/>
                  </a:lnTo>
                  <a:lnTo>
                    <a:pt x="138" y="237"/>
                  </a:lnTo>
                  <a:lnTo>
                    <a:pt x="127" y="246"/>
                  </a:lnTo>
                  <a:lnTo>
                    <a:pt x="118" y="255"/>
                  </a:lnTo>
                  <a:lnTo>
                    <a:pt x="115" y="258"/>
                  </a:lnTo>
                  <a:lnTo>
                    <a:pt x="112" y="263"/>
                  </a:lnTo>
                  <a:lnTo>
                    <a:pt x="110" y="267"/>
                  </a:lnTo>
                  <a:lnTo>
                    <a:pt x="108" y="271"/>
                  </a:lnTo>
                  <a:lnTo>
                    <a:pt x="107" y="276"/>
                  </a:lnTo>
                  <a:lnTo>
                    <a:pt x="107" y="280"/>
                  </a:lnTo>
                  <a:lnTo>
                    <a:pt x="109" y="284"/>
                  </a:lnTo>
                  <a:lnTo>
                    <a:pt x="112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4" y="287"/>
                  </a:lnTo>
                  <a:lnTo>
                    <a:pt x="127" y="284"/>
                  </a:lnTo>
                  <a:lnTo>
                    <a:pt x="138" y="271"/>
                  </a:lnTo>
                  <a:lnTo>
                    <a:pt x="149" y="261"/>
                  </a:lnTo>
                  <a:lnTo>
                    <a:pt x="161" y="250"/>
                  </a:lnTo>
                  <a:lnTo>
                    <a:pt x="173" y="239"/>
                  </a:lnTo>
                  <a:lnTo>
                    <a:pt x="185" y="229"/>
                  </a:lnTo>
                  <a:lnTo>
                    <a:pt x="196" y="217"/>
                  </a:lnTo>
                  <a:lnTo>
                    <a:pt x="206" y="204"/>
                  </a:lnTo>
                  <a:lnTo>
                    <a:pt x="213" y="190"/>
                  </a:lnTo>
                  <a:lnTo>
                    <a:pt x="219" y="173"/>
                  </a:lnTo>
                  <a:lnTo>
                    <a:pt x="220" y="157"/>
                  </a:lnTo>
                  <a:lnTo>
                    <a:pt x="218" y="141"/>
                  </a:lnTo>
                  <a:lnTo>
                    <a:pt x="212" y="125"/>
                  </a:lnTo>
                  <a:lnTo>
                    <a:pt x="204" y="111"/>
                  </a:lnTo>
                  <a:lnTo>
                    <a:pt x="194" y="97"/>
                  </a:lnTo>
                  <a:lnTo>
                    <a:pt x="182" y="86"/>
                  </a:lnTo>
                  <a:lnTo>
                    <a:pt x="168" y="77"/>
                  </a:lnTo>
                  <a:lnTo>
                    <a:pt x="158" y="70"/>
                  </a:lnTo>
                  <a:lnTo>
                    <a:pt x="146" y="64"/>
                  </a:lnTo>
                  <a:lnTo>
                    <a:pt x="134" y="56"/>
                  </a:lnTo>
                  <a:lnTo>
                    <a:pt x="122" y="50"/>
                  </a:lnTo>
                  <a:lnTo>
                    <a:pt x="109" y="43"/>
                  </a:lnTo>
                  <a:lnTo>
                    <a:pt x="96" y="36"/>
                  </a:lnTo>
                  <a:lnTo>
                    <a:pt x="83" y="29"/>
                  </a:lnTo>
                  <a:lnTo>
                    <a:pt x="70" y="22"/>
                  </a:lnTo>
                  <a:lnTo>
                    <a:pt x="59" y="17"/>
                  </a:lnTo>
                  <a:lnTo>
                    <a:pt x="47" y="12"/>
                  </a:lnTo>
                  <a:lnTo>
                    <a:pt x="36" y="7"/>
                  </a:lnTo>
                  <a:lnTo>
                    <a:pt x="26" y="4"/>
                  </a:lnTo>
                  <a:lnTo>
                    <a:pt x="18" y="1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9" y="7"/>
                  </a:lnTo>
                  <a:lnTo>
                    <a:pt x="20" y="13"/>
                  </a:lnTo>
                  <a:lnTo>
                    <a:pt x="31" y="18"/>
                  </a:lnTo>
                  <a:lnTo>
                    <a:pt x="42" y="23"/>
                  </a:lnTo>
                  <a:lnTo>
                    <a:pt x="54" y="29"/>
                  </a:lnTo>
                  <a:lnTo>
                    <a:pt x="65" y="34"/>
                  </a:lnTo>
                  <a:lnTo>
                    <a:pt x="77" y="40"/>
                  </a:lnTo>
                  <a:lnTo>
                    <a:pt x="88" y="47"/>
                  </a:lnTo>
                  <a:lnTo>
                    <a:pt x="101" y="53"/>
                  </a:lnTo>
                  <a:lnTo>
                    <a:pt x="112" y="60"/>
                  </a:lnTo>
                  <a:lnTo>
                    <a:pt x="124" y="66"/>
                  </a:lnTo>
                  <a:lnTo>
                    <a:pt x="136" y="74"/>
                  </a:lnTo>
                  <a:lnTo>
                    <a:pt x="147" y="82"/>
                  </a:lnTo>
                  <a:lnTo>
                    <a:pt x="158" y="90"/>
                  </a:lnTo>
                  <a:lnTo>
                    <a:pt x="168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65" name="Freeform 588"/>
            <p:cNvSpPr>
              <a:spLocks noChangeArrowheads="1"/>
            </p:cNvSpPr>
            <p:nvPr/>
          </p:nvSpPr>
          <p:spPr bwMode="auto">
            <a:xfrm>
              <a:off x="4250" y="3420"/>
              <a:ext cx="107" cy="71"/>
            </a:xfrm>
            <a:custGeom>
              <a:avLst/>
              <a:gdLst>
                <a:gd name="T0" fmla="*/ 141 w 1070"/>
                <a:gd name="T1" fmla="*/ 0 h 844"/>
                <a:gd name="T2" fmla="*/ 1070 w 1070"/>
                <a:gd name="T3" fmla="*/ 194 h 844"/>
                <a:gd name="T4" fmla="*/ 919 w 1070"/>
                <a:gd name="T5" fmla="*/ 844 h 844"/>
                <a:gd name="T6" fmla="*/ 0 w 1070"/>
                <a:gd name="T7" fmla="*/ 624 h 844"/>
                <a:gd name="T8" fmla="*/ 141 w 1070"/>
                <a:gd name="T9" fmla="*/ 0 h 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0"/>
                <a:gd name="T16" fmla="*/ 0 h 844"/>
                <a:gd name="T17" fmla="*/ 1070 w 1070"/>
                <a:gd name="T18" fmla="*/ 844 h 8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0" h="844">
                  <a:moveTo>
                    <a:pt x="141" y="0"/>
                  </a:moveTo>
                  <a:lnTo>
                    <a:pt x="1070" y="194"/>
                  </a:lnTo>
                  <a:lnTo>
                    <a:pt x="919" y="844"/>
                  </a:lnTo>
                  <a:lnTo>
                    <a:pt x="0" y="6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66" name="Freeform 589"/>
            <p:cNvSpPr>
              <a:spLocks noChangeArrowheads="1"/>
            </p:cNvSpPr>
            <p:nvPr/>
          </p:nvSpPr>
          <p:spPr bwMode="auto">
            <a:xfrm>
              <a:off x="4259" y="3422"/>
              <a:ext cx="82" cy="28"/>
            </a:xfrm>
            <a:custGeom>
              <a:avLst/>
              <a:gdLst>
                <a:gd name="T0" fmla="*/ 97 w 819"/>
                <a:gd name="T1" fmla="*/ 0 h 333"/>
                <a:gd name="T2" fmla="*/ 819 w 819"/>
                <a:gd name="T3" fmla="*/ 139 h 333"/>
                <a:gd name="T4" fmla="*/ 172 w 819"/>
                <a:gd name="T5" fmla="*/ 98 h 333"/>
                <a:gd name="T6" fmla="*/ 0 w 819"/>
                <a:gd name="T7" fmla="*/ 333 h 333"/>
                <a:gd name="T8" fmla="*/ 97 w 819"/>
                <a:gd name="T9" fmla="*/ 0 h 3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9"/>
                <a:gd name="T16" fmla="*/ 0 h 333"/>
                <a:gd name="T17" fmla="*/ 819 w 819"/>
                <a:gd name="T18" fmla="*/ 333 h 3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9" h="333">
                  <a:moveTo>
                    <a:pt x="97" y="0"/>
                  </a:moveTo>
                  <a:lnTo>
                    <a:pt x="819" y="139"/>
                  </a:lnTo>
                  <a:lnTo>
                    <a:pt x="172" y="98"/>
                  </a:lnTo>
                  <a:lnTo>
                    <a:pt x="0" y="33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67" name="Freeform 590"/>
            <p:cNvSpPr>
              <a:spLocks noChangeArrowheads="1"/>
            </p:cNvSpPr>
            <p:nvPr/>
          </p:nvSpPr>
          <p:spPr bwMode="auto">
            <a:xfrm>
              <a:off x="4239" y="3505"/>
              <a:ext cx="108" cy="26"/>
            </a:xfrm>
            <a:custGeom>
              <a:avLst/>
              <a:gdLst>
                <a:gd name="T0" fmla="*/ 34 w 1083"/>
                <a:gd name="T1" fmla="*/ 0 h 306"/>
                <a:gd name="T2" fmla="*/ 1083 w 1083"/>
                <a:gd name="T3" fmla="*/ 261 h 306"/>
                <a:gd name="T4" fmla="*/ 1055 w 1083"/>
                <a:gd name="T5" fmla="*/ 306 h 306"/>
                <a:gd name="T6" fmla="*/ 0 w 1083"/>
                <a:gd name="T7" fmla="*/ 28 h 306"/>
                <a:gd name="T8" fmla="*/ 34 w 1083"/>
                <a:gd name="T9" fmla="*/ 0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3"/>
                <a:gd name="T16" fmla="*/ 0 h 306"/>
                <a:gd name="T17" fmla="*/ 1083 w 108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3" h="306">
                  <a:moveTo>
                    <a:pt x="34" y="0"/>
                  </a:moveTo>
                  <a:lnTo>
                    <a:pt x="1083" y="261"/>
                  </a:lnTo>
                  <a:lnTo>
                    <a:pt x="1055" y="306"/>
                  </a:lnTo>
                  <a:lnTo>
                    <a:pt x="0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68" name="Freeform 591"/>
            <p:cNvSpPr>
              <a:spLocks noChangeArrowheads="1"/>
            </p:cNvSpPr>
            <p:nvPr/>
          </p:nvSpPr>
          <p:spPr bwMode="auto">
            <a:xfrm>
              <a:off x="4229" y="3513"/>
              <a:ext cx="109" cy="26"/>
            </a:xfrm>
            <a:custGeom>
              <a:avLst/>
              <a:gdLst>
                <a:gd name="T0" fmla="*/ 39 w 1088"/>
                <a:gd name="T1" fmla="*/ 0 h 311"/>
                <a:gd name="T2" fmla="*/ 1088 w 1088"/>
                <a:gd name="T3" fmla="*/ 260 h 311"/>
                <a:gd name="T4" fmla="*/ 1055 w 1088"/>
                <a:gd name="T5" fmla="*/ 311 h 311"/>
                <a:gd name="T6" fmla="*/ 0 w 1088"/>
                <a:gd name="T7" fmla="*/ 34 h 311"/>
                <a:gd name="T8" fmla="*/ 39 w 1088"/>
                <a:gd name="T9" fmla="*/ 0 h 3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8"/>
                <a:gd name="T16" fmla="*/ 0 h 311"/>
                <a:gd name="T17" fmla="*/ 1088 w 1088"/>
                <a:gd name="T18" fmla="*/ 311 h 3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8" h="311">
                  <a:moveTo>
                    <a:pt x="39" y="0"/>
                  </a:moveTo>
                  <a:lnTo>
                    <a:pt x="1088" y="260"/>
                  </a:lnTo>
                  <a:lnTo>
                    <a:pt x="1055" y="311"/>
                  </a:lnTo>
                  <a:lnTo>
                    <a:pt x="0" y="3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69" name="Freeform 592"/>
            <p:cNvSpPr>
              <a:spLocks noChangeArrowheads="1"/>
            </p:cNvSpPr>
            <p:nvPr/>
          </p:nvSpPr>
          <p:spPr bwMode="auto">
            <a:xfrm>
              <a:off x="4246" y="3537"/>
              <a:ext cx="16" cy="6"/>
            </a:xfrm>
            <a:custGeom>
              <a:avLst/>
              <a:gdLst>
                <a:gd name="T0" fmla="*/ 16 w 164"/>
                <a:gd name="T1" fmla="*/ 1 h 72"/>
                <a:gd name="T2" fmla="*/ 21 w 164"/>
                <a:gd name="T3" fmla="*/ 1 h 72"/>
                <a:gd name="T4" fmla="*/ 35 w 164"/>
                <a:gd name="T5" fmla="*/ 0 h 72"/>
                <a:gd name="T6" fmla="*/ 54 w 164"/>
                <a:gd name="T7" fmla="*/ 0 h 72"/>
                <a:gd name="T8" fmla="*/ 78 w 164"/>
                <a:gd name="T9" fmla="*/ 2 h 72"/>
                <a:gd name="T10" fmla="*/ 104 w 164"/>
                <a:gd name="T11" fmla="*/ 7 h 72"/>
                <a:gd name="T12" fmla="*/ 128 w 164"/>
                <a:gd name="T13" fmla="*/ 17 h 72"/>
                <a:gd name="T14" fmla="*/ 149 w 164"/>
                <a:gd name="T15" fmla="*/ 31 h 72"/>
                <a:gd name="T16" fmla="*/ 164 w 164"/>
                <a:gd name="T17" fmla="*/ 51 h 72"/>
                <a:gd name="T18" fmla="*/ 164 w 164"/>
                <a:gd name="T19" fmla="*/ 52 h 72"/>
                <a:gd name="T20" fmla="*/ 164 w 164"/>
                <a:gd name="T21" fmla="*/ 57 h 72"/>
                <a:gd name="T22" fmla="*/ 163 w 164"/>
                <a:gd name="T23" fmla="*/ 62 h 72"/>
                <a:gd name="T24" fmla="*/ 161 w 164"/>
                <a:gd name="T25" fmla="*/ 67 h 72"/>
                <a:gd name="T26" fmla="*/ 156 w 164"/>
                <a:gd name="T27" fmla="*/ 71 h 72"/>
                <a:gd name="T28" fmla="*/ 149 w 164"/>
                <a:gd name="T29" fmla="*/ 72 h 72"/>
                <a:gd name="T30" fmla="*/ 138 w 164"/>
                <a:gd name="T31" fmla="*/ 71 h 72"/>
                <a:gd name="T32" fmla="*/ 124 w 164"/>
                <a:gd name="T33" fmla="*/ 65 h 72"/>
                <a:gd name="T34" fmla="*/ 124 w 164"/>
                <a:gd name="T35" fmla="*/ 63 h 72"/>
                <a:gd name="T36" fmla="*/ 123 w 164"/>
                <a:gd name="T37" fmla="*/ 59 h 72"/>
                <a:gd name="T38" fmla="*/ 120 w 164"/>
                <a:gd name="T39" fmla="*/ 52 h 72"/>
                <a:gd name="T40" fmla="*/ 113 w 164"/>
                <a:gd name="T41" fmla="*/ 45 h 72"/>
                <a:gd name="T42" fmla="*/ 100 w 164"/>
                <a:gd name="T43" fmla="*/ 38 h 72"/>
                <a:gd name="T44" fmla="*/ 81 w 164"/>
                <a:gd name="T45" fmla="*/ 32 h 72"/>
                <a:gd name="T46" fmla="*/ 55 w 164"/>
                <a:gd name="T47" fmla="*/ 29 h 72"/>
                <a:gd name="T48" fmla="*/ 20 w 164"/>
                <a:gd name="T49" fmla="*/ 29 h 72"/>
                <a:gd name="T50" fmla="*/ 18 w 164"/>
                <a:gd name="T51" fmla="*/ 29 h 72"/>
                <a:gd name="T52" fmla="*/ 14 w 164"/>
                <a:gd name="T53" fmla="*/ 27 h 72"/>
                <a:gd name="T54" fmla="*/ 9 w 164"/>
                <a:gd name="T55" fmla="*/ 25 h 72"/>
                <a:gd name="T56" fmla="*/ 4 w 164"/>
                <a:gd name="T57" fmla="*/ 22 h 72"/>
                <a:gd name="T58" fmla="*/ 0 w 164"/>
                <a:gd name="T59" fmla="*/ 18 h 72"/>
                <a:gd name="T60" fmla="*/ 0 w 164"/>
                <a:gd name="T61" fmla="*/ 14 h 72"/>
                <a:gd name="T62" fmla="*/ 5 w 164"/>
                <a:gd name="T63" fmla="*/ 7 h 72"/>
                <a:gd name="T64" fmla="*/ 16 w 164"/>
                <a:gd name="T65" fmla="*/ 1 h 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4"/>
                <a:gd name="T100" fmla="*/ 0 h 72"/>
                <a:gd name="T101" fmla="*/ 164 w 164"/>
                <a:gd name="T102" fmla="*/ 72 h 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4" h="72">
                  <a:moveTo>
                    <a:pt x="16" y="1"/>
                  </a:moveTo>
                  <a:lnTo>
                    <a:pt x="21" y="1"/>
                  </a:lnTo>
                  <a:lnTo>
                    <a:pt x="35" y="0"/>
                  </a:lnTo>
                  <a:lnTo>
                    <a:pt x="54" y="0"/>
                  </a:lnTo>
                  <a:lnTo>
                    <a:pt x="78" y="2"/>
                  </a:lnTo>
                  <a:lnTo>
                    <a:pt x="104" y="7"/>
                  </a:lnTo>
                  <a:lnTo>
                    <a:pt x="128" y="17"/>
                  </a:lnTo>
                  <a:lnTo>
                    <a:pt x="149" y="31"/>
                  </a:lnTo>
                  <a:lnTo>
                    <a:pt x="164" y="51"/>
                  </a:lnTo>
                  <a:lnTo>
                    <a:pt x="164" y="52"/>
                  </a:lnTo>
                  <a:lnTo>
                    <a:pt x="164" y="57"/>
                  </a:lnTo>
                  <a:lnTo>
                    <a:pt x="163" y="62"/>
                  </a:lnTo>
                  <a:lnTo>
                    <a:pt x="161" y="67"/>
                  </a:lnTo>
                  <a:lnTo>
                    <a:pt x="156" y="71"/>
                  </a:lnTo>
                  <a:lnTo>
                    <a:pt x="149" y="72"/>
                  </a:lnTo>
                  <a:lnTo>
                    <a:pt x="138" y="71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3" y="59"/>
                  </a:lnTo>
                  <a:lnTo>
                    <a:pt x="120" y="52"/>
                  </a:lnTo>
                  <a:lnTo>
                    <a:pt x="113" y="45"/>
                  </a:lnTo>
                  <a:lnTo>
                    <a:pt x="100" y="38"/>
                  </a:lnTo>
                  <a:lnTo>
                    <a:pt x="81" y="32"/>
                  </a:lnTo>
                  <a:lnTo>
                    <a:pt x="55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4" y="27"/>
                  </a:lnTo>
                  <a:lnTo>
                    <a:pt x="9" y="25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5" y="7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70" name="Freeform 593"/>
            <p:cNvSpPr>
              <a:spLocks noChangeArrowheads="1"/>
            </p:cNvSpPr>
            <p:nvPr/>
          </p:nvSpPr>
          <p:spPr bwMode="auto">
            <a:xfrm>
              <a:off x="4249" y="3494"/>
              <a:ext cx="15" cy="9"/>
            </a:xfrm>
            <a:custGeom>
              <a:avLst/>
              <a:gdLst>
                <a:gd name="T0" fmla="*/ 45 w 146"/>
                <a:gd name="T1" fmla="*/ 0 h 109"/>
                <a:gd name="T2" fmla="*/ 42 w 146"/>
                <a:gd name="T3" fmla="*/ 0 h 109"/>
                <a:gd name="T4" fmla="*/ 35 w 146"/>
                <a:gd name="T5" fmla="*/ 3 h 109"/>
                <a:gd name="T6" fmla="*/ 26 w 146"/>
                <a:gd name="T7" fmla="*/ 7 h 109"/>
                <a:gd name="T8" fmla="*/ 15 w 146"/>
                <a:gd name="T9" fmla="*/ 14 h 109"/>
                <a:gd name="T10" fmla="*/ 6 w 146"/>
                <a:gd name="T11" fmla="*/ 24 h 109"/>
                <a:gd name="T12" fmla="*/ 1 w 146"/>
                <a:gd name="T13" fmla="*/ 39 h 109"/>
                <a:gd name="T14" fmla="*/ 0 w 146"/>
                <a:gd name="T15" fmla="*/ 59 h 109"/>
                <a:gd name="T16" fmla="*/ 6 w 146"/>
                <a:gd name="T17" fmla="*/ 85 h 109"/>
                <a:gd name="T18" fmla="*/ 85 w 146"/>
                <a:gd name="T19" fmla="*/ 109 h 109"/>
                <a:gd name="T20" fmla="*/ 84 w 146"/>
                <a:gd name="T21" fmla="*/ 104 h 109"/>
                <a:gd name="T22" fmla="*/ 84 w 146"/>
                <a:gd name="T23" fmla="*/ 93 h 109"/>
                <a:gd name="T24" fmla="*/ 84 w 146"/>
                <a:gd name="T25" fmla="*/ 76 h 109"/>
                <a:gd name="T26" fmla="*/ 87 w 146"/>
                <a:gd name="T27" fmla="*/ 58 h 109"/>
                <a:gd name="T28" fmla="*/ 93 w 146"/>
                <a:gd name="T29" fmla="*/ 40 h 109"/>
                <a:gd name="T30" fmla="*/ 104 w 146"/>
                <a:gd name="T31" fmla="*/ 27 h 109"/>
                <a:gd name="T32" fmla="*/ 121 w 146"/>
                <a:gd name="T33" fmla="*/ 20 h 109"/>
                <a:gd name="T34" fmla="*/ 146 w 146"/>
                <a:gd name="T35" fmla="*/ 23 h 109"/>
                <a:gd name="T36" fmla="*/ 45 w 146"/>
                <a:gd name="T37" fmla="*/ 0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9"/>
                <a:gd name="T59" fmla="*/ 146 w 146"/>
                <a:gd name="T60" fmla="*/ 109 h 10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9">
                  <a:moveTo>
                    <a:pt x="45" y="0"/>
                  </a:moveTo>
                  <a:lnTo>
                    <a:pt x="42" y="0"/>
                  </a:lnTo>
                  <a:lnTo>
                    <a:pt x="35" y="3"/>
                  </a:lnTo>
                  <a:lnTo>
                    <a:pt x="26" y="7"/>
                  </a:lnTo>
                  <a:lnTo>
                    <a:pt x="15" y="14"/>
                  </a:lnTo>
                  <a:lnTo>
                    <a:pt x="6" y="24"/>
                  </a:lnTo>
                  <a:lnTo>
                    <a:pt x="1" y="39"/>
                  </a:lnTo>
                  <a:lnTo>
                    <a:pt x="0" y="59"/>
                  </a:lnTo>
                  <a:lnTo>
                    <a:pt x="6" y="85"/>
                  </a:lnTo>
                  <a:lnTo>
                    <a:pt x="85" y="109"/>
                  </a:lnTo>
                  <a:lnTo>
                    <a:pt x="84" y="104"/>
                  </a:lnTo>
                  <a:lnTo>
                    <a:pt x="84" y="93"/>
                  </a:lnTo>
                  <a:lnTo>
                    <a:pt x="84" y="76"/>
                  </a:lnTo>
                  <a:lnTo>
                    <a:pt x="87" y="58"/>
                  </a:lnTo>
                  <a:lnTo>
                    <a:pt x="93" y="40"/>
                  </a:lnTo>
                  <a:lnTo>
                    <a:pt x="104" y="27"/>
                  </a:lnTo>
                  <a:lnTo>
                    <a:pt x="121" y="20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71" name="Freeform 594"/>
            <p:cNvSpPr>
              <a:spLocks noChangeArrowheads="1"/>
            </p:cNvSpPr>
            <p:nvPr/>
          </p:nvSpPr>
          <p:spPr bwMode="auto">
            <a:xfrm>
              <a:off x="4332" y="3510"/>
              <a:ext cx="15" cy="9"/>
            </a:xfrm>
            <a:custGeom>
              <a:avLst/>
              <a:gdLst>
                <a:gd name="T0" fmla="*/ 45 w 146"/>
                <a:gd name="T1" fmla="*/ 0 h 107"/>
                <a:gd name="T2" fmla="*/ 42 w 146"/>
                <a:gd name="T3" fmla="*/ 0 h 107"/>
                <a:gd name="T4" fmla="*/ 35 w 146"/>
                <a:gd name="T5" fmla="*/ 2 h 107"/>
                <a:gd name="T6" fmla="*/ 25 w 146"/>
                <a:gd name="T7" fmla="*/ 6 h 107"/>
                <a:gd name="T8" fmla="*/ 15 w 146"/>
                <a:gd name="T9" fmla="*/ 12 h 107"/>
                <a:gd name="T10" fmla="*/ 6 w 146"/>
                <a:gd name="T11" fmla="*/ 23 h 107"/>
                <a:gd name="T12" fmla="*/ 0 w 146"/>
                <a:gd name="T13" fmla="*/ 38 h 107"/>
                <a:gd name="T14" fmla="*/ 0 w 146"/>
                <a:gd name="T15" fmla="*/ 58 h 107"/>
                <a:gd name="T16" fmla="*/ 6 w 146"/>
                <a:gd name="T17" fmla="*/ 85 h 107"/>
                <a:gd name="T18" fmla="*/ 84 w 146"/>
                <a:gd name="T19" fmla="*/ 107 h 107"/>
                <a:gd name="T20" fmla="*/ 83 w 146"/>
                <a:gd name="T21" fmla="*/ 103 h 107"/>
                <a:gd name="T22" fmla="*/ 83 w 146"/>
                <a:gd name="T23" fmla="*/ 91 h 107"/>
                <a:gd name="T24" fmla="*/ 83 w 146"/>
                <a:gd name="T25" fmla="*/ 75 h 107"/>
                <a:gd name="T26" fmla="*/ 86 w 146"/>
                <a:gd name="T27" fmla="*/ 56 h 107"/>
                <a:gd name="T28" fmla="*/ 92 w 146"/>
                <a:gd name="T29" fmla="*/ 40 h 107"/>
                <a:gd name="T30" fmla="*/ 103 w 146"/>
                <a:gd name="T31" fmla="*/ 27 h 107"/>
                <a:gd name="T32" fmla="*/ 121 w 146"/>
                <a:gd name="T33" fmla="*/ 19 h 107"/>
                <a:gd name="T34" fmla="*/ 146 w 146"/>
                <a:gd name="T35" fmla="*/ 23 h 107"/>
                <a:gd name="T36" fmla="*/ 45 w 146"/>
                <a:gd name="T37" fmla="*/ 0 h 1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7"/>
                <a:gd name="T59" fmla="*/ 146 w 146"/>
                <a:gd name="T60" fmla="*/ 107 h 1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7">
                  <a:moveTo>
                    <a:pt x="45" y="0"/>
                  </a:moveTo>
                  <a:lnTo>
                    <a:pt x="42" y="0"/>
                  </a:lnTo>
                  <a:lnTo>
                    <a:pt x="35" y="2"/>
                  </a:lnTo>
                  <a:lnTo>
                    <a:pt x="25" y="6"/>
                  </a:lnTo>
                  <a:lnTo>
                    <a:pt x="15" y="12"/>
                  </a:lnTo>
                  <a:lnTo>
                    <a:pt x="6" y="23"/>
                  </a:lnTo>
                  <a:lnTo>
                    <a:pt x="0" y="38"/>
                  </a:lnTo>
                  <a:lnTo>
                    <a:pt x="0" y="58"/>
                  </a:lnTo>
                  <a:lnTo>
                    <a:pt x="6" y="85"/>
                  </a:lnTo>
                  <a:lnTo>
                    <a:pt x="84" y="107"/>
                  </a:lnTo>
                  <a:lnTo>
                    <a:pt x="83" y="103"/>
                  </a:lnTo>
                  <a:lnTo>
                    <a:pt x="83" y="91"/>
                  </a:lnTo>
                  <a:lnTo>
                    <a:pt x="83" y="75"/>
                  </a:lnTo>
                  <a:lnTo>
                    <a:pt x="86" y="56"/>
                  </a:lnTo>
                  <a:lnTo>
                    <a:pt x="92" y="40"/>
                  </a:lnTo>
                  <a:lnTo>
                    <a:pt x="103" y="27"/>
                  </a:lnTo>
                  <a:lnTo>
                    <a:pt x="121" y="19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72" name="Freeform 595"/>
            <p:cNvSpPr>
              <a:spLocks noChangeArrowheads="1"/>
            </p:cNvSpPr>
            <p:nvPr/>
          </p:nvSpPr>
          <p:spPr bwMode="auto">
            <a:xfrm>
              <a:off x="4265" y="3496"/>
              <a:ext cx="63" cy="16"/>
            </a:xfrm>
            <a:custGeom>
              <a:avLst/>
              <a:gdLst>
                <a:gd name="T0" fmla="*/ 0 w 629"/>
                <a:gd name="T1" fmla="*/ 40 h 182"/>
                <a:gd name="T2" fmla="*/ 601 w 629"/>
                <a:gd name="T3" fmla="*/ 182 h 182"/>
                <a:gd name="T4" fmla="*/ 629 w 629"/>
                <a:gd name="T5" fmla="*/ 142 h 182"/>
                <a:gd name="T6" fmla="*/ 29 w 629"/>
                <a:gd name="T7" fmla="*/ 0 h 182"/>
                <a:gd name="T8" fmla="*/ 0 w 629"/>
                <a:gd name="T9" fmla="*/ 40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9"/>
                <a:gd name="T16" fmla="*/ 0 h 182"/>
                <a:gd name="T17" fmla="*/ 629 w 629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9" h="182">
                  <a:moveTo>
                    <a:pt x="0" y="40"/>
                  </a:moveTo>
                  <a:lnTo>
                    <a:pt x="601" y="182"/>
                  </a:lnTo>
                  <a:lnTo>
                    <a:pt x="629" y="142"/>
                  </a:lnTo>
                  <a:lnTo>
                    <a:pt x="29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73" name="Freeform 596"/>
            <p:cNvSpPr>
              <a:spLocks noChangeArrowheads="1"/>
            </p:cNvSpPr>
            <p:nvPr/>
          </p:nvSpPr>
          <p:spPr bwMode="auto">
            <a:xfrm>
              <a:off x="4265" y="3503"/>
              <a:ext cx="60" cy="14"/>
            </a:xfrm>
            <a:custGeom>
              <a:avLst/>
              <a:gdLst>
                <a:gd name="T0" fmla="*/ 0 w 606"/>
                <a:gd name="T1" fmla="*/ 28 h 170"/>
                <a:gd name="T2" fmla="*/ 600 w 606"/>
                <a:gd name="T3" fmla="*/ 170 h 170"/>
                <a:gd name="T4" fmla="*/ 606 w 606"/>
                <a:gd name="T5" fmla="*/ 142 h 170"/>
                <a:gd name="T6" fmla="*/ 5 w 606"/>
                <a:gd name="T7" fmla="*/ 0 h 170"/>
                <a:gd name="T8" fmla="*/ 0 w 606"/>
                <a:gd name="T9" fmla="*/ 28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74" name="Freeform 597"/>
            <p:cNvSpPr>
              <a:spLocks noChangeArrowheads="1"/>
            </p:cNvSpPr>
            <p:nvPr/>
          </p:nvSpPr>
          <p:spPr bwMode="auto">
            <a:xfrm>
              <a:off x="4265" y="3493"/>
              <a:ext cx="60" cy="14"/>
            </a:xfrm>
            <a:custGeom>
              <a:avLst/>
              <a:gdLst>
                <a:gd name="T0" fmla="*/ 0 w 606"/>
                <a:gd name="T1" fmla="*/ 28 h 170"/>
                <a:gd name="T2" fmla="*/ 600 w 606"/>
                <a:gd name="T3" fmla="*/ 170 h 170"/>
                <a:gd name="T4" fmla="*/ 606 w 606"/>
                <a:gd name="T5" fmla="*/ 142 h 170"/>
                <a:gd name="T6" fmla="*/ 5 w 606"/>
                <a:gd name="T7" fmla="*/ 0 h 170"/>
                <a:gd name="T8" fmla="*/ 0 w 606"/>
                <a:gd name="T9" fmla="*/ 28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74" name="Group 598"/>
          <p:cNvGrpSpPr>
            <a:grpSpLocks/>
          </p:cNvGrpSpPr>
          <p:nvPr/>
        </p:nvGrpSpPr>
        <p:grpSpPr bwMode="auto">
          <a:xfrm>
            <a:off x="6189663" y="5181600"/>
            <a:ext cx="336550" cy="280988"/>
            <a:chOff x="3899" y="3264"/>
            <a:chExt cx="212" cy="177"/>
          </a:xfrm>
        </p:grpSpPr>
        <p:sp>
          <p:nvSpPr>
            <p:cNvPr id="40305" name="Freeform 599"/>
            <p:cNvSpPr>
              <a:spLocks noChangeArrowheads="1"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539 w 1913"/>
                <a:gd name="T1" fmla="*/ 115 h 1606"/>
                <a:gd name="T2" fmla="*/ 544 w 1913"/>
                <a:gd name="T3" fmla="*/ 114 h 1606"/>
                <a:gd name="T4" fmla="*/ 555 w 1913"/>
                <a:gd name="T5" fmla="*/ 110 h 1606"/>
                <a:gd name="T6" fmla="*/ 574 w 1913"/>
                <a:gd name="T7" fmla="*/ 103 h 1606"/>
                <a:gd name="T8" fmla="*/ 602 w 1913"/>
                <a:gd name="T9" fmla="*/ 95 h 1606"/>
                <a:gd name="T10" fmla="*/ 636 w 1913"/>
                <a:gd name="T11" fmla="*/ 85 h 1606"/>
                <a:gd name="T12" fmla="*/ 679 w 1913"/>
                <a:gd name="T13" fmla="*/ 75 h 1606"/>
                <a:gd name="T14" fmla="*/ 730 w 1913"/>
                <a:gd name="T15" fmla="*/ 64 h 1606"/>
                <a:gd name="T16" fmla="*/ 789 w 1913"/>
                <a:gd name="T17" fmla="*/ 52 h 1606"/>
                <a:gd name="T18" fmla="*/ 855 w 1913"/>
                <a:gd name="T19" fmla="*/ 41 h 1606"/>
                <a:gd name="T20" fmla="*/ 929 w 1913"/>
                <a:gd name="T21" fmla="*/ 31 h 1606"/>
                <a:gd name="T22" fmla="*/ 1013 w 1913"/>
                <a:gd name="T23" fmla="*/ 21 h 1606"/>
                <a:gd name="T24" fmla="*/ 1103 w 1913"/>
                <a:gd name="T25" fmla="*/ 13 h 1606"/>
                <a:gd name="T26" fmla="*/ 1202 w 1913"/>
                <a:gd name="T27" fmla="*/ 6 h 1606"/>
                <a:gd name="T28" fmla="*/ 1309 w 1913"/>
                <a:gd name="T29" fmla="*/ 1 h 1606"/>
                <a:gd name="T30" fmla="*/ 1425 w 1913"/>
                <a:gd name="T31" fmla="*/ 0 h 1606"/>
                <a:gd name="T32" fmla="*/ 1548 w 1913"/>
                <a:gd name="T33" fmla="*/ 1 h 1606"/>
                <a:gd name="T34" fmla="*/ 1601 w 1913"/>
                <a:gd name="T35" fmla="*/ 221 h 1606"/>
                <a:gd name="T36" fmla="*/ 1620 w 1913"/>
                <a:gd name="T37" fmla="*/ 230 h 1606"/>
                <a:gd name="T38" fmla="*/ 1663 w 1913"/>
                <a:gd name="T39" fmla="*/ 260 h 1606"/>
                <a:gd name="T40" fmla="*/ 1709 w 1913"/>
                <a:gd name="T41" fmla="*/ 312 h 1606"/>
                <a:gd name="T42" fmla="*/ 1736 w 1913"/>
                <a:gd name="T43" fmla="*/ 388 h 1606"/>
                <a:gd name="T44" fmla="*/ 1849 w 1913"/>
                <a:gd name="T45" fmla="*/ 898 h 1606"/>
                <a:gd name="T46" fmla="*/ 1895 w 1913"/>
                <a:gd name="T47" fmla="*/ 1110 h 1606"/>
                <a:gd name="T48" fmla="*/ 1902 w 1913"/>
                <a:gd name="T49" fmla="*/ 1125 h 1606"/>
                <a:gd name="T50" fmla="*/ 1912 w 1913"/>
                <a:gd name="T51" fmla="*/ 1166 h 1606"/>
                <a:gd name="T52" fmla="*/ 1911 w 1913"/>
                <a:gd name="T53" fmla="*/ 1229 h 1606"/>
                <a:gd name="T54" fmla="*/ 1884 w 1913"/>
                <a:gd name="T55" fmla="*/ 1307 h 1606"/>
                <a:gd name="T56" fmla="*/ 0 w 1913"/>
                <a:gd name="T57" fmla="*/ 1258 h 1606"/>
                <a:gd name="T58" fmla="*/ 188 w 1913"/>
                <a:gd name="T59" fmla="*/ 1159 h 1606"/>
                <a:gd name="T60" fmla="*/ 189 w 1913"/>
                <a:gd name="T61" fmla="*/ 220 h 1606"/>
                <a:gd name="T62" fmla="*/ 198 w 1913"/>
                <a:gd name="T63" fmla="*/ 214 h 1606"/>
                <a:gd name="T64" fmla="*/ 218 w 1913"/>
                <a:gd name="T65" fmla="*/ 203 h 1606"/>
                <a:gd name="T66" fmla="*/ 245 w 1913"/>
                <a:gd name="T67" fmla="*/ 191 h 1606"/>
                <a:gd name="T68" fmla="*/ 281 w 1913"/>
                <a:gd name="T69" fmla="*/ 179 h 1606"/>
                <a:gd name="T70" fmla="*/ 326 w 1913"/>
                <a:gd name="T71" fmla="*/ 173 h 1606"/>
                <a:gd name="T72" fmla="*/ 378 w 1913"/>
                <a:gd name="T73" fmla="*/ 172 h 1606"/>
                <a:gd name="T74" fmla="*/ 439 w 1913"/>
                <a:gd name="T75" fmla="*/ 181 h 1606"/>
                <a:gd name="T76" fmla="*/ 518 w 1913"/>
                <a:gd name="T77" fmla="*/ 213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6" name="Freeform 600"/>
            <p:cNvSpPr>
              <a:spLocks noChangeArrowheads="1"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09 w 614"/>
                <a:gd name="T1" fmla="*/ 26 h 697"/>
                <a:gd name="T2" fmla="*/ 606 w 614"/>
                <a:gd name="T3" fmla="*/ 25 h 697"/>
                <a:gd name="T4" fmla="*/ 596 w 614"/>
                <a:gd name="T5" fmla="*/ 23 h 697"/>
                <a:gd name="T6" fmla="*/ 581 w 614"/>
                <a:gd name="T7" fmla="*/ 18 h 697"/>
                <a:gd name="T8" fmla="*/ 559 w 614"/>
                <a:gd name="T9" fmla="*/ 14 h 697"/>
                <a:gd name="T10" fmla="*/ 534 w 614"/>
                <a:gd name="T11" fmla="*/ 10 h 697"/>
                <a:gd name="T12" fmla="*/ 503 w 614"/>
                <a:gd name="T13" fmla="*/ 6 h 697"/>
                <a:gd name="T14" fmla="*/ 469 w 614"/>
                <a:gd name="T15" fmla="*/ 3 h 697"/>
                <a:gd name="T16" fmla="*/ 430 w 614"/>
                <a:gd name="T17" fmla="*/ 1 h 697"/>
                <a:gd name="T18" fmla="*/ 388 w 614"/>
                <a:gd name="T19" fmla="*/ 0 h 697"/>
                <a:gd name="T20" fmla="*/ 344 w 614"/>
                <a:gd name="T21" fmla="*/ 2 h 697"/>
                <a:gd name="T22" fmla="*/ 297 w 614"/>
                <a:gd name="T23" fmla="*/ 6 h 697"/>
                <a:gd name="T24" fmla="*/ 247 w 614"/>
                <a:gd name="T25" fmla="*/ 14 h 697"/>
                <a:gd name="T26" fmla="*/ 197 w 614"/>
                <a:gd name="T27" fmla="*/ 25 h 697"/>
                <a:gd name="T28" fmla="*/ 145 w 614"/>
                <a:gd name="T29" fmla="*/ 40 h 697"/>
                <a:gd name="T30" fmla="*/ 92 w 614"/>
                <a:gd name="T31" fmla="*/ 58 h 697"/>
                <a:gd name="T32" fmla="*/ 39 w 614"/>
                <a:gd name="T33" fmla="*/ 83 h 697"/>
                <a:gd name="T34" fmla="*/ 35 w 614"/>
                <a:gd name="T35" fmla="*/ 96 h 697"/>
                <a:gd name="T36" fmla="*/ 26 w 614"/>
                <a:gd name="T37" fmla="*/ 134 h 697"/>
                <a:gd name="T38" fmla="*/ 15 w 614"/>
                <a:gd name="T39" fmla="*/ 192 h 697"/>
                <a:gd name="T40" fmla="*/ 5 w 614"/>
                <a:gd name="T41" fmla="*/ 268 h 697"/>
                <a:gd name="T42" fmla="*/ 0 w 614"/>
                <a:gd name="T43" fmla="*/ 358 h 697"/>
                <a:gd name="T44" fmla="*/ 4 w 614"/>
                <a:gd name="T45" fmla="*/ 459 h 697"/>
                <a:gd name="T46" fmla="*/ 19 w 614"/>
                <a:gd name="T47" fmla="*/ 568 h 697"/>
                <a:gd name="T48" fmla="*/ 50 w 614"/>
                <a:gd name="T49" fmla="*/ 679 h 697"/>
                <a:gd name="T50" fmla="*/ 54 w 614"/>
                <a:gd name="T51" fmla="*/ 679 h 697"/>
                <a:gd name="T52" fmla="*/ 62 w 614"/>
                <a:gd name="T53" fmla="*/ 678 h 697"/>
                <a:gd name="T54" fmla="*/ 75 w 614"/>
                <a:gd name="T55" fmla="*/ 676 h 697"/>
                <a:gd name="T56" fmla="*/ 93 w 614"/>
                <a:gd name="T57" fmla="*/ 675 h 697"/>
                <a:gd name="T58" fmla="*/ 117 w 614"/>
                <a:gd name="T59" fmla="*/ 673 h 697"/>
                <a:gd name="T60" fmla="*/ 144 w 614"/>
                <a:gd name="T61" fmla="*/ 671 h 697"/>
                <a:gd name="T62" fmla="*/ 177 w 614"/>
                <a:gd name="T63" fmla="*/ 670 h 697"/>
                <a:gd name="T64" fmla="*/ 212 w 614"/>
                <a:gd name="T65" fmla="*/ 669 h 697"/>
                <a:gd name="T66" fmla="*/ 252 w 614"/>
                <a:gd name="T67" fmla="*/ 668 h 697"/>
                <a:gd name="T68" fmla="*/ 295 w 614"/>
                <a:gd name="T69" fmla="*/ 669 h 697"/>
                <a:gd name="T70" fmla="*/ 342 w 614"/>
                <a:gd name="T71" fmla="*/ 670 h 697"/>
                <a:gd name="T72" fmla="*/ 391 w 614"/>
                <a:gd name="T73" fmla="*/ 672 h 697"/>
                <a:gd name="T74" fmla="*/ 443 w 614"/>
                <a:gd name="T75" fmla="*/ 676 h 697"/>
                <a:gd name="T76" fmla="*/ 498 w 614"/>
                <a:gd name="T77" fmla="*/ 681 h 697"/>
                <a:gd name="T78" fmla="*/ 555 w 614"/>
                <a:gd name="T79" fmla="*/ 688 h 697"/>
                <a:gd name="T80" fmla="*/ 614 w 614"/>
                <a:gd name="T81" fmla="*/ 697 h 697"/>
                <a:gd name="T82" fmla="*/ 611 w 614"/>
                <a:gd name="T83" fmla="*/ 676 h 697"/>
                <a:gd name="T84" fmla="*/ 605 w 614"/>
                <a:gd name="T85" fmla="*/ 621 h 697"/>
                <a:gd name="T86" fmla="*/ 596 w 614"/>
                <a:gd name="T87" fmla="*/ 538 h 697"/>
                <a:gd name="T88" fmla="*/ 589 w 614"/>
                <a:gd name="T89" fmla="*/ 438 h 697"/>
                <a:gd name="T90" fmla="*/ 584 w 614"/>
                <a:gd name="T91" fmla="*/ 327 h 697"/>
                <a:gd name="T92" fmla="*/ 584 w 614"/>
                <a:gd name="T93" fmla="*/ 217 h 697"/>
                <a:gd name="T94" fmla="*/ 592 w 614"/>
                <a:gd name="T95" fmla="*/ 114 h 697"/>
                <a:gd name="T96" fmla="*/ 609 w 614"/>
                <a:gd name="T97" fmla="*/ 26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7" name="Freeform 601"/>
            <p:cNvSpPr>
              <a:spLocks noChangeArrowheads="1"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6 w 1014"/>
                <a:gd name="T1" fmla="*/ 523 h 693"/>
                <a:gd name="T2" fmla="*/ 0 w 1014"/>
                <a:gd name="T3" fmla="*/ 608 h 693"/>
                <a:gd name="T4" fmla="*/ 660 w 1014"/>
                <a:gd name="T5" fmla="*/ 693 h 693"/>
                <a:gd name="T6" fmla="*/ 665 w 1014"/>
                <a:gd name="T7" fmla="*/ 691 h 693"/>
                <a:gd name="T8" fmla="*/ 679 w 1014"/>
                <a:gd name="T9" fmla="*/ 683 h 693"/>
                <a:gd name="T10" fmla="*/ 700 w 1014"/>
                <a:gd name="T11" fmla="*/ 672 h 693"/>
                <a:gd name="T12" fmla="*/ 726 w 1014"/>
                <a:gd name="T13" fmla="*/ 657 h 693"/>
                <a:gd name="T14" fmla="*/ 758 w 1014"/>
                <a:gd name="T15" fmla="*/ 636 h 693"/>
                <a:gd name="T16" fmla="*/ 793 w 1014"/>
                <a:gd name="T17" fmla="*/ 611 h 693"/>
                <a:gd name="T18" fmla="*/ 829 w 1014"/>
                <a:gd name="T19" fmla="*/ 581 h 693"/>
                <a:gd name="T20" fmla="*/ 866 w 1014"/>
                <a:gd name="T21" fmla="*/ 546 h 693"/>
                <a:gd name="T22" fmla="*/ 902 w 1014"/>
                <a:gd name="T23" fmla="*/ 508 h 693"/>
                <a:gd name="T24" fmla="*/ 935 w 1014"/>
                <a:gd name="T25" fmla="*/ 465 h 693"/>
                <a:gd name="T26" fmla="*/ 964 w 1014"/>
                <a:gd name="T27" fmla="*/ 416 h 693"/>
                <a:gd name="T28" fmla="*/ 987 w 1014"/>
                <a:gd name="T29" fmla="*/ 362 h 693"/>
                <a:gd name="T30" fmla="*/ 1004 w 1014"/>
                <a:gd name="T31" fmla="*/ 305 h 693"/>
                <a:gd name="T32" fmla="*/ 1014 w 1014"/>
                <a:gd name="T33" fmla="*/ 242 h 693"/>
                <a:gd name="T34" fmla="*/ 1012 w 1014"/>
                <a:gd name="T35" fmla="*/ 175 h 693"/>
                <a:gd name="T36" fmla="*/ 1000 w 1014"/>
                <a:gd name="T37" fmla="*/ 103 h 693"/>
                <a:gd name="T38" fmla="*/ 998 w 1014"/>
                <a:gd name="T39" fmla="*/ 98 h 693"/>
                <a:gd name="T40" fmla="*/ 992 w 1014"/>
                <a:gd name="T41" fmla="*/ 87 h 693"/>
                <a:gd name="T42" fmla="*/ 981 w 1014"/>
                <a:gd name="T43" fmla="*/ 72 h 693"/>
                <a:gd name="T44" fmla="*/ 967 w 1014"/>
                <a:gd name="T45" fmla="*/ 53 h 693"/>
                <a:gd name="T46" fmla="*/ 948 w 1014"/>
                <a:gd name="T47" fmla="*/ 35 h 693"/>
                <a:gd name="T48" fmla="*/ 926 w 1014"/>
                <a:gd name="T49" fmla="*/ 19 h 693"/>
                <a:gd name="T50" fmla="*/ 900 w 1014"/>
                <a:gd name="T51" fmla="*/ 6 h 693"/>
                <a:gd name="T52" fmla="*/ 870 w 1014"/>
                <a:gd name="T53" fmla="*/ 0 h 693"/>
                <a:gd name="T54" fmla="*/ 874 w 1014"/>
                <a:gd name="T55" fmla="*/ 12 h 693"/>
                <a:gd name="T56" fmla="*/ 884 w 1014"/>
                <a:gd name="T57" fmla="*/ 41 h 693"/>
                <a:gd name="T58" fmla="*/ 896 w 1014"/>
                <a:gd name="T59" fmla="*/ 89 h 693"/>
                <a:gd name="T60" fmla="*/ 907 w 1014"/>
                <a:gd name="T61" fmla="*/ 151 h 693"/>
                <a:gd name="T62" fmla="*/ 910 w 1014"/>
                <a:gd name="T63" fmla="*/ 225 h 693"/>
                <a:gd name="T64" fmla="*/ 902 w 1014"/>
                <a:gd name="T65" fmla="*/ 307 h 693"/>
                <a:gd name="T66" fmla="*/ 878 w 1014"/>
                <a:gd name="T67" fmla="*/ 396 h 693"/>
                <a:gd name="T68" fmla="*/ 836 w 1014"/>
                <a:gd name="T69" fmla="*/ 489 h 693"/>
                <a:gd name="T70" fmla="*/ 835 w 1014"/>
                <a:gd name="T71" fmla="*/ 490 h 693"/>
                <a:gd name="T72" fmla="*/ 831 w 1014"/>
                <a:gd name="T73" fmla="*/ 493 h 693"/>
                <a:gd name="T74" fmla="*/ 825 w 1014"/>
                <a:gd name="T75" fmla="*/ 498 h 693"/>
                <a:gd name="T76" fmla="*/ 816 w 1014"/>
                <a:gd name="T77" fmla="*/ 506 h 693"/>
                <a:gd name="T78" fmla="*/ 805 w 1014"/>
                <a:gd name="T79" fmla="*/ 513 h 693"/>
                <a:gd name="T80" fmla="*/ 792 w 1014"/>
                <a:gd name="T81" fmla="*/ 521 h 693"/>
                <a:gd name="T82" fmla="*/ 775 w 1014"/>
                <a:gd name="T83" fmla="*/ 529 h 693"/>
                <a:gd name="T84" fmla="*/ 757 w 1014"/>
                <a:gd name="T85" fmla="*/ 537 h 693"/>
                <a:gd name="T86" fmla="*/ 737 w 1014"/>
                <a:gd name="T87" fmla="*/ 544 h 693"/>
                <a:gd name="T88" fmla="*/ 713 w 1014"/>
                <a:gd name="T89" fmla="*/ 552 h 693"/>
                <a:gd name="T90" fmla="*/ 688 w 1014"/>
                <a:gd name="T91" fmla="*/ 557 h 693"/>
                <a:gd name="T92" fmla="*/ 659 w 1014"/>
                <a:gd name="T93" fmla="*/ 561 h 693"/>
                <a:gd name="T94" fmla="*/ 630 w 1014"/>
                <a:gd name="T95" fmla="*/ 562 h 693"/>
                <a:gd name="T96" fmla="*/ 597 w 1014"/>
                <a:gd name="T97" fmla="*/ 561 h 693"/>
                <a:gd name="T98" fmla="*/ 562 w 1014"/>
                <a:gd name="T99" fmla="*/ 558 h 693"/>
                <a:gd name="T100" fmla="*/ 525 w 1014"/>
                <a:gd name="T101" fmla="*/ 551 h 693"/>
                <a:gd name="T102" fmla="*/ 525 w 1014"/>
                <a:gd name="T103" fmla="*/ 642 h 693"/>
                <a:gd name="T104" fmla="*/ 23 w 1014"/>
                <a:gd name="T105" fmla="*/ 590 h 693"/>
                <a:gd name="T106" fmla="*/ 6 w 1014"/>
                <a:gd name="T107" fmla="*/ 523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8" name="Freeform 602"/>
            <p:cNvSpPr>
              <a:spLocks noChangeArrowheads="1"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745 w 745"/>
                <a:gd name="T1" fmla="*/ 86 h 240"/>
                <a:gd name="T2" fmla="*/ 11 w 745"/>
                <a:gd name="T3" fmla="*/ 0 h 240"/>
                <a:gd name="T4" fmla="*/ 0 w 745"/>
                <a:gd name="T5" fmla="*/ 86 h 240"/>
                <a:gd name="T6" fmla="*/ 722 w 745"/>
                <a:gd name="T7" fmla="*/ 240 h 240"/>
                <a:gd name="T8" fmla="*/ 745 w 745"/>
                <a:gd name="T9" fmla="*/ 86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9" name="Freeform 603"/>
            <p:cNvSpPr>
              <a:spLocks noChangeArrowheads="1"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19 w 319"/>
                <a:gd name="T1" fmla="*/ 47 h 109"/>
                <a:gd name="T2" fmla="*/ 4 w 319"/>
                <a:gd name="T3" fmla="*/ 0 h 109"/>
                <a:gd name="T4" fmla="*/ 0 w 319"/>
                <a:gd name="T5" fmla="*/ 45 h 109"/>
                <a:gd name="T6" fmla="*/ 309 w 319"/>
                <a:gd name="T7" fmla="*/ 109 h 109"/>
                <a:gd name="T8" fmla="*/ 319 w 319"/>
                <a:gd name="T9" fmla="*/ 47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0" name="Freeform 604"/>
            <p:cNvSpPr>
              <a:spLocks noChangeArrowheads="1"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13 w 213"/>
                <a:gd name="T1" fmla="*/ 37 h 81"/>
                <a:gd name="T2" fmla="*/ 0 w 213"/>
                <a:gd name="T3" fmla="*/ 0 h 81"/>
                <a:gd name="T4" fmla="*/ 2 w 213"/>
                <a:gd name="T5" fmla="*/ 39 h 81"/>
                <a:gd name="T6" fmla="*/ 206 w 213"/>
                <a:gd name="T7" fmla="*/ 81 h 81"/>
                <a:gd name="T8" fmla="*/ 213 w 213"/>
                <a:gd name="T9" fmla="*/ 37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1" name="Freeform 605"/>
            <p:cNvSpPr>
              <a:spLocks noChangeArrowheads="1"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24 h 415"/>
                <a:gd name="T2" fmla="*/ 3 w 1254"/>
                <a:gd name="T3" fmla="*/ 124 h 415"/>
                <a:gd name="T4" fmla="*/ 10 w 1254"/>
                <a:gd name="T5" fmla="*/ 122 h 415"/>
                <a:gd name="T6" fmla="*/ 23 w 1254"/>
                <a:gd name="T7" fmla="*/ 120 h 415"/>
                <a:gd name="T8" fmla="*/ 40 w 1254"/>
                <a:gd name="T9" fmla="*/ 117 h 415"/>
                <a:gd name="T10" fmla="*/ 59 w 1254"/>
                <a:gd name="T11" fmla="*/ 114 h 415"/>
                <a:gd name="T12" fmla="*/ 81 w 1254"/>
                <a:gd name="T13" fmla="*/ 109 h 415"/>
                <a:gd name="T14" fmla="*/ 107 w 1254"/>
                <a:gd name="T15" fmla="*/ 103 h 415"/>
                <a:gd name="T16" fmla="*/ 133 w 1254"/>
                <a:gd name="T17" fmla="*/ 96 h 415"/>
                <a:gd name="T18" fmla="*/ 161 w 1254"/>
                <a:gd name="T19" fmla="*/ 89 h 415"/>
                <a:gd name="T20" fmla="*/ 188 w 1254"/>
                <a:gd name="T21" fmla="*/ 79 h 415"/>
                <a:gd name="T22" fmla="*/ 216 w 1254"/>
                <a:gd name="T23" fmla="*/ 69 h 415"/>
                <a:gd name="T24" fmla="*/ 243 w 1254"/>
                <a:gd name="T25" fmla="*/ 58 h 415"/>
                <a:gd name="T26" fmla="*/ 270 w 1254"/>
                <a:gd name="T27" fmla="*/ 45 h 415"/>
                <a:gd name="T28" fmla="*/ 293 w 1254"/>
                <a:gd name="T29" fmla="*/ 31 h 415"/>
                <a:gd name="T30" fmla="*/ 316 w 1254"/>
                <a:gd name="T31" fmla="*/ 16 h 415"/>
                <a:gd name="T32" fmla="*/ 334 w 1254"/>
                <a:gd name="T33" fmla="*/ 0 h 415"/>
                <a:gd name="T34" fmla="*/ 1254 w 1254"/>
                <a:gd name="T35" fmla="*/ 210 h 415"/>
                <a:gd name="T36" fmla="*/ 1252 w 1254"/>
                <a:gd name="T37" fmla="*/ 212 h 415"/>
                <a:gd name="T38" fmla="*/ 1247 w 1254"/>
                <a:gd name="T39" fmla="*/ 218 h 415"/>
                <a:gd name="T40" fmla="*/ 1239 w 1254"/>
                <a:gd name="T41" fmla="*/ 226 h 415"/>
                <a:gd name="T42" fmla="*/ 1227 w 1254"/>
                <a:gd name="T43" fmla="*/ 236 h 415"/>
                <a:gd name="T44" fmla="*/ 1213 w 1254"/>
                <a:gd name="T45" fmla="*/ 248 h 415"/>
                <a:gd name="T46" fmla="*/ 1197 w 1254"/>
                <a:gd name="T47" fmla="*/ 263 h 415"/>
                <a:gd name="T48" fmla="*/ 1180 w 1254"/>
                <a:gd name="T49" fmla="*/ 279 h 415"/>
                <a:gd name="T50" fmla="*/ 1159 w 1254"/>
                <a:gd name="T51" fmla="*/ 295 h 415"/>
                <a:gd name="T52" fmla="*/ 1138 w 1254"/>
                <a:gd name="T53" fmla="*/ 313 h 415"/>
                <a:gd name="T54" fmla="*/ 1116 w 1254"/>
                <a:gd name="T55" fmla="*/ 330 h 415"/>
                <a:gd name="T56" fmla="*/ 1092 w 1254"/>
                <a:gd name="T57" fmla="*/ 347 h 415"/>
                <a:gd name="T58" fmla="*/ 1068 w 1254"/>
                <a:gd name="T59" fmla="*/ 364 h 415"/>
                <a:gd name="T60" fmla="*/ 1043 w 1254"/>
                <a:gd name="T61" fmla="*/ 379 h 415"/>
                <a:gd name="T62" fmla="*/ 1019 w 1254"/>
                <a:gd name="T63" fmla="*/ 392 h 415"/>
                <a:gd name="T64" fmla="*/ 994 w 1254"/>
                <a:gd name="T65" fmla="*/ 405 h 415"/>
                <a:gd name="T66" fmla="*/ 971 w 1254"/>
                <a:gd name="T67" fmla="*/ 415 h 415"/>
                <a:gd name="T68" fmla="*/ 0 w 1254"/>
                <a:gd name="T69" fmla="*/ 12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2" name="Freeform 606"/>
            <p:cNvSpPr>
              <a:spLocks noChangeArrowheads="1"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45 w 447"/>
                <a:gd name="T1" fmla="*/ 198 h 198"/>
                <a:gd name="T2" fmla="*/ 447 w 447"/>
                <a:gd name="T3" fmla="*/ 79 h 198"/>
                <a:gd name="T4" fmla="*/ 203 w 447"/>
                <a:gd name="T5" fmla="*/ 0 h 198"/>
                <a:gd name="T6" fmla="*/ 5 w 447"/>
                <a:gd name="T7" fmla="*/ 22 h 198"/>
                <a:gd name="T8" fmla="*/ 0 w 447"/>
                <a:gd name="T9" fmla="*/ 187 h 198"/>
                <a:gd name="T10" fmla="*/ 45 w 447"/>
                <a:gd name="T11" fmla="*/ 198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3" name="Freeform 607"/>
            <p:cNvSpPr>
              <a:spLocks noChangeArrowheads="1"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38 w 238"/>
                <a:gd name="T1" fmla="*/ 22 h 947"/>
                <a:gd name="T2" fmla="*/ 237 w 238"/>
                <a:gd name="T3" fmla="*/ 21 h 947"/>
                <a:gd name="T4" fmla="*/ 233 w 238"/>
                <a:gd name="T5" fmla="*/ 19 h 947"/>
                <a:gd name="T6" fmla="*/ 226 w 238"/>
                <a:gd name="T7" fmla="*/ 17 h 947"/>
                <a:gd name="T8" fmla="*/ 217 w 238"/>
                <a:gd name="T9" fmla="*/ 14 h 947"/>
                <a:gd name="T10" fmla="*/ 206 w 238"/>
                <a:gd name="T11" fmla="*/ 10 h 947"/>
                <a:gd name="T12" fmla="*/ 194 w 238"/>
                <a:gd name="T13" fmla="*/ 7 h 947"/>
                <a:gd name="T14" fmla="*/ 180 w 238"/>
                <a:gd name="T15" fmla="*/ 4 h 947"/>
                <a:gd name="T16" fmla="*/ 164 w 238"/>
                <a:gd name="T17" fmla="*/ 1 h 947"/>
                <a:gd name="T18" fmla="*/ 146 w 238"/>
                <a:gd name="T19" fmla="*/ 0 h 947"/>
                <a:gd name="T20" fmla="*/ 127 w 238"/>
                <a:gd name="T21" fmla="*/ 0 h 947"/>
                <a:gd name="T22" fmla="*/ 108 w 238"/>
                <a:gd name="T23" fmla="*/ 2 h 947"/>
                <a:gd name="T24" fmla="*/ 87 w 238"/>
                <a:gd name="T25" fmla="*/ 5 h 947"/>
                <a:gd name="T26" fmla="*/ 66 w 238"/>
                <a:gd name="T27" fmla="*/ 11 h 947"/>
                <a:gd name="T28" fmla="*/ 44 w 238"/>
                <a:gd name="T29" fmla="*/ 19 h 947"/>
                <a:gd name="T30" fmla="*/ 22 w 238"/>
                <a:gd name="T31" fmla="*/ 30 h 947"/>
                <a:gd name="T32" fmla="*/ 0 w 238"/>
                <a:gd name="T33" fmla="*/ 45 h 947"/>
                <a:gd name="T34" fmla="*/ 0 w 238"/>
                <a:gd name="T35" fmla="*/ 947 h 947"/>
                <a:gd name="T36" fmla="*/ 1 w 238"/>
                <a:gd name="T37" fmla="*/ 947 h 947"/>
                <a:gd name="T38" fmla="*/ 6 w 238"/>
                <a:gd name="T39" fmla="*/ 947 h 947"/>
                <a:gd name="T40" fmla="*/ 13 w 238"/>
                <a:gd name="T41" fmla="*/ 946 h 947"/>
                <a:gd name="T42" fmla="*/ 22 w 238"/>
                <a:gd name="T43" fmla="*/ 945 h 947"/>
                <a:gd name="T44" fmla="*/ 33 w 238"/>
                <a:gd name="T45" fmla="*/ 943 h 947"/>
                <a:gd name="T46" fmla="*/ 47 w 238"/>
                <a:gd name="T47" fmla="*/ 941 h 947"/>
                <a:gd name="T48" fmla="*/ 62 w 238"/>
                <a:gd name="T49" fmla="*/ 938 h 947"/>
                <a:gd name="T50" fmla="*/ 78 w 238"/>
                <a:gd name="T51" fmla="*/ 934 h 947"/>
                <a:gd name="T52" fmla="*/ 96 w 238"/>
                <a:gd name="T53" fmla="*/ 928 h 947"/>
                <a:gd name="T54" fmla="*/ 115 w 238"/>
                <a:gd name="T55" fmla="*/ 922 h 947"/>
                <a:gd name="T56" fmla="*/ 135 w 238"/>
                <a:gd name="T57" fmla="*/ 915 h 947"/>
                <a:gd name="T58" fmla="*/ 155 w 238"/>
                <a:gd name="T59" fmla="*/ 906 h 947"/>
                <a:gd name="T60" fmla="*/ 176 w 238"/>
                <a:gd name="T61" fmla="*/ 896 h 947"/>
                <a:gd name="T62" fmla="*/ 197 w 238"/>
                <a:gd name="T63" fmla="*/ 884 h 947"/>
                <a:gd name="T64" fmla="*/ 217 w 238"/>
                <a:gd name="T65" fmla="*/ 871 h 947"/>
                <a:gd name="T66" fmla="*/ 238 w 238"/>
                <a:gd name="T67" fmla="*/ 856 h 947"/>
                <a:gd name="T68" fmla="*/ 238 w 238"/>
                <a:gd name="T69" fmla="*/ 2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4" name="Freeform 608"/>
            <p:cNvSpPr>
              <a:spLocks noChangeArrowheads="1"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03 w 203"/>
                <a:gd name="T1" fmla="*/ 18 h 799"/>
                <a:gd name="T2" fmla="*/ 202 w 203"/>
                <a:gd name="T3" fmla="*/ 17 h 799"/>
                <a:gd name="T4" fmla="*/ 199 w 203"/>
                <a:gd name="T5" fmla="*/ 16 h 799"/>
                <a:gd name="T6" fmla="*/ 193 w 203"/>
                <a:gd name="T7" fmla="*/ 14 h 799"/>
                <a:gd name="T8" fmla="*/ 186 w 203"/>
                <a:gd name="T9" fmla="*/ 11 h 799"/>
                <a:gd name="T10" fmla="*/ 177 w 203"/>
                <a:gd name="T11" fmla="*/ 8 h 799"/>
                <a:gd name="T12" fmla="*/ 166 w 203"/>
                <a:gd name="T13" fmla="*/ 5 h 799"/>
                <a:gd name="T14" fmla="*/ 153 w 203"/>
                <a:gd name="T15" fmla="*/ 3 h 799"/>
                <a:gd name="T16" fmla="*/ 140 w 203"/>
                <a:gd name="T17" fmla="*/ 1 h 799"/>
                <a:gd name="T18" fmla="*/ 125 w 203"/>
                <a:gd name="T19" fmla="*/ 0 h 799"/>
                <a:gd name="T20" fmla="*/ 109 w 203"/>
                <a:gd name="T21" fmla="*/ 0 h 799"/>
                <a:gd name="T22" fmla="*/ 92 w 203"/>
                <a:gd name="T23" fmla="*/ 1 h 799"/>
                <a:gd name="T24" fmla="*/ 74 w 203"/>
                <a:gd name="T25" fmla="*/ 4 h 799"/>
                <a:gd name="T26" fmla="*/ 57 w 203"/>
                <a:gd name="T27" fmla="*/ 9 h 799"/>
                <a:gd name="T28" fmla="*/ 37 w 203"/>
                <a:gd name="T29" fmla="*/ 16 h 799"/>
                <a:gd name="T30" fmla="*/ 19 w 203"/>
                <a:gd name="T31" fmla="*/ 26 h 799"/>
                <a:gd name="T32" fmla="*/ 0 w 203"/>
                <a:gd name="T33" fmla="*/ 38 h 799"/>
                <a:gd name="T34" fmla="*/ 0 w 203"/>
                <a:gd name="T35" fmla="*/ 799 h 799"/>
                <a:gd name="T36" fmla="*/ 1 w 203"/>
                <a:gd name="T37" fmla="*/ 799 h 799"/>
                <a:gd name="T38" fmla="*/ 5 w 203"/>
                <a:gd name="T39" fmla="*/ 799 h 799"/>
                <a:gd name="T40" fmla="*/ 11 w 203"/>
                <a:gd name="T41" fmla="*/ 798 h 799"/>
                <a:gd name="T42" fmla="*/ 19 w 203"/>
                <a:gd name="T43" fmla="*/ 797 h 799"/>
                <a:gd name="T44" fmla="*/ 28 w 203"/>
                <a:gd name="T45" fmla="*/ 796 h 799"/>
                <a:gd name="T46" fmla="*/ 41 w 203"/>
                <a:gd name="T47" fmla="*/ 794 h 799"/>
                <a:gd name="T48" fmla="*/ 53 w 203"/>
                <a:gd name="T49" fmla="*/ 791 h 799"/>
                <a:gd name="T50" fmla="*/ 67 w 203"/>
                <a:gd name="T51" fmla="*/ 786 h 799"/>
                <a:gd name="T52" fmla="*/ 82 w 203"/>
                <a:gd name="T53" fmla="*/ 782 h 799"/>
                <a:gd name="T54" fmla="*/ 99 w 203"/>
                <a:gd name="T55" fmla="*/ 777 h 799"/>
                <a:gd name="T56" fmla="*/ 116 w 203"/>
                <a:gd name="T57" fmla="*/ 771 h 799"/>
                <a:gd name="T58" fmla="*/ 133 w 203"/>
                <a:gd name="T59" fmla="*/ 763 h 799"/>
                <a:gd name="T60" fmla="*/ 150 w 203"/>
                <a:gd name="T61" fmla="*/ 755 h 799"/>
                <a:gd name="T62" fmla="*/ 169 w 203"/>
                <a:gd name="T63" fmla="*/ 745 h 799"/>
                <a:gd name="T64" fmla="*/ 186 w 203"/>
                <a:gd name="T65" fmla="*/ 733 h 799"/>
                <a:gd name="T66" fmla="*/ 203 w 203"/>
                <a:gd name="T67" fmla="*/ 720 h 799"/>
                <a:gd name="T68" fmla="*/ 203 w 203"/>
                <a:gd name="T69" fmla="*/ 18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5" name="Freeform 609"/>
            <p:cNvSpPr>
              <a:spLocks noChangeArrowheads="1"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71 w 171"/>
                <a:gd name="T1" fmla="*/ 15 h 650"/>
                <a:gd name="T2" fmla="*/ 170 w 171"/>
                <a:gd name="T3" fmla="*/ 15 h 650"/>
                <a:gd name="T4" fmla="*/ 167 w 171"/>
                <a:gd name="T5" fmla="*/ 13 h 650"/>
                <a:gd name="T6" fmla="*/ 163 w 171"/>
                <a:gd name="T7" fmla="*/ 11 h 650"/>
                <a:gd name="T8" fmla="*/ 157 w 171"/>
                <a:gd name="T9" fmla="*/ 9 h 650"/>
                <a:gd name="T10" fmla="*/ 149 w 171"/>
                <a:gd name="T11" fmla="*/ 7 h 650"/>
                <a:gd name="T12" fmla="*/ 139 w 171"/>
                <a:gd name="T13" fmla="*/ 4 h 650"/>
                <a:gd name="T14" fmla="*/ 129 w 171"/>
                <a:gd name="T15" fmla="*/ 2 h 650"/>
                <a:gd name="T16" fmla="*/ 118 w 171"/>
                <a:gd name="T17" fmla="*/ 0 h 650"/>
                <a:gd name="T18" fmla="*/ 105 w 171"/>
                <a:gd name="T19" fmla="*/ 0 h 650"/>
                <a:gd name="T20" fmla="*/ 92 w 171"/>
                <a:gd name="T21" fmla="*/ 0 h 650"/>
                <a:gd name="T22" fmla="*/ 77 w 171"/>
                <a:gd name="T23" fmla="*/ 1 h 650"/>
                <a:gd name="T24" fmla="*/ 63 w 171"/>
                <a:gd name="T25" fmla="*/ 3 h 650"/>
                <a:gd name="T26" fmla="*/ 48 w 171"/>
                <a:gd name="T27" fmla="*/ 7 h 650"/>
                <a:gd name="T28" fmla="*/ 31 w 171"/>
                <a:gd name="T29" fmla="*/ 13 h 650"/>
                <a:gd name="T30" fmla="*/ 16 w 171"/>
                <a:gd name="T31" fmla="*/ 22 h 650"/>
                <a:gd name="T32" fmla="*/ 0 w 171"/>
                <a:gd name="T33" fmla="*/ 32 h 650"/>
                <a:gd name="T34" fmla="*/ 0 w 171"/>
                <a:gd name="T35" fmla="*/ 650 h 650"/>
                <a:gd name="T36" fmla="*/ 1 w 171"/>
                <a:gd name="T37" fmla="*/ 650 h 650"/>
                <a:gd name="T38" fmla="*/ 4 w 171"/>
                <a:gd name="T39" fmla="*/ 650 h 650"/>
                <a:gd name="T40" fmla="*/ 9 w 171"/>
                <a:gd name="T41" fmla="*/ 649 h 650"/>
                <a:gd name="T42" fmla="*/ 16 w 171"/>
                <a:gd name="T43" fmla="*/ 648 h 650"/>
                <a:gd name="T44" fmla="*/ 24 w 171"/>
                <a:gd name="T45" fmla="*/ 647 h 650"/>
                <a:gd name="T46" fmla="*/ 34 w 171"/>
                <a:gd name="T47" fmla="*/ 645 h 650"/>
                <a:gd name="T48" fmla="*/ 45 w 171"/>
                <a:gd name="T49" fmla="*/ 642 h 650"/>
                <a:gd name="T50" fmla="*/ 57 w 171"/>
                <a:gd name="T51" fmla="*/ 640 h 650"/>
                <a:gd name="T52" fmla="*/ 69 w 171"/>
                <a:gd name="T53" fmla="*/ 636 h 650"/>
                <a:gd name="T54" fmla="*/ 82 w 171"/>
                <a:gd name="T55" fmla="*/ 632 h 650"/>
                <a:gd name="T56" fmla="*/ 97 w 171"/>
                <a:gd name="T57" fmla="*/ 627 h 650"/>
                <a:gd name="T58" fmla="*/ 112 w 171"/>
                <a:gd name="T59" fmla="*/ 621 h 650"/>
                <a:gd name="T60" fmla="*/ 126 w 171"/>
                <a:gd name="T61" fmla="*/ 614 h 650"/>
                <a:gd name="T62" fmla="*/ 141 w 171"/>
                <a:gd name="T63" fmla="*/ 606 h 650"/>
                <a:gd name="T64" fmla="*/ 157 w 171"/>
                <a:gd name="T65" fmla="*/ 595 h 650"/>
                <a:gd name="T66" fmla="*/ 171 w 171"/>
                <a:gd name="T67" fmla="*/ 585 h 650"/>
                <a:gd name="T68" fmla="*/ 171 w 171"/>
                <a:gd name="T69" fmla="*/ 1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6" name="Freeform 610"/>
            <p:cNvSpPr>
              <a:spLocks noChangeArrowheads="1"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38 w 138"/>
                <a:gd name="T1" fmla="*/ 14 h 502"/>
                <a:gd name="T2" fmla="*/ 135 w 138"/>
                <a:gd name="T3" fmla="*/ 13 h 502"/>
                <a:gd name="T4" fmla="*/ 126 w 138"/>
                <a:gd name="T5" fmla="*/ 8 h 502"/>
                <a:gd name="T6" fmla="*/ 113 w 138"/>
                <a:gd name="T7" fmla="*/ 4 h 502"/>
                <a:gd name="T8" fmla="*/ 96 w 138"/>
                <a:gd name="T9" fmla="*/ 1 h 502"/>
                <a:gd name="T10" fmla="*/ 74 w 138"/>
                <a:gd name="T11" fmla="*/ 0 h 502"/>
                <a:gd name="T12" fmla="*/ 51 w 138"/>
                <a:gd name="T13" fmla="*/ 3 h 502"/>
                <a:gd name="T14" fmla="*/ 25 w 138"/>
                <a:gd name="T15" fmla="*/ 12 h 502"/>
                <a:gd name="T16" fmla="*/ 0 w 138"/>
                <a:gd name="T17" fmla="*/ 26 h 502"/>
                <a:gd name="T18" fmla="*/ 0 w 138"/>
                <a:gd name="T19" fmla="*/ 502 h 502"/>
                <a:gd name="T20" fmla="*/ 3 w 138"/>
                <a:gd name="T21" fmla="*/ 502 h 502"/>
                <a:gd name="T22" fmla="*/ 13 w 138"/>
                <a:gd name="T23" fmla="*/ 501 h 502"/>
                <a:gd name="T24" fmla="*/ 28 w 138"/>
                <a:gd name="T25" fmla="*/ 499 h 502"/>
                <a:gd name="T26" fmla="*/ 46 w 138"/>
                <a:gd name="T27" fmla="*/ 494 h 502"/>
                <a:gd name="T28" fmla="*/ 67 w 138"/>
                <a:gd name="T29" fmla="*/ 488 h 502"/>
                <a:gd name="T30" fmla="*/ 91 w 138"/>
                <a:gd name="T31" fmla="*/ 479 h 502"/>
                <a:gd name="T32" fmla="*/ 114 w 138"/>
                <a:gd name="T33" fmla="*/ 467 h 502"/>
                <a:gd name="T34" fmla="*/ 138 w 138"/>
                <a:gd name="T35" fmla="*/ 450 h 502"/>
                <a:gd name="T36" fmla="*/ 138 w 138"/>
                <a:gd name="T37" fmla="*/ 14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7" name="Freeform 611"/>
            <p:cNvSpPr>
              <a:spLocks noChangeArrowheads="1"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04 w 104"/>
                <a:gd name="T1" fmla="*/ 10 h 353"/>
                <a:gd name="T2" fmla="*/ 102 w 104"/>
                <a:gd name="T3" fmla="*/ 9 h 353"/>
                <a:gd name="T4" fmla="*/ 95 w 104"/>
                <a:gd name="T5" fmla="*/ 6 h 353"/>
                <a:gd name="T6" fmla="*/ 85 w 104"/>
                <a:gd name="T7" fmla="*/ 3 h 353"/>
                <a:gd name="T8" fmla="*/ 71 w 104"/>
                <a:gd name="T9" fmla="*/ 0 h 353"/>
                <a:gd name="T10" fmla="*/ 56 w 104"/>
                <a:gd name="T11" fmla="*/ 0 h 353"/>
                <a:gd name="T12" fmla="*/ 38 w 104"/>
                <a:gd name="T13" fmla="*/ 3 h 353"/>
                <a:gd name="T14" fmla="*/ 19 w 104"/>
                <a:gd name="T15" fmla="*/ 9 h 353"/>
                <a:gd name="T16" fmla="*/ 0 w 104"/>
                <a:gd name="T17" fmla="*/ 20 h 353"/>
                <a:gd name="T18" fmla="*/ 0 w 104"/>
                <a:gd name="T19" fmla="*/ 353 h 353"/>
                <a:gd name="T20" fmla="*/ 2 w 104"/>
                <a:gd name="T21" fmla="*/ 353 h 353"/>
                <a:gd name="T22" fmla="*/ 9 w 104"/>
                <a:gd name="T23" fmla="*/ 352 h 353"/>
                <a:gd name="T24" fmla="*/ 21 w 104"/>
                <a:gd name="T25" fmla="*/ 350 h 353"/>
                <a:gd name="T26" fmla="*/ 35 w 104"/>
                <a:gd name="T27" fmla="*/ 347 h 353"/>
                <a:gd name="T28" fmla="*/ 51 w 104"/>
                <a:gd name="T29" fmla="*/ 343 h 353"/>
                <a:gd name="T30" fmla="*/ 68 w 104"/>
                <a:gd name="T31" fmla="*/ 336 h 353"/>
                <a:gd name="T32" fmla="*/ 86 w 104"/>
                <a:gd name="T33" fmla="*/ 326 h 353"/>
                <a:gd name="T34" fmla="*/ 104 w 104"/>
                <a:gd name="T35" fmla="*/ 313 h 353"/>
                <a:gd name="T36" fmla="*/ 104 w 104"/>
                <a:gd name="T37" fmla="*/ 10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8" name="Freeform 612"/>
            <p:cNvSpPr>
              <a:spLocks noChangeArrowheads="1"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72 w 72"/>
                <a:gd name="T1" fmla="*/ 6 h 204"/>
                <a:gd name="T2" fmla="*/ 69 w 72"/>
                <a:gd name="T3" fmla="*/ 5 h 204"/>
                <a:gd name="T4" fmla="*/ 65 w 72"/>
                <a:gd name="T5" fmla="*/ 4 h 204"/>
                <a:gd name="T6" fmla="*/ 58 w 72"/>
                <a:gd name="T7" fmla="*/ 2 h 204"/>
                <a:gd name="T8" fmla="*/ 49 w 72"/>
                <a:gd name="T9" fmla="*/ 0 h 204"/>
                <a:gd name="T10" fmla="*/ 39 w 72"/>
                <a:gd name="T11" fmla="*/ 0 h 204"/>
                <a:gd name="T12" fmla="*/ 27 w 72"/>
                <a:gd name="T13" fmla="*/ 1 h 204"/>
                <a:gd name="T14" fmla="*/ 13 w 72"/>
                <a:gd name="T15" fmla="*/ 6 h 204"/>
                <a:gd name="T16" fmla="*/ 0 w 72"/>
                <a:gd name="T17" fmla="*/ 13 h 204"/>
                <a:gd name="T18" fmla="*/ 0 w 72"/>
                <a:gd name="T19" fmla="*/ 204 h 204"/>
                <a:gd name="T20" fmla="*/ 2 w 72"/>
                <a:gd name="T21" fmla="*/ 204 h 204"/>
                <a:gd name="T22" fmla="*/ 6 w 72"/>
                <a:gd name="T23" fmla="*/ 203 h 204"/>
                <a:gd name="T24" fmla="*/ 15 w 72"/>
                <a:gd name="T25" fmla="*/ 202 h 204"/>
                <a:gd name="T26" fmla="*/ 24 w 72"/>
                <a:gd name="T27" fmla="*/ 200 h 204"/>
                <a:gd name="T28" fmla="*/ 35 w 72"/>
                <a:gd name="T29" fmla="*/ 197 h 204"/>
                <a:gd name="T30" fmla="*/ 47 w 72"/>
                <a:gd name="T31" fmla="*/ 192 h 204"/>
                <a:gd name="T32" fmla="*/ 59 w 72"/>
                <a:gd name="T33" fmla="*/ 185 h 204"/>
                <a:gd name="T34" fmla="*/ 72 w 72"/>
                <a:gd name="T35" fmla="*/ 177 h 204"/>
                <a:gd name="T36" fmla="*/ 72 w 72"/>
                <a:gd name="T37" fmla="*/ 6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19" name="Freeform 613"/>
            <p:cNvSpPr>
              <a:spLocks noChangeArrowheads="1"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52 w 104"/>
                <a:gd name="T1" fmla="*/ 104 h 104"/>
                <a:gd name="T2" fmla="*/ 62 w 104"/>
                <a:gd name="T3" fmla="*/ 103 h 104"/>
                <a:gd name="T4" fmla="*/ 73 w 104"/>
                <a:gd name="T5" fmla="*/ 100 h 104"/>
                <a:gd name="T6" fmla="*/ 81 w 104"/>
                <a:gd name="T7" fmla="*/ 95 h 104"/>
                <a:gd name="T8" fmla="*/ 89 w 104"/>
                <a:gd name="T9" fmla="*/ 89 h 104"/>
                <a:gd name="T10" fmla="*/ 95 w 104"/>
                <a:gd name="T11" fmla="*/ 81 h 104"/>
                <a:gd name="T12" fmla="*/ 100 w 104"/>
                <a:gd name="T13" fmla="*/ 72 h 104"/>
                <a:gd name="T14" fmla="*/ 103 w 104"/>
                <a:gd name="T15" fmla="*/ 62 h 104"/>
                <a:gd name="T16" fmla="*/ 104 w 104"/>
                <a:gd name="T17" fmla="*/ 52 h 104"/>
                <a:gd name="T18" fmla="*/ 103 w 104"/>
                <a:gd name="T19" fmla="*/ 41 h 104"/>
                <a:gd name="T20" fmla="*/ 100 w 104"/>
                <a:gd name="T21" fmla="*/ 31 h 104"/>
                <a:gd name="T22" fmla="*/ 95 w 104"/>
                <a:gd name="T23" fmla="*/ 22 h 104"/>
                <a:gd name="T24" fmla="*/ 89 w 104"/>
                <a:gd name="T25" fmla="*/ 15 h 104"/>
                <a:gd name="T26" fmla="*/ 81 w 104"/>
                <a:gd name="T27" fmla="*/ 8 h 104"/>
                <a:gd name="T28" fmla="*/ 73 w 104"/>
                <a:gd name="T29" fmla="*/ 4 h 104"/>
                <a:gd name="T30" fmla="*/ 62 w 104"/>
                <a:gd name="T31" fmla="*/ 1 h 104"/>
                <a:gd name="T32" fmla="*/ 52 w 104"/>
                <a:gd name="T33" fmla="*/ 0 h 104"/>
                <a:gd name="T34" fmla="*/ 42 w 104"/>
                <a:gd name="T35" fmla="*/ 1 h 104"/>
                <a:gd name="T36" fmla="*/ 32 w 104"/>
                <a:gd name="T37" fmla="*/ 4 h 104"/>
                <a:gd name="T38" fmla="*/ 24 w 104"/>
                <a:gd name="T39" fmla="*/ 8 h 104"/>
                <a:gd name="T40" fmla="*/ 16 w 104"/>
                <a:gd name="T41" fmla="*/ 15 h 104"/>
                <a:gd name="T42" fmla="*/ 9 w 104"/>
                <a:gd name="T43" fmla="*/ 22 h 104"/>
                <a:gd name="T44" fmla="*/ 4 w 104"/>
                <a:gd name="T45" fmla="*/ 31 h 104"/>
                <a:gd name="T46" fmla="*/ 1 w 104"/>
                <a:gd name="T47" fmla="*/ 41 h 104"/>
                <a:gd name="T48" fmla="*/ 0 w 104"/>
                <a:gd name="T49" fmla="*/ 52 h 104"/>
                <a:gd name="T50" fmla="*/ 1 w 104"/>
                <a:gd name="T51" fmla="*/ 62 h 104"/>
                <a:gd name="T52" fmla="*/ 4 w 104"/>
                <a:gd name="T53" fmla="*/ 72 h 104"/>
                <a:gd name="T54" fmla="*/ 9 w 104"/>
                <a:gd name="T55" fmla="*/ 81 h 104"/>
                <a:gd name="T56" fmla="*/ 16 w 104"/>
                <a:gd name="T57" fmla="*/ 89 h 104"/>
                <a:gd name="T58" fmla="*/ 24 w 104"/>
                <a:gd name="T59" fmla="*/ 95 h 104"/>
                <a:gd name="T60" fmla="*/ 32 w 104"/>
                <a:gd name="T61" fmla="*/ 100 h 104"/>
                <a:gd name="T62" fmla="*/ 42 w 104"/>
                <a:gd name="T63" fmla="*/ 103 h 104"/>
                <a:gd name="T64" fmla="*/ 52 w 104"/>
                <a:gd name="T65" fmla="*/ 104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0" name="Freeform 614"/>
            <p:cNvSpPr>
              <a:spLocks noChangeArrowheads="1"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25 w 52"/>
                <a:gd name="T1" fmla="*/ 52 h 52"/>
                <a:gd name="T2" fmla="*/ 35 w 52"/>
                <a:gd name="T3" fmla="*/ 50 h 52"/>
                <a:gd name="T4" fmla="*/ 44 w 52"/>
                <a:gd name="T5" fmla="*/ 44 h 52"/>
                <a:gd name="T6" fmla="*/ 50 w 52"/>
                <a:gd name="T7" fmla="*/ 36 h 52"/>
                <a:gd name="T8" fmla="*/ 52 w 52"/>
                <a:gd name="T9" fmla="*/ 25 h 52"/>
                <a:gd name="T10" fmla="*/ 50 w 52"/>
                <a:gd name="T11" fmla="*/ 15 h 52"/>
                <a:gd name="T12" fmla="*/ 44 w 52"/>
                <a:gd name="T13" fmla="*/ 7 h 52"/>
                <a:gd name="T14" fmla="*/ 35 w 52"/>
                <a:gd name="T15" fmla="*/ 2 h 52"/>
                <a:gd name="T16" fmla="*/ 25 w 52"/>
                <a:gd name="T17" fmla="*/ 0 h 52"/>
                <a:gd name="T18" fmla="*/ 15 w 52"/>
                <a:gd name="T19" fmla="*/ 2 h 52"/>
                <a:gd name="T20" fmla="*/ 7 w 52"/>
                <a:gd name="T21" fmla="*/ 7 h 52"/>
                <a:gd name="T22" fmla="*/ 2 w 52"/>
                <a:gd name="T23" fmla="*/ 15 h 52"/>
                <a:gd name="T24" fmla="*/ 0 w 52"/>
                <a:gd name="T25" fmla="*/ 25 h 52"/>
                <a:gd name="T26" fmla="*/ 2 w 52"/>
                <a:gd name="T27" fmla="*/ 36 h 52"/>
                <a:gd name="T28" fmla="*/ 7 w 52"/>
                <a:gd name="T29" fmla="*/ 44 h 52"/>
                <a:gd name="T30" fmla="*/ 15 w 52"/>
                <a:gd name="T31" fmla="*/ 50 h 52"/>
                <a:gd name="T32" fmla="*/ 25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1" name="Freeform 615"/>
            <p:cNvSpPr>
              <a:spLocks noChangeArrowheads="1"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27 w 52"/>
                <a:gd name="T1" fmla="*/ 52 h 52"/>
                <a:gd name="T2" fmla="*/ 37 w 52"/>
                <a:gd name="T3" fmla="*/ 50 h 52"/>
                <a:gd name="T4" fmla="*/ 45 w 52"/>
                <a:gd name="T5" fmla="*/ 45 h 52"/>
                <a:gd name="T6" fmla="*/ 50 w 52"/>
                <a:gd name="T7" fmla="*/ 37 h 52"/>
                <a:gd name="T8" fmla="*/ 52 w 52"/>
                <a:gd name="T9" fmla="*/ 26 h 52"/>
                <a:gd name="T10" fmla="*/ 50 w 52"/>
                <a:gd name="T11" fmla="*/ 16 h 52"/>
                <a:gd name="T12" fmla="*/ 45 w 52"/>
                <a:gd name="T13" fmla="*/ 8 h 52"/>
                <a:gd name="T14" fmla="*/ 37 w 52"/>
                <a:gd name="T15" fmla="*/ 2 h 52"/>
                <a:gd name="T16" fmla="*/ 27 w 52"/>
                <a:gd name="T17" fmla="*/ 0 h 52"/>
                <a:gd name="T18" fmla="*/ 17 w 52"/>
                <a:gd name="T19" fmla="*/ 2 h 52"/>
                <a:gd name="T20" fmla="*/ 8 w 52"/>
                <a:gd name="T21" fmla="*/ 8 h 52"/>
                <a:gd name="T22" fmla="*/ 2 w 52"/>
                <a:gd name="T23" fmla="*/ 16 h 52"/>
                <a:gd name="T24" fmla="*/ 0 w 52"/>
                <a:gd name="T25" fmla="*/ 26 h 52"/>
                <a:gd name="T26" fmla="*/ 2 w 52"/>
                <a:gd name="T27" fmla="*/ 37 h 52"/>
                <a:gd name="T28" fmla="*/ 8 w 52"/>
                <a:gd name="T29" fmla="*/ 45 h 52"/>
                <a:gd name="T30" fmla="*/ 17 w 52"/>
                <a:gd name="T31" fmla="*/ 50 h 52"/>
                <a:gd name="T32" fmla="*/ 27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2" name="Freeform 616"/>
            <p:cNvSpPr>
              <a:spLocks noChangeArrowheads="1"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46 w 148"/>
                <a:gd name="T1" fmla="*/ 14 h 712"/>
                <a:gd name="T2" fmla="*/ 42 w 148"/>
                <a:gd name="T3" fmla="*/ 29 h 712"/>
                <a:gd name="T4" fmla="*/ 32 w 148"/>
                <a:gd name="T5" fmla="*/ 68 h 712"/>
                <a:gd name="T6" fmla="*/ 18 w 148"/>
                <a:gd name="T7" fmla="*/ 132 h 712"/>
                <a:gd name="T8" fmla="*/ 7 w 148"/>
                <a:gd name="T9" fmla="*/ 217 h 712"/>
                <a:gd name="T10" fmla="*/ 0 w 148"/>
                <a:gd name="T11" fmla="*/ 319 h 712"/>
                <a:gd name="T12" fmla="*/ 1 w 148"/>
                <a:gd name="T13" fmla="*/ 438 h 712"/>
                <a:gd name="T14" fmla="*/ 13 w 148"/>
                <a:gd name="T15" fmla="*/ 570 h 712"/>
                <a:gd name="T16" fmla="*/ 41 w 148"/>
                <a:gd name="T17" fmla="*/ 712 h 712"/>
                <a:gd name="T18" fmla="*/ 143 w 148"/>
                <a:gd name="T19" fmla="*/ 707 h 712"/>
                <a:gd name="T20" fmla="*/ 139 w 148"/>
                <a:gd name="T21" fmla="*/ 685 h 712"/>
                <a:gd name="T22" fmla="*/ 128 w 148"/>
                <a:gd name="T23" fmla="*/ 628 h 712"/>
                <a:gd name="T24" fmla="*/ 116 w 148"/>
                <a:gd name="T25" fmla="*/ 543 h 712"/>
                <a:gd name="T26" fmla="*/ 105 w 148"/>
                <a:gd name="T27" fmla="*/ 439 h 712"/>
                <a:gd name="T28" fmla="*/ 99 w 148"/>
                <a:gd name="T29" fmla="*/ 324 h 712"/>
                <a:gd name="T30" fmla="*/ 102 w 148"/>
                <a:gd name="T31" fmla="*/ 209 h 712"/>
                <a:gd name="T32" fmla="*/ 117 w 148"/>
                <a:gd name="T33" fmla="*/ 100 h 712"/>
                <a:gd name="T34" fmla="*/ 148 w 148"/>
                <a:gd name="T35" fmla="*/ 8 h 712"/>
                <a:gd name="T36" fmla="*/ 148 w 148"/>
                <a:gd name="T37" fmla="*/ 7 h 712"/>
                <a:gd name="T38" fmla="*/ 148 w 148"/>
                <a:gd name="T39" fmla="*/ 5 h 712"/>
                <a:gd name="T40" fmla="*/ 146 w 148"/>
                <a:gd name="T41" fmla="*/ 3 h 712"/>
                <a:gd name="T42" fmla="*/ 140 w 148"/>
                <a:gd name="T43" fmla="*/ 0 h 712"/>
                <a:gd name="T44" fmla="*/ 127 w 148"/>
                <a:gd name="T45" fmla="*/ 0 h 712"/>
                <a:gd name="T46" fmla="*/ 109 w 148"/>
                <a:gd name="T47" fmla="*/ 1 h 712"/>
                <a:gd name="T48" fmla="*/ 83 w 148"/>
                <a:gd name="T49" fmla="*/ 6 h 712"/>
                <a:gd name="T50" fmla="*/ 46 w 148"/>
                <a:gd name="T51" fmla="*/ 14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3" name="Freeform 617"/>
            <p:cNvSpPr>
              <a:spLocks noChangeArrowheads="1"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01 w 201"/>
                <a:gd name="T1" fmla="*/ 5 h 795"/>
                <a:gd name="T2" fmla="*/ 196 w 201"/>
                <a:gd name="T3" fmla="*/ 10 h 795"/>
                <a:gd name="T4" fmla="*/ 183 w 201"/>
                <a:gd name="T5" fmla="*/ 31 h 795"/>
                <a:gd name="T6" fmla="*/ 165 w 201"/>
                <a:gd name="T7" fmla="*/ 73 h 795"/>
                <a:gd name="T8" fmla="*/ 148 w 201"/>
                <a:gd name="T9" fmla="*/ 140 h 795"/>
                <a:gd name="T10" fmla="*/ 134 w 201"/>
                <a:gd name="T11" fmla="*/ 240 h 795"/>
                <a:gd name="T12" fmla="*/ 127 w 201"/>
                <a:gd name="T13" fmla="*/ 379 h 795"/>
                <a:gd name="T14" fmla="*/ 131 w 201"/>
                <a:gd name="T15" fmla="*/ 561 h 795"/>
                <a:gd name="T16" fmla="*/ 150 w 201"/>
                <a:gd name="T17" fmla="*/ 795 h 795"/>
                <a:gd name="T18" fmla="*/ 37 w 201"/>
                <a:gd name="T19" fmla="*/ 795 h 795"/>
                <a:gd name="T20" fmla="*/ 33 w 201"/>
                <a:gd name="T21" fmla="*/ 771 h 795"/>
                <a:gd name="T22" fmla="*/ 24 w 201"/>
                <a:gd name="T23" fmla="*/ 707 h 795"/>
                <a:gd name="T24" fmla="*/ 13 w 201"/>
                <a:gd name="T25" fmla="*/ 611 h 795"/>
                <a:gd name="T26" fmla="*/ 3 w 201"/>
                <a:gd name="T27" fmla="*/ 493 h 795"/>
                <a:gd name="T28" fmla="*/ 0 w 201"/>
                <a:gd name="T29" fmla="*/ 363 h 795"/>
                <a:gd name="T30" fmla="*/ 7 w 201"/>
                <a:gd name="T31" fmla="*/ 231 h 795"/>
                <a:gd name="T32" fmla="*/ 28 w 201"/>
                <a:gd name="T33" fmla="*/ 107 h 795"/>
                <a:gd name="T34" fmla="*/ 66 w 201"/>
                <a:gd name="T35" fmla="*/ 0 h 795"/>
                <a:gd name="T36" fmla="*/ 201 w 201"/>
                <a:gd name="T37" fmla="*/ 5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4" name="Freeform 618"/>
            <p:cNvSpPr>
              <a:spLocks noChangeArrowheads="1"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41 w 129"/>
                <a:gd name="T1" fmla="*/ 12 h 622"/>
                <a:gd name="T2" fmla="*/ 37 w 129"/>
                <a:gd name="T3" fmla="*/ 24 h 622"/>
                <a:gd name="T4" fmla="*/ 29 w 129"/>
                <a:gd name="T5" fmla="*/ 59 h 622"/>
                <a:gd name="T6" fmla="*/ 18 w 129"/>
                <a:gd name="T7" fmla="*/ 115 h 622"/>
                <a:gd name="T8" fmla="*/ 6 w 129"/>
                <a:gd name="T9" fmla="*/ 189 h 622"/>
                <a:gd name="T10" fmla="*/ 0 w 129"/>
                <a:gd name="T11" fmla="*/ 279 h 622"/>
                <a:gd name="T12" fmla="*/ 1 w 129"/>
                <a:gd name="T13" fmla="*/ 382 h 622"/>
                <a:gd name="T14" fmla="*/ 11 w 129"/>
                <a:gd name="T15" fmla="*/ 497 h 622"/>
                <a:gd name="T16" fmla="*/ 36 w 129"/>
                <a:gd name="T17" fmla="*/ 622 h 622"/>
                <a:gd name="T18" fmla="*/ 124 w 129"/>
                <a:gd name="T19" fmla="*/ 617 h 622"/>
                <a:gd name="T20" fmla="*/ 120 w 129"/>
                <a:gd name="T21" fmla="*/ 598 h 622"/>
                <a:gd name="T22" fmla="*/ 112 w 129"/>
                <a:gd name="T23" fmla="*/ 548 h 622"/>
                <a:gd name="T24" fmla="*/ 101 w 129"/>
                <a:gd name="T25" fmla="*/ 473 h 622"/>
                <a:gd name="T26" fmla="*/ 92 w 129"/>
                <a:gd name="T27" fmla="*/ 382 h 622"/>
                <a:gd name="T28" fmla="*/ 87 w 129"/>
                <a:gd name="T29" fmla="*/ 282 h 622"/>
                <a:gd name="T30" fmla="*/ 89 w 129"/>
                <a:gd name="T31" fmla="*/ 182 h 622"/>
                <a:gd name="T32" fmla="*/ 102 w 129"/>
                <a:gd name="T33" fmla="*/ 87 h 622"/>
                <a:gd name="T34" fmla="*/ 129 w 129"/>
                <a:gd name="T35" fmla="*/ 7 h 622"/>
                <a:gd name="T36" fmla="*/ 129 w 129"/>
                <a:gd name="T37" fmla="*/ 6 h 622"/>
                <a:gd name="T38" fmla="*/ 129 w 129"/>
                <a:gd name="T39" fmla="*/ 4 h 622"/>
                <a:gd name="T40" fmla="*/ 127 w 129"/>
                <a:gd name="T41" fmla="*/ 2 h 622"/>
                <a:gd name="T42" fmla="*/ 122 w 129"/>
                <a:gd name="T43" fmla="*/ 0 h 622"/>
                <a:gd name="T44" fmla="*/ 112 w 129"/>
                <a:gd name="T45" fmla="*/ 0 h 622"/>
                <a:gd name="T46" fmla="*/ 96 w 129"/>
                <a:gd name="T47" fmla="*/ 1 h 622"/>
                <a:gd name="T48" fmla="*/ 72 w 129"/>
                <a:gd name="T49" fmla="*/ 5 h 622"/>
                <a:gd name="T50" fmla="*/ 41 w 129"/>
                <a:gd name="T51" fmla="*/ 12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5" name="Freeform 619"/>
            <p:cNvSpPr>
              <a:spLocks noChangeArrowheads="1"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35 w 110"/>
                <a:gd name="T1" fmla="*/ 10 h 531"/>
                <a:gd name="T2" fmla="*/ 32 w 110"/>
                <a:gd name="T3" fmla="*/ 20 h 531"/>
                <a:gd name="T4" fmla="*/ 24 w 110"/>
                <a:gd name="T5" fmla="*/ 50 h 531"/>
                <a:gd name="T6" fmla="*/ 15 w 110"/>
                <a:gd name="T7" fmla="*/ 98 h 531"/>
                <a:gd name="T8" fmla="*/ 5 w 110"/>
                <a:gd name="T9" fmla="*/ 160 h 531"/>
                <a:gd name="T10" fmla="*/ 0 w 110"/>
                <a:gd name="T11" fmla="*/ 237 h 531"/>
                <a:gd name="T12" fmla="*/ 1 w 110"/>
                <a:gd name="T13" fmla="*/ 326 h 531"/>
                <a:gd name="T14" fmla="*/ 10 w 110"/>
                <a:gd name="T15" fmla="*/ 424 h 531"/>
                <a:gd name="T16" fmla="*/ 31 w 110"/>
                <a:gd name="T17" fmla="*/ 531 h 531"/>
                <a:gd name="T18" fmla="*/ 106 w 110"/>
                <a:gd name="T19" fmla="*/ 525 h 531"/>
                <a:gd name="T20" fmla="*/ 103 w 110"/>
                <a:gd name="T21" fmla="*/ 510 h 531"/>
                <a:gd name="T22" fmla="*/ 96 w 110"/>
                <a:gd name="T23" fmla="*/ 467 h 531"/>
                <a:gd name="T24" fmla="*/ 87 w 110"/>
                <a:gd name="T25" fmla="*/ 404 h 531"/>
                <a:gd name="T26" fmla="*/ 79 w 110"/>
                <a:gd name="T27" fmla="*/ 326 h 531"/>
                <a:gd name="T28" fmla="*/ 74 w 110"/>
                <a:gd name="T29" fmla="*/ 241 h 531"/>
                <a:gd name="T30" fmla="*/ 76 w 110"/>
                <a:gd name="T31" fmla="*/ 155 h 531"/>
                <a:gd name="T32" fmla="*/ 87 w 110"/>
                <a:gd name="T33" fmla="*/ 74 h 531"/>
                <a:gd name="T34" fmla="*/ 110 w 110"/>
                <a:gd name="T35" fmla="*/ 6 h 531"/>
                <a:gd name="T36" fmla="*/ 110 w 110"/>
                <a:gd name="T37" fmla="*/ 5 h 531"/>
                <a:gd name="T38" fmla="*/ 110 w 110"/>
                <a:gd name="T39" fmla="*/ 4 h 531"/>
                <a:gd name="T40" fmla="*/ 108 w 110"/>
                <a:gd name="T41" fmla="*/ 2 h 531"/>
                <a:gd name="T42" fmla="*/ 104 w 110"/>
                <a:gd name="T43" fmla="*/ 0 h 531"/>
                <a:gd name="T44" fmla="*/ 95 w 110"/>
                <a:gd name="T45" fmla="*/ 0 h 531"/>
                <a:gd name="T46" fmla="*/ 82 w 110"/>
                <a:gd name="T47" fmla="*/ 1 h 531"/>
                <a:gd name="T48" fmla="*/ 62 w 110"/>
                <a:gd name="T49" fmla="*/ 4 h 531"/>
                <a:gd name="T50" fmla="*/ 35 w 110"/>
                <a:gd name="T51" fmla="*/ 10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6" name="Freeform 620"/>
            <p:cNvSpPr>
              <a:spLocks noChangeArrowheads="1"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29 w 92"/>
                <a:gd name="T1" fmla="*/ 8 h 438"/>
                <a:gd name="T2" fmla="*/ 26 w 92"/>
                <a:gd name="T3" fmla="*/ 16 h 438"/>
                <a:gd name="T4" fmla="*/ 20 w 92"/>
                <a:gd name="T5" fmla="*/ 42 h 438"/>
                <a:gd name="T6" fmla="*/ 12 w 92"/>
                <a:gd name="T7" fmla="*/ 81 h 438"/>
                <a:gd name="T8" fmla="*/ 4 w 92"/>
                <a:gd name="T9" fmla="*/ 133 h 438"/>
                <a:gd name="T10" fmla="*/ 0 w 92"/>
                <a:gd name="T11" fmla="*/ 196 h 438"/>
                <a:gd name="T12" fmla="*/ 0 w 92"/>
                <a:gd name="T13" fmla="*/ 270 h 438"/>
                <a:gd name="T14" fmla="*/ 9 w 92"/>
                <a:gd name="T15" fmla="*/ 351 h 438"/>
                <a:gd name="T16" fmla="*/ 25 w 92"/>
                <a:gd name="T17" fmla="*/ 438 h 438"/>
                <a:gd name="T18" fmla="*/ 88 w 92"/>
                <a:gd name="T19" fmla="*/ 435 h 438"/>
                <a:gd name="T20" fmla="*/ 85 w 92"/>
                <a:gd name="T21" fmla="*/ 422 h 438"/>
                <a:gd name="T22" fmla="*/ 79 w 92"/>
                <a:gd name="T23" fmla="*/ 386 h 438"/>
                <a:gd name="T24" fmla="*/ 72 w 92"/>
                <a:gd name="T25" fmla="*/ 334 h 438"/>
                <a:gd name="T26" fmla="*/ 65 w 92"/>
                <a:gd name="T27" fmla="*/ 270 h 438"/>
                <a:gd name="T28" fmla="*/ 61 w 92"/>
                <a:gd name="T29" fmla="*/ 199 h 438"/>
                <a:gd name="T30" fmla="*/ 63 w 92"/>
                <a:gd name="T31" fmla="*/ 129 h 438"/>
                <a:gd name="T32" fmla="*/ 73 w 92"/>
                <a:gd name="T33" fmla="*/ 61 h 438"/>
                <a:gd name="T34" fmla="*/ 92 w 92"/>
                <a:gd name="T35" fmla="*/ 5 h 438"/>
                <a:gd name="T36" fmla="*/ 92 w 92"/>
                <a:gd name="T37" fmla="*/ 4 h 438"/>
                <a:gd name="T38" fmla="*/ 92 w 92"/>
                <a:gd name="T39" fmla="*/ 3 h 438"/>
                <a:gd name="T40" fmla="*/ 90 w 92"/>
                <a:gd name="T41" fmla="*/ 1 h 438"/>
                <a:gd name="T42" fmla="*/ 87 w 92"/>
                <a:gd name="T43" fmla="*/ 0 h 438"/>
                <a:gd name="T44" fmla="*/ 80 w 92"/>
                <a:gd name="T45" fmla="*/ 0 h 438"/>
                <a:gd name="T46" fmla="*/ 68 w 92"/>
                <a:gd name="T47" fmla="*/ 0 h 438"/>
                <a:gd name="T48" fmla="*/ 51 w 92"/>
                <a:gd name="T49" fmla="*/ 3 h 438"/>
                <a:gd name="T50" fmla="*/ 29 w 92"/>
                <a:gd name="T51" fmla="*/ 8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7" name="Freeform 621"/>
            <p:cNvSpPr>
              <a:spLocks noChangeArrowheads="1"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23 w 73"/>
                <a:gd name="T1" fmla="*/ 7 h 347"/>
                <a:gd name="T2" fmla="*/ 21 w 73"/>
                <a:gd name="T3" fmla="*/ 14 h 347"/>
                <a:gd name="T4" fmla="*/ 16 w 73"/>
                <a:gd name="T5" fmla="*/ 33 h 347"/>
                <a:gd name="T6" fmla="*/ 10 w 73"/>
                <a:gd name="T7" fmla="*/ 64 h 347"/>
                <a:gd name="T8" fmla="*/ 4 w 73"/>
                <a:gd name="T9" fmla="*/ 105 h 347"/>
                <a:gd name="T10" fmla="*/ 0 w 73"/>
                <a:gd name="T11" fmla="*/ 155 h 347"/>
                <a:gd name="T12" fmla="*/ 0 w 73"/>
                <a:gd name="T13" fmla="*/ 213 h 347"/>
                <a:gd name="T14" fmla="*/ 7 w 73"/>
                <a:gd name="T15" fmla="*/ 278 h 347"/>
                <a:gd name="T16" fmla="*/ 20 w 73"/>
                <a:gd name="T17" fmla="*/ 347 h 347"/>
                <a:gd name="T18" fmla="*/ 70 w 73"/>
                <a:gd name="T19" fmla="*/ 344 h 347"/>
                <a:gd name="T20" fmla="*/ 68 w 73"/>
                <a:gd name="T21" fmla="*/ 334 h 347"/>
                <a:gd name="T22" fmla="*/ 63 w 73"/>
                <a:gd name="T23" fmla="*/ 305 h 347"/>
                <a:gd name="T24" fmla="*/ 56 w 73"/>
                <a:gd name="T25" fmla="*/ 265 h 347"/>
                <a:gd name="T26" fmla="*/ 51 w 73"/>
                <a:gd name="T27" fmla="*/ 213 h 347"/>
                <a:gd name="T28" fmla="*/ 48 w 73"/>
                <a:gd name="T29" fmla="*/ 158 h 347"/>
                <a:gd name="T30" fmla="*/ 50 w 73"/>
                <a:gd name="T31" fmla="*/ 101 h 347"/>
                <a:gd name="T32" fmla="*/ 57 w 73"/>
                <a:gd name="T33" fmla="*/ 49 h 347"/>
                <a:gd name="T34" fmla="*/ 73 w 73"/>
                <a:gd name="T35" fmla="*/ 4 h 347"/>
                <a:gd name="T36" fmla="*/ 73 w 73"/>
                <a:gd name="T37" fmla="*/ 4 h 347"/>
                <a:gd name="T38" fmla="*/ 73 w 73"/>
                <a:gd name="T39" fmla="*/ 2 h 347"/>
                <a:gd name="T40" fmla="*/ 72 w 73"/>
                <a:gd name="T41" fmla="*/ 1 h 347"/>
                <a:gd name="T42" fmla="*/ 69 w 73"/>
                <a:gd name="T43" fmla="*/ 0 h 347"/>
                <a:gd name="T44" fmla="*/ 63 w 73"/>
                <a:gd name="T45" fmla="*/ 0 h 347"/>
                <a:gd name="T46" fmla="*/ 53 w 73"/>
                <a:gd name="T47" fmla="*/ 1 h 347"/>
                <a:gd name="T48" fmla="*/ 41 w 73"/>
                <a:gd name="T49" fmla="*/ 3 h 347"/>
                <a:gd name="T50" fmla="*/ 23 w 73"/>
                <a:gd name="T51" fmla="*/ 7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8" name="Freeform 622"/>
            <p:cNvSpPr>
              <a:spLocks noChangeArrowheads="1"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16 w 52"/>
                <a:gd name="T1" fmla="*/ 5 h 256"/>
                <a:gd name="T2" fmla="*/ 15 w 52"/>
                <a:gd name="T3" fmla="*/ 10 h 256"/>
                <a:gd name="T4" fmla="*/ 11 w 52"/>
                <a:gd name="T5" fmla="*/ 24 h 256"/>
                <a:gd name="T6" fmla="*/ 6 w 52"/>
                <a:gd name="T7" fmla="*/ 47 h 256"/>
                <a:gd name="T8" fmla="*/ 2 w 52"/>
                <a:gd name="T9" fmla="*/ 77 h 256"/>
                <a:gd name="T10" fmla="*/ 0 w 52"/>
                <a:gd name="T11" fmla="*/ 115 h 256"/>
                <a:gd name="T12" fmla="*/ 0 w 52"/>
                <a:gd name="T13" fmla="*/ 157 h 256"/>
                <a:gd name="T14" fmla="*/ 4 w 52"/>
                <a:gd name="T15" fmla="*/ 205 h 256"/>
                <a:gd name="T16" fmla="*/ 14 w 52"/>
                <a:gd name="T17" fmla="*/ 256 h 256"/>
                <a:gd name="T18" fmla="*/ 50 w 52"/>
                <a:gd name="T19" fmla="*/ 254 h 256"/>
                <a:gd name="T20" fmla="*/ 49 w 52"/>
                <a:gd name="T21" fmla="*/ 247 h 256"/>
                <a:gd name="T22" fmla="*/ 45 w 52"/>
                <a:gd name="T23" fmla="*/ 226 h 256"/>
                <a:gd name="T24" fmla="*/ 41 w 52"/>
                <a:gd name="T25" fmla="*/ 195 h 256"/>
                <a:gd name="T26" fmla="*/ 37 w 52"/>
                <a:gd name="T27" fmla="*/ 157 h 256"/>
                <a:gd name="T28" fmla="*/ 35 w 52"/>
                <a:gd name="T29" fmla="*/ 116 h 256"/>
                <a:gd name="T30" fmla="*/ 36 w 52"/>
                <a:gd name="T31" fmla="*/ 74 h 256"/>
                <a:gd name="T32" fmla="*/ 41 w 52"/>
                <a:gd name="T33" fmla="*/ 35 h 256"/>
                <a:gd name="T34" fmla="*/ 52 w 52"/>
                <a:gd name="T35" fmla="*/ 3 h 256"/>
                <a:gd name="T36" fmla="*/ 52 w 52"/>
                <a:gd name="T37" fmla="*/ 3 h 256"/>
                <a:gd name="T38" fmla="*/ 52 w 52"/>
                <a:gd name="T39" fmla="*/ 2 h 256"/>
                <a:gd name="T40" fmla="*/ 51 w 52"/>
                <a:gd name="T41" fmla="*/ 1 h 256"/>
                <a:gd name="T42" fmla="*/ 49 w 52"/>
                <a:gd name="T43" fmla="*/ 0 h 256"/>
                <a:gd name="T44" fmla="*/ 45 w 52"/>
                <a:gd name="T45" fmla="*/ 0 h 256"/>
                <a:gd name="T46" fmla="*/ 39 w 52"/>
                <a:gd name="T47" fmla="*/ 0 h 256"/>
                <a:gd name="T48" fmla="*/ 29 w 52"/>
                <a:gd name="T49" fmla="*/ 2 h 256"/>
                <a:gd name="T50" fmla="*/ 16 w 52"/>
                <a:gd name="T51" fmla="*/ 5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29" name="Freeform 623"/>
            <p:cNvSpPr>
              <a:spLocks noChangeArrowheads="1"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176 w 176"/>
                <a:gd name="T1" fmla="*/ 5 h 693"/>
                <a:gd name="T2" fmla="*/ 172 w 176"/>
                <a:gd name="T3" fmla="*/ 10 h 693"/>
                <a:gd name="T4" fmla="*/ 159 w 176"/>
                <a:gd name="T5" fmla="*/ 28 h 693"/>
                <a:gd name="T6" fmla="*/ 144 w 176"/>
                <a:gd name="T7" fmla="*/ 63 h 693"/>
                <a:gd name="T8" fmla="*/ 129 w 176"/>
                <a:gd name="T9" fmla="*/ 123 h 693"/>
                <a:gd name="T10" fmla="*/ 117 w 176"/>
                <a:gd name="T11" fmla="*/ 210 h 693"/>
                <a:gd name="T12" fmla="*/ 110 w 176"/>
                <a:gd name="T13" fmla="*/ 331 h 693"/>
                <a:gd name="T14" fmla="*/ 115 w 176"/>
                <a:gd name="T15" fmla="*/ 490 h 693"/>
                <a:gd name="T16" fmla="*/ 131 w 176"/>
                <a:gd name="T17" fmla="*/ 693 h 693"/>
                <a:gd name="T18" fmla="*/ 32 w 176"/>
                <a:gd name="T19" fmla="*/ 693 h 693"/>
                <a:gd name="T20" fmla="*/ 29 w 176"/>
                <a:gd name="T21" fmla="*/ 673 h 693"/>
                <a:gd name="T22" fmla="*/ 20 w 176"/>
                <a:gd name="T23" fmla="*/ 617 h 693"/>
                <a:gd name="T24" fmla="*/ 11 w 176"/>
                <a:gd name="T25" fmla="*/ 533 h 693"/>
                <a:gd name="T26" fmla="*/ 3 w 176"/>
                <a:gd name="T27" fmla="*/ 430 h 693"/>
                <a:gd name="T28" fmla="*/ 0 w 176"/>
                <a:gd name="T29" fmla="*/ 317 h 693"/>
                <a:gd name="T30" fmla="*/ 6 w 176"/>
                <a:gd name="T31" fmla="*/ 202 h 693"/>
                <a:gd name="T32" fmla="*/ 23 w 176"/>
                <a:gd name="T33" fmla="*/ 93 h 693"/>
                <a:gd name="T34" fmla="*/ 57 w 176"/>
                <a:gd name="T35" fmla="*/ 0 h 693"/>
                <a:gd name="T36" fmla="*/ 176 w 176"/>
                <a:gd name="T37" fmla="*/ 5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30" name="Freeform 624"/>
            <p:cNvSpPr>
              <a:spLocks noChangeArrowheads="1"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49 w 149"/>
                <a:gd name="T1" fmla="*/ 4 h 592"/>
                <a:gd name="T2" fmla="*/ 145 w 149"/>
                <a:gd name="T3" fmla="*/ 8 h 592"/>
                <a:gd name="T4" fmla="*/ 136 w 149"/>
                <a:gd name="T5" fmla="*/ 24 h 592"/>
                <a:gd name="T6" fmla="*/ 123 w 149"/>
                <a:gd name="T7" fmla="*/ 54 h 592"/>
                <a:gd name="T8" fmla="*/ 110 w 149"/>
                <a:gd name="T9" fmla="*/ 104 h 592"/>
                <a:gd name="T10" fmla="*/ 99 w 149"/>
                <a:gd name="T11" fmla="*/ 179 h 592"/>
                <a:gd name="T12" fmla="*/ 94 w 149"/>
                <a:gd name="T13" fmla="*/ 282 h 592"/>
                <a:gd name="T14" fmla="*/ 97 w 149"/>
                <a:gd name="T15" fmla="*/ 418 h 592"/>
                <a:gd name="T16" fmla="*/ 112 w 149"/>
                <a:gd name="T17" fmla="*/ 592 h 592"/>
                <a:gd name="T18" fmla="*/ 27 w 149"/>
                <a:gd name="T19" fmla="*/ 592 h 592"/>
                <a:gd name="T20" fmla="*/ 24 w 149"/>
                <a:gd name="T21" fmla="*/ 575 h 592"/>
                <a:gd name="T22" fmla="*/ 17 w 149"/>
                <a:gd name="T23" fmla="*/ 527 h 592"/>
                <a:gd name="T24" fmla="*/ 9 w 149"/>
                <a:gd name="T25" fmla="*/ 455 h 592"/>
                <a:gd name="T26" fmla="*/ 2 w 149"/>
                <a:gd name="T27" fmla="*/ 367 h 592"/>
                <a:gd name="T28" fmla="*/ 0 w 149"/>
                <a:gd name="T29" fmla="*/ 271 h 592"/>
                <a:gd name="T30" fmla="*/ 5 w 149"/>
                <a:gd name="T31" fmla="*/ 173 h 592"/>
                <a:gd name="T32" fmla="*/ 20 w 149"/>
                <a:gd name="T33" fmla="*/ 80 h 592"/>
                <a:gd name="T34" fmla="*/ 48 w 149"/>
                <a:gd name="T35" fmla="*/ 0 h 592"/>
                <a:gd name="T36" fmla="*/ 149 w 149"/>
                <a:gd name="T37" fmla="*/ 4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31" name="Freeform 625"/>
            <p:cNvSpPr>
              <a:spLocks noChangeArrowheads="1"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24 w 124"/>
                <a:gd name="T1" fmla="*/ 4 h 490"/>
                <a:gd name="T2" fmla="*/ 121 w 124"/>
                <a:gd name="T3" fmla="*/ 7 h 490"/>
                <a:gd name="T4" fmla="*/ 113 w 124"/>
                <a:gd name="T5" fmla="*/ 21 h 490"/>
                <a:gd name="T6" fmla="*/ 103 w 124"/>
                <a:gd name="T7" fmla="*/ 45 h 490"/>
                <a:gd name="T8" fmla="*/ 91 w 124"/>
                <a:gd name="T9" fmla="*/ 87 h 490"/>
                <a:gd name="T10" fmla="*/ 83 w 124"/>
                <a:gd name="T11" fmla="*/ 148 h 490"/>
                <a:gd name="T12" fmla="*/ 79 w 124"/>
                <a:gd name="T13" fmla="*/ 234 h 490"/>
                <a:gd name="T14" fmla="*/ 81 w 124"/>
                <a:gd name="T15" fmla="*/ 347 h 490"/>
                <a:gd name="T16" fmla="*/ 93 w 124"/>
                <a:gd name="T17" fmla="*/ 490 h 490"/>
                <a:gd name="T18" fmla="*/ 23 w 124"/>
                <a:gd name="T19" fmla="*/ 490 h 490"/>
                <a:gd name="T20" fmla="*/ 21 w 124"/>
                <a:gd name="T21" fmla="*/ 476 h 490"/>
                <a:gd name="T22" fmla="*/ 15 w 124"/>
                <a:gd name="T23" fmla="*/ 436 h 490"/>
                <a:gd name="T24" fmla="*/ 8 w 124"/>
                <a:gd name="T25" fmla="*/ 377 h 490"/>
                <a:gd name="T26" fmla="*/ 2 w 124"/>
                <a:gd name="T27" fmla="*/ 304 h 490"/>
                <a:gd name="T28" fmla="*/ 0 w 124"/>
                <a:gd name="T29" fmla="*/ 224 h 490"/>
                <a:gd name="T30" fmla="*/ 4 w 124"/>
                <a:gd name="T31" fmla="*/ 143 h 490"/>
                <a:gd name="T32" fmla="*/ 17 w 124"/>
                <a:gd name="T33" fmla="*/ 67 h 490"/>
                <a:gd name="T34" fmla="*/ 40 w 124"/>
                <a:gd name="T35" fmla="*/ 0 h 490"/>
                <a:gd name="T36" fmla="*/ 124 w 124"/>
                <a:gd name="T37" fmla="*/ 4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32" name="Freeform 626"/>
            <p:cNvSpPr>
              <a:spLocks noChangeArrowheads="1"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99 w 99"/>
                <a:gd name="T1" fmla="*/ 3 h 389"/>
                <a:gd name="T2" fmla="*/ 96 w 99"/>
                <a:gd name="T3" fmla="*/ 6 h 389"/>
                <a:gd name="T4" fmla="*/ 89 w 99"/>
                <a:gd name="T5" fmla="*/ 16 h 389"/>
                <a:gd name="T6" fmla="*/ 81 w 99"/>
                <a:gd name="T7" fmla="*/ 36 h 389"/>
                <a:gd name="T8" fmla="*/ 72 w 99"/>
                <a:gd name="T9" fmla="*/ 69 h 389"/>
                <a:gd name="T10" fmla="*/ 66 w 99"/>
                <a:gd name="T11" fmla="*/ 118 h 389"/>
                <a:gd name="T12" fmla="*/ 62 w 99"/>
                <a:gd name="T13" fmla="*/ 185 h 389"/>
                <a:gd name="T14" fmla="*/ 64 w 99"/>
                <a:gd name="T15" fmla="*/ 275 h 389"/>
                <a:gd name="T16" fmla="*/ 73 w 99"/>
                <a:gd name="T17" fmla="*/ 389 h 389"/>
                <a:gd name="T18" fmla="*/ 18 w 99"/>
                <a:gd name="T19" fmla="*/ 389 h 389"/>
                <a:gd name="T20" fmla="*/ 16 w 99"/>
                <a:gd name="T21" fmla="*/ 378 h 389"/>
                <a:gd name="T22" fmla="*/ 11 w 99"/>
                <a:gd name="T23" fmla="*/ 346 h 389"/>
                <a:gd name="T24" fmla="*/ 6 w 99"/>
                <a:gd name="T25" fmla="*/ 299 h 389"/>
                <a:gd name="T26" fmla="*/ 2 w 99"/>
                <a:gd name="T27" fmla="*/ 242 h 389"/>
                <a:gd name="T28" fmla="*/ 0 w 99"/>
                <a:gd name="T29" fmla="*/ 178 h 389"/>
                <a:gd name="T30" fmla="*/ 4 w 99"/>
                <a:gd name="T31" fmla="*/ 114 h 389"/>
                <a:gd name="T32" fmla="*/ 14 w 99"/>
                <a:gd name="T33" fmla="*/ 52 h 389"/>
                <a:gd name="T34" fmla="*/ 32 w 99"/>
                <a:gd name="T35" fmla="*/ 0 h 389"/>
                <a:gd name="T36" fmla="*/ 99 w 99"/>
                <a:gd name="T37" fmla="*/ 3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33" name="Freeform 627"/>
            <p:cNvSpPr>
              <a:spLocks noChangeArrowheads="1"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72 w 72"/>
                <a:gd name="T1" fmla="*/ 2 h 287"/>
                <a:gd name="T2" fmla="*/ 70 w 72"/>
                <a:gd name="T3" fmla="*/ 4 h 287"/>
                <a:gd name="T4" fmla="*/ 66 w 72"/>
                <a:gd name="T5" fmla="*/ 12 h 287"/>
                <a:gd name="T6" fmla="*/ 59 w 72"/>
                <a:gd name="T7" fmla="*/ 27 h 287"/>
                <a:gd name="T8" fmla="*/ 53 w 72"/>
                <a:gd name="T9" fmla="*/ 50 h 287"/>
                <a:gd name="T10" fmla="*/ 48 w 72"/>
                <a:gd name="T11" fmla="*/ 87 h 287"/>
                <a:gd name="T12" fmla="*/ 46 w 72"/>
                <a:gd name="T13" fmla="*/ 137 h 287"/>
                <a:gd name="T14" fmla="*/ 47 w 72"/>
                <a:gd name="T15" fmla="*/ 203 h 287"/>
                <a:gd name="T16" fmla="*/ 54 w 72"/>
                <a:gd name="T17" fmla="*/ 287 h 287"/>
                <a:gd name="T18" fmla="*/ 13 w 72"/>
                <a:gd name="T19" fmla="*/ 287 h 287"/>
                <a:gd name="T20" fmla="*/ 12 w 72"/>
                <a:gd name="T21" fmla="*/ 279 h 287"/>
                <a:gd name="T22" fmla="*/ 8 w 72"/>
                <a:gd name="T23" fmla="*/ 255 h 287"/>
                <a:gd name="T24" fmla="*/ 4 w 72"/>
                <a:gd name="T25" fmla="*/ 220 h 287"/>
                <a:gd name="T26" fmla="*/ 1 w 72"/>
                <a:gd name="T27" fmla="*/ 178 h 287"/>
                <a:gd name="T28" fmla="*/ 0 w 72"/>
                <a:gd name="T29" fmla="*/ 131 h 287"/>
                <a:gd name="T30" fmla="*/ 2 w 72"/>
                <a:gd name="T31" fmla="*/ 84 h 287"/>
                <a:gd name="T32" fmla="*/ 9 w 72"/>
                <a:gd name="T33" fmla="*/ 39 h 287"/>
                <a:gd name="T34" fmla="*/ 23 w 72"/>
                <a:gd name="T35" fmla="*/ 0 h 287"/>
                <a:gd name="T36" fmla="*/ 72 w 72"/>
                <a:gd name="T37" fmla="*/ 2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34" name="Rectangle 628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335" name="Freeform 629"/>
            <p:cNvSpPr>
              <a:spLocks noChangeArrowheads="1"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33 w 354"/>
                <a:gd name="T1" fmla="*/ 39 h 418"/>
                <a:gd name="T2" fmla="*/ 30 w 354"/>
                <a:gd name="T3" fmla="*/ 48 h 418"/>
                <a:gd name="T4" fmla="*/ 23 w 354"/>
                <a:gd name="T5" fmla="*/ 71 h 418"/>
                <a:gd name="T6" fmla="*/ 15 w 354"/>
                <a:gd name="T7" fmla="*/ 107 h 418"/>
                <a:gd name="T8" fmla="*/ 7 w 354"/>
                <a:gd name="T9" fmla="*/ 155 h 418"/>
                <a:gd name="T10" fmla="*/ 1 w 354"/>
                <a:gd name="T11" fmla="*/ 212 h 418"/>
                <a:gd name="T12" fmla="*/ 0 w 354"/>
                <a:gd name="T13" fmla="*/ 276 h 418"/>
                <a:gd name="T14" fmla="*/ 6 w 354"/>
                <a:gd name="T15" fmla="*/ 345 h 418"/>
                <a:gd name="T16" fmla="*/ 21 w 354"/>
                <a:gd name="T17" fmla="*/ 418 h 418"/>
                <a:gd name="T18" fmla="*/ 21 w 354"/>
                <a:gd name="T19" fmla="*/ 415 h 418"/>
                <a:gd name="T20" fmla="*/ 21 w 354"/>
                <a:gd name="T21" fmla="*/ 405 h 418"/>
                <a:gd name="T22" fmla="*/ 21 w 354"/>
                <a:gd name="T23" fmla="*/ 390 h 418"/>
                <a:gd name="T24" fmla="*/ 21 w 354"/>
                <a:gd name="T25" fmla="*/ 372 h 418"/>
                <a:gd name="T26" fmla="*/ 23 w 354"/>
                <a:gd name="T27" fmla="*/ 348 h 418"/>
                <a:gd name="T28" fmla="*/ 27 w 354"/>
                <a:gd name="T29" fmla="*/ 324 h 418"/>
                <a:gd name="T30" fmla="*/ 31 w 354"/>
                <a:gd name="T31" fmla="*/ 296 h 418"/>
                <a:gd name="T32" fmla="*/ 37 w 354"/>
                <a:gd name="T33" fmla="*/ 267 h 418"/>
                <a:gd name="T34" fmla="*/ 46 w 354"/>
                <a:gd name="T35" fmla="*/ 239 h 418"/>
                <a:gd name="T36" fmla="*/ 57 w 354"/>
                <a:gd name="T37" fmla="*/ 211 h 418"/>
                <a:gd name="T38" fmla="*/ 70 w 354"/>
                <a:gd name="T39" fmla="*/ 185 h 418"/>
                <a:gd name="T40" fmla="*/ 88 w 354"/>
                <a:gd name="T41" fmla="*/ 160 h 418"/>
                <a:gd name="T42" fmla="*/ 109 w 354"/>
                <a:gd name="T43" fmla="*/ 139 h 418"/>
                <a:gd name="T44" fmla="*/ 133 w 354"/>
                <a:gd name="T45" fmla="*/ 121 h 418"/>
                <a:gd name="T46" fmla="*/ 163 w 354"/>
                <a:gd name="T47" fmla="*/ 109 h 418"/>
                <a:gd name="T48" fmla="*/ 197 w 354"/>
                <a:gd name="T49" fmla="*/ 102 h 418"/>
                <a:gd name="T50" fmla="*/ 199 w 354"/>
                <a:gd name="T51" fmla="*/ 100 h 418"/>
                <a:gd name="T52" fmla="*/ 205 w 354"/>
                <a:gd name="T53" fmla="*/ 96 h 418"/>
                <a:gd name="T54" fmla="*/ 215 w 354"/>
                <a:gd name="T55" fmla="*/ 88 h 418"/>
                <a:gd name="T56" fmla="*/ 231 w 354"/>
                <a:gd name="T57" fmla="*/ 78 h 418"/>
                <a:gd name="T58" fmla="*/ 252 w 354"/>
                <a:gd name="T59" fmla="*/ 66 h 418"/>
                <a:gd name="T60" fmla="*/ 280 w 354"/>
                <a:gd name="T61" fmla="*/ 52 h 418"/>
                <a:gd name="T62" fmla="*/ 314 w 354"/>
                <a:gd name="T63" fmla="*/ 35 h 418"/>
                <a:gd name="T64" fmla="*/ 354 w 354"/>
                <a:gd name="T65" fmla="*/ 17 h 418"/>
                <a:gd name="T66" fmla="*/ 352 w 354"/>
                <a:gd name="T67" fmla="*/ 16 h 418"/>
                <a:gd name="T68" fmla="*/ 346 w 354"/>
                <a:gd name="T69" fmla="*/ 15 h 418"/>
                <a:gd name="T70" fmla="*/ 337 w 354"/>
                <a:gd name="T71" fmla="*/ 13 h 418"/>
                <a:gd name="T72" fmla="*/ 324 w 354"/>
                <a:gd name="T73" fmla="*/ 11 h 418"/>
                <a:gd name="T74" fmla="*/ 308 w 354"/>
                <a:gd name="T75" fmla="*/ 8 h 418"/>
                <a:gd name="T76" fmla="*/ 290 w 354"/>
                <a:gd name="T77" fmla="*/ 6 h 418"/>
                <a:gd name="T78" fmla="*/ 269 w 354"/>
                <a:gd name="T79" fmla="*/ 4 h 418"/>
                <a:gd name="T80" fmla="*/ 246 w 354"/>
                <a:gd name="T81" fmla="*/ 1 h 418"/>
                <a:gd name="T82" fmla="*/ 222 w 354"/>
                <a:gd name="T83" fmla="*/ 0 h 418"/>
                <a:gd name="T84" fmla="*/ 197 w 354"/>
                <a:gd name="T85" fmla="*/ 1 h 418"/>
                <a:gd name="T86" fmla="*/ 170 w 354"/>
                <a:gd name="T87" fmla="*/ 3 h 418"/>
                <a:gd name="T88" fmla="*/ 143 w 354"/>
                <a:gd name="T89" fmla="*/ 6 h 418"/>
                <a:gd name="T90" fmla="*/ 115 w 354"/>
                <a:gd name="T91" fmla="*/ 11 h 418"/>
                <a:gd name="T92" fmla="*/ 87 w 354"/>
                <a:gd name="T93" fmla="*/ 18 h 418"/>
                <a:gd name="T94" fmla="*/ 59 w 354"/>
                <a:gd name="T95" fmla="*/ 27 h 418"/>
                <a:gd name="T96" fmla="*/ 33 w 354"/>
                <a:gd name="T97" fmla="*/ 39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36" name="Freeform 630"/>
            <p:cNvSpPr>
              <a:spLocks noChangeArrowheads="1"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8 h 79"/>
                <a:gd name="T16" fmla="*/ 51 w 290"/>
                <a:gd name="T17" fmla="*/ 12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8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5 h 79"/>
                <a:gd name="T36" fmla="*/ 281 w 290"/>
                <a:gd name="T37" fmla="*/ 44 h 79"/>
                <a:gd name="T38" fmla="*/ 274 w 290"/>
                <a:gd name="T39" fmla="*/ 42 h 79"/>
                <a:gd name="T40" fmla="*/ 263 w 290"/>
                <a:gd name="T41" fmla="*/ 39 h 79"/>
                <a:gd name="T42" fmla="*/ 249 w 290"/>
                <a:gd name="T43" fmla="*/ 35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2 h 79"/>
                <a:gd name="T52" fmla="*/ 144 w 290"/>
                <a:gd name="T53" fmla="*/ 21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37" name="Freeform 631"/>
            <p:cNvSpPr>
              <a:spLocks noChangeArrowheads="1"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7 h 79"/>
                <a:gd name="T16" fmla="*/ 51 w 290"/>
                <a:gd name="T17" fmla="*/ 11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7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4 h 79"/>
                <a:gd name="T36" fmla="*/ 281 w 290"/>
                <a:gd name="T37" fmla="*/ 43 h 79"/>
                <a:gd name="T38" fmla="*/ 274 w 290"/>
                <a:gd name="T39" fmla="*/ 41 h 79"/>
                <a:gd name="T40" fmla="*/ 263 w 290"/>
                <a:gd name="T41" fmla="*/ 38 h 79"/>
                <a:gd name="T42" fmla="*/ 249 w 290"/>
                <a:gd name="T43" fmla="*/ 34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1 h 79"/>
                <a:gd name="T52" fmla="*/ 144 w 290"/>
                <a:gd name="T53" fmla="*/ 20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38" name="Freeform 632"/>
            <p:cNvSpPr>
              <a:spLocks noChangeArrowheads="1"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840 h 868"/>
                <a:gd name="T4" fmla="*/ 142 w 469"/>
                <a:gd name="T5" fmla="*/ 868 h 868"/>
                <a:gd name="T6" fmla="*/ 136 w 469"/>
                <a:gd name="T7" fmla="*/ 755 h 868"/>
                <a:gd name="T8" fmla="*/ 469 w 469"/>
                <a:gd name="T9" fmla="*/ 806 h 868"/>
                <a:gd name="T10" fmla="*/ 463 w 469"/>
                <a:gd name="T11" fmla="*/ 761 h 868"/>
                <a:gd name="T12" fmla="*/ 232 w 469"/>
                <a:gd name="T13" fmla="*/ 732 h 868"/>
                <a:gd name="T14" fmla="*/ 226 w 469"/>
                <a:gd name="T15" fmla="*/ 635 h 868"/>
                <a:gd name="T16" fmla="*/ 68 w 469"/>
                <a:gd name="T17" fmla="*/ 635 h 868"/>
                <a:gd name="T18" fmla="*/ 64 w 469"/>
                <a:gd name="T19" fmla="*/ 623 h 868"/>
                <a:gd name="T20" fmla="*/ 53 w 469"/>
                <a:gd name="T21" fmla="*/ 587 h 868"/>
                <a:gd name="T22" fmla="*/ 39 w 469"/>
                <a:gd name="T23" fmla="*/ 530 h 868"/>
                <a:gd name="T24" fmla="*/ 25 w 469"/>
                <a:gd name="T25" fmla="*/ 455 h 868"/>
                <a:gd name="T26" fmla="*/ 14 w 469"/>
                <a:gd name="T27" fmla="*/ 365 h 868"/>
                <a:gd name="T28" fmla="*/ 10 w 469"/>
                <a:gd name="T29" fmla="*/ 262 h 868"/>
                <a:gd name="T30" fmla="*/ 19 w 469"/>
                <a:gd name="T31" fmla="*/ 149 h 868"/>
                <a:gd name="T32" fmla="*/ 40 w 469"/>
                <a:gd name="T33" fmla="*/ 29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39" name="Freeform 633"/>
            <p:cNvSpPr>
              <a:spLocks noChangeArrowheads="1"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18 h 118"/>
                <a:gd name="T2" fmla="*/ 3 w 604"/>
                <a:gd name="T3" fmla="*/ 117 h 118"/>
                <a:gd name="T4" fmla="*/ 14 w 604"/>
                <a:gd name="T5" fmla="*/ 113 h 118"/>
                <a:gd name="T6" fmla="*/ 29 w 604"/>
                <a:gd name="T7" fmla="*/ 108 h 118"/>
                <a:gd name="T8" fmla="*/ 50 w 604"/>
                <a:gd name="T9" fmla="*/ 101 h 118"/>
                <a:gd name="T10" fmla="*/ 77 w 604"/>
                <a:gd name="T11" fmla="*/ 93 h 118"/>
                <a:gd name="T12" fmla="*/ 107 w 604"/>
                <a:gd name="T13" fmla="*/ 85 h 118"/>
                <a:gd name="T14" fmla="*/ 143 w 604"/>
                <a:gd name="T15" fmla="*/ 76 h 118"/>
                <a:gd name="T16" fmla="*/ 181 w 604"/>
                <a:gd name="T17" fmla="*/ 69 h 118"/>
                <a:gd name="T18" fmla="*/ 224 w 604"/>
                <a:gd name="T19" fmla="*/ 62 h 118"/>
                <a:gd name="T20" fmla="*/ 270 w 604"/>
                <a:gd name="T21" fmla="*/ 57 h 118"/>
                <a:gd name="T22" fmla="*/ 319 w 604"/>
                <a:gd name="T23" fmla="*/ 53 h 118"/>
                <a:gd name="T24" fmla="*/ 369 w 604"/>
                <a:gd name="T25" fmla="*/ 52 h 118"/>
                <a:gd name="T26" fmla="*/ 422 w 604"/>
                <a:gd name="T27" fmla="*/ 53 h 118"/>
                <a:gd name="T28" fmla="*/ 476 w 604"/>
                <a:gd name="T29" fmla="*/ 58 h 118"/>
                <a:gd name="T30" fmla="*/ 531 w 604"/>
                <a:gd name="T31" fmla="*/ 66 h 118"/>
                <a:gd name="T32" fmla="*/ 587 w 604"/>
                <a:gd name="T33" fmla="*/ 78 h 118"/>
                <a:gd name="T34" fmla="*/ 604 w 604"/>
                <a:gd name="T35" fmla="*/ 0 h 118"/>
                <a:gd name="T36" fmla="*/ 600 w 604"/>
                <a:gd name="T37" fmla="*/ 0 h 118"/>
                <a:gd name="T38" fmla="*/ 587 w 604"/>
                <a:gd name="T39" fmla="*/ 0 h 118"/>
                <a:gd name="T40" fmla="*/ 566 w 604"/>
                <a:gd name="T41" fmla="*/ 0 h 118"/>
                <a:gd name="T42" fmla="*/ 540 w 604"/>
                <a:gd name="T43" fmla="*/ 1 h 118"/>
                <a:gd name="T44" fmla="*/ 507 w 604"/>
                <a:gd name="T45" fmla="*/ 2 h 118"/>
                <a:gd name="T46" fmla="*/ 470 w 604"/>
                <a:gd name="T47" fmla="*/ 3 h 118"/>
                <a:gd name="T48" fmla="*/ 428 w 604"/>
                <a:gd name="T49" fmla="*/ 6 h 118"/>
                <a:gd name="T50" fmla="*/ 383 w 604"/>
                <a:gd name="T51" fmla="*/ 8 h 118"/>
                <a:gd name="T52" fmla="*/ 335 w 604"/>
                <a:gd name="T53" fmla="*/ 12 h 118"/>
                <a:gd name="T54" fmla="*/ 285 w 604"/>
                <a:gd name="T55" fmla="*/ 16 h 118"/>
                <a:gd name="T56" fmla="*/ 235 w 604"/>
                <a:gd name="T57" fmla="*/ 21 h 118"/>
                <a:gd name="T58" fmla="*/ 186 w 604"/>
                <a:gd name="T59" fmla="*/ 28 h 118"/>
                <a:gd name="T60" fmla="*/ 136 w 604"/>
                <a:gd name="T61" fmla="*/ 36 h 118"/>
                <a:gd name="T62" fmla="*/ 88 w 604"/>
                <a:gd name="T63" fmla="*/ 45 h 118"/>
                <a:gd name="T64" fmla="*/ 42 w 604"/>
                <a:gd name="T65" fmla="*/ 55 h 118"/>
                <a:gd name="T66" fmla="*/ 0 w 604"/>
                <a:gd name="T67" fmla="*/ 67 h 118"/>
                <a:gd name="T68" fmla="*/ 0 w 604"/>
                <a:gd name="T69" fmla="*/ 118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40" name="Freeform 634"/>
            <p:cNvSpPr>
              <a:spLocks noChangeArrowheads="1"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30 w 1017"/>
                <a:gd name="T1" fmla="*/ 326 h 337"/>
                <a:gd name="T2" fmla="*/ 432 w 1017"/>
                <a:gd name="T3" fmla="*/ 325 h 337"/>
                <a:gd name="T4" fmla="*/ 438 w 1017"/>
                <a:gd name="T5" fmla="*/ 323 h 337"/>
                <a:gd name="T6" fmla="*/ 447 w 1017"/>
                <a:gd name="T7" fmla="*/ 319 h 337"/>
                <a:gd name="T8" fmla="*/ 459 w 1017"/>
                <a:gd name="T9" fmla="*/ 314 h 337"/>
                <a:gd name="T10" fmla="*/ 474 w 1017"/>
                <a:gd name="T11" fmla="*/ 308 h 337"/>
                <a:gd name="T12" fmla="*/ 491 w 1017"/>
                <a:gd name="T13" fmla="*/ 301 h 337"/>
                <a:gd name="T14" fmla="*/ 509 w 1017"/>
                <a:gd name="T15" fmla="*/ 291 h 337"/>
                <a:gd name="T16" fmla="*/ 528 w 1017"/>
                <a:gd name="T17" fmla="*/ 282 h 337"/>
                <a:gd name="T18" fmla="*/ 549 w 1017"/>
                <a:gd name="T19" fmla="*/ 272 h 337"/>
                <a:gd name="T20" fmla="*/ 568 w 1017"/>
                <a:gd name="T21" fmla="*/ 260 h 337"/>
                <a:gd name="T22" fmla="*/ 587 w 1017"/>
                <a:gd name="T23" fmla="*/ 248 h 337"/>
                <a:gd name="T24" fmla="*/ 606 w 1017"/>
                <a:gd name="T25" fmla="*/ 235 h 337"/>
                <a:gd name="T26" fmla="*/ 623 w 1017"/>
                <a:gd name="T27" fmla="*/ 222 h 337"/>
                <a:gd name="T28" fmla="*/ 638 w 1017"/>
                <a:gd name="T29" fmla="*/ 208 h 337"/>
                <a:gd name="T30" fmla="*/ 651 w 1017"/>
                <a:gd name="T31" fmla="*/ 193 h 337"/>
                <a:gd name="T32" fmla="*/ 662 w 1017"/>
                <a:gd name="T33" fmla="*/ 179 h 337"/>
                <a:gd name="T34" fmla="*/ 0 w 1017"/>
                <a:gd name="T35" fmla="*/ 17 h 337"/>
                <a:gd name="T36" fmla="*/ 51 w 1017"/>
                <a:gd name="T37" fmla="*/ 0 h 337"/>
                <a:gd name="T38" fmla="*/ 1017 w 1017"/>
                <a:gd name="T39" fmla="*/ 237 h 337"/>
                <a:gd name="T40" fmla="*/ 977 w 1017"/>
                <a:gd name="T41" fmla="*/ 260 h 337"/>
                <a:gd name="T42" fmla="*/ 698 w 1017"/>
                <a:gd name="T43" fmla="*/ 188 h 337"/>
                <a:gd name="T44" fmla="*/ 697 w 1017"/>
                <a:gd name="T45" fmla="*/ 189 h 337"/>
                <a:gd name="T46" fmla="*/ 695 w 1017"/>
                <a:gd name="T47" fmla="*/ 192 h 337"/>
                <a:gd name="T48" fmla="*/ 691 w 1017"/>
                <a:gd name="T49" fmla="*/ 196 h 337"/>
                <a:gd name="T50" fmla="*/ 685 w 1017"/>
                <a:gd name="T51" fmla="*/ 202 h 337"/>
                <a:gd name="T52" fmla="*/ 678 w 1017"/>
                <a:gd name="T53" fmla="*/ 211 h 337"/>
                <a:gd name="T54" fmla="*/ 668 w 1017"/>
                <a:gd name="T55" fmla="*/ 219 h 337"/>
                <a:gd name="T56" fmla="*/ 657 w 1017"/>
                <a:gd name="T57" fmla="*/ 229 h 337"/>
                <a:gd name="T58" fmla="*/ 642 w 1017"/>
                <a:gd name="T59" fmla="*/ 239 h 337"/>
                <a:gd name="T60" fmla="*/ 626 w 1017"/>
                <a:gd name="T61" fmla="*/ 250 h 337"/>
                <a:gd name="T62" fmla="*/ 609 w 1017"/>
                <a:gd name="T63" fmla="*/ 263 h 337"/>
                <a:gd name="T64" fmla="*/ 587 w 1017"/>
                <a:gd name="T65" fmla="*/ 275 h 337"/>
                <a:gd name="T66" fmla="*/ 565 w 1017"/>
                <a:gd name="T67" fmla="*/ 287 h 337"/>
                <a:gd name="T68" fmla="*/ 540 w 1017"/>
                <a:gd name="T69" fmla="*/ 301 h 337"/>
                <a:gd name="T70" fmla="*/ 511 w 1017"/>
                <a:gd name="T71" fmla="*/ 313 h 337"/>
                <a:gd name="T72" fmla="*/ 480 w 1017"/>
                <a:gd name="T73" fmla="*/ 325 h 337"/>
                <a:gd name="T74" fmla="*/ 447 w 1017"/>
                <a:gd name="T75" fmla="*/ 337 h 337"/>
                <a:gd name="T76" fmla="*/ 430 w 1017"/>
                <a:gd name="T77" fmla="*/ 326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41" name="Freeform 635"/>
            <p:cNvSpPr>
              <a:spLocks noChangeArrowheads="1"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013 w 1036"/>
                <a:gd name="T3" fmla="*/ 303 h 303"/>
                <a:gd name="T4" fmla="*/ 1036 w 1036"/>
                <a:gd name="T5" fmla="*/ 303 h 303"/>
                <a:gd name="T6" fmla="*/ 31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42" name="Freeform 636"/>
            <p:cNvSpPr>
              <a:spLocks noChangeArrowheads="1"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1 h 270"/>
                <a:gd name="T2" fmla="*/ 1001 w 1023"/>
                <a:gd name="T3" fmla="*/ 270 h 270"/>
                <a:gd name="T4" fmla="*/ 1023 w 1023"/>
                <a:gd name="T5" fmla="*/ 269 h 270"/>
                <a:gd name="T6" fmla="*/ 31 w 1023"/>
                <a:gd name="T7" fmla="*/ 0 h 270"/>
                <a:gd name="T8" fmla="*/ 0 w 1023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43" name="Freeform 637"/>
            <p:cNvSpPr>
              <a:spLocks noChangeArrowheads="1"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009 w 1028"/>
                <a:gd name="T3" fmla="*/ 299 h 299"/>
                <a:gd name="T4" fmla="*/ 1028 w 1028"/>
                <a:gd name="T5" fmla="*/ 292 h 299"/>
                <a:gd name="T6" fmla="*/ 30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75" name="Group 638"/>
          <p:cNvGrpSpPr>
            <a:grpSpLocks/>
          </p:cNvGrpSpPr>
          <p:nvPr/>
        </p:nvGrpSpPr>
        <p:grpSpPr bwMode="auto">
          <a:xfrm>
            <a:off x="5843588" y="5184775"/>
            <a:ext cx="336550" cy="280988"/>
            <a:chOff x="3681" y="3266"/>
            <a:chExt cx="212" cy="177"/>
          </a:xfrm>
        </p:grpSpPr>
        <p:sp>
          <p:nvSpPr>
            <p:cNvPr id="40266" name="Freeform 639"/>
            <p:cNvSpPr>
              <a:spLocks noChangeArrowheads="1"/>
            </p:cNvSpPr>
            <p:nvPr/>
          </p:nvSpPr>
          <p:spPr bwMode="auto">
            <a:xfrm>
              <a:off x="3681" y="3266"/>
              <a:ext cx="213" cy="178"/>
            </a:xfrm>
            <a:custGeom>
              <a:avLst/>
              <a:gdLst>
                <a:gd name="T0" fmla="*/ 539 w 1913"/>
                <a:gd name="T1" fmla="*/ 115 h 1606"/>
                <a:gd name="T2" fmla="*/ 544 w 1913"/>
                <a:gd name="T3" fmla="*/ 114 h 1606"/>
                <a:gd name="T4" fmla="*/ 555 w 1913"/>
                <a:gd name="T5" fmla="*/ 110 h 1606"/>
                <a:gd name="T6" fmla="*/ 574 w 1913"/>
                <a:gd name="T7" fmla="*/ 103 h 1606"/>
                <a:gd name="T8" fmla="*/ 602 w 1913"/>
                <a:gd name="T9" fmla="*/ 95 h 1606"/>
                <a:gd name="T10" fmla="*/ 636 w 1913"/>
                <a:gd name="T11" fmla="*/ 85 h 1606"/>
                <a:gd name="T12" fmla="*/ 679 w 1913"/>
                <a:gd name="T13" fmla="*/ 75 h 1606"/>
                <a:gd name="T14" fmla="*/ 730 w 1913"/>
                <a:gd name="T15" fmla="*/ 64 h 1606"/>
                <a:gd name="T16" fmla="*/ 789 w 1913"/>
                <a:gd name="T17" fmla="*/ 52 h 1606"/>
                <a:gd name="T18" fmla="*/ 855 w 1913"/>
                <a:gd name="T19" fmla="*/ 41 h 1606"/>
                <a:gd name="T20" fmla="*/ 929 w 1913"/>
                <a:gd name="T21" fmla="*/ 31 h 1606"/>
                <a:gd name="T22" fmla="*/ 1013 w 1913"/>
                <a:gd name="T23" fmla="*/ 21 h 1606"/>
                <a:gd name="T24" fmla="*/ 1103 w 1913"/>
                <a:gd name="T25" fmla="*/ 13 h 1606"/>
                <a:gd name="T26" fmla="*/ 1202 w 1913"/>
                <a:gd name="T27" fmla="*/ 6 h 1606"/>
                <a:gd name="T28" fmla="*/ 1309 w 1913"/>
                <a:gd name="T29" fmla="*/ 1 h 1606"/>
                <a:gd name="T30" fmla="*/ 1425 w 1913"/>
                <a:gd name="T31" fmla="*/ 0 h 1606"/>
                <a:gd name="T32" fmla="*/ 1548 w 1913"/>
                <a:gd name="T33" fmla="*/ 1 h 1606"/>
                <a:gd name="T34" fmla="*/ 1601 w 1913"/>
                <a:gd name="T35" fmla="*/ 221 h 1606"/>
                <a:gd name="T36" fmla="*/ 1620 w 1913"/>
                <a:gd name="T37" fmla="*/ 230 h 1606"/>
                <a:gd name="T38" fmla="*/ 1663 w 1913"/>
                <a:gd name="T39" fmla="*/ 260 h 1606"/>
                <a:gd name="T40" fmla="*/ 1709 w 1913"/>
                <a:gd name="T41" fmla="*/ 312 h 1606"/>
                <a:gd name="T42" fmla="*/ 1736 w 1913"/>
                <a:gd name="T43" fmla="*/ 388 h 1606"/>
                <a:gd name="T44" fmla="*/ 1849 w 1913"/>
                <a:gd name="T45" fmla="*/ 898 h 1606"/>
                <a:gd name="T46" fmla="*/ 1895 w 1913"/>
                <a:gd name="T47" fmla="*/ 1110 h 1606"/>
                <a:gd name="T48" fmla="*/ 1902 w 1913"/>
                <a:gd name="T49" fmla="*/ 1125 h 1606"/>
                <a:gd name="T50" fmla="*/ 1912 w 1913"/>
                <a:gd name="T51" fmla="*/ 1166 h 1606"/>
                <a:gd name="T52" fmla="*/ 1911 w 1913"/>
                <a:gd name="T53" fmla="*/ 1229 h 1606"/>
                <a:gd name="T54" fmla="*/ 1884 w 1913"/>
                <a:gd name="T55" fmla="*/ 1307 h 1606"/>
                <a:gd name="T56" fmla="*/ 0 w 1913"/>
                <a:gd name="T57" fmla="*/ 1258 h 1606"/>
                <a:gd name="T58" fmla="*/ 188 w 1913"/>
                <a:gd name="T59" fmla="*/ 1159 h 1606"/>
                <a:gd name="T60" fmla="*/ 189 w 1913"/>
                <a:gd name="T61" fmla="*/ 220 h 1606"/>
                <a:gd name="T62" fmla="*/ 198 w 1913"/>
                <a:gd name="T63" fmla="*/ 214 h 1606"/>
                <a:gd name="T64" fmla="*/ 218 w 1913"/>
                <a:gd name="T65" fmla="*/ 203 h 1606"/>
                <a:gd name="T66" fmla="*/ 245 w 1913"/>
                <a:gd name="T67" fmla="*/ 191 h 1606"/>
                <a:gd name="T68" fmla="*/ 281 w 1913"/>
                <a:gd name="T69" fmla="*/ 179 h 1606"/>
                <a:gd name="T70" fmla="*/ 326 w 1913"/>
                <a:gd name="T71" fmla="*/ 173 h 1606"/>
                <a:gd name="T72" fmla="*/ 378 w 1913"/>
                <a:gd name="T73" fmla="*/ 172 h 1606"/>
                <a:gd name="T74" fmla="*/ 439 w 1913"/>
                <a:gd name="T75" fmla="*/ 181 h 1606"/>
                <a:gd name="T76" fmla="*/ 518 w 1913"/>
                <a:gd name="T77" fmla="*/ 213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67" name="Freeform 640"/>
            <p:cNvSpPr>
              <a:spLocks noChangeArrowheads="1"/>
            </p:cNvSpPr>
            <p:nvPr/>
          </p:nvSpPr>
          <p:spPr bwMode="auto">
            <a:xfrm>
              <a:off x="3759" y="3280"/>
              <a:ext cx="68" cy="78"/>
            </a:xfrm>
            <a:custGeom>
              <a:avLst/>
              <a:gdLst>
                <a:gd name="T0" fmla="*/ 609 w 614"/>
                <a:gd name="T1" fmla="*/ 26 h 697"/>
                <a:gd name="T2" fmla="*/ 606 w 614"/>
                <a:gd name="T3" fmla="*/ 25 h 697"/>
                <a:gd name="T4" fmla="*/ 596 w 614"/>
                <a:gd name="T5" fmla="*/ 23 h 697"/>
                <a:gd name="T6" fmla="*/ 581 w 614"/>
                <a:gd name="T7" fmla="*/ 18 h 697"/>
                <a:gd name="T8" fmla="*/ 559 w 614"/>
                <a:gd name="T9" fmla="*/ 14 h 697"/>
                <a:gd name="T10" fmla="*/ 534 w 614"/>
                <a:gd name="T11" fmla="*/ 10 h 697"/>
                <a:gd name="T12" fmla="*/ 503 w 614"/>
                <a:gd name="T13" fmla="*/ 6 h 697"/>
                <a:gd name="T14" fmla="*/ 469 w 614"/>
                <a:gd name="T15" fmla="*/ 3 h 697"/>
                <a:gd name="T16" fmla="*/ 430 w 614"/>
                <a:gd name="T17" fmla="*/ 1 h 697"/>
                <a:gd name="T18" fmla="*/ 388 w 614"/>
                <a:gd name="T19" fmla="*/ 0 h 697"/>
                <a:gd name="T20" fmla="*/ 344 w 614"/>
                <a:gd name="T21" fmla="*/ 2 h 697"/>
                <a:gd name="T22" fmla="*/ 297 w 614"/>
                <a:gd name="T23" fmla="*/ 6 h 697"/>
                <a:gd name="T24" fmla="*/ 247 w 614"/>
                <a:gd name="T25" fmla="*/ 14 h 697"/>
                <a:gd name="T26" fmla="*/ 197 w 614"/>
                <a:gd name="T27" fmla="*/ 25 h 697"/>
                <a:gd name="T28" fmla="*/ 145 w 614"/>
                <a:gd name="T29" fmla="*/ 40 h 697"/>
                <a:gd name="T30" fmla="*/ 92 w 614"/>
                <a:gd name="T31" fmla="*/ 58 h 697"/>
                <a:gd name="T32" fmla="*/ 39 w 614"/>
                <a:gd name="T33" fmla="*/ 83 h 697"/>
                <a:gd name="T34" fmla="*/ 35 w 614"/>
                <a:gd name="T35" fmla="*/ 96 h 697"/>
                <a:gd name="T36" fmla="*/ 26 w 614"/>
                <a:gd name="T37" fmla="*/ 134 h 697"/>
                <a:gd name="T38" fmla="*/ 15 w 614"/>
                <a:gd name="T39" fmla="*/ 192 h 697"/>
                <a:gd name="T40" fmla="*/ 5 w 614"/>
                <a:gd name="T41" fmla="*/ 268 h 697"/>
                <a:gd name="T42" fmla="*/ 0 w 614"/>
                <a:gd name="T43" fmla="*/ 358 h 697"/>
                <a:gd name="T44" fmla="*/ 4 w 614"/>
                <a:gd name="T45" fmla="*/ 459 h 697"/>
                <a:gd name="T46" fmla="*/ 19 w 614"/>
                <a:gd name="T47" fmla="*/ 568 h 697"/>
                <a:gd name="T48" fmla="*/ 50 w 614"/>
                <a:gd name="T49" fmla="*/ 679 h 697"/>
                <a:gd name="T50" fmla="*/ 54 w 614"/>
                <a:gd name="T51" fmla="*/ 679 h 697"/>
                <a:gd name="T52" fmla="*/ 62 w 614"/>
                <a:gd name="T53" fmla="*/ 678 h 697"/>
                <a:gd name="T54" fmla="*/ 75 w 614"/>
                <a:gd name="T55" fmla="*/ 676 h 697"/>
                <a:gd name="T56" fmla="*/ 93 w 614"/>
                <a:gd name="T57" fmla="*/ 675 h 697"/>
                <a:gd name="T58" fmla="*/ 117 w 614"/>
                <a:gd name="T59" fmla="*/ 673 h 697"/>
                <a:gd name="T60" fmla="*/ 144 w 614"/>
                <a:gd name="T61" fmla="*/ 671 h 697"/>
                <a:gd name="T62" fmla="*/ 177 w 614"/>
                <a:gd name="T63" fmla="*/ 670 h 697"/>
                <a:gd name="T64" fmla="*/ 212 w 614"/>
                <a:gd name="T65" fmla="*/ 669 h 697"/>
                <a:gd name="T66" fmla="*/ 252 w 614"/>
                <a:gd name="T67" fmla="*/ 668 h 697"/>
                <a:gd name="T68" fmla="*/ 295 w 614"/>
                <a:gd name="T69" fmla="*/ 669 h 697"/>
                <a:gd name="T70" fmla="*/ 342 w 614"/>
                <a:gd name="T71" fmla="*/ 670 h 697"/>
                <a:gd name="T72" fmla="*/ 391 w 614"/>
                <a:gd name="T73" fmla="*/ 672 h 697"/>
                <a:gd name="T74" fmla="*/ 443 w 614"/>
                <a:gd name="T75" fmla="*/ 676 h 697"/>
                <a:gd name="T76" fmla="*/ 498 w 614"/>
                <a:gd name="T77" fmla="*/ 681 h 697"/>
                <a:gd name="T78" fmla="*/ 555 w 614"/>
                <a:gd name="T79" fmla="*/ 688 h 697"/>
                <a:gd name="T80" fmla="*/ 614 w 614"/>
                <a:gd name="T81" fmla="*/ 697 h 697"/>
                <a:gd name="T82" fmla="*/ 611 w 614"/>
                <a:gd name="T83" fmla="*/ 676 h 697"/>
                <a:gd name="T84" fmla="*/ 605 w 614"/>
                <a:gd name="T85" fmla="*/ 621 h 697"/>
                <a:gd name="T86" fmla="*/ 596 w 614"/>
                <a:gd name="T87" fmla="*/ 538 h 697"/>
                <a:gd name="T88" fmla="*/ 589 w 614"/>
                <a:gd name="T89" fmla="*/ 438 h 697"/>
                <a:gd name="T90" fmla="*/ 584 w 614"/>
                <a:gd name="T91" fmla="*/ 327 h 697"/>
                <a:gd name="T92" fmla="*/ 584 w 614"/>
                <a:gd name="T93" fmla="*/ 217 h 697"/>
                <a:gd name="T94" fmla="*/ 592 w 614"/>
                <a:gd name="T95" fmla="*/ 114 h 697"/>
                <a:gd name="T96" fmla="*/ 609 w 614"/>
                <a:gd name="T97" fmla="*/ 26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68" name="Freeform 641"/>
            <p:cNvSpPr>
              <a:spLocks noChangeArrowheads="1"/>
            </p:cNvSpPr>
            <p:nvPr/>
          </p:nvSpPr>
          <p:spPr bwMode="auto">
            <a:xfrm>
              <a:off x="3766" y="3301"/>
              <a:ext cx="113" cy="77"/>
            </a:xfrm>
            <a:custGeom>
              <a:avLst/>
              <a:gdLst>
                <a:gd name="T0" fmla="*/ 6 w 1014"/>
                <a:gd name="T1" fmla="*/ 523 h 693"/>
                <a:gd name="T2" fmla="*/ 0 w 1014"/>
                <a:gd name="T3" fmla="*/ 608 h 693"/>
                <a:gd name="T4" fmla="*/ 660 w 1014"/>
                <a:gd name="T5" fmla="*/ 693 h 693"/>
                <a:gd name="T6" fmla="*/ 665 w 1014"/>
                <a:gd name="T7" fmla="*/ 691 h 693"/>
                <a:gd name="T8" fmla="*/ 679 w 1014"/>
                <a:gd name="T9" fmla="*/ 683 h 693"/>
                <a:gd name="T10" fmla="*/ 700 w 1014"/>
                <a:gd name="T11" fmla="*/ 672 h 693"/>
                <a:gd name="T12" fmla="*/ 726 w 1014"/>
                <a:gd name="T13" fmla="*/ 657 h 693"/>
                <a:gd name="T14" fmla="*/ 758 w 1014"/>
                <a:gd name="T15" fmla="*/ 636 h 693"/>
                <a:gd name="T16" fmla="*/ 793 w 1014"/>
                <a:gd name="T17" fmla="*/ 611 h 693"/>
                <a:gd name="T18" fmla="*/ 829 w 1014"/>
                <a:gd name="T19" fmla="*/ 581 h 693"/>
                <a:gd name="T20" fmla="*/ 866 w 1014"/>
                <a:gd name="T21" fmla="*/ 546 h 693"/>
                <a:gd name="T22" fmla="*/ 902 w 1014"/>
                <a:gd name="T23" fmla="*/ 508 h 693"/>
                <a:gd name="T24" fmla="*/ 935 w 1014"/>
                <a:gd name="T25" fmla="*/ 465 h 693"/>
                <a:gd name="T26" fmla="*/ 964 w 1014"/>
                <a:gd name="T27" fmla="*/ 416 h 693"/>
                <a:gd name="T28" fmla="*/ 987 w 1014"/>
                <a:gd name="T29" fmla="*/ 362 h 693"/>
                <a:gd name="T30" fmla="*/ 1004 w 1014"/>
                <a:gd name="T31" fmla="*/ 305 h 693"/>
                <a:gd name="T32" fmla="*/ 1014 w 1014"/>
                <a:gd name="T33" fmla="*/ 242 h 693"/>
                <a:gd name="T34" fmla="*/ 1012 w 1014"/>
                <a:gd name="T35" fmla="*/ 175 h 693"/>
                <a:gd name="T36" fmla="*/ 1000 w 1014"/>
                <a:gd name="T37" fmla="*/ 103 h 693"/>
                <a:gd name="T38" fmla="*/ 998 w 1014"/>
                <a:gd name="T39" fmla="*/ 98 h 693"/>
                <a:gd name="T40" fmla="*/ 992 w 1014"/>
                <a:gd name="T41" fmla="*/ 87 h 693"/>
                <a:gd name="T42" fmla="*/ 981 w 1014"/>
                <a:gd name="T43" fmla="*/ 72 h 693"/>
                <a:gd name="T44" fmla="*/ 967 w 1014"/>
                <a:gd name="T45" fmla="*/ 53 h 693"/>
                <a:gd name="T46" fmla="*/ 948 w 1014"/>
                <a:gd name="T47" fmla="*/ 35 h 693"/>
                <a:gd name="T48" fmla="*/ 926 w 1014"/>
                <a:gd name="T49" fmla="*/ 19 h 693"/>
                <a:gd name="T50" fmla="*/ 900 w 1014"/>
                <a:gd name="T51" fmla="*/ 6 h 693"/>
                <a:gd name="T52" fmla="*/ 870 w 1014"/>
                <a:gd name="T53" fmla="*/ 0 h 693"/>
                <a:gd name="T54" fmla="*/ 874 w 1014"/>
                <a:gd name="T55" fmla="*/ 12 h 693"/>
                <a:gd name="T56" fmla="*/ 884 w 1014"/>
                <a:gd name="T57" fmla="*/ 41 h 693"/>
                <a:gd name="T58" fmla="*/ 896 w 1014"/>
                <a:gd name="T59" fmla="*/ 89 h 693"/>
                <a:gd name="T60" fmla="*/ 907 w 1014"/>
                <a:gd name="T61" fmla="*/ 151 h 693"/>
                <a:gd name="T62" fmla="*/ 910 w 1014"/>
                <a:gd name="T63" fmla="*/ 225 h 693"/>
                <a:gd name="T64" fmla="*/ 902 w 1014"/>
                <a:gd name="T65" fmla="*/ 307 h 693"/>
                <a:gd name="T66" fmla="*/ 878 w 1014"/>
                <a:gd name="T67" fmla="*/ 396 h 693"/>
                <a:gd name="T68" fmla="*/ 836 w 1014"/>
                <a:gd name="T69" fmla="*/ 489 h 693"/>
                <a:gd name="T70" fmla="*/ 835 w 1014"/>
                <a:gd name="T71" fmla="*/ 490 h 693"/>
                <a:gd name="T72" fmla="*/ 831 w 1014"/>
                <a:gd name="T73" fmla="*/ 493 h 693"/>
                <a:gd name="T74" fmla="*/ 825 w 1014"/>
                <a:gd name="T75" fmla="*/ 498 h 693"/>
                <a:gd name="T76" fmla="*/ 816 w 1014"/>
                <a:gd name="T77" fmla="*/ 506 h 693"/>
                <a:gd name="T78" fmla="*/ 805 w 1014"/>
                <a:gd name="T79" fmla="*/ 513 h 693"/>
                <a:gd name="T80" fmla="*/ 792 w 1014"/>
                <a:gd name="T81" fmla="*/ 521 h 693"/>
                <a:gd name="T82" fmla="*/ 775 w 1014"/>
                <a:gd name="T83" fmla="*/ 529 h 693"/>
                <a:gd name="T84" fmla="*/ 757 w 1014"/>
                <a:gd name="T85" fmla="*/ 537 h 693"/>
                <a:gd name="T86" fmla="*/ 737 w 1014"/>
                <a:gd name="T87" fmla="*/ 544 h 693"/>
                <a:gd name="T88" fmla="*/ 713 w 1014"/>
                <a:gd name="T89" fmla="*/ 552 h 693"/>
                <a:gd name="T90" fmla="*/ 688 w 1014"/>
                <a:gd name="T91" fmla="*/ 557 h 693"/>
                <a:gd name="T92" fmla="*/ 659 w 1014"/>
                <a:gd name="T93" fmla="*/ 561 h 693"/>
                <a:gd name="T94" fmla="*/ 630 w 1014"/>
                <a:gd name="T95" fmla="*/ 562 h 693"/>
                <a:gd name="T96" fmla="*/ 597 w 1014"/>
                <a:gd name="T97" fmla="*/ 561 h 693"/>
                <a:gd name="T98" fmla="*/ 562 w 1014"/>
                <a:gd name="T99" fmla="*/ 558 h 693"/>
                <a:gd name="T100" fmla="*/ 525 w 1014"/>
                <a:gd name="T101" fmla="*/ 551 h 693"/>
                <a:gd name="T102" fmla="*/ 525 w 1014"/>
                <a:gd name="T103" fmla="*/ 642 h 693"/>
                <a:gd name="T104" fmla="*/ 23 w 1014"/>
                <a:gd name="T105" fmla="*/ 590 h 693"/>
                <a:gd name="T106" fmla="*/ 6 w 1014"/>
                <a:gd name="T107" fmla="*/ 523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69" name="Freeform 642"/>
            <p:cNvSpPr>
              <a:spLocks noChangeArrowheads="1"/>
            </p:cNvSpPr>
            <p:nvPr/>
          </p:nvSpPr>
          <p:spPr bwMode="auto">
            <a:xfrm>
              <a:off x="3752" y="3377"/>
              <a:ext cx="83" cy="27"/>
            </a:xfrm>
            <a:custGeom>
              <a:avLst/>
              <a:gdLst>
                <a:gd name="T0" fmla="*/ 745 w 745"/>
                <a:gd name="T1" fmla="*/ 86 h 240"/>
                <a:gd name="T2" fmla="*/ 11 w 745"/>
                <a:gd name="T3" fmla="*/ 0 h 240"/>
                <a:gd name="T4" fmla="*/ 0 w 745"/>
                <a:gd name="T5" fmla="*/ 86 h 240"/>
                <a:gd name="T6" fmla="*/ 722 w 745"/>
                <a:gd name="T7" fmla="*/ 240 h 240"/>
                <a:gd name="T8" fmla="*/ 745 w 745"/>
                <a:gd name="T9" fmla="*/ 86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0" name="Freeform 643"/>
            <p:cNvSpPr>
              <a:spLocks noChangeArrowheads="1"/>
            </p:cNvSpPr>
            <p:nvPr/>
          </p:nvSpPr>
          <p:spPr bwMode="auto">
            <a:xfrm>
              <a:off x="3793" y="3386"/>
              <a:ext cx="36" cy="12"/>
            </a:xfrm>
            <a:custGeom>
              <a:avLst/>
              <a:gdLst>
                <a:gd name="T0" fmla="*/ 319 w 319"/>
                <a:gd name="T1" fmla="*/ 47 h 109"/>
                <a:gd name="T2" fmla="*/ 4 w 319"/>
                <a:gd name="T3" fmla="*/ 0 h 109"/>
                <a:gd name="T4" fmla="*/ 0 w 319"/>
                <a:gd name="T5" fmla="*/ 45 h 109"/>
                <a:gd name="T6" fmla="*/ 309 w 319"/>
                <a:gd name="T7" fmla="*/ 109 h 109"/>
                <a:gd name="T8" fmla="*/ 319 w 319"/>
                <a:gd name="T9" fmla="*/ 47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1" name="Freeform 644"/>
            <p:cNvSpPr>
              <a:spLocks noChangeArrowheads="1"/>
            </p:cNvSpPr>
            <p:nvPr/>
          </p:nvSpPr>
          <p:spPr bwMode="auto">
            <a:xfrm>
              <a:off x="3757" y="3380"/>
              <a:ext cx="24" cy="9"/>
            </a:xfrm>
            <a:custGeom>
              <a:avLst/>
              <a:gdLst>
                <a:gd name="T0" fmla="*/ 213 w 213"/>
                <a:gd name="T1" fmla="*/ 37 h 81"/>
                <a:gd name="T2" fmla="*/ 0 w 213"/>
                <a:gd name="T3" fmla="*/ 0 h 81"/>
                <a:gd name="T4" fmla="*/ 2 w 213"/>
                <a:gd name="T5" fmla="*/ 39 h 81"/>
                <a:gd name="T6" fmla="*/ 206 w 213"/>
                <a:gd name="T7" fmla="*/ 81 h 81"/>
                <a:gd name="T8" fmla="*/ 213 w 213"/>
                <a:gd name="T9" fmla="*/ 37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2" name="Freeform 645"/>
            <p:cNvSpPr>
              <a:spLocks noChangeArrowheads="1"/>
            </p:cNvSpPr>
            <p:nvPr/>
          </p:nvSpPr>
          <p:spPr bwMode="auto">
            <a:xfrm>
              <a:off x="3698" y="3388"/>
              <a:ext cx="139" cy="47"/>
            </a:xfrm>
            <a:custGeom>
              <a:avLst/>
              <a:gdLst>
                <a:gd name="T0" fmla="*/ 0 w 1254"/>
                <a:gd name="T1" fmla="*/ 124 h 415"/>
                <a:gd name="T2" fmla="*/ 3 w 1254"/>
                <a:gd name="T3" fmla="*/ 124 h 415"/>
                <a:gd name="T4" fmla="*/ 10 w 1254"/>
                <a:gd name="T5" fmla="*/ 122 h 415"/>
                <a:gd name="T6" fmla="*/ 23 w 1254"/>
                <a:gd name="T7" fmla="*/ 120 h 415"/>
                <a:gd name="T8" fmla="*/ 40 w 1254"/>
                <a:gd name="T9" fmla="*/ 117 h 415"/>
                <a:gd name="T10" fmla="*/ 59 w 1254"/>
                <a:gd name="T11" fmla="*/ 114 h 415"/>
                <a:gd name="T12" fmla="*/ 81 w 1254"/>
                <a:gd name="T13" fmla="*/ 109 h 415"/>
                <a:gd name="T14" fmla="*/ 107 w 1254"/>
                <a:gd name="T15" fmla="*/ 103 h 415"/>
                <a:gd name="T16" fmla="*/ 133 w 1254"/>
                <a:gd name="T17" fmla="*/ 96 h 415"/>
                <a:gd name="T18" fmla="*/ 161 w 1254"/>
                <a:gd name="T19" fmla="*/ 89 h 415"/>
                <a:gd name="T20" fmla="*/ 188 w 1254"/>
                <a:gd name="T21" fmla="*/ 79 h 415"/>
                <a:gd name="T22" fmla="*/ 216 w 1254"/>
                <a:gd name="T23" fmla="*/ 69 h 415"/>
                <a:gd name="T24" fmla="*/ 243 w 1254"/>
                <a:gd name="T25" fmla="*/ 58 h 415"/>
                <a:gd name="T26" fmla="*/ 270 w 1254"/>
                <a:gd name="T27" fmla="*/ 45 h 415"/>
                <a:gd name="T28" fmla="*/ 293 w 1254"/>
                <a:gd name="T29" fmla="*/ 31 h 415"/>
                <a:gd name="T30" fmla="*/ 316 w 1254"/>
                <a:gd name="T31" fmla="*/ 16 h 415"/>
                <a:gd name="T32" fmla="*/ 334 w 1254"/>
                <a:gd name="T33" fmla="*/ 0 h 415"/>
                <a:gd name="T34" fmla="*/ 1254 w 1254"/>
                <a:gd name="T35" fmla="*/ 210 h 415"/>
                <a:gd name="T36" fmla="*/ 1252 w 1254"/>
                <a:gd name="T37" fmla="*/ 212 h 415"/>
                <a:gd name="T38" fmla="*/ 1247 w 1254"/>
                <a:gd name="T39" fmla="*/ 218 h 415"/>
                <a:gd name="T40" fmla="*/ 1239 w 1254"/>
                <a:gd name="T41" fmla="*/ 226 h 415"/>
                <a:gd name="T42" fmla="*/ 1227 w 1254"/>
                <a:gd name="T43" fmla="*/ 236 h 415"/>
                <a:gd name="T44" fmla="*/ 1213 w 1254"/>
                <a:gd name="T45" fmla="*/ 248 h 415"/>
                <a:gd name="T46" fmla="*/ 1197 w 1254"/>
                <a:gd name="T47" fmla="*/ 263 h 415"/>
                <a:gd name="T48" fmla="*/ 1180 w 1254"/>
                <a:gd name="T49" fmla="*/ 279 h 415"/>
                <a:gd name="T50" fmla="*/ 1159 w 1254"/>
                <a:gd name="T51" fmla="*/ 295 h 415"/>
                <a:gd name="T52" fmla="*/ 1138 w 1254"/>
                <a:gd name="T53" fmla="*/ 313 h 415"/>
                <a:gd name="T54" fmla="*/ 1116 w 1254"/>
                <a:gd name="T55" fmla="*/ 330 h 415"/>
                <a:gd name="T56" fmla="*/ 1092 w 1254"/>
                <a:gd name="T57" fmla="*/ 347 h 415"/>
                <a:gd name="T58" fmla="*/ 1068 w 1254"/>
                <a:gd name="T59" fmla="*/ 364 h 415"/>
                <a:gd name="T60" fmla="*/ 1043 w 1254"/>
                <a:gd name="T61" fmla="*/ 379 h 415"/>
                <a:gd name="T62" fmla="*/ 1019 w 1254"/>
                <a:gd name="T63" fmla="*/ 392 h 415"/>
                <a:gd name="T64" fmla="*/ 994 w 1254"/>
                <a:gd name="T65" fmla="*/ 405 h 415"/>
                <a:gd name="T66" fmla="*/ 971 w 1254"/>
                <a:gd name="T67" fmla="*/ 415 h 415"/>
                <a:gd name="T68" fmla="*/ 0 w 1254"/>
                <a:gd name="T69" fmla="*/ 12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3" name="Freeform 646"/>
            <p:cNvSpPr>
              <a:spLocks noChangeArrowheads="1"/>
            </p:cNvSpPr>
            <p:nvPr/>
          </p:nvSpPr>
          <p:spPr bwMode="auto">
            <a:xfrm>
              <a:off x="3837" y="3383"/>
              <a:ext cx="49" cy="22"/>
            </a:xfrm>
            <a:custGeom>
              <a:avLst/>
              <a:gdLst>
                <a:gd name="T0" fmla="*/ 45 w 447"/>
                <a:gd name="T1" fmla="*/ 198 h 198"/>
                <a:gd name="T2" fmla="*/ 447 w 447"/>
                <a:gd name="T3" fmla="*/ 79 h 198"/>
                <a:gd name="T4" fmla="*/ 203 w 447"/>
                <a:gd name="T5" fmla="*/ 0 h 198"/>
                <a:gd name="T6" fmla="*/ 5 w 447"/>
                <a:gd name="T7" fmla="*/ 22 h 198"/>
                <a:gd name="T8" fmla="*/ 0 w 447"/>
                <a:gd name="T9" fmla="*/ 187 h 198"/>
                <a:gd name="T10" fmla="*/ 45 w 447"/>
                <a:gd name="T11" fmla="*/ 198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4" name="Freeform 647"/>
            <p:cNvSpPr>
              <a:spLocks noChangeArrowheads="1"/>
            </p:cNvSpPr>
            <p:nvPr/>
          </p:nvSpPr>
          <p:spPr bwMode="auto">
            <a:xfrm>
              <a:off x="3708" y="3289"/>
              <a:ext cx="27" cy="105"/>
            </a:xfrm>
            <a:custGeom>
              <a:avLst/>
              <a:gdLst>
                <a:gd name="T0" fmla="*/ 238 w 238"/>
                <a:gd name="T1" fmla="*/ 22 h 947"/>
                <a:gd name="T2" fmla="*/ 237 w 238"/>
                <a:gd name="T3" fmla="*/ 21 h 947"/>
                <a:gd name="T4" fmla="*/ 233 w 238"/>
                <a:gd name="T5" fmla="*/ 19 h 947"/>
                <a:gd name="T6" fmla="*/ 226 w 238"/>
                <a:gd name="T7" fmla="*/ 17 h 947"/>
                <a:gd name="T8" fmla="*/ 217 w 238"/>
                <a:gd name="T9" fmla="*/ 14 h 947"/>
                <a:gd name="T10" fmla="*/ 206 w 238"/>
                <a:gd name="T11" fmla="*/ 10 h 947"/>
                <a:gd name="T12" fmla="*/ 194 w 238"/>
                <a:gd name="T13" fmla="*/ 7 h 947"/>
                <a:gd name="T14" fmla="*/ 180 w 238"/>
                <a:gd name="T15" fmla="*/ 4 h 947"/>
                <a:gd name="T16" fmla="*/ 164 w 238"/>
                <a:gd name="T17" fmla="*/ 1 h 947"/>
                <a:gd name="T18" fmla="*/ 146 w 238"/>
                <a:gd name="T19" fmla="*/ 0 h 947"/>
                <a:gd name="T20" fmla="*/ 127 w 238"/>
                <a:gd name="T21" fmla="*/ 0 h 947"/>
                <a:gd name="T22" fmla="*/ 108 w 238"/>
                <a:gd name="T23" fmla="*/ 2 h 947"/>
                <a:gd name="T24" fmla="*/ 87 w 238"/>
                <a:gd name="T25" fmla="*/ 5 h 947"/>
                <a:gd name="T26" fmla="*/ 66 w 238"/>
                <a:gd name="T27" fmla="*/ 11 h 947"/>
                <a:gd name="T28" fmla="*/ 44 w 238"/>
                <a:gd name="T29" fmla="*/ 19 h 947"/>
                <a:gd name="T30" fmla="*/ 22 w 238"/>
                <a:gd name="T31" fmla="*/ 30 h 947"/>
                <a:gd name="T32" fmla="*/ 0 w 238"/>
                <a:gd name="T33" fmla="*/ 45 h 947"/>
                <a:gd name="T34" fmla="*/ 0 w 238"/>
                <a:gd name="T35" fmla="*/ 947 h 947"/>
                <a:gd name="T36" fmla="*/ 1 w 238"/>
                <a:gd name="T37" fmla="*/ 947 h 947"/>
                <a:gd name="T38" fmla="*/ 6 w 238"/>
                <a:gd name="T39" fmla="*/ 947 h 947"/>
                <a:gd name="T40" fmla="*/ 13 w 238"/>
                <a:gd name="T41" fmla="*/ 946 h 947"/>
                <a:gd name="T42" fmla="*/ 22 w 238"/>
                <a:gd name="T43" fmla="*/ 945 h 947"/>
                <a:gd name="T44" fmla="*/ 33 w 238"/>
                <a:gd name="T45" fmla="*/ 943 h 947"/>
                <a:gd name="T46" fmla="*/ 47 w 238"/>
                <a:gd name="T47" fmla="*/ 941 h 947"/>
                <a:gd name="T48" fmla="*/ 62 w 238"/>
                <a:gd name="T49" fmla="*/ 938 h 947"/>
                <a:gd name="T50" fmla="*/ 78 w 238"/>
                <a:gd name="T51" fmla="*/ 934 h 947"/>
                <a:gd name="T52" fmla="*/ 96 w 238"/>
                <a:gd name="T53" fmla="*/ 928 h 947"/>
                <a:gd name="T54" fmla="*/ 115 w 238"/>
                <a:gd name="T55" fmla="*/ 922 h 947"/>
                <a:gd name="T56" fmla="*/ 135 w 238"/>
                <a:gd name="T57" fmla="*/ 915 h 947"/>
                <a:gd name="T58" fmla="*/ 155 w 238"/>
                <a:gd name="T59" fmla="*/ 906 h 947"/>
                <a:gd name="T60" fmla="*/ 176 w 238"/>
                <a:gd name="T61" fmla="*/ 896 h 947"/>
                <a:gd name="T62" fmla="*/ 197 w 238"/>
                <a:gd name="T63" fmla="*/ 884 h 947"/>
                <a:gd name="T64" fmla="*/ 217 w 238"/>
                <a:gd name="T65" fmla="*/ 871 h 947"/>
                <a:gd name="T66" fmla="*/ 238 w 238"/>
                <a:gd name="T67" fmla="*/ 856 h 947"/>
                <a:gd name="T68" fmla="*/ 238 w 238"/>
                <a:gd name="T69" fmla="*/ 2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5" name="Freeform 648"/>
            <p:cNvSpPr>
              <a:spLocks noChangeArrowheads="1"/>
            </p:cNvSpPr>
            <p:nvPr/>
          </p:nvSpPr>
          <p:spPr bwMode="auto">
            <a:xfrm>
              <a:off x="3709" y="3290"/>
              <a:ext cx="23" cy="89"/>
            </a:xfrm>
            <a:custGeom>
              <a:avLst/>
              <a:gdLst>
                <a:gd name="T0" fmla="*/ 203 w 203"/>
                <a:gd name="T1" fmla="*/ 18 h 799"/>
                <a:gd name="T2" fmla="*/ 202 w 203"/>
                <a:gd name="T3" fmla="*/ 17 h 799"/>
                <a:gd name="T4" fmla="*/ 199 w 203"/>
                <a:gd name="T5" fmla="*/ 16 h 799"/>
                <a:gd name="T6" fmla="*/ 193 w 203"/>
                <a:gd name="T7" fmla="*/ 14 h 799"/>
                <a:gd name="T8" fmla="*/ 186 w 203"/>
                <a:gd name="T9" fmla="*/ 11 h 799"/>
                <a:gd name="T10" fmla="*/ 177 w 203"/>
                <a:gd name="T11" fmla="*/ 8 h 799"/>
                <a:gd name="T12" fmla="*/ 166 w 203"/>
                <a:gd name="T13" fmla="*/ 5 h 799"/>
                <a:gd name="T14" fmla="*/ 153 w 203"/>
                <a:gd name="T15" fmla="*/ 3 h 799"/>
                <a:gd name="T16" fmla="*/ 140 w 203"/>
                <a:gd name="T17" fmla="*/ 1 h 799"/>
                <a:gd name="T18" fmla="*/ 125 w 203"/>
                <a:gd name="T19" fmla="*/ 0 h 799"/>
                <a:gd name="T20" fmla="*/ 109 w 203"/>
                <a:gd name="T21" fmla="*/ 0 h 799"/>
                <a:gd name="T22" fmla="*/ 92 w 203"/>
                <a:gd name="T23" fmla="*/ 1 h 799"/>
                <a:gd name="T24" fmla="*/ 74 w 203"/>
                <a:gd name="T25" fmla="*/ 4 h 799"/>
                <a:gd name="T26" fmla="*/ 57 w 203"/>
                <a:gd name="T27" fmla="*/ 9 h 799"/>
                <a:gd name="T28" fmla="*/ 37 w 203"/>
                <a:gd name="T29" fmla="*/ 16 h 799"/>
                <a:gd name="T30" fmla="*/ 19 w 203"/>
                <a:gd name="T31" fmla="*/ 26 h 799"/>
                <a:gd name="T32" fmla="*/ 0 w 203"/>
                <a:gd name="T33" fmla="*/ 38 h 799"/>
                <a:gd name="T34" fmla="*/ 0 w 203"/>
                <a:gd name="T35" fmla="*/ 799 h 799"/>
                <a:gd name="T36" fmla="*/ 1 w 203"/>
                <a:gd name="T37" fmla="*/ 799 h 799"/>
                <a:gd name="T38" fmla="*/ 5 w 203"/>
                <a:gd name="T39" fmla="*/ 799 h 799"/>
                <a:gd name="T40" fmla="*/ 11 w 203"/>
                <a:gd name="T41" fmla="*/ 798 h 799"/>
                <a:gd name="T42" fmla="*/ 19 w 203"/>
                <a:gd name="T43" fmla="*/ 797 h 799"/>
                <a:gd name="T44" fmla="*/ 28 w 203"/>
                <a:gd name="T45" fmla="*/ 796 h 799"/>
                <a:gd name="T46" fmla="*/ 41 w 203"/>
                <a:gd name="T47" fmla="*/ 794 h 799"/>
                <a:gd name="T48" fmla="*/ 53 w 203"/>
                <a:gd name="T49" fmla="*/ 791 h 799"/>
                <a:gd name="T50" fmla="*/ 67 w 203"/>
                <a:gd name="T51" fmla="*/ 786 h 799"/>
                <a:gd name="T52" fmla="*/ 82 w 203"/>
                <a:gd name="T53" fmla="*/ 782 h 799"/>
                <a:gd name="T54" fmla="*/ 99 w 203"/>
                <a:gd name="T55" fmla="*/ 777 h 799"/>
                <a:gd name="T56" fmla="*/ 116 w 203"/>
                <a:gd name="T57" fmla="*/ 771 h 799"/>
                <a:gd name="T58" fmla="*/ 133 w 203"/>
                <a:gd name="T59" fmla="*/ 763 h 799"/>
                <a:gd name="T60" fmla="*/ 150 w 203"/>
                <a:gd name="T61" fmla="*/ 755 h 799"/>
                <a:gd name="T62" fmla="*/ 169 w 203"/>
                <a:gd name="T63" fmla="*/ 745 h 799"/>
                <a:gd name="T64" fmla="*/ 186 w 203"/>
                <a:gd name="T65" fmla="*/ 733 h 799"/>
                <a:gd name="T66" fmla="*/ 203 w 203"/>
                <a:gd name="T67" fmla="*/ 720 h 799"/>
                <a:gd name="T68" fmla="*/ 203 w 203"/>
                <a:gd name="T69" fmla="*/ 18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6" name="Freeform 649"/>
            <p:cNvSpPr>
              <a:spLocks noChangeArrowheads="1"/>
            </p:cNvSpPr>
            <p:nvPr/>
          </p:nvSpPr>
          <p:spPr bwMode="auto">
            <a:xfrm>
              <a:off x="3710" y="3291"/>
              <a:ext cx="19" cy="72"/>
            </a:xfrm>
            <a:custGeom>
              <a:avLst/>
              <a:gdLst>
                <a:gd name="T0" fmla="*/ 171 w 171"/>
                <a:gd name="T1" fmla="*/ 15 h 650"/>
                <a:gd name="T2" fmla="*/ 170 w 171"/>
                <a:gd name="T3" fmla="*/ 15 h 650"/>
                <a:gd name="T4" fmla="*/ 167 w 171"/>
                <a:gd name="T5" fmla="*/ 13 h 650"/>
                <a:gd name="T6" fmla="*/ 163 w 171"/>
                <a:gd name="T7" fmla="*/ 11 h 650"/>
                <a:gd name="T8" fmla="*/ 157 w 171"/>
                <a:gd name="T9" fmla="*/ 9 h 650"/>
                <a:gd name="T10" fmla="*/ 149 w 171"/>
                <a:gd name="T11" fmla="*/ 7 h 650"/>
                <a:gd name="T12" fmla="*/ 139 w 171"/>
                <a:gd name="T13" fmla="*/ 4 h 650"/>
                <a:gd name="T14" fmla="*/ 129 w 171"/>
                <a:gd name="T15" fmla="*/ 2 h 650"/>
                <a:gd name="T16" fmla="*/ 118 w 171"/>
                <a:gd name="T17" fmla="*/ 0 h 650"/>
                <a:gd name="T18" fmla="*/ 105 w 171"/>
                <a:gd name="T19" fmla="*/ 0 h 650"/>
                <a:gd name="T20" fmla="*/ 92 w 171"/>
                <a:gd name="T21" fmla="*/ 0 h 650"/>
                <a:gd name="T22" fmla="*/ 77 w 171"/>
                <a:gd name="T23" fmla="*/ 1 h 650"/>
                <a:gd name="T24" fmla="*/ 63 w 171"/>
                <a:gd name="T25" fmla="*/ 3 h 650"/>
                <a:gd name="T26" fmla="*/ 48 w 171"/>
                <a:gd name="T27" fmla="*/ 7 h 650"/>
                <a:gd name="T28" fmla="*/ 31 w 171"/>
                <a:gd name="T29" fmla="*/ 13 h 650"/>
                <a:gd name="T30" fmla="*/ 16 w 171"/>
                <a:gd name="T31" fmla="*/ 22 h 650"/>
                <a:gd name="T32" fmla="*/ 0 w 171"/>
                <a:gd name="T33" fmla="*/ 32 h 650"/>
                <a:gd name="T34" fmla="*/ 0 w 171"/>
                <a:gd name="T35" fmla="*/ 650 h 650"/>
                <a:gd name="T36" fmla="*/ 1 w 171"/>
                <a:gd name="T37" fmla="*/ 650 h 650"/>
                <a:gd name="T38" fmla="*/ 4 w 171"/>
                <a:gd name="T39" fmla="*/ 650 h 650"/>
                <a:gd name="T40" fmla="*/ 9 w 171"/>
                <a:gd name="T41" fmla="*/ 649 h 650"/>
                <a:gd name="T42" fmla="*/ 16 w 171"/>
                <a:gd name="T43" fmla="*/ 648 h 650"/>
                <a:gd name="T44" fmla="*/ 24 w 171"/>
                <a:gd name="T45" fmla="*/ 647 h 650"/>
                <a:gd name="T46" fmla="*/ 34 w 171"/>
                <a:gd name="T47" fmla="*/ 645 h 650"/>
                <a:gd name="T48" fmla="*/ 45 w 171"/>
                <a:gd name="T49" fmla="*/ 642 h 650"/>
                <a:gd name="T50" fmla="*/ 57 w 171"/>
                <a:gd name="T51" fmla="*/ 640 h 650"/>
                <a:gd name="T52" fmla="*/ 69 w 171"/>
                <a:gd name="T53" fmla="*/ 636 h 650"/>
                <a:gd name="T54" fmla="*/ 82 w 171"/>
                <a:gd name="T55" fmla="*/ 632 h 650"/>
                <a:gd name="T56" fmla="*/ 97 w 171"/>
                <a:gd name="T57" fmla="*/ 627 h 650"/>
                <a:gd name="T58" fmla="*/ 112 w 171"/>
                <a:gd name="T59" fmla="*/ 621 h 650"/>
                <a:gd name="T60" fmla="*/ 126 w 171"/>
                <a:gd name="T61" fmla="*/ 614 h 650"/>
                <a:gd name="T62" fmla="*/ 141 w 171"/>
                <a:gd name="T63" fmla="*/ 606 h 650"/>
                <a:gd name="T64" fmla="*/ 157 w 171"/>
                <a:gd name="T65" fmla="*/ 595 h 650"/>
                <a:gd name="T66" fmla="*/ 171 w 171"/>
                <a:gd name="T67" fmla="*/ 585 h 650"/>
                <a:gd name="T68" fmla="*/ 171 w 171"/>
                <a:gd name="T69" fmla="*/ 1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7" name="Freeform 650"/>
            <p:cNvSpPr>
              <a:spLocks noChangeArrowheads="1"/>
            </p:cNvSpPr>
            <p:nvPr/>
          </p:nvSpPr>
          <p:spPr bwMode="auto">
            <a:xfrm>
              <a:off x="3711" y="3291"/>
              <a:ext cx="15" cy="56"/>
            </a:xfrm>
            <a:custGeom>
              <a:avLst/>
              <a:gdLst>
                <a:gd name="T0" fmla="*/ 138 w 138"/>
                <a:gd name="T1" fmla="*/ 14 h 502"/>
                <a:gd name="T2" fmla="*/ 135 w 138"/>
                <a:gd name="T3" fmla="*/ 13 h 502"/>
                <a:gd name="T4" fmla="*/ 126 w 138"/>
                <a:gd name="T5" fmla="*/ 8 h 502"/>
                <a:gd name="T6" fmla="*/ 113 w 138"/>
                <a:gd name="T7" fmla="*/ 4 h 502"/>
                <a:gd name="T8" fmla="*/ 96 w 138"/>
                <a:gd name="T9" fmla="*/ 1 h 502"/>
                <a:gd name="T10" fmla="*/ 74 w 138"/>
                <a:gd name="T11" fmla="*/ 0 h 502"/>
                <a:gd name="T12" fmla="*/ 51 w 138"/>
                <a:gd name="T13" fmla="*/ 3 h 502"/>
                <a:gd name="T14" fmla="*/ 25 w 138"/>
                <a:gd name="T15" fmla="*/ 12 h 502"/>
                <a:gd name="T16" fmla="*/ 0 w 138"/>
                <a:gd name="T17" fmla="*/ 26 h 502"/>
                <a:gd name="T18" fmla="*/ 0 w 138"/>
                <a:gd name="T19" fmla="*/ 502 h 502"/>
                <a:gd name="T20" fmla="*/ 3 w 138"/>
                <a:gd name="T21" fmla="*/ 502 h 502"/>
                <a:gd name="T22" fmla="*/ 13 w 138"/>
                <a:gd name="T23" fmla="*/ 501 h 502"/>
                <a:gd name="T24" fmla="*/ 28 w 138"/>
                <a:gd name="T25" fmla="*/ 499 h 502"/>
                <a:gd name="T26" fmla="*/ 46 w 138"/>
                <a:gd name="T27" fmla="*/ 494 h 502"/>
                <a:gd name="T28" fmla="*/ 67 w 138"/>
                <a:gd name="T29" fmla="*/ 488 h 502"/>
                <a:gd name="T30" fmla="*/ 91 w 138"/>
                <a:gd name="T31" fmla="*/ 479 h 502"/>
                <a:gd name="T32" fmla="*/ 114 w 138"/>
                <a:gd name="T33" fmla="*/ 467 h 502"/>
                <a:gd name="T34" fmla="*/ 138 w 138"/>
                <a:gd name="T35" fmla="*/ 450 h 502"/>
                <a:gd name="T36" fmla="*/ 138 w 138"/>
                <a:gd name="T37" fmla="*/ 14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8" name="Freeform 651"/>
            <p:cNvSpPr>
              <a:spLocks noChangeArrowheads="1"/>
            </p:cNvSpPr>
            <p:nvPr/>
          </p:nvSpPr>
          <p:spPr bwMode="auto">
            <a:xfrm>
              <a:off x="3711" y="3292"/>
              <a:ext cx="12" cy="40"/>
            </a:xfrm>
            <a:custGeom>
              <a:avLst/>
              <a:gdLst>
                <a:gd name="T0" fmla="*/ 104 w 104"/>
                <a:gd name="T1" fmla="*/ 10 h 353"/>
                <a:gd name="T2" fmla="*/ 102 w 104"/>
                <a:gd name="T3" fmla="*/ 9 h 353"/>
                <a:gd name="T4" fmla="*/ 95 w 104"/>
                <a:gd name="T5" fmla="*/ 6 h 353"/>
                <a:gd name="T6" fmla="*/ 85 w 104"/>
                <a:gd name="T7" fmla="*/ 3 h 353"/>
                <a:gd name="T8" fmla="*/ 71 w 104"/>
                <a:gd name="T9" fmla="*/ 0 h 353"/>
                <a:gd name="T10" fmla="*/ 56 w 104"/>
                <a:gd name="T11" fmla="*/ 0 h 353"/>
                <a:gd name="T12" fmla="*/ 38 w 104"/>
                <a:gd name="T13" fmla="*/ 3 h 353"/>
                <a:gd name="T14" fmla="*/ 19 w 104"/>
                <a:gd name="T15" fmla="*/ 9 h 353"/>
                <a:gd name="T16" fmla="*/ 0 w 104"/>
                <a:gd name="T17" fmla="*/ 20 h 353"/>
                <a:gd name="T18" fmla="*/ 0 w 104"/>
                <a:gd name="T19" fmla="*/ 353 h 353"/>
                <a:gd name="T20" fmla="*/ 2 w 104"/>
                <a:gd name="T21" fmla="*/ 353 h 353"/>
                <a:gd name="T22" fmla="*/ 9 w 104"/>
                <a:gd name="T23" fmla="*/ 352 h 353"/>
                <a:gd name="T24" fmla="*/ 21 w 104"/>
                <a:gd name="T25" fmla="*/ 350 h 353"/>
                <a:gd name="T26" fmla="*/ 35 w 104"/>
                <a:gd name="T27" fmla="*/ 347 h 353"/>
                <a:gd name="T28" fmla="*/ 51 w 104"/>
                <a:gd name="T29" fmla="*/ 343 h 353"/>
                <a:gd name="T30" fmla="*/ 68 w 104"/>
                <a:gd name="T31" fmla="*/ 336 h 353"/>
                <a:gd name="T32" fmla="*/ 86 w 104"/>
                <a:gd name="T33" fmla="*/ 326 h 353"/>
                <a:gd name="T34" fmla="*/ 104 w 104"/>
                <a:gd name="T35" fmla="*/ 313 h 353"/>
                <a:gd name="T36" fmla="*/ 104 w 104"/>
                <a:gd name="T37" fmla="*/ 10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79" name="Freeform 652"/>
            <p:cNvSpPr>
              <a:spLocks noChangeArrowheads="1"/>
            </p:cNvSpPr>
            <p:nvPr/>
          </p:nvSpPr>
          <p:spPr bwMode="auto">
            <a:xfrm>
              <a:off x="3712" y="3293"/>
              <a:ext cx="8" cy="23"/>
            </a:xfrm>
            <a:custGeom>
              <a:avLst/>
              <a:gdLst>
                <a:gd name="T0" fmla="*/ 72 w 72"/>
                <a:gd name="T1" fmla="*/ 6 h 204"/>
                <a:gd name="T2" fmla="*/ 69 w 72"/>
                <a:gd name="T3" fmla="*/ 5 h 204"/>
                <a:gd name="T4" fmla="*/ 65 w 72"/>
                <a:gd name="T5" fmla="*/ 4 h 204"/>
                <a:gd name="T6" fmla="*/ 58 w 72"/>
                <a:gd name="T7" fmla="*/ 2 h 204"/>
                <a:gd name="T8" fmla="*/ 49 w 72"/>
                <a:gd name="T9" fmla="*/ 0 h 204"/>
                <a:gd name="T10" fmla="*/ 39 w 72"/>
                <a:gd name="T11" fmla="*/ 0 h 204"/>
                <a:gd name="T12" fmla="*/ 27 w 72"/>
                <a:gd name="T13" fmla="*/ 1 h 204"/>
                <a:gd name="T14" fmla="*/ 13 w 72"/>
                <a:gd name="T15" fmla="*/ 6 h 204"/>
                <a:gd name="T16" fmla="*/ 0 w 72"/>
                <a:gd name="T17" fmla="*/ 13 h 204"/>
                <a:gd name="T18" fmla="*/ 0 w 72"/>
                <a:gd name="T19" fmla="*/ 204 h 204"/>
                <a:gd name="T20" fmla="*/ 2 w 72"/>
                <a:gd name="T21" fmla="*/ 204 h 204"/>
                <a:gd name="T22" fmla="*/ 6 w 72"/>
                <a:gd name="T23" fmla="*/ 203 h 204"/>
                <a:gd name="T24" fmla="*/ 15 w 72"/>
                <a:gd name="T25" fmla="*/ 202 h 204"/>
                <a:gd name="T26" fmla="*/ 24 w 72"/>
                <a:gd name="T27" fmla="*/ 200 h 204"/>
                <a:gd name="T28" fmla="*/ 35 w 72"/>
                <a:gd name="T29" fmla="*/ 197 h 204"/>
                <a:gd name="T30" fmla="*/ 47 w 72"/>
                <a:gd name="T31" fmla="*/ 192 h 204"/>
                <a:gd name="T32" fmla="*/ 59 w 72"/>
                <a:gd name="T33" fmla="*/ 185 h 204"/>
                <a:gd name="T34" fmla="*/ 72 w 72"/>
                <a:gd name="T35" fmla="*/ 177 h 204"/>
                <a:gd name="T36" fmla="*/ 72 w 72"/>
                <a:gd name="T37" fmla="*/ 6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0" name="Freeform 653"/>
            <p:cNvSpPr>
              <a:spLocks noChangeArrowheads="1"/>
            </p:cNvSpPr>
            <p:nvPr/>
          </p:nvSpPr>
          <p:spPr bwMode="auto">
            <a:xfrm>
              <a:off x="3807" y="3359"/>
              <a:ext cx="12" cy="11"/>
            </a:xfrm>
            <a:custGeom>
              <a:avLst/>
              <a:gdLst>
                <a:gd name="T0" fmla="*/ 52 w 104"/>
                <a:gd name="T1" fmla="*/ 104 h 104"/>
                <a:gd name="T2" fmla="*/ 62 w 104"/>
                <a:gd name="T3" fmla="*/ 103 h 104"/>
                <a:gd name="T4" fmla="*/ 73 w 104"/>
                <a:gd name="T5" fmla="*/ 100 h 104"/>
                <a:gd name="T6" fmla="*/ 81 w 104"/>
                <a:gd name="T7" fmla="*/ 95 h 104"/>
                <a:gd name="T8" fmla="*/ 89 w 104"/>
                <a:gd name="T9" fmla="*/ 89 h 104"/>
                <a:gd name="T10" fmla="*/ 95 w 104"/>
                <a:gd name="T11" fmla="*/ 81 h 104"/>
                <a:gd name="T12" fmla="*/ 100 w 104"/>
                <a:gd name="T13" fmla="*/ 72 h 104"/>
                <a:gd name="T14" fmla="*/ 103 w 104"/>
                <a:gd name="T15" fmla="*/ 62 h 104"/>
                <a:gd name="T16" fmla="*/ 104 w 104"/>
                <a:gd name="T17" fmla="*/ 52 h 104"/>
                <a:gd name="T18" fmla="*/ 103 w 104"/>
                <a:gd name="T19" fmla="*/ 41 h 104"/>
                <a:gd name="T20" fmla="*/ 100 w 104"/>
                <a:gd name="T21" fmla="*/ 31 h 104"/>
                <a:gd name="T22" fmla="*/ 95 w 104"/>
                <a:gd name="T23" fmla="*/ 22 h 104"/>
                <a:gd name="T24" fmla="*/ 89 w 104"/>
                <a:gd name="T25" fmla="*/ 15 h 104"/>
                <a:gd name="T26" fmla="*/ 81 w 104"/>
                <a:gd name="T27" fmla="*/ 8 h 104"/>
                <a:gd name="T28" fmla="*/ 73 w 104"/>
                <a:gd name="T29" fmla="*/ 4 h 104"/>
                <a:gd name="T30" fmla="*/ 62 w 104"/>
                <a:gd name="T31" fmla="*/ 1 h 104"/>
                <a:gd name="T32" fmla="*/ 52 w 104"/>
                <a:gd name="T33" fmla="*/ 0 h 104"/>
                <a:gd name="T34" fmla="*/ 42 w 104"/>
                <a:gd name="T35" fmla="*/ 1 h 104"/>
                <a:gd name="T36" fmla="*/ 32 w 104"/>
                <a:gd name="T37" fmla="*/ 4 h 104"/>
                <a:gd name="T38" fmla="*/ 24 w 104"/>
                <a:gd name="T39" fmla="*/ 8 h 104"/>
                <a:gd name="T40" fmla="*/ 16 w 104"/>
                <a:gd name="T41" fmla="*/ 15 h 104"/>
                <a:gd name="T42" fmla="*/ 9 w 104"/>
                <a:gd name="T43" fmla="*/ 22 h 104"/>
                <a:gd name="T44" fmla="*/ 4 w 104"/>
                <a:gd name="T45" fmla="*/ 31 h 104"/>
                <a:gd name="T46" fmla="*/ 1 w 104"/>
                <a:gd name="T47" fmla="*/ 41 h 104"/>
                <a:gd name="T48" fmla="*/ 0 w 104"/>
                <a:gd name="T49" fmla="*/ 52 h 104"/>
                <a:gd name="T50" fmla="*/ 1 w 104"/>
                <a:gd name="T51" fmla="*/ 62 h 104"/>
                <a:gd name="T52" fmla="*/ 4 w 104"/>
                <a:gd name="T53" fmla="*/ 72 h 104"/>
                <a:gd name="T54" fmla="*/ 9 w 104"/>
                <a:gd name="T55" fmla="*/ 81 h 104"/>
                <a:gd name="T56" fmla="*/ 16 w 104"/>
                <a:gd name="T57" fmla="*/ 89 h 104"/>
                <a:gd name="T58" fmla="*/ 24 w 104"/>
                <a:gd name="T59" fmla="*/ 95 h 104"/>
                <a:gd name="T60" fmla="*/ 32 w 104"/>
                <a:gd name="T61" fmla="*/ 100 h 104"/>
                <a:gd name="T62" fmla="*/ 42 w 104"/>
                <a:gd name="T63" fmla="*/ 103 h 104"/>
                <a:gd name="T64" fmla="*/ 52 w 104"/>
                <a:gd name="T65" fmla="*/ 104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1" name="Freeform 654"/>
            <p:cNvSpPr>
              <a:spLocks noChangeArrowheads="1"/>
            </p:cNvSpPr>
            <p:nvPr/>
          </p:nvSpPr>
          <p:spPr bwMode="auto">
            <a:xfrm>
              <a:off x="3772" y="3359"/>
              <a:ext cx="6" cy="6"/>
            </a:xfrm>
            <a:custGeom>
              <a:avLst/>
              <a:gdLst>
                <a:gd name="T0" fmla="*/ 25 w 52"/>
                <a:gd name="T1" fmla="*/ 52 h 52"/>
                <a:gd name="T2" fmla="*/ 35 w 52"/>
                <a:gd name="T3" fmla="*/ 50 h 52"/>
                <a:gd name="T4" fmla="*/ 44 w 52"/>
                <a:gd name="T5" fmla="*/ 44 h 52"/>
                <a:gd name="T6" fmla="*/ 50 w 52"/>
                <a:gd name="T7" fmla="*/ 36 h 52"/>
                <a:gd name="T8" fmla="*/ 52 w 52"/>
                <a:gd name="T9" fmla="*/ 25 h 52"/>
                <a:gd name="T10" fmla="*/ 50 w 52"/>
                <a:gd name="T11" fmla="*/ 15 h 52"/>
                <a:gd name="T12" fmla="*/ 44 w 52"/>
                <a:gd name="T13" fmla="*/ 7 h 52"/>
                <a:gd name="T14" fmla="*/ 35 w 52"/>
                <a:gd name="T15" fmla="*/ 2 h 52"/>
                <a:gd name="T16" fmla="*/ 25 w 52"/>
                <a:gd name="T17" fmla="*/ 0 h 52"/>
                <a:gd name="T18" fmla="*/ 15 w 52"/>
                <a:gd name="T19" fmla="*/ 2 h 52"/>
                <a:gd name="T20" fmla="*/ 7 w 52"/>
                <a:gd name="T21" fmla="*/ 7 h 52"/>
                <a:gd name="T22" fmla="*/ 2 w 52"/>
                <a:gd name="T23" fmla="*/ 15 h 52"/>
                <a:gd name="T24" fmla="*/ 0 w 52"/>
                <a:gd name="T25" fmla="*/ 25 h 52"/>
                <a:gd name="T26" fmla="*/ 2 w 52"/>
                <a:gd name="T27" fmla="*/ 36 h 52"/>
                <a:gd name="T28" fmla="*/ 7 w 52"/>
                <a:gd name="T29" fmla="*/ 44 h 52"/>
                <a:gd name="T30" fmla="*/ 15 w 52"/>
                <a:gd name="T31" fmla="*/ 50 h 52"/>
                <a:gd name="T32" fmla="*/ 25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2" name="Freeform 655"/>
            <p:cNvSpPr>
              <a:spLocks noChangeArrowheads="1"/>
            </p:cNvSpPr>
            <p:nvPr/>
          </p:nvSpPr>
          <p:spPr bwMode="auto">
            <a:xfrm>
              <a:off x="3782" y="3359"/>
              <a:ext cx="5" cy="6"/>
            </a:xfrm>
            <a:custGeom>
              <a:avLst/>
              <a:gdLst>
                <a:gd name="T0" fmla="*/ 27 w 52"/>
                <a:gd name="T1" fmla="*/ 52 h 52"/>
                <a:gd name="T2" fmla="*/ 37 w 52"/>
                <a:gd name="T3" fmla="*/ 50 h 52"/>
                <a:gd name="T4" fmla="*/ 45 w 52"/>
                <a:gd name="T5" fmla="*/ 45 h 52"/>
                <a:gd name="T6" fmla="*/ 50 w 52"/>
                <a:gd name="T7" fmla="*/ 37 h 52"/>
                <a:gd name="T8" fmla="*/ 52 w 52"/>
                <a:gd name="T9" fmla="*/ 26 h 52"/>
                <a:gd name="T10" fmla="*/ 50 w 52"/>
                <a:gd name="T11" fmla="*/ 16 h 52"/>
                <a:gd name="T12" fmla="*/ 45 w 52"/>
                <a:gd name="T13" fmla="*/ 8 h 52"/>
                <a:gd name="T14" fmla="*/ 37 w 52"/>
                <a:gd name="T15" fmla="*/ 2 h 52"/>
                <a:gd name="T16" fmla="*/ 27 w 52"/>
                <a:gd name="T17" fmla="*/ 0 h 52"/>
                <a:gd name="T18" fmla="*/ 17 w 52"/>
                <a:gd name="T19" fmla="*/ 2 h 52"/>
                <a:gd name="T20" fmla="*/ 8 w 52"/>
                <a:gd name="T21" fmla="*/ 8 h 52"/>
                <a:gd name="T22" fmla="*/ 2 w 52"/>
                <a:gd name="T23" fmla="*/ 16 h 52"/>
                <a:gd name="T24" fmla="*/ 0 w 52"/>
                <a:gd name="T25" fmla="*/ 26 h 52"/>
                <a:gd name="T26" fmla="*/ 2 w 52"/>
                <a:gd name="T27" fmla="*/ 37 h 52"/>
                <a:gd name="T28" fmla="*/ 8 w 52"/>
                <a:gd name="T29" fmla="*/ 45 h 52"/>
                <a:gd name="T30" fmla="*/ 17 w 52"/>
                <a:gd name="T31" fmla="*/ 50 h 52"/>
                <a:gd name="T32" fmla="*/ 27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3" name="Freeform 656"/>
            <p:cNvSpPr>
              <a:spLocks noChangeArrowheads="1"/>
            </p:cNvSpPr>
            <p:nvPr/>
          </p:nvSpPr>
          <p:spPr bwMode="auto">
            <a:xfrm>
              <a:off x="3743" y="3280"/>
              <a:ext cx="16" cy="79"/>
            </a:xfrm>
            <a:custGeom>
              <a:avLst/>
              <a:gdLst>
                <a:gd name="T0" fmla="*/ 46 w 148"/>
                <a:gd name="T1" fmla="*/ 14 h 712"/>
                <a:gd name="T2" fmla="*/ 42 w 148"/>
                <a:gd name="T3" fmla="*/ 29 h 712"/>
                <a:gd name="T4" fmla="*/ 32 w 148"/>
                <a:gd name="T5" fmla="*/ 68 h 712"/>
                <a:gd name="T6" fmla="*/ 18 w 148"/>
                <a:gd name="T7" fmla="*/ 132 h 712"/>
                <a:gd name="T8" fmla="*/ 7 w 148"/>
                <a:gd name="T9" fmla="*/ 217 h 712"/>
                <a:gd name="T10" fmla="*/ 0 w 148"/>
                <a:gd name="T11" fmla="*/ 319 h 712"/>
                <a:gd name="T12" fmla="*/ 1 w 148"/>
                <a:gd name="T13" fmla="*/ 438 h 712"/>
                <a:gd name="T14" fmla="*/ 13 w 148"/>
                <a:gd name="T15" fmla="*/ 570 h 712"/>
                <a:gd name="T16" fmla="*/ 41 w 148"/>
                <a:gd name="T17" fmla="*/ 712 h 712"/>
                <a:gd name="T18" fmla="*/ 143 w 148"/>
                <a:gd name="T19" fmla="*/ 707 h 712"/>
                <a:gd name="T20" fmla="*/ 139 w 148"/>
                <a:gd name="T21" fmla="*/ 685 h 712"/>
                <a:gd name="T22" fmla="*/ 128 w 148"/>
                <a:gd name="T23" fmla="*/ 628 h 712"/>
                <a:gd name="T24" fmla="*/ 116 w 148"/>
                <a:gd name="T25" fmla="*/ 543 h 712"/>
                <a:gd name="T26" fmla="*/ 105 w 148"/>
                <a:gd name="T27" fmla="*/ 439 h 712"/>
                <a:gd name="T28" fmla="*/ 99 w 148"/>
                <a:gd name="T29" fmla="*/ 324 h 712"/>
                <a:gd name="T30" fmla="*/ 102 w 148"/>
                <a:gd name="T31" fmla="*/ 209 h 712"/>
                <a:gd name="T32" fmla="*/ 117 w 148"/>
                <a:gd name="T33" fmla="*/ 100 h 712"/>
                <a:gd name="T34" fmla="*/ 148 w 148"/>
                <a:gd name="T35" fmla="*/ 8 h 712"/>
                <a:gd name="T36" fmla="*/ 148 w 148"/>
                <a:gd name="T37" fmla="*/ 7 h 712"/>
                <a:gd name="T38" fmla="*/ 148 w 148"/>
                <a:gd name="T39" fmla="*/ 5 h 712"/>
                <a:gd name="T40" fmla="*/ 146 w 148"/>
                <a:gd name="T41" fmla="*/ 3 h 712"/>
                <a:gd name="T42" fmla="*/ 140 w 148"/>
                <a:gd name="T43" fmla="*/ 0 h 712"/>
                <a:gd name="T44" fmla="*/ 127 w 148"/>
                <a:gd name="T45" fmla="*/ 0 h 712"/>
                <a:gd name="T46" fmla="*/ 109 w 148"/>
                <a:gd name="T47" fmla="*/ 1 h 712"/>
                <a:gd name="T48" fmla="*/ 83 w 148"/>
                <a:gd name="T49" fmla="*/ 6 h 712"/>
                <a:gd name="T50" fmla="*/ 46 w 148"/>
                <a:gd name="T51" fmla="*/ 14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4" name="Freeform 657"/>
            <p:cNvSpPr>
              <a:spLocks noChangeArrowheads="1"/>
            </p:cNvSpPr>
            <p:nvPr/>
          </p:nvSpPr>
          <p:spPr bwMode="auto">
            <a:xfrm>
              <a:off x="3827" y="3270"/>
              <a:ext cx="23" cy="88"/>
            </a:xfrm>
            <a:custGeom>
              <a:avLst/>
              <a:gdLst>
                <a:gd name="T0" fmla="*/ 201 w 201"/>
                <a:gd name="T1" fmla="*/ 5 h 795"/>
                <a:gd name="T2" fmla="*/ 196 w 201"/>
                <a:gd name="T3" fmla="*/ 10 h 795"/>
                <a:gd name="T4" fmla="*/ 183 w 201"/>
                <a:gd name="T5" fmla="*/ 31 h 795"/>
                <a:gd name="T6" fmla="*/ 165 w 201"/>
                <a:gd name="T7" fmla="*/ 73 h 795"/>
                <a:gd name="T8" fmla="*/ 148 w 201"/>
                <a:gd name="T9" fmla="*/ 140 h 795"/>
                <a:gd name="T10" fmla="*/ 134 w 201"/>
                <a:gd name="T11" fmla="*/ 240 h 795"/>
                <a:gd name="T12" fmla="*/ 127 w 201"/>
                <a:gd name="T13" fmla="*/ 379 h 795"/>
                <a:gd name="T14" fmla="*/ 131 w 201"/>
                <a:gd name="T15" fmla="*/ 561 h 795"/>
                <a:gd name="T16" fmla="*/ 150 w 201"/>
                <a:gd name="T17" fmla="*/ 795 h 795"/>
                <a:gd name="T18" fmla="*/ 37 w 201"/>
                <a:gd name="T19" fmla="*/ 795 h 795"/>
                <a:gd name="T20" fmla="*/ 33 w 201"/>
                <a:gd name="T21" fmla="*/ 771 h 795"/>
                <a:gd name="T22" fmla="*/ 24 w 201"/>
                <a:gd name="T23" fmla="*/ 707 h 795"/>
                <a:gd name="T24" fmla="*/ 13 w 201"/>
                <a:gd name="T25" fmla="*/ 611 h 795"/>
                <a:gd name="T26" fmla="*/ 3 w 201"/>
                <a:gd name="T27" fmla="*/ 493 h 795"/>
                <a:gd name="T28" fmla="*/ 0 w 201"/>
                <a:gd name="T29" fmla="*/ 363 h 795"/>
                <a:gd name="T30" fmla="*/ 7 w 201"/>
                <a:gd name="T31" fmla="*/ 231 h 795"/>
                <a:gd name="T32" fmla="*/ 28 w 201"/>
                <a:gd name="T33" fmla="*/ 107 h 795"/>
                <a:gd name="T34" fmla="*/ 66 w 201"/>
                <a:gd name="T35" fmla="*/ 0 h 795"/>
                <a:gd name="T36" fmla="*/ 201 w 201"/>
                <a:gd name="T37" fmla="*/ 5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5" name="Freeform 658"/>
            <p:cNvSpPr>
              <a:spLocks noChangeArrowheads="1"/>
            </p:cNvSpPr>
            <p:nvPr/>
          </p:nvSpPr>
          <p:spPr bwMode="auto">
            <a:xfrm>
              <a:off x="3743" y="3284"/>
              <a:ext cx="15" cy="69"/>
            </a:xfrm>
            <a:custGeom>
              <a:avLst/>
              <a:gdLst>
                <a:gd name="T0" fmla="*/ 41 w 129"/>
                <a:gd name="T1" fmla="*/ 12 h 622"/>
                <a:gd name="T2" fmla="*/ 37 w 129"/>
                <a:gd name="T3" fmla="*/ 24 h 622"/>
                <a:gd name="T4" fmla="*/ 29 w 129"/>
                <a:gd name="T5" fmla="*/ 59 h 622"/>
                <a:gd name="T6" fmla="*/ 18 w 129"/>
                <a:gd name="T7" fmla="*/ 115 h 622"/>
                <a:gd name="T8" fmla="*/ 6 w 129"/>
                <a:gd name="T9" fmla="*/ 189 h 622"/>
                <a:gd name="T10" fmla="*/ 0 w 129"/>
                <a:gd name="T11" fmla="*/ 279 h 622"/>
                <a:gd name="T12" fmla="*/ 1 w 129"/>
                <a:gd name="T13" fmla="*/ 382 h 622"/>
                <a:gd name="T14" fmla="*/ 11 w 129"/>
                <a:gd name="T15" fmla="*/ 497 h 622"/>
                <a:gd name="T16" fmla="*/ 36 w 129"/>
                <a:gd name="T17" fmla="*/ 622 h 622"/>
                <a:gd name="T18" fmla="*/ 124 w 129"/>
                <a:gd name="T19" fmla="*/ 617 h 622"/>
                <a:gd name="T20" fmla="*/ 120 w 129"/>
                <a:gd name="T21" fmla="*/ 598 h 622"/>
                <a:gd name="T22" fmla="*/ 112 w 129"/>
                <a:gd name="T23" fmla="*/ 548 h 622"/>
                <a:gd name="T24" fmla="*/ 101 w 129"/>
                <a:gd name="T25" fmla="*/ 473 h 622"/>
                <a:gd name="T26" fmla="*/ 92 w 129"/>
                <a:gd name="T27" fmla="*/ 382 h 622"/>
                <a:gd name="T28" fmla="*/ 87 w 129"/>
                <a:gd name="T29" fmla="*/ 282 h 622"/>
                <a:gd name="T30" fmla="*/ 89 w 129"/>
                <a:gd name="T31" fmla="*/ 182 h 622"/>
                <a:gd name="T32" fmla="*/ 102 w 129"/>
                <a:gd name="T33" fmla="*/ 87 h 622"/>
                <a:gd name="T34" fmla="*/ 129 w 129"/>
                <a:gd name="T35" fmla="*/ 7 h 622"/>
                <a:gd name="T36" fmla="*/ 129 w 129"/>
                <a:gd name="T37" fmla="*/ 6 h 622"/>
                <a:gd name="T38" fmla="*/ 129 w 129"/>
                <a:gd name="T39" fmla="*/ 4 h 622"/>
                <a:gd name="T40" fmla="*/ 127 w 129"/>
                <a:gd name="T41" fmla="*/ 2 h 622"/>
                <a:gd name="T42" fmla="*/ 122 w 129"/>
                <a:gd name="T43" fmla="*/ 0 h 622"/>
                <a:gd name="T44" fmla="*/ 112 w 129"/>
                <a:gd name="T45" fmla="*/ 0 h 622"/>
                <a:gd name="T46" fmla="*/ 96 w 129"/>
                <a:gd name="T47" fmla="*/ 1 h 622"/>
                <a:gd name="T48" fmla="*/ 72 w 129"/>
                <a:gd name="T49" fmla="*/ 5 h 622"/>
                <a:gd name="T50" fmla="*/ 41 w 129"/>
                <a:gd name="T51" fmla="*/ 12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6" name="Freeform 659"/>
            <p:cNvSpPr>
              <a:spLocks noChangeArrowheads="1"/>
            </p:cNvSpPr>
            <p:nvPr/>
          </p:nvSpPr>
          <p:spPr bwMode="auto">
            <a:xfrm>
              <a:off x="3744" y="3289"/>
              <a:ext cx="12" cy="59"/>
            </a:xfrm>
            <a:custGeom>
              <a:avLst/>
              <a:gdLst>
                <a:gd name="T0" fmla="*/ 35 w 110"/>
                <a:gd name="T1" fmla="*/ 10 h 531"/>
                <a:gd name="T2" fmla="*/ 32 w 110"/>
                <a:gd name="T3" fmla="*/ 20 h 531"/>
                <a:gd name="T4" fmla="*/ 24 w 110"/>
                <a:gd name="T5" fmla="*/ 50 h 531"/>
                <a:gd name="T6" fmla="*/ 15 w 110"/>
                <a:gd name="T7" fmla="*/ 98 h 531"/>
                <a:gd name="T8" fmla="*/ 5 w 110"/>
                <a:gd name="T9" fmla="*/ 160 h 531"/>
                <a:gd name="T10" fmla="*/ 0 w 110"/>
                <a:gd name="T11" fmla="*/ 237 h 531"/>
                <a:gd name="T12" fmla="*/ 1 w 110"/>
                <a:gd name="T13" fmla="*/ 326 h 531"/>
                <a:gd name="T14" fmla="*/ 10 w 110"/>
                <a:gd name="T15" fmla="*/ 424 h 531"/>
                <a:gd name="T16" fmla="*/ 31 w 110"/>
                <a:gd name="T17" fmla="*/ 531 h 531"/>
                <a:gd name="T18" fmla="*/ 106 w 110"/>
                <a:gd name="T19" fmla="*/ 525 h 531"/>
                <a:gd name="T20" fmla="*/ 103 w 110"/>
                <a:gd name="T21" fmla="*/ 510 h 531"/>
                <a:gd name="T22" fmla="*/ 96 w 110"/>
                <a:gd name="T23" fmla="*/ 467 h 531"/>
                <a:gd name="T24" fmla="*/ 87 w 110"/>
                <a:gd name="T25" fmla="*/ 404 h 531"/>
                <a:gd name="T26" fmla="*/ 79 w 110"/>
                <a:gd name="T27" fmla="*/ 326 h 531"/>
                <a:gd name="T28" fmla="*/ 74 w 110"/>
                <a:gd name="T29" fmla="*/ 241 h 531"/>
                <a:gd name="T30" fmla="*/ 76 w 110"/>
                <a:gd name="T31" fmla="*/ 155 h 531"/>
                <a:gd name="T32" fmla="*/ 87 w 110"/>
                <a:gd name="T33" fmla="*/ 74 h 531"/>
                <a:gd name="T34" fmla="*/ 110 w 110"/>
                <a:gd name="T35" fmla="*/ 6 h 531"/>
                <a:gd name="T36" fmla="*/ 110 w 110"/>
                <a:gd name="T37" fmla="*/ 5 h 531"/>
                <a:gd name="T38" fmla="*/ 110 w 110"/>
                <a:gd name="T39" fmla="*/ 4 h 531"/>
                <a:gd name="T40" fmla="*/ 108 w 110"/>
                <a:gd name="T41" fmla="*/ 2 h 531"/>
                <a:gd name="T42" fmla="*/ 104 w 110"/>
                <a:gd name="T43" fmla="*/ 0 h 531"/>
                <a:gd name="T44" fmla="*/ 95 w 110"/>
                <a:gd name="T45" fmla="*/ 0 h 531"/>
                <a:gd name="T46" fmla="*/ 82 w 110"/>
                <a:gd name="T47" fmla="*/ 1 h 531"/>
                <a:gd name="T48" fmla="*/ 62 w 110"/>
                <a:gd name="T49" fmla="*/ 4 h 531"/>
                <a:gd name="T50" fmla="*/ 35 w 110"/>
                <a:gd name="T51" fmla="*/ 10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7" name="Freeform 660"/>
            <p:cNvSpPr>
              <a:spLocks noChangeArrowheads="1"/>
            </p:cNvSpPr>
            <p:nvPr/>
          </p:nvSpPr>
          <p:spPr bwMode="auto">
            <a:xfrm>
              <a:off x="3745" y="3294"/>
              <a:ext cx="10" cy="48"/>
            </a:xfrm>
            <a:custGeom>
              <a:avLst/>
              <a:gdLst>
                <a:gd name="T0" fmla="*/ 29 w 92"/>
                <a:gd name="T1" fmla="*/ 8 h 438"/>
                <a:gd name="T2" fmla="*/ 26 w 92"/>
                <a:gd name="T3" fmla="*/ 16 h 438"/>
                <a:gd name="T4" fmla="*/ 20 w 92"/>
                <a:gd name="T5" fmla="*/ 42 h 438"/>
                <a:gd name="T6" fmla="*/ 12 w 92"/>
                <a:gd name="T7" fmla="*/ 81 h 438"/>
                <a:gd name="T8" fmla="*/ 4 w 92"/>
                <a:gd name="T9" fmla="*/ 133 h 438"/>
                <a:gd name="T10" fmla="*/ 0 w 92"/>
                <a:gd name="T11" fmla="*/ 196 h 438"/>
                <a:gd name="T12" fmla="*/ 0 w 92"/>
                <a:gd name="T13" fmla="*/ 270 h 438"/>
                <a:gd name="T14" fmla="*/ 9 w 92"/>
                <a:gd name="T15" fmla="*/ 351 h 438"/>
                <a:gd name="T16" fmla="*/ 25 w 92"/>
                <a:gd name="T17" fmla="*/ 438 h 438"/>
                <a:gd name="T18" fmla="*/ 88 w 92"/>
                <a:gd name="T19" fmla="*/ 435 h 438"/>
                <a:gd name="T20" fmla="*/ 85 w 92"/>
                <a:gd name="T21" fmla="*/ 422 h 438"/>
                <a:gd name="T22" fmla="*/ 79 w 92"/>
                <a:gd name="T23" fmla="*/ 386 h 438"/>
                <a:gd name="T24" fmla="*/ 72 w 92"/>
                <a:gd name="T25" fmla="*/ 334 h 438"/>
                <a:gd name="T26" fmla="*/ 65 w 92"/>
                <a:gd name="T27" fmla="*/ 270 h 438"/>
                <a:gd name="T28" fmla="*/ 61 w 92"/>
                <a:gd name="T29" fmla="*/ 199 h 438"/>
                <a:gd name="T30" fmla="*/ 63 w 92"/>
                <a:gd name="T31" fmla="*/ 129 h 438"/>
                <a:gd name="T32" fmla="*/ 73 w 92"/>
                <a:gd name="T33" fmla="*/ 61 h 438"/>
                <a:gd name="T34" fmla="*/ 92 w 92"/>
                <a:gd name="T35" fmla="*/ 5 h 438"/>
                <a:gd name="T36" fmla="*/ 92 w 92"/>
                <a:gd name="T37" fmla="*/ 4 h 438"/>
                <a:gd name="T38" fmla="*/ 92 w 92"/>
                <a:gd name="T39" fmla="*/ 3 h 438"/>
                <a:gd name="T40" fmla="*/ 90 w 92"/>
                <a:gd name="T41" fmla="*/ 1 h 438"/>
                <a:gd name="T42" fmla="*/ 87 w 92"/>
                <a:gd name="T43" fmla="*/ 0 h 438"/>
                <a:gd name="T44" fmla="*/ 80 w 92"/>
                <a:gd name="T45" fmla="*/ 0 h 438"/>
                <a:gd name="T46" fmla="*/ 68 w 92"/>
                <a:gd name="T47" fmla="*/ 0 h 438"/>
                <a:gd name="T48" fmla="*/ 51 w 92"/>
                <a:gd name="T49" fmla="*/ 3 h 438"/>
                <a:gd name="T50" fmla="*/ 29 w 92"/>
                <a:gd name="T51" fmla="*/ 8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8" name="Freeform 661"/>
            <p:cNvSpPr>
              <a:spLocks noChangeArrowheads="1"/>
            </p:cNvSpPr>
            <p:nvPr/>
          </p:nvSpPr>
          <p:spPr bwMode="auto">
            <a:xfrm>
              <a:off x="3745" y="3298"/>
              <a:ext cx="8" cy="39"/>
            </a:xfrm>
            <a:custGeom>
              <a:avLst/>
              <a:gdLst>
                <a:gd name="T0" fmla="*/ 23 w 73"/>
                <a:gd name="T1" fmla="*/ 7 h 347"/>
                <a:gd name="T2" fmla="*/ 21 w 73"/>
                <a:gd name="T3" fmla="*/ 14 h 347"/>
                <a:gd name="T4" fmla="*/ 16 w 73"/>
                <a:gd name="T5" fmla="*/ 33 h 347"/>
                <a:gd name="T6" fmla="*/ 10 w 73"/>
                <a:gd name="T7" fmla="*/ 64 h 347"/>
                <a:gd name="T8" fmla="*/ 4 w 73"/>
                <a:gd name="T9" fmla="*/ 105 h 347"/>
                <a:gd name="T10" fmla="*/ 0 w 73"/>
                <a:gd name="T11" fmla="*/ 155 h 347"/>
                <a:gd name="T12" fmla="*/ 0 w 73"/>
                <a:gd name="T13" fmla="*/ 213 h 347"/>
                <a:gd name="T14" fmla="*/ 7 w 73"/>
                <a:gd name="T15" fmla="*/ 278 h 347"/>
                <a:gd name="T16" fmla="*/ 20 w 73"/>
                <a:gd name="T17" fmla="*/ 347 h 347"/>
                <a:gd name="T18" fmla="*/ 70 w 73"/>
                <a:gd name="T19" fmla="*/ 344 h 347"/>
                <a:gd name="T20" fmla="*/ 68 w 73"/>
                <a:gd name="T21" fmla="*/ 334 h 347"/>
                <a:gd name="T22" fmla="*/ 63 w 73"/>
                <a:gd name="T23" fmla="*/ 305 h 347"/>
                <a:gd name="T24" fmla="*/ 56 w 73"/>
                <a:gd name="T25" fmla="*/ 265 h 347"/>
                <a:gd name="T26" fmla="*/ 51 w 73"/>
                <a:gd name="T27" fmla="*/ 213 h 347"/>
                <a:gd name="T28" fmla="*/ 48 w 73"/>
                <a:gd name="T29" fmla="*/ 158 h 347"/>
                <a:gd name="T30" fmla="*/ 50 w 73"/>
                <a:gd name="T31" fmla="*/ 101 h 347"/>
                <a:gd name="T32" fmla="*/ 57 w 73"/>
                <a:gd name="T33" fmla="*/ 49 h 347"/>
                <a:gd name="T34" fmla="*/ 73 w 73"/>
                <a:gd name="T35" fmla="*/ 4 h 347"/>
                <a:gd name="T36" fmla="*/ 73 w 73"/>
                <a:gd name="T37" fmla="*/ 4 h 347"/>
                <a:gd name="T38" fmla="*/ 73 w 73"/>
                <a:gd name="T39" fmla="*/ 2 h 347"/>
                <a:gd name="T40" fmla="*/ 72 w 73"/>
                <a:gd name="T41" fmla="*/ 1 h 347"/>
                <a:gd name="T42" fmla="*/ 69 w 73"/>
                <a:gd name="T43" fmla="*/ 0 h 347"/>
                <a:gd name="T44" fmla="*/ 63 w 73"/>
                <a:gd name="T45" fmla="*/ 0 h 347"/>
                <a:gd name="T46" fmla="*/ 53 w 73"/>
                <a:gd name="T47" fmla="*/ 1 h 347"/>
                <a:gd name="T48" fmla="*/ 41 w 73"/>
                <a:gd name="T49" fmla="*/ 3 h 347"/>
                <a:gd name="T50" fmla="*/ 23 w 73"/>
                <a:gd name="T51" fmla="*/ 7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89" name="Freeform 662"/>
            <p:cNvSpPr>
              <a:spLocks noChangeArrowheads="1"/>
            </p:cNvSpPr>
            <p:nvPr/>
          </p:nvSpPr>
          <p:spPr bwMode="auto">
            <a:xfrm>
              <a:off x="3746" y="3303"/>
              <a:ext cx="6" cy="28"/>
            </a:xfrm>
            <a:custGeom>
              <a:avLst/>
              <a:gdLst>
                <a:gd name="T0" fmla="*/ 16 w 52"/>
                <a:gd name="T1" fmla="*/ 5 h 256"/>
                <a:gd name="T2" fmla="*/ 15 w 52"/>
                <a:gd name="T3" fmla="*/ 10 h 256"/>
                <a:gd name="T4" fmla="*/ 11 w 52"/>
                <a:gd name="T5" fmla="*/ 24 h 256"/>
                <a:gd name="T6" fmla="*/ 6 w 52"/>
                <a:gd name="T7" fmla="*/ 47 h 256"/>
                <a:gd name="T8" fmla="*/ 2 w 52"/>
                <a:gd name="T9" fmla="*/ 77 h 256"/>
                <a:gd name="T10" fmla="*/ 0 w 52"/>
                <a:gd name="T11" fmla="*/ 115 h 256"/>
                <a:gd name="T12" fmla="*/ 0 w 52"/>
                <a:gd name="T13" fmla="*/ 157 h 256"/>
                <a:gd name="T14" fmla="*/ 4 w 52"/>
                <a:gd name="T15" fmla="*/ 205 h 256"/>
                <a:gd name="T16" fmla="*/ 14 w 52"/>
                <a:gd name="T17" fmla="*/ 256 h 256"/>
                <a:gd name="T18" fmla="*/ 50 w 52"/>
                <a:gd name="T19" fmla="*/ 254 h 256"/>
                <a:gd name="T20" fmla="*/ 49 w 52"/>
                <a:gd name="T21" fmla="*/ 247 h 256"/>
                <a:gd name="T22" fmla="*/ 45 w 52"/>
                <a:gd name="T23" fmla="*/ 226 h 256"/>
                <a:gd name="T24" fmla="*/ 41 w 52"/>
                <a:gd name="T25" fmla="*/ 195 h 256"/>
                <a:gd name="T26" fmla="*/ 37 w 52"/>
                <a:gd name="T27" fmla="*/ 157 h 256"/>
                <a:gd name="T28" fmla="*/ 35 w 52"/>
                <a:gd name="T29" fmla="*/ 116 h 256"/>
                <a:gd name="T30" fmla="*/ 36 w 52"/>
                <a:gd name="T31" fmla="*/ 74 h 256"/>
                <a:gd name="T32" fmla="*/ 41 w 52"/>
                <a:gd name="T33" fmla="*/ 35 h 256"/>
                <a:gd name="T34" fmla="*/ 52 w 52"/>
                <a:gd name="T35" fmla="*/ 3 h 256"/>
                <a:gd name="T36" fmla="*/ 52 w 52"/>
                <a:gd name="T37" fmla="*/ 3 h 256"/>
                <a:gd name="T38" fmla="*/ 52 w 52"/>
                <a:gd name="T39" fmla="*/ 2 h 256"/>
                <a:gd name="T40" fmla="*/ 51 w 52"/>
                <a:gd name="T41" fmla="*/ 1 h 256"/>
                <a:gd name="T42" fmla="*/ 49 w 52"/>
                <a:gd name="T43" fmla="*/ 0 h 256"/>
                <a:gd name="T44" fmla="*/ 45 w 52"/>
                <a:gd name="T45" fmla="*/ 0 h 256"/>
                <a:gd name="T46" fmla="*/ 39 w 52"/>
                <a:gd name="T47" fmla="*/ 0 h 256"/>
                <a:gd name="T48" fmla="*/ 29 w 52"/>
                <a:gd name="T49" fmla="*/ 2 h 256"/>
                <a:gd name="T50" fmla="*/ 16 w 52"/>
                <a:gd name="T51" fmla="*/ 5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0" name="Freeform 663"/>
            <p:cNvSpPr>
              <a:spLocks noChangeArrowheads="1"/>
            </p:cNvSpPr>
            <p:nvPr/>
          </p:nvSpPr>
          <p:spPr bwMode="auto">
            <a:xfrm>
              <a:off x="3828" y="3275"/>
              <a:ext cx="20" cy="77"/>
            </a:xfrm>
            <a:custGeom>
              <a:avLst/>
              <a:gdLst>
                <a:gd name="T0" fmla="*/ 176 w 176"/>
                <a:gd name="T1" fmla="*/ 5 h 693"/>
                <a:gd name="T2" fmla="*/ 172 w 176"/>
                <a:gd name="T3" fmla="*/ 10 h 693"/>
                <a:gd name="T4" fmla="*/ 159 w 176"/>
                <a:gd name="T5" fmla="*/ 28 h 693"/>
                <a:gd name="T6" fmla="*/ 144 w 176"/>
                <a:gd name="T7" fmla="*/ 63 h 693"/>
                <a:gd name="T8" fmla="*/ 129 w 176"/>
                <a:gd name="T9" fmla="*/ 123 h 693"/>
                <a:gd name="T10" fmla="*/ 117 w 176"/>
                <a:gd name="T11" fmla="*/ 210 h 693"/>
                <a:gd name="T12" fmla="*/ 110 w 176"/>
                <a:gd name="T13" fmla="*/ 331 h 693"/>
                <a:gd name="T14" fmla="*/ 115 w 176"/>
                <a:gd name="T15" fmla="*/ 490 h 693"/>
                <a:gd name="T16" fmla="*/ 131 w 176"/>
                <a:gd name="T17" fmla="*/ 693 h 693"/>
                <a:gd name="T18" fmla="*/ 32 w 176"/>
                <a:gd name="T19" fmla="*/ 693 h 693"/>
                <a:gd name="T20" fmla="*/ 29 w 176"/>
                <a:gd name="T21" fmla="*/ 673 h 693"/>
                <a:gd name="T22" fmla="*/ 20 w 176"/>
                <a:gd name="T23" fmla="*/ 617 h 693"/>
                <a:gd name="T24" fmla="*/ 11 w 176"/>
                <a:gd name="T25" fmla="*/ 533 h 693"/>
                <a:gd name="T26" fmla="*/ 3 w 176"/>
                <a:gd name="T27" fmla="*/ 430 h 693"/>
                <a:gd name="T28" fmla="*/ 0 w 176"/>
                <a:gd name="T29" fmla="*/ 317 h 693"/>
                <a:gd name="T30" fmla="*/ 6 w 176"/>
                <a:gd name="T31" fmla="*/ 202 h 693"/>
                <a:gd name="T32" fmla="*/ 23 w 176"/>
                <a:gd name="T33" fmla="*/ 93 h 693"/>
                <a:gd name="T34" fmla="*/ 57 w 176"/>
                <a:gd name="T35" fmla="*/ 0 h 693"/>
                <a:gd name="T36" fmla="*/ 176 w 176"/>
                <a:gd name="T37" fmla="*/ 5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1" name="Freeform 664"/>
            <p:cNvSpPr>
              <a:spLocks noChangeArrowheads="1"/>
            </p:cNvSpPr>
            <p:nvPr/>
          </p:nvSpPr>
          <p:spPr bwMode="auto">
            <a:xfrm>
              <a:off x="3829" y="3281"/>
              <a:ext cx="16" cy="65"/>
            </a:xfrm>
            <a:custGeom>
              <a:avLst/>
              <a:gdLst>
                <a:gd name="T0" fmla="*/ 149 w 149"/>
                <a:gd name="T1" fmla="*/ 4 h 592"/>
                <a:gd name="T2" fmla="*/ 145 w 149"/>
                <a:gd name="T3" fmla="*/ 8 h 592"/>
                <a:gd name="T4" fmla="*/ 136 w 149"/>
                <a:gd name="T5" fmla="*/ 24 h 592"/>
                <a:gd name="T6" fmla="*/ 123 w 149"/>
                <a:gd name="T7" fmla="*/ 54 h 592"/>
                <a:gd name="T8" fmla="*/ 110 w 149"/>
                <a:gd name="T9" fmla="*/ 104 h 592"/>
                <a:gd name="T10" fmla="*/ 99 w 149"/>
                <a:gd name="T11" fmla="*/ 179 h 592"/>
                <a:gd name="T12" fmla="*/ 94 w 149"/>
                <a:gd name="T13" fmla="*/ 282 h 592"/>
                <a:gd name="T14" fmla="*/ 97 w 149"/>
                <a:gd name="T15" fmla="*/ 418 h 592"/>
                <a:gd name="T16" fmla="*/ 112 w 149"/>
                <a:gd name="T17" fmla="*/ 592 h 592"/>
                <a:gd name="T18" fmla="*/ 27 w 149"/>
                <a:gd name="T19" fmla="*/ 592 h 592"/>
                <a:gd name="T20" fmla="*/ 24 w 149"/>
                <a:gd name="T21" fmla="*/ 575 h 592"/>
                <a:gd name="T22" fmla="*/ 17 w 149"/>
                <a:gd name="T23" fmla="*/ 527 h 592"/>
                <a:gd name="T24" fmla="*/ 9 w 149"/>
                <a:gd name="T25" fmla="*/ 455 h 592"/>
                <a:gd name="T26" fmla="*/ 2 w 149"/>
                <a:gd name="T27" fmla="*/ 367 h 592"/>
                <a:gd name="T28" fmla="*/ 0 w 149"/>
                <a:gd name="T29" fmla="*/ 271 h 592"/>
                <a:gd name="T30" fmla="*/ 5 w 149"/>
                <a:gd name="T31" fmla="*/ 173 h 592"/>
                <a:gd name="T32" fmla="*/ 20 w 149"/>
                <a:gd name="T33" fmla="*/ 80 h 592"/>
                <a:gd name="T34" fmla="*/ 48 w 149"/>
                <a:gd name="T35" fmla="*/ 0 h 592"/>
                <a:gd name="T36" fmla="*/ 149 w 149"/>
                <a:gd name="T37" fmla="*/ 4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2" name="Freeform 665"/>
            <p:cNvSpPr>
              <a:spLocks noChangeArrowheads="1"/>
            </p:cNvSpPr>
            <p:nvPr/>
          </p:nvSpPr>
          <p:spPr bwMode="auto">
            <a:xfrm>
              <a:off x="3830" y="3286"/>
              <a:ext cx="13" cy="54"/>
            </a:xfrm>
            <a:custGeom>
              <a:avLst/>
              <a:gdLst>
                <a:gd name="T0" fmla="*/ 124 w 124"/>
                <a:gd name="T1" fmla="*/ 4 h 490"/>
                <a:gd name="T2" fmla="*/ 121 w 124"/>
                <a:gd name="T3" fmla="*/ 7 h 490"/>
                <a:gd name="T4" fmla="*/ 113 w 124"/>
                <a:gd name="T5" fmla="*/ 21 h 490"/>
                <a:gd name="T6" fmla="*/ 103 w 124"/>
                <a:gd name="T7" fmla="*/ 45 h 490"/>
                <a:gd name="T8" fmla="*/ 91 w 124"/>
                <a:gd name="T9" fmla="*/ 87 h 490"/>
                <a:gd name="T10" fmla="*/ 83 w 124"/>
                <a:gd name="T11" fmla="*/ 148 h 490"/>
                <a:gd name="T12" fmla="*/ 79 w 124"/>
                <a:gd name="T13" fmla="*/ 234 h 490"/>
                <a:gd name="T14" fmla="*/ 81 w 124"/>
                <a:gd name="T15" fmla="*/ 347 h 490"/>
                <a:gd name="T16" fmla="*/ 93 w 124"/>
                <a:gd name="T17" fmla="*/ 490 h 490"/>
                <a:gd name="T18" fmla="*/ 23 w 124"/>
                <a:gd name="T19" fmla="*/ 490 h 490"/>
                <a:gd name="T20" fmla="*/ 21 w 124"/>
                <a:gd name="T21" fmla="*/ 476 h 490"/>
                <a:gd name="T22" fmla="*/ 15 w 124"/>
                <a:gd name="T23" fmla="*/ 436 h 490"/>
                <a:gd name="T24" fmla="*/ 8 w 124"/>
                <a:gd name="T25" fmla="*/ 377 h 490"/>
                <a:gd name="T26" fmla="*/ 2 w 124"/>
                <a:gd name="T27" fmla="*/ 304 h 490"/>
                <a:gd name="T28" fmla="*/ 0 w 124"/>
                <a:gd name="T29" fmla="*/ 224 h 490"/>
                <a:gd name="T30" fmla="*/ 4 w 124"/>
                <a:gd name="T31" fmla="*/ 143 h 490"/>
                <a:gd name="T32" fmla="*/ 17 w 124"/>
                <a:gd name="T33" fmla="*/ 67 h 490"/>
                <a:gd name="T34" fmla="*/ 40 w 124"/>
                <a:gd name="T35" fmla="*/ 0 h 490"/>
                <a:gd name="T36" fmla="*/ 124 w 124"/>
                <a:gd name="T37" fmla="*/ 4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3" name="Freeform 666"/>
            <p:cNvSpPr>
              <a:spLocks noChangeArrowheads="1"/>
            </p:cNvSpPr>
            <p:nvPr/>
          </p:nvSpPr>
          <p:spPr bwMode="auto">
            <a:xfrm>
              <a:off x="3830" y="3291"/>
              <a:ext cx="11" cy="43"/>
            </a:xfrm>
            <a:custGeom>
              <a:avLst/>
              <a:gdLst>
                <a:gd name="T0" fmla="*/ 99 w 99"/>
                <a:gd name="T1" fmla="*/ 3 h 389"/>
                <a:gd name="T2" fmla="*/ 96 w 99"/>
                <a:gd name="T3" fmla="*/ 6 h 389"/>
                <a:gd name="T4" fmla="*/ 89 w 99"/>
                <a:gd name="T5" fmla="*/ 16 h 389"/>
                <a:gd name="T6" fmla="*/ 81 w 99"/>
                <a:gd name="T7" fmla="*/ 36 h 389"/>
                <a:gd name="T8" fmla="*/ 72 w 99"/>
                <a:gd name="T9" fmla="*/ 69 h 389"/>
                <a:gd name="T10" fmla="*/ 66 w 99"/>
                <a:gd name="T11" fmla="*/ 118 h 389"/>
                <a:gd name="T12" fmla="*/ 62 w 99"/>
                <a:gd name="T13" fmla="*/ 185 h 389"/>
                <a:gd name="T14" fmla="*/ 64 w 99"/>
                <a:gd name="T15" fmla="*/ 275 h 389"/>
                <a:gd name="T16" fmla="*/ 73 w 99"/>
                <a:gd name="T17" fmla="*/ 389 h 389"/>
                <a:gd name="T18" fmla="*/ 18 w 99"/>
                <a:gd name="T19" fmla="*/ 389 h 389"/>
                <a:gd name="T20" fmla="*/ 16 w 99"/>
                <a:gd name="T21" fmla="*/ 378 h 389"/>
                <a:gd name="T22" fmla="*/ 11 w 99"/>
                <a:gd name="T23" fmla="*/ 346 h 389"/>
                <a:gd name="T24" fmla="*/ 6 w 99"/>
                <a:gd name="T25" fmla="*/ 299 h 389"/>
                <a:gd name="T26" fmla="*/ 2 w 99"/>
                <a:gd name="T27" fmla="*/ 242 h 389"/>
                <a:gd name="T28" fmla="*/ 0 w 99"/>
                <a:gd name="T29" fmla="*/ 178 h 389"/>
                <a:gd name="T30" fmla="*/ 4 w 99"/>
                <a:gd name="T31" fmla="*/ 114 h 389"/>
                <a:gd name="T32" fmla="*/ 14 w 99"/>
                <a:gd name="T33" fmla="*/ 52 h 389"/>
                <a:gd name="T34" fmla="*/ 32 w 99"/>
                <a:gd name="T35" fmla="*/ 0 h 389"/>
                <a:gd name="T36" fmla="*/ 99 w 99"/>
                <a:gd name="T37" fmla="*/ 3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4" name="Freeform 667"/>
            <p:cNvSpPr>
              <a:spLocks noChangeArrowheads="1"/>
            </p:cNvSpPr>
            <p:nvPr/>
          </p:nvSpPr>
          <p:spPr bwMode="auto">
            <a:xfrm>
              <a:off x="3831" y="3297"/>
              <a:ext cx="8" cy="31"/>
            </a:xfrm>
            <a:custGeom>
              <a:avLst/>
              <a:gdLst>
                <a:gd name="T0" fmla="*/ 72 w 72"/>
                <a:gd name="T1" fmla="*/ 2 h 287"/>
                <a:gd name="T2" fmla="*/ 70 w 72"/>
                <a:gd name="T3" fmla="*/ 4 h 287"/>
                <a:gd name="T4" fmla="*/ 66 w 72"/>
                <a:gd name="T5" fmla="*/ 12 h 287"/>
                <a:gd name="T6" fmla="*/ 59 w 72"/>
                <a:gd name="T7" fmla="*/ 27 h 287"/>
                <a:gd name="T8" fmla="*/ 53 w 72"/>
                <a:gd name="T9" fmla="*/ 50 h 287"/>
                <a:gd name="T10" fmla="*/ 48 w 72"/>
                <a:gd name="T11" fmla="*/ 87 h 287"/>
                <a:gd name="T12" fmla="*/ 46 w 72"/>
                <a:gd name="T13" fmla="*/ 137 h 287"/>
                <a:gd name="T14" fmla="*/ 47 w 72"/>
                <a:gd name="T15" fmla="*/ 203 h 287"/>
                <a:gd name="T16" fmla="*/ 54 w 72"/>
                <a:gd name="T17" fmla="*/ 287 h 287"/>
                <a:gd name="T18" fmla="*/ 13 w 72"/>
                <a:gd name="T19" fmla="*/ 287 h 287"/>
                <a:gd name="T20" fmla="*/ 12 w 72"/>
                <a:gd name="T21" fmla="*/ 279 h 287"/>
                <a:gd name="T22" fmla="*/ 8 w 72"/>
                <a:gd name="T23" fmla="*/ 255 h 287"/>
                <a:gd name="T24" fmla="*/ 4 w 72"/>
                <a:gd name="T25" fmla="*/ 220 h 287"/>
                <a:gd name="T26" fmla="*/ 1 w 72"/>
                <a:gd name="T27" fmla="*/ 178 h 287"/>
                <a:gd name="T28" fmla="*/ 0 w 72"/>
                <a:gd name="T29" fmla="*/ 131 h 287"/>
                <a:gd name="T30" fmla="*/ 2 w 72"/>
                <a:gd name="T31" fmla="*/ 84 h 287"/>
                <a:gd name="T32" fmla="*/ 9 w 72"/>
                <a:gd name="T33" fmla="*/ 39 h 287"/>
                <a:gd name="T34" fmla="*/ 23 w 72"/>
                <a:gd name="T35" fmla="*/ 0 h 287"/>
                <a:gd name="T36" fmla="*/ 72 w 72"/>
                <a:gd name="T37" fmla="*/ 2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5" name="Rectangle 668"/>
            <p:cNvSpPr>
              <a:spLocks noChangeArrowheads="1"/>
            </p:cNvSpPr>
            <p:nvPr/>
          </p:nvSpPr>
          <p:spPr bwMode="auto">
            <a:xfrm>
              <a:off x="3726" y="3289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296" name="Freeform 669"/>
            <p:cNvSpPr>
              <a:spLocks noChangeArrowheads="1"/>
            </p:cNvSpPr>
            <p:nvPr/>
          </p:nvSpPr>
          <p:spPr bwMode="auto">
            <a:xfrm>
              <a:off x="3762" y="3287"/>
              <a:ext cx="39" cy="47"/>
            </a:xfrm>
            <a:custGeom>
              <a:avLst/>
              <a:gdLst>
                <a:gd name="T0" fmla="*/ 33 w 354"/>
                <a:gd name="T1" fmla="*/ 39 h 418"/>
                <a:gd name="T2" fmla="*/ 30 w 354"/>
                <a:gd name="T3" fmla="*/ 48 h 418"/>
                <a:gd name="T4" fmla="*/ 23 w 354"/>
                <a:gd name="T5" fmla="*/ 71 h 418"/>
                <a:gd name="T6" fmla="*/ 15 w 354"/>
                <a:gd name="T7" fmla="*/ 107 h 418"/>
                <a:gd name="T8" fmla="*/ 7 w 354"/>
                <a:gd name="T9" fmla="*/ 155 h 418"/>
                <a:gd name="T10" fmla="*/ 1 w 354"/>
                <a:gd name="T11" fmla="*/ 212 h 418"/>
                <a:gd name="T12" fmla="*/ 0 w 354"/>
                <a:gd name="T13" fmla="*/ 276 h 418"/>
                <a:gd name="T14" fmla="*/ 6 w 354"/>
                <a:gd name="T15" fmla="*/ 345 h 418"/>
                <a:gd name="T16" fmla="*/ 21 w 354"/>
                <a:gd name="T17" fmla="*/ 418 h 418"/>
                <a:gd name="T18" fmla="*/ 21 w 354"/>
                <a:gd name="T19" fmla="*/ 415 h 418"/>
                <a:gd name="T20" fmla="*/ 21 w 354"/>
                <a:gd name="T21" fmla="*/ 405 h 418"/>
                <a:gd name="T22" fmla="*/ 21 w 354"/>
                <a:gd name="T23" fmla="*/ 390 h 418"/>
                <a:gd name="T24" fmla="*/ 21 w 354"/>
                <a:gd name="T25" fmla="*/ 372 h 418"/>
                <a:gd name="T26" fmla="*/ 23 w 354"/>
                <a:gd name="T27" fmla="*/ 348 h 418"/>
                <a:gd name="T28" fmla="*/ 27 w 354"/>
                <a:gd name="T29" fmla="*/ 324 h 418"/>
                <a:gd name="T30" fmla="*/ 31 w 354"/>
                <a:gd name="T31" fmla="*/ 296 h 418"/>
                <a:gd name="T32" fmla="*/ 37 w 354"/>
                <a:gd name="T33" fmla="*/ 267 h 418"/>
                <a:gd name="T34" fmla="*/ 46 w 354"/>
                <a:gd name="T35" fmla="*/ 239 h 418"/>
                <a:gd name="T36" fmla="*/ 57 w 354"/>
                <a:gd name="T37" fmla="*/ 211 h 418"/>
                <a:gd name="T38" fmla="*/ 70 w 354"/>
                <a:gd name="T39" fmla="*/ 185 h 418"/>
                <a:gd name="T40" fmla="*/ 88 w 354"/>
                <a:gd name="T41" fmla="*/ 160 h 418"/>
                <a:gd name="T42" fmla="*/ 109 w 354"/>
                <a:gd name="T43" fmla="*/ 139 h 418"/>
                <a:gd name="T44" fmla="*/ 133 w 354"/>
                <a:gd name="T45" fmla="*/ 121 h 418"/>
                <a:gd name="T46" fmla="*/ 163 w 354"/>
                <a:gd name="T47" fmla="*/ 109 h 418"/>
                <a:gd name="T48" fmla="*/ 197 w 354"/>
                <a:gd name="T49" fmla="*/ 102 h 418"/>
                <a:gd name="T50" fmla="*/ 199 w 354"/>
                <a:gd name="T51" fmla="*/ 100 h 418"/>
                <a:gd name="T52" fmla="*/ 205 w 354"/>
                <a:gd name="T53" fmla="*/ 96 h 418"/>
                <a:gd name="T54" fmla="*/ 215 w 354"/>
                <a:gd name="T55" fmla="*/ 88 h 418"/>
                <a:gd name="T56" fmla="*/ 231 w 354"/>
                <a:gd name="T57" fmla="*/ 78 h 418"/>
                <a:gd name="T58" fmla="*/ 252 w 354"/>
                <a:gd name="T59" fmla="*/ 66 h 418"/>
                <a:gd name="T60" fmla="*/ 280 w 354"/>
                <a:gd name="T61" fmla="*/ 52 h 418"/>
                <a:gd name="T62" fmla="*/ 314 w 354"/>
                <a:gd name="T63" fmla="*/ 35 h 418"/>
                <a:gd name="T64" fmla="*/ 354 w 354"/>
                <a:gd name="T65" fmla="*/ 17 h 418"/>
                <a:gd name="T66" fmla="*/ 352 w 354"/>
                <a:gd name="T67" fmla="*/ 16 h 418"/>
                <a:gd name="T68" fmla="*/ 346 w 354"/>
                <a:gd name="T69" fmla="*/ 15 h 418"/>
                <a:gd name="T70" fmla="*/ 337 w 354"/>
                <a:gd name="T71" fmla="*/ 13 h 418"/>
                <a:gd name="T72" fmla="*/ 324 w 354"/>
                <a:gd name="T73" fmla="*/ 11 h 418"/>
                <a:gd name="T74" fmla="*/ 308 w 354"/>
                <a:gd name="T75" fmla="*/ 8 h 418"/>
                <a:gd name="T76" fmla="*/ 290 w 354"/>
                <a:gd name="T77" fmla="*/ 6 h 418"/>
                <a:gd name="T78" fmla="*/ 269 w 354"/>
                <a:gd name="T79" fmla="*/ 4 h 418"/>
                <a:gd name="T80" fmla="*/ 246 w 354"/>
                <a:gd name="T81" fmla="*/ 1 h 418"/>
                <a:gd name="T82" fmla="*/ 222 w 354"/>
                <a:gd name="T83" fmla="*/ 0 h 418"/>
                <a:gd name="T84" fmla="*/ 197 w 354"/>
                <a:gd name="T85" fmla="*/ 1 h 418"/>
                <a:gd name="T86" fmla="*/ 170 w 354"/>
                <a:gd name="T87" fmla="*/ 3 h 418"/>
                <a:gd name="T88" fmla="*/ 143 w 354"/>
                <a:gd name="T89" fmla="*/ 6 h 418"/>
                <a:gd name="T90" fmla="*/ 115 w 354"/>
                <a:gd name="T91" fmla="*/ 11 h 418"/>
                <a:gd name="T92" fmla="*/ 87 w 354"/>
                <a:gd name="T93" fmla="*/ 18 h 418"/>
                <a:gd name="T94" fmla="*/ 59 w 354"/>
                <a:gd name="T95" fmla="*/ 27 h 418"/>
                <a:gd name="T96" fmla="*/ 33 w 354"/>
                <a:gd name="T97" fmla="*/ 39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7" name="Freeform 670"/>
            <p:cNvSpPr>
              <a:spLocks noChangeArrowheads="1"/>
            </p:cNvSpPr>
            <p:nvPr/>
          </p:nvSpPr>
          <p:spPr bwMode="auto">
            <a:xfrm>
              <a:off x="3707" y="3322"/>
              <a:ext cx="32" cy="8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8 h 79"/>
                <a:gd name="T16" fmla="*/ 51 w 290"/>
                <a:gd name="T17" fmla="*/ 12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8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5 h 79"/>
                <a:gd name="T36" fmla="*/ 281 w 290"/>
                <a:gd name="T37" fmla="*/ 44 h 79"/>
                <a:gd name="T38" fmla="*/ 274 w 290"/>
                <a:gd name="T39" fmla="*/ 42 h 79"/>
                <a:gd name="T40" fmla="*/ 263 w 290"/>
                <a:gd name="T41" fmla="*/ 39 h 79"/>
                <a:gd name="T42" fmla="*/ 249 w 290"/>
                <a:gd name="T43" fmla="*/ 35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2 h 79"/>
                <a:gd name="T52" fmla="*/ 144 w 290"/>
                <a:gd name="T53" fmla="*/ 21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8" name="Freeform 671"/>
            <p:cNvSpPr>
              <a:spLocks noChangeArrowheads="1"/>
            </p:cNvSpPr>
            <p:nvPr/>
          </p:nvSpPr>
          <p:spPr bwMode="auto">
            <a:xfrm>
              <a:off x="3707" y="3301"/>
              <a:ext cx="32" cy="9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7 h 79"/>
                <a:gd name="T16" fmla="*/ 51 w 290"/>
                <a:gd name="T17" fmla="*/ 11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7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4 h 79"/>
                <a:gd name="T36" fmla="*/ 281 w 290"/>
                <a:gd name="T37" fmla="*/ 43 h 79"/>
                <a:gd name="T38" fmla="*/ 274 w 290"/>
                <a:gd name="T39" fmla="*/ 41 h 79"/>
                <a:gd name="T40" fmla="*/ 263 w 290"/>
                <a:gd name="T41" fmla="*/ 38 h 79"/>
                <a:gd name="T42" fmla="*/ 249 w 290"/>
                <a:gd name="T43" fmla="*/ 34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1 h 79"/>
                <a:gd name="T52" fmla="*/ 144 w 290"/>
                <a:gd name="T53" fmla="*/ 20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99" name="Freeform 672"/>
            <p:cNvSpPr>
              <a:spLocks noChangeArrowheads="1"/>
            </p:cNvSpPr>
            <p:nvPr/>
          </p:nvSpPr>
          <p:spPr bwMode="auto">
            <a:xfrm>
              <a:off x="3737" y="3291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840 h 868"/>
                <a:gd name="T4" fmla="*/ 142 w 469"/>
                <a:gd name="T5" fmla="*/ 868 h 868"/>
                <a:gd name="T6" fmla="*/ 136 w 469"/>
                <a:gd name="T7" fmla="*/ 755 h 868"/>
                <a:gd name="T8" fmla="*/ 469 w 469"/>
                <a:gd name="T9" fmla="*/ 806 h 868"/>
                <a:gd name="T10" fmla="*/ 463 w 469"/>
                <a:gd name="T11" fmla="*/ 761 h 868"/>
                <a:gd name="T12" fmla="*/ 232 w 469"/>
                <a:gd name="T13" fmla="*/ 732 h 868"/>
                <a:gd name="T14" fmla="*/ 226 w 469"/>
                <a:gd name="T15" fmla="*/ 635 h 868"/>
                <a:gd name="T16" fmla="*/ 68 w 469"/>
                <a:gd name="T17" fmla="*/ 635 h 868"/>
                <a:gd name="T18" fmla="*/ 64 w 469"/>
                <a:gd name="T19" fmla="*/ 623 h 868"/>
                <a:gd name="T20" fmla="*/ 53 w 469"/>
                <a:gd name="T21" fmla="*/ 587 h 868"/>
                <a:gd name="T22" fmla="*/ 39 w 469"/>
                <a:gd name="T23" fmla="*/ 530 h 868"/>
                <a:gd name="T24" fmla="*/ 25 w 469"/>
                <a:gd name="T25" fmla="*/ 455 h 868"/>
                <a:gd name="T26" fmla="*/ 14 w 469"/>
                <a:gd name="T27" fmla="*/ 365 h 868"/>
                <a:gd name="T28" fmla="*/ 10 w 469"/>
                <a:gd name="T29" fmla="*/ 262 h 868"/>
                <a:gd name="T30" fmla="*/ 19 w 469"/>
                <a:gd name="T31" fmla="*/ 149 h 868"/>
                <a:gd name="T32" fmla="*/ 40 w 469"/>
                <a:gd name="T33" fmla="*/ 29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0" name="Freeform 673"/>
            <p:cNvSpPr>
              <a:spLocks noChangeArrowheads="1"/>
            </p:cNvSpPr>
            <p:nvPr/>
          </p:nvSpPr>
          <p:spPr bwMode="auto">
            <a:xfrm>
              <a:off x="3763" y="3269"/>
              <a:ext cx="67" cy="13"/>
            </a:xfrm>
            <a:custGeom>
              <a:avLst/>
              <a:gdLst>
                <a:gd name="T0" fmla="*/ 0 w 604"/>
                <a:gd name="T1" fmla="*/ 118 h 118"/>
                <a:gd name="T2" fmla="*/ 3 w 604"/>
                <a:gd name="T3" fmla="*/ 117 h 118"/>
                <a:gd name="T4" fmla="*/ 14 w 604"/>
                <a:gd name="T5" fmla="*/ 113 h 118"/>
                <a:gd name="T6" fmla="*/ 29 w 604"/>
                <a:gd name="T7" fmla="*/ 108 h 118"/>
                <a:gd name="T8" fmla="*/ 50 w 604"/>
                <a:gd name="T9" fmla="*/ 101 h 118"/>
                <a:gd name="T10" fmla="*/ 77 w 604"/>
                <a:gd name="T11" fmla="*/ 93 h 118"/>
                <a:gd name="T12" fmla="*/ 107 w 604"/>
                <a:gd name="T13" fmla="*/ 85 h 118"/>
                <a:gd name="T14" fmla="*/ 143 w 604"/>
                <a:gd name="T15" fmla="*/ 76 h 118"/>
                <a:gd name="T16" fmla="*/ 181 w 604"/>
                <a:gd name="T17" fmla="*/ 69 h 118"/>
                <a:gd name="T18" fmla="*/ 224 w 604"/>
                <a:gd name="T19" fmla="*/ 62 h 118"/>
                <a:gd name="T20" fmla="*/ 270 w 604"/>
                <a:gd name="T21" fmla="*/ 57 h 118"/>
                <a:gd name="T22" fmla="*/ 319 w 604"/>
                <a:gd name="T23" fmla="*/ 53 h 118"/>
                <a:gd name="T24" fmla="*/ 369 w 604"/>
                <a:gd name="T25" fmla="*/ 52 h 118"/>
                <a:gd name="T26" fmla="*/ 422 w 604"/>
                <a:gd name="T27" fmla="*/ 53 h 118"/>
                <a:gd name="T28" fmla="*/ 476 w 604"/>
                <a:gd name="T29" fmla="*/ 58 h 118"/>
                <a:gd name="T30" fmla="*/ 531 w 604"/>
                <a:gd name="T31" fmla="*/ 66 h 118"/>
                <a:gd name="T32" fmla="*/ 587 w 604"/>
                <a:gd name="T33" fmla="*/ 78 h 118"/>
                <a:gd name="T34" fmla="*/ 604 w 604"/>
                <a:gd name="T35" fmla="*/ 0 h 118"/>
                <a:gd name="T36" fmla="*/ 600 w 604"/>
                <a:gd name="T37" fmla="*/ 0 h 118"/>
                <a:gd name="T38" fmla="*/ 587 w 604"/>
                <a:gd name="T39" fmla="*/ 0 h 118"/>
                <a:gd name="T40" fmla="*/ 566 w 604"/>
                <a:gd name="T41" fmla="*/ 0 h 118"/>
                <a:gd name="T42" fmla="*/ 540 w 604"/>
                <a:gd name="T43" fmla="*/ 1 h 118"/>
                <a:gd name="T44" fmla="*/ 507 w 604"/>
                <a:gd name="T45" fmla="*/ 2 h 118"/>
                <a:gd name="T46" fmla="*/ 470 w 604"/>
                <a:gd name="T47" fmla="*/ 3 h 118"/>
                <a:gd name="T48" fmla="*/ 428 w 604"/>
                <a:gd name="T49" fmla="*/ 6 h 118"/>
                <a:gd name="T50" fmla="*/ 383 w 604"/>
                <a:gd name="T51" fmla="*/ 8 h 118"/>
                <a:gd name="T52" fmla="*/ 335 w 604"/>
                <a:gd name="T53" fmla="*/ 12 h 118"/>
                <a:gd name="T54" fmla="*/ 285 w 604"/>
                <a:gd name="T55" fmla="*/ 16 h 118"/>
                <a:gd name="T56" fmla="*/ 235 w 604"/>
                <a:gd name="T57" fmla="*/ 21 h 118"/>
                <a:gd name="T58" fmla="*/ 186 w 604"/>
                <a:gd name="T59" fmla="*/ 28 h 118"/>
                <a:gd name="T60" fmla="*/ 136 w 604"/>
                <a:gd name="T61" fmla="*/ 36 h 118"/>
                <a:gd name="T62" fmla="*/ 88 w 604"/>
                <a:gd name="T63" fmla="*/ 45 h 118"/>
                <a:gd name="T64" fmla="*/ 42 w 604"/>
                <a:gd name="T65" fmla="*/ 55 h 118"/>
                <a:gd name="T66" fmla="*/ 0 w 604"/>
                <a:gd name="T67" fmla="*/ 67 h 118"/>
                <a:gd name="T68" fmla="*/ 0 w 604"/>
                <a:gd name="T69" fmla="*/ 118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1" name="Freeform 674"/>
            <p:cNvSpPr>
              <a:spLocks noChangeArrowheads="1"/>
            </p:cNvSpPr>
            <p:nvPr/>
          </p:nvSpPr>
          <p:spPr bwMode="auto">
            <a:xfrm>
              <a:off x="3724" y="3389"/>
              <a:ext cx="113" cy="38"/>
            </a:xfrm>
            <a:custGeom>
              <a:avLst/>
              <a:gdLst>
                <a:gd name="T0" fmla="*/ 430 w 1017"/>
                <a:gd name="T1" fmla="*/ 326 h 337"/>
                <a:gd name="T2" fmla="*/ 432 w 1017"/>
                <a:gd name="T3" fmla="*/ 325 h 337"/>
                <a:gd name="T4" fmla="*/ 438 w 1017"/>
                <a:gd name="T5" fmla="*/ 323 h 337"/>
                <a:gd name="T6" fmla="*/ 447 w 1017"/>
                <a:gd name="T7" fmla="*/ 319 h 337"/>
                <a:gd name="T8" fmla="*/ 459 w 1017"/>
                <a:gd name="T9" fmla="*/ 314 h 337"/>
                <a:gd name="T10" fmla="*/ 474 w 1017"/>
                <a:gd name="T11" fmla="*/ 308 h 337"/>
                <a:gd name="T12" fmla="*/ 491 w 1017"/>
                <a:gd name="T13" fmla="*/ 301 h 337"/>
                <a:gd name="T14" fmla="*/ 509 w 1017"/>
                <a:gd name="T15" fmla="*/ 291 h 337"/>
                <a:gd name="T16" fmla="*/ 528 w 1017"/>
                <a:gd name="T17" fmla="*/ 282 h 337"/>
                <a:gd name="T18" fmla="*/ 549 w 1017"/>
                <a:gd name="T19" fmla="*/ 272 h 337"/>
                <a:gd name="T20" fmla="*/ 568 w 1017"/>
                <a:gd name="T21" fmla="*/ 260 h 337"/>
                <a:gd name="T22" fmla="*/ 587 w 1017"/>
                <a:gd name="T23" fmla="*/ 248 h 337"/>
                <a:gd name="T24" fmla="*/ 606 w 1017"/>
                <a:gd name="T25" fmla="*/ 235 h 337"/>
                <a:gd name="T26" fmla="*/ 623 w 1017"/>
                <a:gd name="T27" fmla="*/ 222 h 337"/>
                <a:gd name="T28" fmla="*/ 638 w 1017"/>
                <a:gd name="T29" fmla="*/ 208 h 337"/>
                <a:gd name="T30" fmla="*/ 651 w 1017"/>
                <a:gd name="T31" fmla="*/ 193 h 337"/>
                <a:gd name="T32" fmla="*/ 662 w 1017"/>
                <a:gd name="T33" fmla="*/ 179 h 337"/>
                <a:gd name="T34" fmla="*/ 0 w 1017"/>
                <a:gd name="T35" fmla="*/ 17 h 337"/>
                <a:gd name="T36" fmla="*/ 51 w 1017"/>
                <a:gd name="T37" fmla="*/ 0 h 337"/>
                <a:gd name="T38" fmla="*/ 1017 w 1017"/>
                <a:gd name="T39" fmla="*/ 237 h 337"/>
                <a:gd name="T40" fmla="*/ 977 w 1017"/>
                <a:gd name="T41" fmla="*/ 260 h 337"/>
                <a:gd name="T42" fmla="*/ 698 w 1017"/>
                <a:gd name="T43" fmla="*/ 188 h 337"/>
                <a:gd name="T44" fmla="*/ 697 w 1017"/>
                <a:gd name="T45" fmla="*/ 189 h 337"/>
                <a:gd name="T46" fmla="*/ 695 w 1017"/>
                <a:gd name="T47" fmla="*/ 192 h 337"/>
                <a:gd name="T48" fmla="*/ 691 w 1017"/>
                <a:gd name="T49" fmla="*/ 196 h 337"/>
                <a:gd name="T50" fmla="*/ 685 w 1017"/>
                <a:gd name="T51" fmla="*/ 202 h 337"/>
                <a:gd name="T52" fmla="*/ 678 w 1017"/>
                <a:gd name="T53" fmla="*/ 211 h 337"/>
                <a:gd name="T54" fmla="*/ 668 w 1017"/>
                <a:gd name="T55" fmla="*/ 219 h 337"/>
                <a:gd name="T56" fmla="*/ 657 w 1017"/>
                <a:gd name="T57" fmla="*/ 229 h 337"/>
                <a:gd name="T58" fmla="*/ 642 w 1017"/>
                <a:gd name="T59" fmla="*/ 239 h 337"/>
                <a:gd name="T60" fmla="*/ 626 w 1017"/>
                <a:gd name="T61" fmla="*/ 250 h 337"/>
                <a:gd name="T62" fmla="*/ 609 w 1017"/>
                <a:gd name="T63" fmla="*/ 263 h 337"/>
                <a:gd name="T64" fmla="*/ 587 w 1017"/>
                <a:gd name="T65" fmla="*/ 275 h 337"/>
                <a:gd name="T66" fmla="*/ 565 w 1017"/>
                <a:gd name="T67" fmla="*/ 287 h 337"/>
                <a:gd name="T68" fmla="*/ 540 w 1017"/>
                <a:gd name="T69" fmla="*/ 301 h 337"/>
                <a:gd name="T70" fmla="*/ 511 w 1017"/>
                <a:gd name="T71" fmla="*/ 313 h 337"/>
                <a:gd name="T72" fmla="*/ 480 w 1017"/>
                <a:gd name="T73" fmla="*/ 325 h 337"/>
                <a:gd name="T74" fmla="*/ 447 w 1017"/>
                <a:gd name="T75" fmla="*/ 337 h 337"/>
                <a:gd name="T76" fmla="*/ 430 w 1017"/>
                <a:gd name="T77" fmla="*/ 326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2" name="Freeform 675"/>
            <p:cNvSpPr>
              <a:spLocks noChangeArrowheads="1"/>
            </p:cNvSpPr>
            <p:nvPr/>
          </p:nvSpPr>
          <p:spPr bwMode="auto">
            <a:xfrm>
              <a:off x="3700" y="3399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013 w 1036"/>
                <a:gd name="T3" fmla="*/ 303 h 303"/>
                <a:gd name="T4" fmla="*/ 1036 w 1036"/>
                <a:gd name="T5" fmla="*/ 303 h 303"/>
                <a:gd name="T6" fmla="*/ 31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3" name="Freeform 676"/>
            <p:cNvSpPr>
              <a:spLocks noChangeArrowheads="1"/>
            </p:cNvSpPr>
            <p:nvPr/>
          </p:nvSpPr>
          <p:spPr bwMode="auto">
            <a:xfrm>
              <a:off x="3720" y="3395"/>
              <a:ext cx="113" cy="30"/>
            </a:xfrm>
            <a:custGeom>
              <a:avLst/>
              <a:gdLst>
                <a:gd name="T0" fmla="*/ 0 w 1023"/>
                <a:gd name="T1" fmla="*/ 1 h 270"/>
                <a:gd name="T2" fmla="*/ 1001 w 1023"/>
                <a:gd name="T3" fmla="*/ 270 h 270"/>
                <a:gd name="T4" fmla="*/ 1023 w 1023"/>
                <a:gd name="T5" fmla="*/ 269 h 270"/>
                <a:gd name="T6" fmla="*/ 31 w 1023"/>
                <a:gd name="T7" fmla="*/ 0 h 270"/>
                <a:gd name="T8" fmla="*/ 0 w 1023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04" name="Freeform 677"/>
            <p:cNvSpPr>
              <a:spLocks noChangeArrowheads="1"/>
            </p:cNvSpPr>
            <p:nvPr/>
          </p:nvSpPr>
          <p:spPr bwMode="auto">
            <a:xfrm>
              <a:off x="3711" y="3396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009 w 1028"/>
                <a:gd name="T3" fmla="*/ 299 h 299"/>
                <a:gd name="T4" fmla="*/ 1028 w 1028"/>
                <a:gd name="T5" fmla="*/ 292 h 299"/>
                <a:gd name="T6" fmla="*/ 30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76" name="Group 678"/>
          <p:cNvGrpSpPr>
            <a:grpSpLocks/>
          </p:cNvGrpSpPr>
          <p:nvPr/>
        </p:nvGrpSpPr>
        <p:grpSpPr bwMode="auto">
          <a:xfrm>
            <a:off x="5424488" y="4926013"/>
            <a:ext cx="336550" cy="280987"/>
            <a:chOff x="3417" y="3103"/>
            <a:chExt cx="212" cy="177"/>
          </a:xfrm>
        </p:grpSpPr>
        <p:sp>
          <p:nvSpPr>
            <p:cNvPr id="40227" name="Freeform 679"/>
            <p:cNvSpPr>
              <a:spLocks noChangeArrowheads="1"/>
            </p:cNvSpPr>
            <p:nvPr/>
          </p:nvSpPr>
          <p:spPr bwMode="auto">
            <a:xfrm>
              <a:off x="3417" y="3103"/>
              <a:ext cx="213" cy="178"/>
            </a:xfrm>
            <a:custGeom>
              <a:avLst/>
              <a:gdLst>
                <a:gd name="T0" fmla="*/ 539 w 1913"/>
                <a:gd name="T1" fmla="*/ 115 h 1606"/>
                <a:gd name="T2" fmla="*/ 544 w 1913"/>
                <a:gd name="T3" fmla="*/ 114 h 1606"/>
                <a:gd name="T4" fmla="*/ 555 w 1913"/>
                <a:gd name="T5" fmla="*/ 110 h 1606"/>
                <a:gd name="T6" fmla="*/ 574 w 1913"/>
                <a:gd name="T7" fmla="*/ 103 h 1606"/>
                <a:gd name="T8" fmla="*/ 602 w 1913"/>
                <a:gd name="T9" fmla="*/ 95 h 1606"/>
                <a:gd name="T10" fmla="*/ 636 w 1913"/>
                <a:gd name="T11" fmla="*/ 85 h 1606"/>
                <a:gd name="T12" fmla="*/ 679 w 1913"/>
                <a:gd name="T13" fmla="*/ 75 h 1606"/>
                <a:gd name="T14" fmla="*/ 730 w 1913"/>
                <a:gd name="T15" fmla="*/ 64 h 1606"/>
                <a:gd name="T16" fmla="*/ 789 w 1913"/>
                <a:gd name="T17" fmla="*/ 52 h 1606"/>
                <a:gd name="T18" fmla="*/ 855 w 1913"/>
                <a:gd name="T19" fmla="*/ 41 h 1606"/>
                <a:gd name="T20" fmla="*/ 929 w 1913"/>
                <a:gd name="T21" fmla="*/ 31 h 1606"/>
                <a:gd name="T22" fmla="*/ 1013 w 1913"/>
                <a:gd name="T23" fmla="*/ 21 h 1606"/>
                <a:gd name="T24" fmla="*/ 1103 w 1913"/>
                <a:gd name="T25" fmla="*/ 13 h 1606"/>
                <a:gd name="T26" fmla="*/ 1202 w 1913"/>
                <a:gd name="T27" fmla="*/ 6 h 1606"/>
                <a:gd name="T28" fmla="*/ 1309 w 1913"/>
                <a:gd name="T29" fmla="*/ 1 h 1606"/>
                <a:gd name="T30" fmla="*/ 1425 w 1913"/>
                <a:gd name="T31" fmla="*/ 0 h 1606"/>
                <a:gd name="T32" fmla="*/ 1548 w 1913"/>
                <a:gd name="T33" fmla="*/ 1 h 1606"/>
                <a:gd name="T34" fmla="*/ 1601 w 1913"/>
                <a:gd name="T35" fmla="*/ 221 h 1606"/>
                <a:gd name="T36" fmla="*/ 1620 w 1913"/>
                <a:gd name="T37" fmla="*/ 230 h 1606"/>
                <a:gd name="T38" fmla="*/ 1663 w 1913"/>
                <a:gd name="T39" fmla="*/ 260 h 1606"/>
                <a:gd name="T40" fmla="*/ 1709 w 1913"/>
                <a:gd name="T41" fmla="*/ 312 h 1606"/>
                <a:gd name="T42" fmla="*/ 1736 w 1913"/>
                <a:gd name="T43" fmla="*/ 388 h 1606"/>
                <a:gd name="T44" fmla="*/ 1849 w 1913"/>
                <a:gd name="T45" fmla="*/ 898 h 1606"/>
                <a:gd name="T46" fmla="*/ 1895 w 1913"/>
                <a:gd name="T47" fmla="*/ 1110 h 1606"/>
                <a:gd name="T48" fmla="*/ 1902 w 1913"/>
                <a:gd name="T49" fmla="*/ 1125 h 1606"/>
                <a:gd name="T50" fmla="*/ 1912 w 1913"/>
                <a:gd name="T51" fmla="*/ 1166 h 1606"/>
                <a:gd name="T52" fmla="*/ 1911 w 1913"/>
                <a:gd name="T53" fmla="*/ 1229 h 1606"/>
                <a:gd name="T54" fmla="*/ 1884 w 1913"/>
                <a:gd name="T55" fmla="*/ 1307 h 1606"/>
                <a:gd name="T56" fmla="*/ 0 w 1913"/>
                <a:gd name="T57" fmla="*/ 1258 h 1606"/>
                <a:gd name="T58" fmla="*/ 188 w 1913"/>
                <a:gd name="T59" fmla="*/ 1159 h 1606"/>
                <a:gd name="T60" fmla="*/ 189 w 1913"/>
                <a:gd name="T61" fmla="*/ 220 h 1606"/>
                <a:gd name="T62" fmla="*/ 198 w 1913"/>
                <a:gd name="T63" fmla="*/ 214 h 1606"/>
                <a:gd name="T64" fmla="*/ 218 w 1913"/>
                <a:gd name="T65" fmla="*/ 203 h 1606"/>
                <a:gd name="T66" fmla="*/ 245 w 1913"/>
                <a:gd name="T67" fmla="*/ 191 h 1606"/>
                <a:gd name="T68" fmla="*/ 281 w 1913"/>
                <a:gd name="T69" fmla="*/ 179 h 1606"/>
                <a:gd name="T70" fmla="*/ 326 w 1913"/>
                <a:gd name="T71" fmla="*/ 173 h 1606"/>
                <a:gd name="T72" fmla="*/ 378 w 1913"/>
                <a:gd name="T73" fmla="*/ 172 h 1606"/>
                <a:gd name="T74" fmla="*/ 439 w 1913"/>
                <a:gd name="T75" fmla="*/ 181 h 1606"/>
                <a:gd name="T76" fmla="*/ 518 w 1913"/>
                <a:gd name="T77" fmla="*/ 213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28" name="Freeform 680"/>
            <p:cNvSpPr>
              <a:spLocks noChangeArrowheads="1"/>
            </p:cNvSpPr>
            <p:nvPr/>
          </p:nvSpPr>
          <p:spPr bwMode="auto">
            <a:xfrm>
              <a:off x="3495" y="3117"/>
              <a:ext cx="68" cy="78"/>
            </a:xfrm>
            <a:custGeom>
              <a:avLst/>
              <a:gdLst>
                <a:gd name="T0" fmla="*/ 609 w 614"/>
                <a:gd name="T1" fmla="*/ 26 h 697"/>
                <a:gd name="T2" fmla="*/ 606 w 614"/>
                <a:gd name="T3" fmla="*/ 25 h 697"/>
                <a:gd name="T4" fmla="*/ 596 w 614"/>
                <a:gd name="T5" fmla="*/ 23 h 697"/>
                <a:gd name="T6" fmla="*/ 581 w 614"/>
                <a:gd name="T7" fmla="*/ 18 h 697"/>
                <a:gd name="T8" fmla="*/ 559 w 614"/>
                <a:gd name="T9" fmla="*/ 14 h 697"/>
                <a:gd name="T10" fmla="*/ 534 w 614"/>
                <a:gd name="T11" fmla="*/ 10 h 697"/>
                <a:gd name="T12" fmla="*/ 503 w 614"/>
                <a:gd name="T13" fmla="*/ 6 h 697"/>
                <a:gd name="T14" fmla="*/ 469 w 614"/>
                <a:gd name="T15" fmla="*/ 3 h 697"/>
                <a:gd name="T16" fmla="*/ 430 w 614"/>
                <a:gd name="T17" fmla="*/ 1 h 697"/>
                <a:gd name="T18" fmla="*/ 388 w 614"/>
                <a:gd name="T19" fmla="*/ 0 h 697"/>
                <a:gd name="T20" fmla="*/ 344 w 614"/>
                <a:gd name="T21" fmla="*/ 2 h 697"/>
                <a:gd name="T22" fmla="*/ 297 w 614"/>
                <a:gd name="T23" fmla="*/ 6 h 697"/>
                <a:gd name="T24" fmla="*/ 247 w 614"/>
                <a:gd name="T25" fmla="*/ 14 h 697"/>
                <a:gd name="T26" fmla="*/ 197 w 614"/>
                <a:gd name="T27" fmla="*/ 25 h 697"/>
                <a:gd name="T28" fmla="*/ 145 w 614"/>
                <a:gd name="T29" fmla="*/ 40 h 697"/>
                <a:gd name="T30" fmla="*/ 92 w 614"/>
                <a:gd name="T31" fmla="*/ 58 h 697"/>
                <a:gd name="T32" fmla="*/ 39 w 614"/>
                <a:gd name="T33" fmla="*/ 83 h 697"/>
                <a:gd name="T34" fmla="*/ 35 w 614"/>
                <a:gd name="T35" fmla="*/ 96 h 697"/>
                <a:gd name="T36" fmla="*/ 26 w 614"/>
                <a:gd name="T37" fmla="*/ 134 h 697"/>
                <a:gd name="T38" fmla="*/ 15 w 614"/>
                <a:gd name="T39" fmla="*/ 192 h 697"/>
                <a:gd name="T40" fmla="*/ 5 w 614"/>
                <a:gd name="T41" fmla="*/ 268 h 697"/>
                <a:gd name="T42" fmla="*/ 0 w 614"/>
                <a:gd name="T43" fmla="*/ 358 h 697"/>
                <a:gd name="T44" fmla="*/ 4 w 614"/>
                <a:gd name="T45" fmla="*/ 459 h 697"/>
                <a:gd name="T46" fmla="*/ 19 w 614"/>
                <a:gd name="T47" fmla="*/ 568 h 697"/>
                <a:gd name="T48" fmla="*/ 50 w 614"/>
                <a:gd name="T49" fmla="*/ 679 h 697"/>
                <a:gd name="T50" fmla="*/ 54 w 614"/>
                <a:gd name="T51" fmla="*/ 679 h 697"/>
                <a:gd name="T52" fmla="*/ 62 w 614"/>
                <a:gd name="T53" fmla="*/ 678 h 697"/>
                <a:gd name="T54" fmla="*/ 75 w 614"/>
                <a:gd name="T55" fmla="*/ 676 h 697"/>
                <a:gd name="T56" fmla="*/ 93 w 614"/>
                <a:gd name="T57" fmla="*/ 675 h 697"/>
                <a:gd name="T58" fmla="*/ 117 w 614"/>
                <a:gd name="T59" fmla="*/ 673 h 697"/>
                <a:gd name="T60" fmla="*/ 144 w 614"/>
                <a:gd name="T61" fmla="*/ 671 h 697"/>
                <a:gd name="T62" fmla="*/ 177 w 614"/>
                <a:gd name="T63" fmla="*/ 670 h 697"/>
                <a:gd name="T64" fmla="*/ 212 w 614"/>
                <a:gd name="T65" fmla="*/ 669 h 697"/>
                <a:gd name="T66" fmla="*/ 252 w 614"/>
                <a:gd name="T67" fmla="*/ 668 h 697"/>
                <a:gd name="T68" fmla="*/ 295 w 614"/>
                <a:gd name="T69" fmla="*/ 669 h 697"/>
                <a:gd name="T70" fmla="*/ 342 w 614"/>
                <a:gd name="T71" fmla="*/ 670 h 697"/>
                <a:gd name="T72" fmla="*/ 391 w 614"/>
                <a:gd name="T73" fmla="*/ 672 h 697"/>
                <a:gd name="T74" fmla="*/ 443 w 614"/>
                <a:gd name="T75" fmla="*/ 676 h 697"/>
                <a:gd name="T76" fmla="*/ 498 w 614"/>
                <a:gd name="T77" fmla="*/ 681 h 697"/>
                <a:gd name="T78" fmla="*/ 555 w 614"/>
                <a:gd name="T79" fmla="*/ 688 h 697"/>
                <a:gd name="T80" fmla="*/ 614 w 614"/>
                <a:gd name="T81" fmla="*/ 697 h 697"/>
                <a:gd name="T82" fmla="*/ 611 w 614"/>
                <a:gd name="T83" fmla="*/ 676 h 697"/>
                <a:gd name="T84" fmla="*/ 605 w 614"/>
                <a:gd name="T85" fmla="*/ 621 h 697"/>
                <a:gd name="T86" fmla="*/ 596 w 614"/>
                <a:gd name="T87" fmla="*/ 538 h 697"/>
                <a:gd name="T88" fmla="*/ 589 w 614"/>
                <a:gd name="T89" fmla="*/ 438 h 697"/>
                <a:gd name="T90" fmla="*/ 584 w 614"/>
                <a:gd name="T91" fmla="*/ 327 h 697"/>
                <a:gd name="T92" fmla="*/ 584 w 614"/>
                <a:gd name="T93" fmla="*/ 217 h 697"/>
                <a:gd name="T94" fmla="*/ 592 w 614"/>
                <a:gd name="T95" fmla="*/ 114 h 697"/>
                <a:gd name="T96" fmla="*/ 609 w 614"/>
                <a:gd name="T97" fmla="*/ 26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29" name="Freeform 681"/>
            <p:cNvSpPr>
              <a:spLocks noChangeArrowheads="1"/>
            </p:cNvSpPr>
            <p:nvPr/>
          </p:nvSpPr>
          <p:spPr bwMode="auto">
            <a:xfrm>
              <a:off x="3502" y="3138"/>
              <a:ext cx="113" cy="77"/>
            </a:xfrm>
            <a:custGeom>
              <a:avLst/>
              <a:gdLst>
                <a:gd name="T0" fmla="*/ 6 w 1014"/>
                <a:gd name="T1" fmla="*/ 523 h 693"/>
                <a:gd name="T2" fmla="*/ 0 w 1014"/>
                <a:gd name="T3" fmla="*/ 608 h 693"/>
                <a:gd name="T4" fmla="*/ 660 w 1014"/>
                <a:gd name="T5" fmla="*/ 693 h 693"/>
                <a:gd name="T6" fmla="*/ 665 w 1014"/>
                <a:gd name="T7" fmla="*/ 691 h 693"/>
                <a:gd name="T8" fmla="*/ 679 w 1014"/>
                <a:gd name="T9" fmla="*/ 683 h 693"/>
                <a:gd name="T10" fmla="*/ 700 w 1014"/>
                <a:gd name="T11" fmla="*/ 672 h 693"/>
                <a:gd name="T12" fmla="*/ 726 w 1014"/>
                <a:gd name="T13" fmla="*/ 657 h 693"/>
                <a:gd name="T14" fmla="*/ 758 w 1014"/>
                <a:gd name="T15" fmla="*/ 636 h 693"/>
                <a:gd name="T16" fmla="*/ 793 w 1014"/>
                <a:gd name="T17" fmla="*/ 611 h 693"/>
                <a:gd name="T18" fmla="*/ 829 w 1014"/>
                <a:gd name="T19" fmla="*/ 581 h 693"/>
                <a:gd name="T20" fmla="*/ 866 w 1014"/>
                <a:gd name="T21" fmla="*/ 546 h 693"/>
                <a:gd name="T22" fmla="*/ 902 w 1014"/>
                <a:gd name="T23" fmla="*/ 508 h 693"/>
                <a:gd name="T24" fmla="*/ 935 w 1014"/>
                <a:gd name="T25" fmla="*/ 465 h 693"/>
                <a:gd name="T26" fmla="*/ 964 w 1014"/>
                <a:gd name="T27" fmla="*/ 416 h 693"/>
                <a:gd name="T28" fmla="*/ 987 w 1014"/>
                <a:gd name="T29" fmla="*/ 362 h 693"/>
                <a:gd name="T30" fmla="*/ 1004 w 1014"/>
                <a:gd name="T31" fmla="*/ 305 h 693"/>
                <a:gd name="T32" fmla="*/ 1014 w 1014"/>
                <a:gd name="T33" fmla="*/ 242 h 693"/>
                <a:gd name="T34" fmla="*/ 1012 w 1014"/>
                <a:gd name="T35" fmla="*/ 175 h 693"/>
                <a:gd name="T36" fmla="*/ 1000 w 1014"/>
                <a:gd name="T37" fmla="*/ 103 h 693"/>
                <a:gd name="T38" fmla="*/ 998 w 1014"/>
                <a:gd name="T39" fmla="*/ 98 h 693"/>
                <a:gd name="T40" fmla="*/ 992 w 1014"/>
                <a:gd name="T41" fmla="*/ 87 h 693"/>
                <a:gd name="T42" fmla="*/ 981 w 1014"/>
                <a:gd name="T43" fmla="*/ 72 h 693"/>
                <a:gd name="T44" fmla="*/ 967 w 1014"/>
                <a:gd name="T45" fmla="*/ 53 h 693"/>
                <a:gd name="T46" fmla="*/ 948 w 1014"/>
                <a:gd name="T47" fmla="*/ 35 h 693"/>
                <a:gd name="T48" fmla="*/ 926 w 1014"/>
                <a:gd name="T49" fmla="*/ 19 h 693"/>
                <a:gd name="T50" fmla="*/ 900 w 1014"/>
                <a:gd name="T51" fmla="*/ 6 h 693"/>
                <a:gd name="T52" fmla="*/ 870 w 1014"/>
                <a:gd name="T53" fmla="*/ 0 h 693"/>
                <a:gd name="T54" fmla="*/ 874 w 1014"/>
                <a:gd name="T55" fmla="*/ 12 h 693"/>
                <a:gd name="T56" fmla="*/ 884 w 1014"/>
                <a:gd name="T57" fmla="*/ 41 h 693"/>
                <a:gd name="T58" fmla="*/ 896 w 1014"/>
                <a:gd name="T59" fmla="*/ 89 h 693"/>
                <a:gd name="T60" fmla="*/ 907 w 1014"/>
                <a:gd name="T61" fmla="*/ 151 h 693"/>
                <a:gd name="T62" fmla="*/ 910 w 1014"/>
                <a:gd name="T63" fmla="*/ 225 h 693"/>
                <a:gd name="T64" fmla="*/ 902 w 1014"/>
                <a:gd name="T65" fmla="*/ 307 h 693"/>
                <a:gd name="T66" fmla="*/ 878 w 1014"/>
                <a:gd name="T67" fmla="*/ 396 h 693"/>
                <a:gd name="T68" fmla="*/ 836 w 1014"/>
                <a:gd name="T69" fmla="*/ 489 h 693"/>
                <a:gd name="T70" fmla="*/ 835 w 1014"/>
                <a:gd name="T71" fmla="*/ 490 h 693"/>
                <a:gd name="T72" fmla="*/ 831 w 1014"/>
                <a:gd name="T73" fmla="*/ 493 h 693"/>
                <a:gd name="T74" fmla="*/ 825 w 1014"/>
                <a:gd name="T75" fmla="*/ 498 h 693"/>
                <a:gd name="T76" fmla="*/ 816 w 1014"/>
                <a:gd name="T77" fmla="*/ 506 h 693"/>
                <a:gd name="T78" fmla="*/ 805 w 1014"/>
                <a:gd name="T79" fmla="*/ 513 h 693"/>
                <a:gd name="T80" fmla="*/ 792 w 1014"/>
                <a:gd name="T81" fmla="*/ 521 h 693"/>
                <a:gd name="T82" fmla="*/ 775 w 1014"/>
                <a:gd name="T83" fmla="*/ 529 h 693"/>
                <a:gd name="T84" fmla="*/ 757 w 1014"/>
                <a:gd name="T85" fmla="*/ 537 h 693"/>
                <a:gd name="T86" fmla="*/ 737 w 1014"/>
                <a:gd name="T87" fmla="*/ 544 h 693"/>
                <a:gd name="T88" fmla="*/ 713 w 1014"/>
                <a:gd name="T89" fmla="*/ 552 h 693"/>
                <a:gd name="T90" fmla="*/ 688 w 1014"/>
                <a:gd name="T91" fmla="*/ 557 h 693"/>
                <a:gd name="T92" fmla="*/ 659 w 1014"/>
                <a:gd name="T93" fmla="*/ 561 h 693"/>
                <a:gd name="T94" fmla="*/ 630 w 1014"/>
                <a:gd name="T95" fmla="*/ 562 h 693"/>
                <a:gd name="T96" fmla="*/ 597 w 1014"/>
                <a:gd name="T97" fmla="*/ 561 h 693"/>
                <a:gd name="T98" fmla="*/ 562 w 1014"/>
                <a:gd name="T99" fmla="*/ 558 h 693"/>
                <a:gd name="T100" fmla="*/ 525 w 1014"/>
                <a:gd name="T101" fmla="*/ 551 h 693"/>
                <a:gd name="T102" fmla="*/ 525 w 1014"/>
                <a:gd name="T103" fmla="*/ 642 h 693"/>
                <a:gd name="T104" fmla="*/ 23 w 1014"/>
                <a:gd name="T105" fmla="*/ 590 h 693"/>
                <a:gd name="T106" fmla="*/ 6 w 1014"/>
                <a:gd name="T107" fmla="*/ 523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0" name="Freeform 682"/>
            <p:cNvSpPr>
              <a:spLocks noChangeArrowheads="1"/>
            </p:cNvSpPr>
            <p:nvPr/>
          </p:nvSpPr>
          <p:spPr bwMode="auto">
            <a:xfrm>
              <a:off x="3488" y="3214"/>
              <a:ext cx="83" cy="27"/>
            </a:xfrm>
            <a:custGeom>
              <a:avLst/>
              <a:gdLst>
                <a:gd name="T0" fmla="*/ 745 w 745"/>
                <a:gd name="T1" fmla="*/ 86 h 240"/>
                <a:gd name="T2" fmla="*/ 11 w 745"/>
                <a:gd name="T3" fmla="*/ 0 h 240"/>
                <a:gd name="T4" fmla="*/ 0 w 745"/>
                <a:gd name="T5" fmla="*/ 86 h 240"/>
                <a:gd name="T6" fmla="*/ 722 w 745"/>
                <a:gd name="T7" fmla="*/ 240 h 240"/>
                <a:gd name="T8" fmla="*/ 745 w 745"/>
                <a:gd name="T9" fmla="*/ 86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1" name="Freeform 683"/>
            <p:cNvSpPr>
              <a:spLocks noChangeArrowheads="1"/>
            </p:cNvSpPr>
            <p:nvPr/>
          </p:nvSpPr>
          <p:spPr bwMode="auto">
            <a:xfrm>
              <a:off x="3529" y="3223"/>
              <a:ext cx="36" cy="12"/>
            </a:xfrm>
            <a:custGeom>
              <a:avLst/>
              <a:gdLst>
                <a:gd name="T0" fmla="*/ 319 w 319"/>
                <a:gd name="T1" fmla="*/ 47 h 109"/>
                <a:gd name="T2" fmla="*/ 4 w 319"/>
                <a:gd name="T3" fmla="*/ 0 h 109"/>
                <a:gd name="T4" fmla="*/ 0 w 319"/>
                <a:gd name="T5" fmla="*/ 45 h 109"/>
                <a:gd name="T6" fmla="*/ 309 w 319"/>
                <a:gd name="T7" fmla="*/ 109 h 109"/>
                <a:gd name="T8" fmla="*/ 319 w 319"/>
                <a:gd name="T9" fmla="*/ 47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2" name="Freeform 684"/>
            <p:cNvSpPr>
              <a:spLocks noChangeArrowheads="1"/>
            </p:cNvSpPr>
            <p:nvPr/>
          </p:nvSpPr>
          <p:spPr bwMode="auto">
            <a:xfrm>
              <a:off x="3493" y="3217"/>
              <a:ext cx="24" cy="9"/>
            </a:xfrm>
            <a:custGeom>
              <a:avLst/>
              <a:gdLst>
                <a:gd name="T0" fmla="*/ 213 w 213"/>
                <a:gd name="T1" fmla="*/ 37 h 81"/>
                <a:gd name="T2" fmla="*/ 0 w 213"/>
                <a:gd name="T3" fmla="*/ 0 h 81"/>
                <a:gd name="T4" fmla="*/ 2 w 213"/>
                <a:gd name="T5" fmla="*/ 39 h 81"/>
                <a:gd name="T6" fmla="*/ 206 w 213"/>
                <a:gd name="T7" fmla="*/ 81 h 81"/>
                <a:gd name="T8" fmla="*/ 213 w 213"/>
                <a:gd name="T9" fmla="*/ 37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3" name="Freeform 685"/>
            <p:cNvSpPr>
              <a:spLocks noChangeArrowheads="1"/>
            </p:cNvSpPr>
            <p:nvPr/>
          </p:nvSpPr>
          <p:spPr bwMode="auto">
            <a:xfrm>
              <a:off x="3434" y="3225"/>
              <a:ext cx="139" cy="47"/>
            </a:xfrm>
            <a:custGeom>
              <a:avLst/>
              <a:gdLst>
                <a:gd name="T0" fmla="*/ 0 w 1254"/>
                <a:gd name="T1" fmla="*/ 124 h 415"/>
                <a:gd name="T2" fmla="*/ 3 w 1254"/>
                <a:gd name="T3" fmla="*/ 124 h 415"/>
                <a:gd name="T4" fmla="*/ 10 w 1254"/>
                <a:gd name="T5" fmla="*/ 122 h 415"/>
                <a:gd name="T6" fmla="*/ 23 w 1254"/>
                <a:gd name="T7" fmla="*/ 120 h 415"/>
                <a:gd name="T8" fmla="*/ 40 w 1254"/>
                <a:gd name="T9" fmla="*/ 117 h 415"/>
                <a:gd name="T10" fmla="*/ 59 w 1254"/>
                <a:gd name="T11" fmla="*/ 114 h 415"/>
                <a:gd name="T12" fmla="*/ 81 w 1254"/>
                <a:gd name="T13" fmla="*/ 109 h 415"/>
                <a:gd name="T14" fmla="*/ 107 w 1254"/>
                <a:gd name="T15" fmla="*/ 103 h 415"/>
                <a:gd name="T16" fmla="*/ 133 w 1254"/>
                <a:gd name="T17" fmla="*/ 96 h 415"/>
                <a:gd name="T18" fmla="*/ 161 w 1254"/>
                <a:gd name="T19" fmla="*/ 89 h 415"/>
                <a:gd name="T20" fmla="*/ 188 w 1254"/>
                <a:gd name="T21" fmla="*/ 79 h 415"/>
                <a:gd name="T22" fmla="*/ 216 w 1254"/>
                <a:gd name="T23" fmla="*/ 69 h 415"/>
                <a:gd name="T24" fmla="*/ 243 w 1254"/>
                <a:gd name="T25" fmla="*/ 58 h 415"/>
                <a:gd name="T26" fmla="*/ 270 w 1254"/>
                <a:gd name="T27" fmla="*/ 45 h 415"/>
                <a:gd name="T28" fmla="*/ 293 w 1254"/>
                <a:gd name="T29" fmla="*/ 31 h 415"/>
                <a:gd name="T30" fmla="*/ 316 w 1254"/>
                <a:gd name="T31" fmla="*/ 16 h 415"/>
                <a:gd name="T32" fmla="*/ 334 w 1254"/>
                <a:gd name="T33" fmla="*/ 0 h 415"/>
                <a:gd name="T34" fmla="*/ 1254 w 1254"/>
                <a:gd name="T35" fmla="*/ 210 h 415"/>
                <a:gd name="T36" fmla="*/ 1252 w 1254"/>
                <a:gd name="T37" fmla="*/ 212 h 415"/>
                <a:gd name="T38" fmla="*/ 1247 w 1254"/>
                <a:gd name="T39" fmla="*/ 218 h 415"/>
                <a:gd name="T40" fmla="*/ 1239 w 1254"/>
                <a:gd name="T41" fmla="*/ 226 h 415"/>
                <a:gd name="T42" fmla="*/ 1227 w 1254"/>
                <a:gd name="T43" fmla="*/ 236 h 415"/>
                <a:gd name="T44" fmla="*/ 1213 w 1254"/>
                <a:gd name="T45" fmla="*/ 248 h 415"/>
                <a:gd name="T46" fmla="*/ 1197 w 1254"/>
                <a:gd name="T47" fmla="*/ 263 h 415"/>
                <a:gd name="T48" fmla="*/ 1180 w 1254"/>
                <a:gd name="T49" fmla="*/ 279 h 415"/>
                <a:gd name="T50" fmla="*/ 1159 w 1254"/>
                <a:gd name="T51" fmla="*/ 295 h 415"/>
                <a:gd name="T52" fmla="*/ 1138 w 1254"/>
                <a:gd name="T53" fmla="*/ 313 h 415"/>
                <a:gd name="T54" fmla="*/ 1116 w 1254"/>
                <a:gd name="T55" fmla="*/ 330 h 415"/>
                <a:gd name="T56" fmla="*/ 1092 w 1254"/>
                <a:gd name="T57" fmla="*/ 347 h 415"/>
                <a:gd name="T58" fmla="*/ 1068 w 1254"/>
                <a:gd name="T59" fmla="*/ 364 h 415"/>
                <a:gd name="T60" fmla="*/ 1043 w 1254"/>
                <a:gd name="T61" fmla="*/ 379 h 415"/>
                <a:gd name="T62" fmla="*/ 1019 w 1254"/>
                <a:gd name="T63" fmla="*/ 392 h 415"/>
                <a:gd name="T64" fmla="*/ 994 w 1254"/>
                <a:gd name="T65" fmla="*/ 405 h 415"/>
                <a:gd name="T66" fmla="*/ 971 w 1254"/>
                <a:gd name="T67" fmla="*/ 415 h 415"/>
                <a:gd name="T68" fmla="*/ 0 w 1254"/>
                <a:gd name="T69" fmla="*/ 12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4" name="Freeform 686"/>
            <p:cNvSpPr>
              <a:spLocks noChangeArrowheads="1"/>
            </p:cNvSpPr>
            <p:nvPr/>
          </p:nvSpPr>
          <p:spPr bwMode="auto">
            <a:xfrm>
              <a:off x="3573" y="3220"/>
              <a:ext cx="49" cy="22"/>
            </a:xfrm>
            <a:custGeom>
              <a:avLst/>
              <a:gdLst>
                <a:gd name="T0" fmla="*/ 45 w 447"/>
                <a:gd name="T1" fmla="*/ 198 h 198"/>
                <a:gd name="T2" fmla="*/ 447 w 447"/>
                <a:gd name="T3" fmla="*/ 79 h 198"/>
                <a:gd name="T4" fmla="*/ 203 w 447"/>
                <a:gd name="T5" fmla="*/ 0 h 198"/>
                <a:gd name="T6" fmla="*/ 5 w 447"/>
                <a:gd name="T7" fmla="*/ 22 h 198"/>
                <a:gd name="T8" fmla="*/ 0 w 447"/>
                <a:gd name="T9" fmla="*/ 187 h 198"/>
                <a:gd name="T10" fmla="*/ 45 w 447"/>
                <a:gd name="T11" fmla="*/ 198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5" name="Freeform 687"/>
            <p:cNvSpPr>
              <a:spLocks noChangeArrowheads="1"/>
            </p:cNvSpPr>
            <p:nvPr/>
          </p:nvSpPr>
          <p:spPr bwMode="auto">
            <a:xfrm>
              <a:off x="3444" y="3126"/>
              <a:ext cx="27" cy="105"/>
            </a:xfrm>
            <a:custGeom>
              <a:avLst/>
              <a:gdLst>
                <a:gd name="T0" fmla="*/ 238 w 238"/>
                <a:gd name="T1" fmla="*/ 22 h 947"/>
                <a:gd name="T2" fmla="*/ 237 w 238"/>
                <a:gd name="T3" fmla="*/ 21 h 947"/>
                <a:gd name="T4" fmla="*/ 233 w 238"/>
                <a:gd name="T5" fmla="*/ 19 h 947"/>
                <a:gd name="T6" fmla="*/ 226 w 238"/>
                <a:gd name="T7" fmla="*/ 17 h 947"/>
                <a:gd name="T8" fmla="*/ 217 w 238"/>
                <a:gd name="T9" fmla="*/ 14 h 947"/>
                <a:gd name="T10" fmla="*/ 206 w 238"/>
                <a:gd name="T11" fmla="*/ 10 h 947"/>
                <a:gd name="T12" fmla="*/ 194 w 238"/>
                <a:gd name="T13" fmla="*/ 7 h 947"/>
                <a:gd name="T14" fmla="*/ 180 w 238"/>
                <a:gd name="T15" fmla="*/ 4 h 947"/>
                <a:gd name="T16" fmla="*/ 164 w 238"/>
                <a:gd name="T17" fmla="*/ 1 h 947"/>
                <a:gd name="T18" fmla="*/ 146 w 238"/>
                <a:gd name="T19" fmla="*/ 0 h 947"/>
                <a:gd name="T20" fmla="*/ 127 w 238"/>
                <a:gd name="T21" fmla="*/ 0 h 947"/>
                <a:gd name="T22" fmla="*/ 108 w 238"/>
                <a:gd name="T23" fmla="*/ 2 h 947"/>
                <a:gd name="T24" fmla="*/ 87 w 238"/>
                <a:gd name="T25" fmla="*/ 5 h 947"/>
                <a:gd name="T26" fmla="*/ 66 w 238"/>
                <a:gd name="T27" fmla="*/ 11 h 947"/>
                <a:gd name="T28" fmla="*/ 44 w 238"/>
                <a:gd name="T29" fmla="*/ 19 h 947"/>
                <a:gd name="T30" fmla="*/ 22 w 238"/>
                <a:gd name="T31" fmla="*/ 30 h 947"/>
                <a:gd name="T32" fmla="*/ 0 w 238"/>
                <a:gd name="T33" fmla="*/ 45 h 947"/>
                <a:gd name="T34" fmla="*/ 0 w 238"/>
                <a:gd name="T35" fmla="*/ 947 h 947"/>
                <a:gd name="T36" fmla="*/ 1 w 238"/>
                <a:gd name="T37" fmla="*/ 947 h 947"/>
                <a:gd name="T38" fmla="*/ 6 w 238"/>
                <a:gd name="T39" fmla="*/ 947 h 947"/>
                <a:gd name="T40" fmla="*/ 13 w 238"/>
                <a:gd name="T41" fmla="*/ 946 h 947"/>
                <a:gd name="T42" fmla="*/ 22 w 238"/>
                <a:gd name="T43" fmla="*/ 945 h 947"/>
                <a:gd name="T44" fmla="*/ 33 w 238"/>
                <a:gd name="T45" fmla="*/ 943 h 947"/>
                <a:gd name="T46" fmla="*/ 47 w 238"/>
                <a:gd name="T47" fmla="*/ 941 h 947"/>
                <a:gd name="T48" fmla="*/ 62 w 238"/>
                <a:gd name="T49" fmla="*/ 938 h 947"/>
                <a:gd name="T50" fmla="*/ 78 w 238"/>
                <a:gd name="T51" fmla="*/ 934 h 947"/>
                <a:gd name="T52" fmla="*/ 96 w 238"/>
                <a:gd name="T53" fmla="*/ 928 h 947"/>
                <a:gd name="T54" fmla="*/ 115 w 238"/>
                <a:gd name="T55" fmla="*/ 922 h 947"/>
                <a:gd name="T56" fmla="*/ 135 w 238"/>
                <a:gd name="T57" fmla="*/ 915 h 947"/>
                <a:gd name="T58" fmla="*/ 155 w 238"/>
                <a:gd name="T59" fmla="*/ 906 h 947"/>
                <a:gd name="T60" fmla="*/ 176 w 238"/>
                <a:gd name="T61" fmla="*/ 896 h 947"/>
                <a:gd name="T62" fmla="*/ 197 w 238"/>
                <a:gd name="T63" fmla="*/ 884 h 947"/>
                <a:gd name="T64" fmla="*/ 217 w 238"/>
                <a:gd name="T65" fmla="*/ 871 h 947"/>
                <a:gd name="T66" fmla="*/ 238 w 238"/>
                <a:gd name="T67" fmla="*/ 856 h 947"/>
                <a:gd name="T68" fmla="*/ 238 w 238"/>
                <a:gd name="T69" fmla="*/ 2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6" name="Freeform 688"/>
            <p:cNvSpPr>
              <a:spLocks noChangeArrowheads="1"/>
            </p:cNvSpPr>
            <p:nvPr/>
          </p:nvSpPr>
          <p:spPr bwMode="auto">
            <a:xfrm>
              <a:off x="3445" y="3127"/>
              <a:ext cx="23" cy="89"/>
            </a:xfrm>
            <a:custGeom>
              <a:avLst/>
              <a:gdLst>
                <a:gd name="T0" fmla="*/ 203 w 203"/>
                <a:gd name="T1" fmla="*/ 18 h 799"/>
                <a:gd name="T2" fmla="*/ 202 w 203"/>
                <a:gd name="T3" fmla="*/ 17 h 799"/>
                <a:gd name="T4" fmla="*/ 199 w 203"/>
                <a:gd name="T5" fmla="*/ 16 h 799"/>
                <a:gd name="T6" fmla="*/ 193 w 203"/>
                <a:gd name="T7" fmla="*/ 14 h 799"/>
                <a:gd name="T8" fmla="*/ 186 w 203"/>
                <a:gd name="T9" fmla="*/ 11 h 799"/>
                <a:gd name="T10" fmla="*/ 177 w 203"/>
                <a:gd name="T11" fmla="*/ 8 h 799"/>
                <a:gd name="T12" fmla="*/ 166 w 203"/>
                <a:gd name="T13" fmla="*/ 5 h 799"/>
                <a:gd name="T14" fmla="*/ 153 w 203"/>
                <a:gd name="T15" fmla="*/ 3 h 799"/>
                <a:gd name="T16" fmla="*/ 140 w 203"/>
                <a:gd name="T17" fmla="*/ 1 h 799"/>
                <a:gd name="T18" fmla="*/ 125 w 203"/>
                <a:gd name="T19" fmla="*/ 0 h 799"/>
                <a:gd name="T20" fmla="*/ 109 w 203"/>
                <a:gd name="T21" fmla="*/ 0 h 799"/>
                <a:gd name="T22" fmla="*/ 92 w 203"/>
                <a:gd name="T23" fmla="*/ 1 h 799"/>
                <a:gd name="T24" fmla="*/ 74 w 203"/>
                <a:gd name="T25" fmla="*/ 4 h 799"/>
                <a:gd name="T26" fmla="*/ 57 w 203"/>
                <a:gd name="T27" fmla="*/ 9 h 799"/>
                <a:gd name="T28" fmla="*/ 37 w 203"/>
                <a:gd name="T29" fmla="*/ 16 h 799"/>
                <a:gd name="T30" fmla="*/ 19 w 203"/>
                <a:gd name="T31" fmla="*/ 26 h 799"/>
                <a:gd name="T32" fmla="*/ 0 w 203"/>
                <a:gd name="T33" fmla="*/ 38 h 799"/>
                <a:gd name="T34" fmla="*/ 0 w 203"/>
                <a:gd name="T35" fmla="*/ 799 h 799"/>
                <a:gd name="T36" fmla="*/ 1 w 203"/>
                <a:gd name="T37" fmla="*/ 799 h 799"/>
                <a:gd name="T38" fmla="*/ 5 w 203"/>
                <a:gd name="T39" fmla="*/ 799 h 799"/>
                <a:gd name="T40" fmla="*/ 11 w 203"/>
                <a:gd name="T41" fmla="*/ 798 h 799"/>
                <a:gd name="T42" fmla="*/ 19 w 203"/>
                <a:gd name="T43" fmla="*/ 797 h 799"/>
                <a:gd name="T44" fmla="*/ 28 w 203"/>
                <a:gd name="T45" fmla="*/ 796 h 799"/>
                <a:gd name="T46" fmla="*/ 41 w 203"/>
                <a:gd name="T47" fmla="*/ 794 h 799"/>
                <a:gd name="T48" fmla="*/ 53 w 203"/>
                <a:gd name="T49" fmla="*/ 791 h 799"/>
                <a:gd name="T50" fmla="*/ 67 w 203"/>
                <a:gd name="T51" fmla="*/ 786 h 799"/>
                <a:gd name="T52" fmla="*/ 82 w 203"/>
                <a:gd name="T53" fmla="*/ 782 h 799"/>
                <a:gd name="T54" fmla="*/ 99 w 203"/>
                <a:gd name="T55" fmla="*/ 777 h 799"/>
                <a:gd name="T56" fmla="*/ 116 w 203"/>
                <a:gd name="T57" fmla="*/ 771 h 799"/>
                <a:gd name="T58" fmla="*/ 133 w 203"/>
                <a:gd name="T59" fmla="*/ 763 h 799"/>
                <a:gd name="T60" fmla="*/ 150 w 203"/>
                <a:gd name="T61" fmla="*/ 755 h 799"/>
                <a:gd name="T62" fmla="*/ 169 w 203"/>
                <a:gd name="T63" fmla="*/ 745 h 799"/>
                <a:gd name="T64" fmla="*/ 186 w 203"/>
                <a:gd name="T65" fmla="*/ 733 h 799"/>
                <a:gd name="T66" fmla="*/ 203 w 203"/>
                <a:gd name="T67" fmla="*/ 720 h 799"/>
                <a:gd name="T68" fmla="*/ 203 w 203"/>
                <a:gd name="T69" fmla="*/ 18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7" name="Freeform 689"/>
            <p:cNvSpPr>
              <a:spLocks noChangeArrowheads="1"/>
            </p:cNvSpPr>
            <p:nvPr/>
          </p:nvSpPr>
          <p:spPr bwMode="auto">
            <a:xfrm>
              <a:off x="3446" y="3128"/>
              <a:ext cx="19" cy="72"/>
            </a:xfrm>
            <a:custGeom>
              <a:avLst/>
              <a:gdLst>
                <a:gd name="T0" fmla="*/ 171 w 171"/>
                <a:gd name="T1" fmla="*/ 15 h 650"/>
                <a:gd name="T2" fmla="*/ 170 w 171"/>
                <a:gd name="T3" fmla="*/ 15 h 650"/>
                <a:gd name="T4" fmla="*/ 167 w 171"/>
                <a:gd name="T5" fmla="*/ 13 h 650"/>
                <a:gd name="T6" fmla="*/ 163 w 171"/>
                <a:gd name="T7" fmla="*/ 11 h 650"/>
                <a:gd name="T8" fmla="*/ 157 w 171"/>
                <a:gd name="T9" fmla="*/ 9 h 650"/>
                <a:gd name="T10" fmla="*/ 149 w 171"/>
                <a:gd name="T11" fmla="*/ 7 h 650"/>
                <a:gd name="T12" fmla="*/ 139 w 171"/>
                <a:gd name="T13" fmla="*/ 4 h 650"/>
                <a:gd name="T14" fmla="*/ 129 w 171"/>
                <a:gd name="T15" fmla="*/ 2 h 650"/>
                <a:gd name="T16" fmla="*/ 118 w 171"/>
                <a:gd name="T17" fmla="*/ 0 h 650"/>
                <a:gd name="T18" fmla="*/ 105 w 171"/>
                <a:gd name="T19" fmla="*/ 0 h 650"/>
                <a:gd name="T20" fmla="*/ 92 w 171"/>
                <a:gd name="T21" fmla="*/ 0 h 650"/>
                <a:gd name="T22" fmla="*/ 77 w 171"/>
                <a:gd name="T23" fmla="*/ 1 h 650"/>
                <a:gd name="T24" fmla="*/ 63 w 171"/>
                <a:gd name="T25" fmla="*/ 3 h 650"/>
                <a:gd name="T26" fmla="*/ 48 w 171"/>
                <a:gd name="T27" fmla="*/ 7 h 650"/>
                <a:gd name="T28" fmla="*/ 31 w 171"/>
                <a:gd name="T29" fmla="*/ 13 h 650"/>
                <a:gd name="T30" fmla="*/ 16 w 171"/>
                <a:gd name="T31" fmla="*/ 22 h 650"/>
                <a:gd name="T32" fmla="*/ 0 w 171"/>
                <a:gd name="T33" fmla="*/ 32 h 650"/>
                <a:gd name="T34" fmla="*/ 0 w 171"/>
                <a:gd name="T35" fmla="*/ 650 h 650"/>
                <a:gd name="T36" fmla="*/ 1 w 171"/>
                <a:gd name="T37" fmla="*/ 650 h 650"/>
                <a:gd name="T38" fmla="*/ 4 w 171"/>
                <a:gd name="T39" fmla="*/ 650 h 650"/>
                <a:gd name="T40" fmla="*/ 9 w 171"/>
                <a:gd name="T41" fmla="*/ 649 h 650"/>
                <a:gd name="T42" fmla="*/ 16 w 171"/>
                <a:gd name="T43" fmla="*/ 648 h 650"/>
                <a:gd name="T44" fmla="*/ 24 w 171"/>
                <a:gd name="T45" fmla="*/ 647 h 650"/>
                <a:gd name="T46" fmla="*/ 34 w 171"/>
                <a:gd name="T47" fmla="*/ 645 h 650"/>
                <a:gd name="T48" fmla="*/ 45 w 171"/>
                <a:gd name="T49" fmla="*/ 642 h 650"/>
                <a:gd name="T50" fmla="*/ 57 w 171"/>
                <a:gd name="T51" fmla="*/ 640 h 650"/>
                <a:gd name="T52" fmla="*/ 69 w 171"/>
                <a:gd name="T53" fmla="*/ 636 h 650"/>
                <a:gd name="T54" fmla="*/ 82 w 171"/>
                <a:gd name="T55" fmla="*/ 632 h 650"/>
                <a:gd name="T56" fmla="*/ 97 w 171"/>
                <a:gd name="T57" fmla="*/ 627 h 650"/>
                <a:gd name="T58" fmla="*/ 112 w 171"/>
                <a:gd name="T59" fmla="*/ 621 h 650"/>
                <a:gd name="T60" fmla="*/ 126 w 171"/>
                <a:gd name="T61" fmla="*/ 614 h 650"/>
                <a:gd name="T62" fmla="*/ 141 w 171"/>
                <a:gd name="T63" fmla="*/ 606 h 650"/>
                <a:gd name="T64" fmla="*/ 157 w 171"/>
                <a:gd name="T65" fmla="*/ 595 h 650"/>
                <a:gd name="T66" fmla="*/ 171 w 171"/>
                <a:gd name="T67" fmla="*/ 585 h 650"/>
                <a:gd name="T68" fmla="*/ 171 w 171"/>
                <a:gd name="T69" fmla="*/ 1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8" name="Freeform 690"/>
            <p:cNvSpPr>
              <a:spLocks noChangeArrowheads="1"/>
            </p:cNvSpPr>
            <p:nvPr/>
          </p:nvSpPr>
          <p:spPr bwMode="auto">
            <a:xfrm>
              <a:off x="3447" y="3128"/>
              <a:ext cx="15" cy="56"/>
            </a:xfrm>
            <a:custGeom>
              <a:avLst/>
              <a:gdLst>
                <a:gd name="T0" fmla="*/ 138 w 138"/>
                <a:gd name="T1" fmla="*/ 14 h 502"/>
                <a:gd name="T2" fmla="*/ 135 w 138"/>
                <a:gd name="T3" fmla="*/ 13 h 502"/>
                <a:gd name="T4" fmla="*/ 126 w 138"/>
                <a:gd name="T5" fmla="*/ 8 h 502"/>
                <a:gd name="T6" fmla="*/ 113 w 138"/>
                <a:gd name="T7" fmla="*/ 4 h 502"/>
                <a:gd name="T8" fmla="*/ 96 w 138"/>
                <a:gd name="T9" fmla="*/ 1 h 502"/>
                <a:gd name="T10" fmla="*/ 74 w 138"/>
                <a:gd name="T11" fmla="*/ 0 h 502"/>
                <a:gd name="T12" fmla="*/ 51 w 138"/>
                <a:gd name="T13" fmla="*/ 3 h 502"/>
                <a:gd name="T14" fmla="*/ 25 w 138"/>
                <a:gd name="T15" fmla="*/ 12 h 502"/>
                <a:gd name="T16" fmla="*/ 0 w 138"/>
                <a:gd name="T17" fmla="*/ 26 h 502"/>
                <a:gd name="T18" fmla="*/ 0 w 138"/>
                <a:gd name="T19" fmla="*/ 502 h 502"/>
                <a:gd name="T20" fmla="*/ 3 w 138"/>
                <a:gd name="T21" fmla="*/ 502 h 502"/>
                <a:gd name="T22" fmla="*/ 13 w 138"/>
                <a:gd name="T23" fmla="*/ 501 h 502"/>
                <a:gd name="T24" fmla="*/ 28 w 138"/>
                <a:gd name="T25" fmla="*/ 499 h 502"/>
                <a:gd name="T26" fmla="*/ 46 w 138"/>
                <a:gd name="T27" fmla="*/ 494 h 502"/>
                <a:gd name="T28" fmla="*/ 67 w 138"/>
                <a:gd name="T29" fmla="*/ 488 h 502"/>
                <a:gd name="T30" fmla="*/ 91 w 138"/>
                <a:gd name="T31" fmla="*/ 479 h 502"/>
                <a:gd name="T32" fmla="*/ 114 w 138"/>
                <a:gd name="T33" fmla="*/ 467 h 502"/>
                <a:gd name="T34" fmla="*/ 138 w 138"/>
                <a:gd name="T35" fmla="*/ 450 h 502"/>
                <a:gd name="T36" fmla="*/ 138 w 138"/>
                <a:gd name="T37" fmla="*/ 14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39" name="Freeform 691"/>
            <p:cNvSpPr>
              <a:spLocks noChangeArrowheads="1"/>
            </p:cNvSpPr>
            <p:nvPr/>
          </p:nvSpPr>
          <p:spPr bwMode="auto">
            <a:xfrm>
              <a:off x="3447" y="3129"/>
              <a:ext cx="12" cy="40"/>
            </a:xfrm>
            <a:custGeom>
              <a:avLst/>
              <a:gdLst>
                <a:gd name="T0" fmla="*/ 104 w 104"/>
                <a:gd name="T1" fmla="*/ 10 h 353"/>
                <a:gd name="T2" fmla="*/ 102 w 104"/>
                <a:gd name="T3" fmla="*/ 9 h 353"/>
                <a:gd name="T4" fmla="*/ 95 w 104"/>
                <a:gd name="T5" fmla="*/ 6 h 353"/>
                <a:gd name="T6" fmla="*/ 85 w 104"/>
                <a:gd name="T7" fmla="*/ 3 h 353"/>
                <a:gd name="T8" fmla="*/ 71 w 104"/>
                <a:gd name="T9" fmla="*/ 0 h 353"/>
                <a:gd name="T10" fmla="*/ 56 w 104"/>
                <a:gd name="T11" fmla="*/ 0 h 353"/>
                <a:gd name="T12" fmla="*/ 38 w 104"/>
                <a:gd name="T13" fmla="*/ 3 h 353"/>
                <a:gd name="T14" fmla="*/ 19 w 104"/>
                <a:gd name="T15" fmla="*/ 9 h 353"/>
                <a:gd name="T16" fmla="*/ 0 w 104"/>
                <a:gd name="T17" fmla="*/ 20 h 353"/>
                <a:gd name="T18" fmla="*/ 0 w 104"/>
                <a:gd name="T19" fmla="*/ 353 h 353"/>
                <a:gd name="T20" fmla="*/ 2 w 104"/>
                <a:gd name="T21" fmla="*/ 353 h 353"/>
                <a:gd name="T22" fmla="*/ 9 w 104"/>
                <a:gd name="T23" fmla="*/ 352 h 353"/>
                <a:gd name="T24" fmla="*/ 21 w 104"/>
                <a:gd name="T25" fmla="*/ 350 h 353"/>
                <a:gd name="T26" fmla="*/ 35 w 104"/>
                <a:gd name="T27" fmla="*/ 347 h 353"/>
                <a:gd name="T28" fmla="*/ 51 w 104"/>
                <a:gd name="T29" fmla="*/ 343 h 353"/>
                <a:gd name="T30" fmla="*/ 68 w 104"/>
                <a:gd name="T31" fmla="*/ 336 h 353"/>
                <a:gd name="T32" fmla="*/ 86 w 104"/>
                <a:gd name="T33" fmla="*/ 326 h 353"/>
                <a:gd name="T34" fmla="*/ 104 w 104"/>
                <a:gd name="T35" fmla="*/ 313 h 353"/>
                <a:gd name="T36" fmla="*/ 104 w 104"/>
                <a:gd name="T37" fmla="*/ 10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0" name="Freeform 692"/>
            <p:cNvSpPr>
              <a:spLocks noChangeArrowheads="1"/>
            </p:cNvSpPr>
            <p:nvPr/>
          </p:nvSpPr>
          <p:spPr bwMode="auto">
            <a:xfrm>
              <a:off x="3448" y="3130"/>
              <a:ext cx="8" cy="23"/>
            </a:xfrm>
            <a:custGeom>
              <a:avLst/>
              <a:gdLst>
                <a:gd name="T0" fmla="*/ 72 w 72"/>
                <a:gd name="T1" fmla="*/ 6 h 204"/>
                <a:gd name="T2" fmla="*/ 69 w 72"/>
                <a:gd name="T3" fmla="*/ 5 h 204"/>
                <a:gd name="T4" fmla="*/ 65 w 72"/>
                <a:gd name="T5" fmla="*/ 4 h 204"/>
                <a:gd name="T6" fmla="*/ 58 w 72"/>
                <a:gd name="T7" fmla="*/ 2 h 204"/>
                <a:gd name="T8" fmla="*/ 49 w 72"/>
                <a:gd name="T9" fmla="*/ 0 h 204"/>
                <a:gd name="T10" fmla="*/ 39 w 72"/>
                <a:gd name="T11" fmla="*/ 0 h 204"/>
                <a:gd name="T12" fmla="*/ 27 w 72"/>
                <a:gd name="T13" fmla="*/ 1 h 204"/>
                <a:gd name="T14" fmla="*/ 13 w 72"/>
                <a:gd name="T15" fmla="*/ 6 h 204"/>
                <a:gd name="T16" fmla="*/ 0 w 72"/>
                <a:gd name="T17" fmla="*/ 13 h 204"/>
                <a:gd name="T18" fmla="*/ 0 w 72"/>
                <a:gd name="T19" fmla="*/ 204 h 204"/>
                <a:gd name="T20" fmla="*/ 2 w 72"/>
                <a:gd name="T21" fmla="*/ 204 h 204"/>
                <a:gd name="T22" fmla="*/ 6 w 72"/>
                <a:gd name="T23" fmla="*/ 203 h 204"/>
                <a:gd name="T24" fmla="*/ 15 w 72"/>
                <a:gd name="T25" fmla="*/ 202 h 204"/>
                <a:gd name="T26" fmla="*/ 24 w 72"/>
                <a:gd name="T27" fmla="*/ 200 h 204"/>
                <a:gd name="T28" fmla="*/ 35 w 72"/>
                <a:gd name="T29" fmla="*/ 197 h 204"/>
                <a:gd name="T30" fmla="*/ 47 w 72"/>
                <a:gd name="T31" fmla="*/ 192 h 204"/>
                <a:gd name="T32" fmla="*/ 59 w 72"/>
                <a:gd name="T33" fmla="*/ 185 h 204"/>
                <a:gd name="T34" fmla="*/ 72 w 72"/>
                <a:gd name="T35" fmla="*/ 177 h 204"/>
                <a:gd name="T36" fmla="*/ 72 w 72"/>
                <a:gd name="T37" fmla="*/ 6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1" name="Freeform 693"/>
            <p:cNvSpPr>
              <a:spLocks noChangeArrowheads="1"/>
            </p:cNvSpPr>
            <p:nvPr/>
          </p:nvSpPr>
          <p:spPr bwMode="auto">
            <a:xfrm>
              <a:off x="3543" y="3196"/>
              <a:ext cx="12" cy="11"/>
            </a:xfrm>
            <a:custGeom>
              <a:avLst/>
              <a:gdLst>
                <a:gd name="T0" fmla="*/ 52 w 104"/>
                <a:gd name="T1" fmla="*/ 104 h 104"/>
                <a:gd name="T2" fmla="*/ 62 w 104"/>
                <a:gd name="T3" fmla="*/ 103 h 104"/>
                <a:gd name="T4" fmla="*/ 73 w 104"/>
                <a:gd name="T5" fmla="*/ 100 h 104"/>
                <a:gd name="T6" fmla="*/ 81 w 104"/>
                <a:gd name="T7" fmla="*/ 95 h 104"/>
                <a:gd name="T8" fmla="*/ 89 w 104"/>
                <a:gd name="T9" fmla="*/ 89 h 104"/>
                <a:gd name="T10" fmla="*/ 95 w 104"/>
                <a:gd name="T11" fmla="*/ 81 h 104"/>
                <a:gd name="T12" fmla="*/ 100 w 104"/>
                <a:gd name="T13" fmla="*/ 72 h 104"/>
                <a:gd name="T14" fmla="*/ 103 w 104"/>
                <a:gd name="T15" fmla="*/ 62 h 104"/>
                <a:gd name="T16" fmla="*/ 104 w 104"/>
                <a:gd name="T17" fmla="*/ 52 h 104"/>
                <a:gd name="T18" fmla="*/ 103 w 104"/>
                <a:gd name="T19" fmla="*/ 41 h 104"/>
                <a:gd name="T20" fmla="*/ 100 w 104"/>
                <a:gd name="T21" fmla="*/ 31 h 104"/>
                <a:gd name="T22" fmla="*/ 95 w 104"/>
                <a:gd name="T23" fmla="*/ 22 h 104"/>
                <a:gd name="T24" fmla="*/ 89 w 104"/>
                <a:gd name="T25" fmla="*/ 15 h 104"/>
                <a:gd name="T26" fmla="*/ 81 w 104"/>
                <a:gd name="T27" fmla="*/ 8 h 104"/>
                <a:gd name="T28" fmla="*/ 73 w 104"/>
                <a:gd name="T29" fmla="*/ 4 h 104"/>
                <a:gd name="T30" fmla="*/ 62 w 104"/>
                <a:gd name="T31" fmla="*/ 1 h 104"/>
                <a:gd name="T32" fmla="*/ 52 w 104"/>
                <a:gd name="T33" fmla="*/ 0 h 104"/>
                <a:gd name="T34" fmla="*/ 42 w 104"/>
                <a:gd name="T35" fmla="*/ 1 h 104"/>
                <a:gd name="T36" fmla="*/ 32 w 104"/>
                <a:gd name="T37" fmla="*/ 4 h 104"/>
                <a:gd name="T38" fmla="*/ 24 w 104"/>
                <a:gd name="T39" fmla="*/ 8 h 104"/>
                <a:gd name="T40" fmla="*/ 16 w 104"/>
                <a:gd name="T41" fmla="*/ 15 h 104"/>
                <a:gd name="T42" fmla="*/ 9 w 104"/>
                <a:gd name="T43" fmla="*/ 22 h 104"/>
                <a:gd name="T44" fmla="*/ 4 w 104"/>
                <a:gd name="T45" fmla="*/ 31 h 104"/>
                <a:gd name="T46" fmla="*/ 1 w 104"/>
                <a:gd name="T47" fmla="*/ 41 h 104"/>
                <a:gd name="T48" fmla="*/ 0 w 104"/>
                <a:gd name="T49" fmla="*/ 52 h 104"/>
                <a:gd name="T50" fmla="*/ 1 w 104"/>
                <a:gd name="T51" fmla="*/ 62 h 104"/>
                <a:gd name="T52" fmla="*/ 4 w 104"/>
                <a:gd name="T53" fmla="*/ 72 h 104"/>
                <a:gd name="T54" fmla="*/ 9 w 104"/>
                <a:gd name="T55" fmla="*/ 81 h 104"/>
                <a:gd name="T56" fmla="*/ 16 w 104"/>
                <a:gd name="T57" fmla="*/ 89 h 104"/>
                <a:gd name="T58" fmla="*/ 24 w 104"/>
                <a:gd name="T59" fmla="*/ 95 h 104"/>
                <a:gd name="T60" fmla="*/ 32 w 104"/>
                <a:gd name="T61" fmla="*/ 100 h 104"/>
                <a:gd name="T62" fmla="*/ 42 w 104"/>
                <a:gd name="T63" fmla="*/ 103 h 104"/>
                <a:gd name="T64" fmla="*/ 52 w 104"/>
                <a:gd name="T65" fmla="*/ 104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2" name="Freeform 694"/>
            <p:cNvSpPr>
              <a:spLocks noChangeArrowheads="1"/>
            </p:cNvSpPr>
            <p:nvPr/>
          </p:nvSpPr>
          <p:spPr bwMode="auto">
            <a:xfrm>
              <a:off x="3508" y="3196"/>
              <a:ext cx="6" cy="6"/>
            </a:xfrm>
            <a:custGeom>
              <a:avLst/>
              <a:gdLst>
                <a:gd name="T0" fmla="*/ 25 w 52"/>
                <a:gd name="T1" fmla="*/ 52 h 52"/>
                <a:gd name="T2" fmla="*/ 35 w 52"/>
                <a:gd name="T3" fmla="*/ 50 h 52"/>
                <a:gd name="T4" fmla="*/ 44 w 52"/>
                <a:gd name="T5" fmla="*/ 44 h 52"/>
                <a:gd name="T6" fmla="*/ 50 w 52"/>
                <a:gd name="T7" fmla="*/ 36 h 52"/>
                <a:gd name="T8" fmla="*/ 52 w 52"/>
                <a:gd name="T9" fmla="*/ 25 h 52"/>
                <a:gd name="T10" fmla="*/ 50 w 52"/>
                <a:gd name="T11" fmla="*/ 15 h 52"/>
                <a:gd name="T12" fmla="*/ 44 w 52"/>
                <a:gd name="T13" fmla="*/ 7 h 52"/>
                <a:gd name="T14" fmla="*/ 35 w 52"/>
                <a:gd name="T15" fmla="*/ 2 h 52"/>
                <a:gd name="T16" fmla="*/ 25 w 52"/>
                <a:gd name="T17" fmla="*/ 0 h 52"/>
                <a:gd name="T18" fmla="*/ 15 w 52"/>
                <a:gd name="T19" fmla="*/ 2 h 52"/>
                <a:gd name="T20" fmla="*/ 7 w 52"/>
                <a:gd name="T21" fmla="*/ 7 h 52"/>
                <a:gd name="T22" fmla="*/ 2 w 52"/>
                <a:gd name="T23" fmla="*/ 15 h 52"/>
                <a:gd name="T24" fmla="*/ 0 w 52"/>
                <a:gd name="T25" fmla="*/ 25 h 52"/>
                <a:gd name="T26" fmla="*/ 2 w 52"/>
                <a:gd name="T27" fmla="*/ 36 h 52"/>
                <a:gd name="T28" fmla="*/ 7 w 52"/>
                <a:gd name="T29" fmla="*/ 44 h 52"/>
                <a:gd name="T30" fmla="*/ 15 w 52"/>
                <a:gd name="T31" fmla="*/ 50 h 52"/>
                <a:gd name="T32" fmla="*/ 25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3" name="Freeform 695"/>
            <p:cNvSpPr>
              <a:spLocks noChangeArrowheads="1"/>
            </p:cNvSpPr>
            <p:nvPr/>
          </p:nvSpPr>
          <p:spPr bwMode="auto">
            <a:xfrm>
              <a:off x="3518" y="3196"/>
              <a:ext cx="5" cy="6"/>
            </a:xfrm>
            <a:custGeom>
              <a:avLst/>
              <a:gdLst>
                <a:gd name="T0" fmla="*/ 27 w 52"/>
                <a:gd name="T1" fmla="*/ 52 h 52"/>
                <a:gd name="T2" fmla="*/ 37 w 52"/>
                <a:gd name="T3" fmla="*/ 50 h 52"/>
                <a:gd name="T4" fmla="*/ 45 w 52"/>
                <a:gd name="T5" fmla="*/ 45 h 52"/>
                <a:gd name="T6" fmla="*/ 50 w 52"/>
                <a:gd name="T7" fmla="*/ 37 h 52"/>
                <a:gd name="T8" fmla="*/ 52 w 52"/>
                <a:gd name="T9" fmla="*/ 26 h 52"/>
                <a:gd name="T10" fmla="*/ 50 w 52"/>
                <a:gd name="T11" fmla="*/ 16 h 52"/>
                <a:gd name="T12" fmla="*/ 45 w 52"/>
                <a:gd name="T13" fmla="*/ 8 h 52"/>
                <a:gd name="T14" fmla="*/ 37 w 52"/>
                <a:gd name="T15" fmla="*/ 2 h 52"/>
                <a:gd name="T16" fmla="*/ 27 w 52"/>
                <a:gd name="T17" fmla="*/ 0 h 52"/>
                <a:gd name="T18" fmla="*/ 17 w 52"/>
                <a:gd name="T19" fmla="*/ 2 h 52"/>
                <a:gd name="T20" fmla="*/ 8 w 52"/>
                <a:gd name="T21" fmla="*/ 8 h 52"/>
                <a:gd name="T22" fmla="*/ 2 w 52"/>
                <a:gd name="T23" fmla="*/ 16 h 52"/>
                <a:gd name="T24" fmla="*/ 0 w 52"/>
                <a:gd name="T25" fmla="*/ 26 h 52"/>
                <a:gd name="T26" fmla="*/ 2 w 52"/>
                <a:gd name="T27" fmla="*/ 37 h 52"/>
                <a:gd name="T28" fmla="*/ 8 w 52"/>
                <a:gd name="T29" fmla="*/ 45 h 52"/>
                <a:gd name="T30" fmla="*/ 17 w 52"/>
                <a:gd name="T31" fmla="*/ 50 h 52"/>
                <a:gd name="T32" fmla="*/ 27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4" name="Freeform 696"/>
            <p:cNvSpPr>
              <a:spLocks noChangeArrowheads="1"/>
            </p:cNvSpPr>
            <p:nvPr/>
          </p:nvSpPr>
          <p:spPr bwMode="auto">
            <a:xfrm>
              <a:off x="3479" y="3117"/>
              <a:ext cx="16" cy="79"/>
            </a:xfrm>
            <a:custGeom>
              <a:avLst/>
              <a:gdLst>
                <a:gd name="T0" fmla="*/ 46 w 148"/>
                <a:gd name="T1" fmla="*/ 14 h 712"/>
                <a:gd name="T2" fmla="*/ 42 w 148"/>
                <a:gd name="T3" fmla="*/ 29 h 712"/>
                <a:gd name="T4" fmla="*/ 32 w 148"/>
                <a:gd name="T5" fmla="*/ 68 h 712"/>
                <a:gd name="T6" fmla="*/ 18 w 148"/>
                <a:gd name="T7" fmla="*/ 132 h 712"/>
                <a:gd name="T8" fmla="*/ 7 w 148"/>
                <a:gd name="T9" fmla="*/ 217 h 712"/>
                <a:gd name="T10" fmla="*/ 0 w 148"/>
                <a:gd name="T11" fmla="*/ 319 h 712"/>
                <a:gd name="T12" fmla="*/ 1 w 148"/>
                <a:gd name="T13" fmla="*/ 438 h 712"/>
                <a:gd name="T14" fmla="*/ 13 w 148"/>
                <a:gd name="T15" fmla="*/ 570 h 712"/>
                <a:gd name="T16" fmla="*/ 41 w 148"/>
                <a:gd name="T17" fmla="*/ 712 h 712"/>
                <a:gd name="T18" fmla="*/ 143 w 148"/>
                <a:gd name="T19" fmla="*/ 707 h 712"/>
                <a:gd name="T20" fmla="*/ 139 w 148"/>
                <a:gd name="T21" fmla="*/ 685 h 712"/>
                <a:gd name="T22" fmla="*/ 128 w 148"/>
                <a:gd name="T23" fmla="*/ 628 h 712"/>
                <a:gd name="T24" fmla="*/ 116 w 148"/>
                <a:gd name="T25" fmla="*/ 543 h 712"/>
                <a:gd name="T26" fmla="*/ 105 w 148"/>
                <a:gd name="T27" fmla="*/ 439 h 712"/>
                <a:gd name="T28" fmla="*/ 99 w 148"/>
                <a:gd name="T29" fmla="*/ 324 h 712"/>
                <a:gd name="T30" fmla="*/ 102 w 148"/>
                <a:gd name="T31" fmla="*/ 209 h 712"/>
                <a:gd name="T32" fmla="*/ 117 w 148"/>
                <a:gd name="T33" fmla="*/ 100 h 712"/>
                <a:gd name="T34" fmla="*/ 148 w 148"/>
                <a:gd name="T35" fmla="*/ 8 h 712"/>
                <a:gd name="T36" fmla="*/ 148 w 148"/>
                <a:gd name="T37" fmla="*/ 7 h 712"/>
                <a:gd name="T38" fmla="*/ 148 w 148"/>
                <a:gd name="T39" fmla="*/ 5 h 712"/>
                <a:gd name="T40" fmla="*/ 146 w 148"/>
                <a:gd name="T41" fmla="*/ 3 h 712"/>
                <a:gd name="T42" fmla="*/ 140 w 148"/>
                <a:gd name="T43" fmla="*/ 0 h 712"/>
                <a:gd name="T44" fmla="*/ 127 w 148"/>
                <a:gd name="T45" fmla="*/ 0 h 712"/>
                <a:gd name="T46" fmla="*/ 109 w 148"/>
                <a:gd name="T47" fmla="*/ 1 h 712"/>
                <a:gd name="T48" fmla="*/ 83 w 148"/>
                <a:gd name="T49" fmla="*/ 6 h 712"/>
                <a:gd name="T50" fmla="*/ 46 w 148"/>
                <a:gd name="T51" fmla="*/ 14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5" name="Freeform 697"/>
            <p:cNvSpPr>
              <a:spLocks noChangeArrowheads="1"/>
            </p:cNvSpPr>
            <p:nvPr/>
          </p:nvSpPr>
          <p:spPr bwMode="auto">
            <a:xfrm>
              <a:off x="3563" y="3107"/>
              <a:ext cx="23" cy="88"/>
            </a:xfrm>
            <a:custGeom>
              <a:avLst/>
              <a:gdLst>
                <a:gd name="T0" fmla="*/ 201 w 201"/>
                <a:gd name="T1" fmla="*/ 5 h 795"/>
                <a:gd name="T2" fmla="*/ 196 w 201"/>
                <a:gd name="T3" fmla="*/ 10 h 795"/>
                <a:gd name="T4" fmla="*/ 183 w 201"/>
                <a:gd name="T5" fmla="*/ 31 h 795"/>
                <a:gd name="T6" fmla="*/ 165 w 201"/>
                <a:gd name="T7" fmla="*/ 73 h 795"/>
                <a:gd name="T8" fmla="*/ 148 w 201"/>
                <a:gd name="T9" fmla="*/ 140 h 795"/>
                <a:gd name="T10" fmla="*/ 134 w 201"/>
                <a:gd name="T11" fmla="*/ 240 h 795"/>
                <a:gd name="T12" fmla="*/ 127 w 201"/>
                <a:gd name="T13" fmla="*/ 379 h 795"/>
                <a:gd name="T14" fmla="*/ 131 w 201"/>
                <a:gd name="T15" fmla="*/ 561 h 795"/>
                <a:gd name="T16" fmla="*/ 150 w 201"/>
                <a:gd name="T17" fmla="*/ 795 h 795"/>
                <a:gd name="T18" fmla="*/ 37 w 201"/>
                <a:gd name="T19" fmla="*/ 795 h 795"/>
                <a:gd name="T20" fmla="*/ 33 w 201"/>
                <a:gd name="T21" fmla="*/ 771 h 795"/>
                <a:gd name="T22" fmla="*/ 24 w 201"/>
                <a:gd name="T23" fmla="*/ 707 h 795"/>
                <a:gd name="T24" fmla="*/ 13 w 201"/>
                <a:gd name="T25" fmla="*/ 611 h 795"/>
                <a:gd name="T26" fmla="*/ 3 w 201"/>
                <a:gd name="T27" fmla="*/ 493 h 795"/>
                <a:gd name="T28" fmla="*/ 0 w 201"/>
                <a:gd name="T29" fmla="*/ 363 h 795"/>
                <a:gd name="T30" fmla="*/ 7 w 201"/>
                <a:gd name="T31" fmla="*/ 231 h 795"/>
                <a:gd name="T32" fmla="*/ 28 w 201"/>
                <a:gd name="T33" fmla="*/ 107 h 795"/>
                <a:gd name="T34" fmla="*/ 66 w 201"/>
                <a:gd name="T35" fmla="*/ 0 h 795"/>
                <a:gd name="T36" fmla="*/ 201 w 201"/>
                <a:gd name="T37" fmla="*/ 5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6" name="Freeform 698"/>
            <p:cNvSpPr>
              <a:spLocks noChangeArrowheads="1"/>
            </p:cNvSpPr>
            <p:nvPr/>
          </p:nvSpPr>
          <p:spPr bwMode="auto">
            <a:xfrm>
              <a:off x="3479" y="3121"/>
              <a:ext cx="15" cy="69"/>
            </a:xfrm>
            <a:custGeom>
              <a:avLst/>
              <a:gdLst>
                <a:gd name="T0" fmla="*/ 41 w 129"/>
                <a:gd name="T1" fmla="*/ 12 h 622"/>
                <a:gd name="T2" fmla="*/ 37 w 129"/>
                <a:gd name="T3" fmla="*/ 24 h 622"/>
                <a:gd name="T4" fmla="*/ 29 w 129"/>
                <a:gd name="T5" fmla="*/ 59 h 622"/>
                <a:gd name="T6" fmla="*/ 18 w 129"/>
                <a:gd name="T7" fmla="*/ 115 h 622"/>
                <a:gd name="T8" fmla="*/ 6 w 129"/>
                <a:gd name="T9" fmla="*/ 189 h 622"/>
                <a:gd name="T10" fmla="*/ 0 w 129"/>
                <a:gd name="T11" fmla="*/ 279 h 622"/>
                <a:gd name="T12" fmla="*/ 1 w 129"/>
                <a:gd name="T13" fmla="*/ 382 h 622"/>
                <a:gd name="T14" fmla="*/ 11 w 129"/>
                <a:gd name="T15" fmla="*/ 497 h 622"/>
                <a:gd name="T16" fmla="*/ 36 w 129"/>
                <a:gd name="T17" fmla="*/ 622 h 622"/>
                <a:gd name="T18" fmla="*/ 124 w 129"/>
                <a:gd name="T19" fmla="*/ 617 h 622"/>
                <a:gd name="T20" fmla="*/ 120 w 129"/>
                <a:gd name="T21" fmla="*/ 598 h 622"/>
                <a:gd name="T22" fmla="*/ 112 w 129"/>
                <a:gd name="T23" fmla="*/ 548 h 622"/>
                <a:gd name="T24" fmla="*/ 101 w 129"/>
                <a:gd name="T25" fmla="*/ 473 h 622"/>
                <a:gd name="T26" fmla="*/ 92 w 129"/>
                <a:gd name="T27" fmla="*/ 382 h 622"/>
                <a:gd name="T28" fmla="*/ 87 w 129"/>
                <a:gd name="T29" fmla="*/ 282 h 622"/>
                <a:gd name="T30" fmla="*/ 89 w 129"/>
                <a:gd name="T31" fmla="*/ 182 h 622"/>
                <a:gd name="T32" fmla="*/ 102 w 129"/>
                <a:gd name="T33" fmla="*/ 87 h 622"/>
                <a:gd name="T34" fmla="*/ 129 w 129"/>
                <a:gd name="T35" fmla="*/ 7 h 622"/>
                <a:gd name="T36" fmla="*/ 129 w 129"/>
                <a:gd name="T37" fmla="*/ 6 h 622"/>
                <a:gd name="T38" fmla="*/ 129 w 129"/>
                <a:gd name="T39" fmla="*/ 4 h 622"/>
                <a:gd name="T40" fmla="*/ 127 w 129"/>
                <a:gd name="T41" fmla="*/ 2 h 622"/>
                <a:gd name="T42" fmla="*/ 122 w 129"/>
                <a:gd name="T43" fmla="*/ 0 h 622"/>
                <a:gd name="T44" fmla="*/ 112 w 129"/>
                <a:gd name="T45" fmla="*/ 0 h 622"/>
                <a:gd name="T46" fmla="*/ 96 w 129"/>
                <a:gd name="T47" fmla="*/ 1 h 622"/>
                <a:gd name="T48" fmla="*/ 72 w 129"/>
                <a:gd name="T49" fmla="*/ 5 h 622"/>
                <a:gd name="T50" fmla="*/ 41 w 129"/>
                <a:gd name="T51" fmla="*/ 12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7" name="Freeform 699"/>
            <p:cNvSpPr>
              <a:spLocks noChangeArrowheads="1"/>
            </p:cNvSpPr>
            <p:nvPr/>
          </p:nvSpPr>
          <p:spPr bwMode="auto">
            <a:xfrm>
              <a:off x="3480" y="3126"/>
              <a:ext cx="12" cy="59"/>
            </a:xfrm>
            <a:custGeom>
              <a:avLst/>
              <a:gdLst>
                <a:gd name="T0" fmla="*/ 35 w 110"/>
                <a:gd name="T1" fmla="*/ 10 h 531"/>
                <a:gd name="T2" fmla="*/ 32 w 110"/>
                <a:gd name="T3" fmla="*/ 20 h 531"/>
                <a:gd name="T4" fmla="*/ 24 w 110"/>
                <a:gd name="T5" fmla="*/ 50 h 531"/>
                <a:gd name="T6" fmla="*/ 15 w 110"/>
                <a:gd name="T7" fmla="*/ 98 h 531"/>
                <a:gd name="T8" fmla="*/ 5 w 110"/>
                <a:gd name="T9" fmla="*/ 160 h 531"/>
                <a:gd name="T10" fmla="*/ 0 w 110"/>
                <a:gd name="T11" fmla="*/ 237 h 531"/>
                <a:gd name="T12" fmla="*/ 1 w 110"/>
                <a:gd name="T13" fmla="*/ 326 h 531"/>
                <a:gd name="T14" fmla="*/ 10 w 110"/>
                <a:gd name="T15" fmla="*/ 424 h 531"/>
                <a:gd name="T16" fmla="*/ 31 w 110"/>
                <a:gd name="T17" fmla="*/ 531 h 531"/>
                <a:gd name="T18" fmla="*/ 106 w 110"/>
                <a:gd name="T19" fmla="*/ 525 h 531"/>
                <a:gd name="T20" fmla="*/ 103 w 110"/>
                <a:gd name="T21" fmla="*/ 510 h 531"/>
                <a:gd name="T22" fmla="*/ 96 w 110"/>
                <a:gd name="T23" fmla="*/ 467 h 531"/>
                <a:gd name="T24" fmla="*/ 87 w 110"/>
                <a:gd name="T25" fmla="*/ 404 h 531"/>
                <a:gd name="T26" fmla="*/ 79 w 110"/>
                <a:gd name="T27" fmla="*/ 326 h 531"/>
                <a:gd name="T28" fmla="*/ 74 w 110"/>
                <a:gd name="T29" fmla="*/ 241 h 531"/>
                <a:gd name="T30" fmla="*/ 76 w 110"/>
                <a:gd name="T31" fmla="*/ 155 h 531"/>
                <a:gd name="T32" fmla="*/ 87 w 110"/>
                <a:gd name="T33" fmla="*/ 74 h 531"/>
                <a:gd name="T34" fmla="*/ 110 w 110"/>
                <a:gd name="T35" fmla="*/ 6 h 531"/>
                <a:gd name="T36" fmla="*/ 110 w 110"/>
                <a:gd name="T37" fmla="*/ 5 h 531"/>
                <a:gd name="T38" fmla="*/ 110 w 110"/>
                <a:gd name="T39" fmla="*/ 4 h 531"/>
                <a:gd name="T40" fmla="*/ 108 w 110"/>
                <a:gd name="T41" fmla="*/ 2 h 531"/>
                <a:gd name="T42" fmla="*/ 104 w 110"/>
                <a:gd name="T43" fmla="*/ 0 h 531"/>
                <a:gd name="T44" fmla="*/ 95 w 110"/>
                <a:gd name="T45" fmla="*/ 0 h 531"/>
                <a:gd name="T46" fmla="*/ 82 w 110"/>
                <a:gd name="T47" fmla="*/ 1 h 531"/>
                <a:gd name="T48" fmla="*/ 62 w 110"/>
                <a:gd name="T49" fmla="*/ 4 h 531"/>
                <a:gd name="T50" fmla="*/ 35 w 110"/>
                <a:gd name="T51" fmla="*/ 10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8" name="Freeform 700"/>
            <p:cNvSpPr>
              <a:spLocks noChangeArrowheads="1"/>
            </p:cNvSpPr>
            <p:nvPr/>
          </p:nvSpPr>
          <p:spPr bwMode="auto">
            <a:xfrm>
              <a:off x="3481" y="3131"/>
              <a:ext cx="10" cy="48"/>
            </a:xfrm>
            <a:custGeom>
              <a:avLst/>
              <a:gdLst>
                <a:gd name="T0" fmla="*/ 29 w 92"/>
                <a:gd name="T1" fmla="*/ 8 h 438"/>
                <a:gd name="T2" fmla="*/ 26 w 92"/>
                <a:gd name="T3" fmla="*/ 16 h 438"/>
                <a:gd name="T4" fmla="*/ 20 w 92"/>
                <a:gd name="T5" fmla="*/ 42 h 438"/>
                <a:gd name="T6" fmla="*/ 12 w 92"/>
                <a:gd name="T7" fmla="*/ 81 h 438"/>
                <a:gd name="T8" fmla="*/ 4 w 92"/>
                <a:gd name="T9" fmla="*/ 133 h 438"/>
                <a:gd name="T10" fmla="*/ 0 w 92"/>
                <a:gd name="T11" fmla="*/ 196 h 438"/>
                <a:gd name="T12" fmla="*/ 0 w 92"/>
                <a:gd name="T13" fmla="*/ 270 h 438"/>
                <a:gd name="T14" fmla="*/ 9 w 92"/>
                <a:gd name="T15" fmla="*/ 351 h 438"/>
                <a:gd name="T16" fmla="*/ 25 w 92"/>
                <a:gd name="T17" fmla="*/ 438 h 438"/>
                <a:gd name="T18" fmla="*/ 88 w 92"/>
                <a:gd name="T19" fmla="*/ 435 h 438"/>
                <a:gd name="T20" fmla="*/ 85 w 92"/>
                <a:gd name="T21" fmla="*/ 422 h 438"/>
                <a:gd name="T22" fmla="*/ 79 w 92"/>
                <a:gd name="T23" fmla="*/ 386 h 438"/>
                <a:gd name="T24" fmla="*/ 72 w 92"/>
                <a:gd name="T25" fmla="*/ 334 h 438"/>
                <a:gd name="T26" fmla="*/ 65 w 92"/>
                <a:gd name="T27" fmla="*/ 270 h 438"/>
                <a:gd name="T28" fmla="*/ 61 w 92"/>
                <a:gd name="T29" fmla="*/ 199 h 438"/>
                <a:gd name="T30" fmla="*/ 63 w 92"/>
                <a:gd name="T31" fmla="*/ 129 h 438"/>
                <a:gd name="T32" fmla="*/ 73 w 92"/>
                <a:gd name="T33" fmla="*/ 61 h 438"/>
                <a:gd name="T34" fmla="*/ 92 w 92"/>
                <a:gd name="T35" fmla="*/ 5 h 438"/>
                <a:gd name="T36" fmla="*/ 92 w 92"/>
                <a:gd name="T37" fmla="*/ 4 h 438"/>
                <a:gd name="T38" fmla="*/ 92 w 92"/>
                <a:gd name="T39" fmla="*/ 3 h 438"/>
                <a:gd name="T40" fmla="*/ 90 w 92"/>
                <a:gd name="T41" fmla="*/ 1 h 438"/>
                <a:gd name="T42" fmla="*/ 87 w 92"/>
                <a:gd name="T43" fmla="*/ 0 h 438"/>
                <a:gd name="T44" fmla="*/ 80 w 92"/>
                <a:gd name="T45" fmla="*/ 0 h 438"/>
                <a:gd name="T46" fmla="*/ 68 w 92"/>
                <a:gd name="T47" fmla="*/ 0 h 438"/>
                <a:gd name="T48" fmla="*/ 51 w 92"/>
                <a:gd name="T49" fmla="*/ 3 h 438"/>
                <a:gd name="T50" fmla="*/ 29 w 92"/>
                <a:gd name="T51" fmla="*/ 8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49" name="Freeform 701"/>
            <p:cNvSpPr>
              <a:spLocks noChangeArrowheads="1"/>
            </p:cNvSpPr>
            <p:nvPr/>
          </p:nvSpPr>
          <p:spPr bwMode="auto">
            <a:xfrm>
              <a:off x="3481" y="3135"/>
              <a:ext cx="8" cy="39"/>
            </a:xfrm>
            <a:custGeom>
              <a:avLst/>
              <a:gdLst>
                <a:gd name="T0" fmla="*/ 23 w 73"/>
                <a:gd name="T1" fmla="*/ 7 h 347"/>
                <a:gd name="T2" fmla="*/ 21 w 73"/>
                <a:gd name="T3" fmla="*/ 14 h 347"/>
                <a:gd name="T4" fmla="*/ 16 w 73"/>
                <a:gd name="T5" fmla="*/ 33 h 347"/>
                <a:gd name="T6" fmla="*/ 10 w 73"/>
                <a:gd name="T7" fmla="*/ 64 h 347"/>
                <a:gd name="T8" fmla="*/ 4 w 73"/>
                <a:gd name="T9" fmla="*/ 105 h 347"/>
                <a:gd name="T10" fmla="*/ 0 w 73"/>
                <a:gd name="T11" fmla="*/ 155 h 347"/>
                <a:gd name="T12" fmla="*/ 0 w 73"/>
                <a:gd name="T13" fmla="*/ 213 h 347"/>
                <a:gd name="T14" fmla="*/ 7 w 73"/>
                <a:gd name="T15" fmla="*/ 278 h 347"/>
                <a:gd name="T16" fmla="*/ 20 w 73"/>
                <a:gd name="T17" fmla="*/ 347 h 347"/>
                <a:gd name="T18" fmla="*/ 70 w 73"/>
                <a:gd name="T19" fmla="*/ 344 h 347"/>
                <a:gd name="T20" fmla="*/ 68 w 73"/>
                <a:gd name="T21" fmla="*/ 334 h 347"/>
                <a:gd name="T22" fmla="*/ 63 w 73"/>
                <a:gd name="T23" fmla="*/ 305 h 347"/>
                <a:gd name="T24" fmla="*/ 56 w 73"/>
                <a:gd name="T25" fmla="*/ 265 h 347"/>
                <a:gd name="T26" fmla="*/ 51 w 73"/>
                <a:gd name="T27" fmla="*/ 213 h 347"/>
                <a:gd name="T28" fmla="*/ 48 w 73"/>
                <a:gd name="T29" fmla="*/ 158 h 347"/>
                <a:gd name="T30" fmla="*/ 50 w 73"/>
                <a:gd name="T31" fmla="*/ 101 h 347"/>
                <a:gd name="T32" fmla="*/ 57 w 73"/>
                <a:gd name="T33" fmla="*/ 49 h 347"/>
                <a:gd name="T34" fmla="*/ 73 w 73"/>
                <a:gd name="T35" fmla="*/ 4 h 347"/>
                <a:gd name="T36" fmla="*/ 73 w 73"/>
                <a:gd name="T37" fmla="*/ 4 h 347"/>
                <a:gd name="T38" fmla="*/ 73 w 73"/>
                <a:gd name="T39" fmla="*/ 2 h 347"/>
                <a:gd name="T40" fmla="*/ 72 w 73"/>
                <a:gd name="T41" fmla="*/ 1 h 347"/>
                <a:gd name="T42" fmla="*/ 69 w 73"/>
                <a:gd name="T43" fmla="*/ 0 h 347"/>
                <a:gd name="T44" fmla="*/ 63 w 73"/>
                <a:gd name="T45" fmla="*/ 0 h 347"/>
                <a:gd name="T46" fmla="*/ 53 w 73"/>
                <a:gd name="T47" fmla="*/ 1 h 347"/>
                <a:gd name="T48" fmla="*/ 41 w 73"/>
                <a:gd name="T49" fmla="*/ 3 h 347"/>
                <a:gd name="T50" fmla="*/ 23 w 73"/>
                <a:gd name="T51" fmla="*/ 7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50" name="Freeform 702"/>
            <p:cNvSpPr>
              <a:spLocks noChangeArrowheads="1"/>
            </p:cNvSpPr>
            <p:nvPr/>
          </p:nvSpPr>
          <p:spPr bwMode="auto">
            <a:xfrm>
              <a:off x="3482" y="3140"/>
              <a:ext cx="6" cy="28"/>
            </a:xfrm>
            <a:custGeom>
              <a:avLst/>
              <a:gdLst>
                <a:gd name="T0" fmla="*/ 16 w 52"/>
                <a:gd name="T1" fmla="*/ 5 h 256"/>
                <a:gd name="T2" fmla="*/ 15 w 52"/>
                <a:gd name="T3" fmla="*/ 10 h 256"/>
                <a:gd name="T4" fmla="*/ 11 w 52"/>
                <a:gd name="T5" fmla="*/ 24 h 256"/>
                <a:gd name="T6" fmla="*/ 6 w 52"/>
                <a:gd name="T7" fmla="*/ 47 h 256"/>
                <a:gd name="T8" fmla="*/ 2 w 52"/>
                <a:gd name="T9" fmla="*/ 77 h 256"/>
                <a:gd name="T10" fmla="*/ 0 w 52"/>
                <a:gd name="T11" fmla="*/ 115 h 256"/>
                <a:gd name="T12" fmla="*/ 0 w 52"/>
                <a:gd name="T13" fmla="*/ 157 h 256"/>
                <a:gd name="T14" fmla="*/ 4 w 52"/>
                <a:gd name="T15" fmla="*/ 205 h 256"/>
                <a:gd name="T16" fmla="*/ 14 w 52"/>
                <a:gd name="T17" fmla="*/ 256 h 256"/>
                <a:gd name="T18" fmla="*/ 50 w 52"/>
                <a:gd name="T19" fmla="*/ 254 h 256"/>
                <a:gd name="T20" fmla="*/ 49 w 52"/>
                <a:gd name="T21" fmla="*/ 247 h 256"/>
                <a:gd name="T22" fmla="*/ 45 w 52"/>
                <a:gd name="T23" fmla="*/ 226 h 256"/>
                <a:gd name="T24" fmla="*/ 41 w 52"/>
                <a:gd name="T25" fmla="*/ 195 h 256"/>
                <a:gd name="T26" fmla="*/ 37 w 52"/>
                <a:gd name="T27" fmla="*/ 157 h 256"/>
                <a:gd name="T28" fmla="*/ 35 w 52"/>
                <a:gd name="T29" fmla="*/ 116 h 256"/>
                <a:gd name="T30" fmla="*/ 36 w 52"/>
                <a:gd name="T31" fmla="*/ 74 h 256"/>
                <a:gd name="T32" fmla="*/ 41 w 52"/>
                <a:gd name="T33" fmla="*/ 35 h 256"/>
                <a:gd name="T34" fmla="*/ 52 w 52"/>
                <a:gd name="T35" fmla="*/ 3 h 256"/>
                <a:gd name="T36" fmla="*/ 52 w 52"/>
                <a:gd name="T37" fmla="*/ 3 h 256"/>
                <a:gd name="T38" fmla="*/ 52 w 52"/>
                <a:gd name="T39" fmla="*/ 2 h 256"/>
                <a:gd name="T40" fmla="*/ 51 w 52"/>
                <a:gd name="T41" fmla="*/ 1 h 256"/>
                <a:gd name="T42" fmla="*/ 49 w 52"/>
                <a:gd name="T43" fmla="*/ 0 h 256"/>
                <a:gd name="T44" fmla="*/ 45 w 52"/>
                <a:gd name="T45" fmla="*/ 0 h 256"/>
                <a:gd name="T46" fmla="*/ 39 w 52"/>
                <a:gd name="T47" fmla="*/ 0 h 256"/>
                <a:gd name="T48" fmla="*/ 29 w 52"/>
                <a:gd name="T49" fmla="*/ 2 h 256"/>
                <a:gd name="T50" fmla="*/ 16 w 52"/>
                <a:gd name="T51" fmla="*/ 5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51" name="Freeform 703"/>
            <p:cNvSpPr>
              <a:spLocks noChangeArrowheads="1"/>
            </p:cNvSpPr>
            <p:nvPr/>
          </p:nvSpPr>
          <p:spPr bwMode="auto">
            <a:xfrm>
              <a:off x="3564" y="3112"/>
              <a:ext cx="20" cy="77"/>
            </a:xfrm>
            <a:custGeom>
              <a:avLst/>
              <a:gdLst>
                <a:gd name="T0" fmla="*/ 176 w 176"/>
                <a:gd name="T1" fmla="*/ 5 h 693"/>
                <a:gd name="T2" fmla="*/ 172 w 176"/>
                <a:gd name="T3" fmla="*/ 10 h 693"/>
                <a:gd name="T4" fmla="*/ 159 w 176"/>
                <a:gd name="T5" fmla="*/ 28 h 693"/>
                <a:gd name="T6" fmla="*/ 144 w 176"/>
                <a:gd name="T7" fmla="*/ 63 h 693"/>
                <a:gd name="T8" fmla="*/ 129 w 176"/>
                <a:gd name="T9" fmla="*/ 123 h 693"/>
                <a:gd name="T10" fmla="*/ 117 w 176"/>
                <a:gd name="T11" fmla="*/ 210 h 693"/>
                <a:gd name="T12" fmla="*/ 110 w 176"/>
                <a:gd name="T13" fmla="*/ 331 h 693"/>
                <a:gd name="T14" fmla="*/ 115 w 176"/>
                <a:gd name="T15" fmla="*/ 490 h 693"/>
                <a:gd name="T16" fmla="*/ 131 w 176"/>
                <a:gd name="T17" fmla="*/ 693 h 693"/>
                <a:gd name="T18" fmla="*/ 32 w 176"/>
                <a:gd name="T19" fmla="*/ 693 h 693"/>
                <a:gd name="T20" fmla="*/ 29 w 176"/>
                <a:gd name="T21" fmla="*/ 673 h 693"/>
                <a:gd name="T22" fmla="*/ 20 w 176"/>
                <a:gd name="T23" fmla="*/ 617 h 693"/>
                <a:gd name="T24" fmla="*/ 11 w 176"/>
                <a:gd name="T25" fmla="*/ 533 h 693"/>
                <a:gd name="T26" fmla="*/ 3 w 176"/>
                <a:gd name="T27" fmla="*/ 430 h 693"/>
                <a:gd name="T28" fmla="*/ 0 w 176"/>
                <a:gd name="T29" fmla="*/ 317 h 693"/>
                <a:gd name="T30" fmla="*/ 6 w 176"/>
                <a:gd name="T31" fmla="*/ 202 h 693"/>
                <a:gd name="T32" fmla="*/ 23 w 176"/>
                <a:gd name="T33" fmla="*/ 93 h 693"/>
                <a:gd name="T34" fmla="*/ 57 w 176"/>
                <a:gd name="T35" fmla="*/ 0 h 693"/>
                <a:gd name="T36" fmla="*/ 176 w 176"/>
                <a:gd name="T37" fmla="*/ 5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52" name="Freeform 704"/>
            <p:cNvSpPr>
              <a:spLocks noChangeArrowheads="1"/>
            </p:cNvSpPr>
            <p:nvPr/>
          </p:nvSpPr>
          <p:spPr bwMode="auto">
            <a:xfrm>
              <a:off x="3565" y="3118"/>
              <a:ext cx="16" cy="65"/>
            </a:xfrm>
            <a:custGeom>
              <a:avLst/>
              <a:gdLst>
                <a:gd name="T0" fmla="*/ 149 w 149"/>
                <a:gd name="T1" fmla="*/ 4 h 592"/>
                <a:gd name="T2" fmla="*/ 145 w 149"/>
                <a:gd name="T3" fmla="*/ 8 h 592"/>
                <a:gd name="T4" fmla="*/ 136 w 149"/>
                <a:gd name="T5" fmla="*/ 24 h 592"/>
                <a:gd name="T6" fmla="*/ 123 w 149"/>
                <a:gd name="T7" fmla="*/ 54 h 592"/>
                <a:gd name="T8" fmla="*/ 110 w 149"/>
                <a:gd name="T9" fmla="*/ 104 h 592"/>
                <a:gd name="T10" fmla="*/ 99 w 149"/>
                <a:gd name="T11" fmla="*/ 179 h 592"/>
                <a:gd name="T12" fmla="*/ 94 w 149"/>
                <a:gd name="T13" fmla="*/ 282 h 592"/>
                <a:gd name="T14" fmla="*/ 97 w 149"/>
                <a:gd name="T15" fmla="*/ 418 h 592"/>
                <a:gd name="T16" fmla="*/ 112 w 149"/>
                <a:gd name="T17" fmla="*/ 592 h 592"/>
                <a:gd name="T18" fmla="*/ 27 w 149"/>
                <a:gd name="T19" fmla="*/ 592 h 592"/>
                <a:gd name="T20" fmla="*/ 24 w 149"/>
                <a:gd name="T21" fmla="*/ 575 h 592"/>
                <a:gd name="T22" fmla="*/ 17 w 149"/>
                <a:gd name="T23" fmla="*/ 527 h 592"/>
                <a:gd name="T24" fmla="*/ 9 w 149"/>
                <a:gd name="T25" fmla="*/ 455 h 592"/>
                <a:gd name="T26" fmla="*/ 2 w 149"/>
                <a:gd name="T27" fmla="*/ 367 h 592"/>
                <a:gd name="T28" fmla="*/ 0 w 149"/>
                <a:gd name="T29" fmla="*/ 271 h 592"/>
                <a:gd name="T30" fmla="*/ 5 w 149"/>
                <a:gd name="T31" fmla="*/ 173 h 592"/>
                <a:gd name="T32" fmla="*/ 20 w 149"/>
                <a:gd name="T33" fmla="*/ 80 h 592"/>
                <a:gd name="T34" fmla="*/ 48 w 149"/>
                <a:gd name="T35" fmla="*/ 0 h 592"/>
                <a:gd name="T36" fmla="*/ 149 w 149"/>
                <a:gd name="T37" fmla="*/ 4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53" name="Freeform 705"/>
            <p:cNvSpPr>
              <a:spLocks noChangeArrowheads="1"/>
            </p:cNvSpPr>
            <p:nvPr/>
          </p:nvSpPr>
          <p:spPr bwMode="auto">
            <a:xfrm>
              <a:off x="3566" y="3123"/>
              <a:ext cx="13" cy="54"/>
            </a:xfrm>
            <a:custGeom>
              <a:avLst/>
              <a:gdLst>
                <a:gd name="T0" fmla="*/ 124 w 124"/>
                <a:gd name="T1" fmla="*/ 4 h 490"/>
                <a:gd name="T2" fmla="*/ 121 w 124"/>
                <a:gd name="T3" fmla="*/ 7 h 490"/>
                <a:gd name="T4" fmla="*/ 113 w 124"/>
                <a:gd name="T5" fmla="*/ 21 h 490"/>
                <a:gd name="T6" fmla="*/ 103 w 124"/>
                <a:gd name="T7" fmla="*/ 45 h 490"/>
                <a:gd name="T8" fmla="*/ 91 w 124"/>
                <a:gd name="T9" fmla="*/ 87 h 490"/>
                <a:gd name="T10" fmla="*/ 83 w 124"/>
                <a:gd name="T11" fmla="*/ 148 h 490"/>
                <a:gd name="T12" fmla="*/ 79 w 124"/>
                <a:gd name="T13" fmla="*/ 234 h 490"/>
                <a:gd name="T14" fmla="*/ 81 w 124"/>
                <a:gd name="T15" fmla="*/ 347 h 490"/>
                <a:gd name="T16" fmla="*/ 93 w 124"/>
                <a:gd name="T17" fmla="*/ 490 h 490"/>
                <a:gd name="T18" fmla="*/ 23 w 124"/>
                <a:gd name="T19" fmla="*/ 490 h 490"/>
                <a:gd name="T20" fmla="*/ 21 w 124"/>
                <a:gd name="T21" fmla="*/ 476 h 490"/>
                <a:gd name="T22" fmla="*/ 15 w 124"/>
                <a:gd name="T23" fmla="*/ 436 h 490"/>
                <a:gd name="T24" fmla="*/ 8 w 124"/>
                <a:gd name="T25" fmla="*/ 377 h 490"/>
                <a:gd name="T26" fmla="*/ 2 w 124"/>
                <a:gd name="T27" fmla="*/ 304 h 490"/>
                <a:gd name="T28" fmla="*/ 0 w 124"/>
                <a:gd name="T29" fmla="*/ 224 h 490"/>
                <a:gd name="T30" fmla="*/ 4 w 124"/>
                <a:gd name="T31" fmla="*/ 143 h 490"/>
                <a:gd name="T32" fmla="*/ 17 w 124"/>
                <a:gd name="T33" fmla="*/ 67 h 490"/>
                <a:gd name="T34" fmla="*/ 40 w 124"/>
                <a:gd name="T35" fmla="*/ 0 h 490"/>
                <a:gd name="T36" fmla="*/ 124 w 124"/>
                <a:gd name="T37" fmla="*/ 4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54" name="Freeform 706"/>
            <p:cNvSpPr>
              <a:spLocks noChangeArrowheads="1"/>
            </p:cNvSpPr>
            <p:nvPr/>
          </p:nvSpPr>
          <p:spPr bwMode="auto">
            <a:xfrm>
              <a:off x="3566" y="3128"/>
              <a:ext cx="11" cy="43"/>
            </a:xfrm>
            <a:custGeom>
              <a:avLst/>
              <a:gdLst>
                <a:gd name="T0" fmla="*/ 99 w 99"/>
                <a:gd name="T1" fmla="*/ 3 h 389"/>
                <a:gd name="T2" fmla="*/ 96 w 99"/>
                <a:gd name="T3" fmla="*/ 6 h 389"/>
                <a:gd name="T4" fmla="*/ 89 w 99"/>
                <a:gd name="T5" fmla="*/ 16 h 389"/>
                <a:gd name="T6" fmla="*/ 81 w 99"/>
                <a:gd name="T7" fmla="*/ 36 h 389"/>
                <a:gd name="T8" fmla="*/ 72 w 99"/>
                <a:gd name="T9" fmla="*/ 69 h 389"/>
                <a:gd name="T10" fmla="*/ 66 w 99"/>
                <a:gd name="T11" fmla="*/ 118 h 389"/>
                <a:gd name="T12" fmla="*/ 62 w 99"/>
                <a:gd name="T13" fmla="*/ 185 h 389"/>
                <a:gd name="T14" fmla="*/ 64 w 99"/>
                <a:gd name="T15" fmla="*/ 275 h 389"/>
                <a:gd name="T16" fmla="*/ 73 w 99"/>
                <a:gd name="T17" fmla="*/ 389 h 389"/>
                <a:gd name="T18" fmla="*/ 18 w 99"/>
                <a:gd name="T19" fmla="*/ 389 h 389"/>
                <a:gd name="T20" fmla="*/ 16 w 99"/>
                <a:gd name="T21" fmla="*/ 378 h 389"/>
                <a:gd name="T22" fmla="*/ 11 w 99"/>
                <a:gd name="T23" fmla="*/ 346 h 389"/>
                <a:gd name="T24" fmla="*/ 6 w 99"/>
                <a:gd name="T25" fmla="*/ 299 h 389"/>
                <a:gd name="T26" fmla="*/ 2 w 99"/>
                <a:gd name="T27" fmla="*/ 242 h 389"/>
                <a:gd name="T28" fmla="*/ 0 w 99"/>
                <a:gd name="T29" fmla="*/ 178 h 389"/>
                <a:gd name="T30" fmla="*/ 4 w 99"/>
                <a:gd name="T31" fmla="*/ 114 h 389"/>
                <a:gd name="T32" fmla="*/ 14 w 99"/>
                <a:gd name="T33" fmla="*/ 52 h 389"/>
                <a:gd name="T34" fmla="*/ 32 w 99"/>
                <a:gd name="T35" fmla="*/ 0 h 389"/>
                <a:gd name="T36" fmla="*/ 99 w 99"/>
                <a:gd name="T37" fmla="*/ 3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55" name="Freeform 707"/>
            <p:cNvSpPr>
              <a:spLocks noChangeArrowheads="1"/>
            </p:cNvSpPr>
            <p:nvPr/>
          </p:nvSpPr>
          <p:spPr bwMode="auto">
            <a:xfrm>
              <a:off x="3567" y="3134"/>
              <a:ext cx="8" cy="31"/>
            </a:xfrm>
            <a:custGeom>
              <a:avLst/>
              <a:gdLst>
                <a:gd name="T0" fmla="*/ 72 w 72"/>
                <a:gd name="T1" fmla="*/ 2 h 287"/>
                <a:gd name="T2" fmla="*/ 70 w 72"/>
                <a:gd name="T3" fmla="*/ 4 h 287"/>
                <a:gd name="T4" fmla="*/ 66 w 72"/>
                <a:gd name="T5" fmla="*/ 12 h 287"/>
                <a:gd name="T6" fmla="*/ 59 w 72"/>
                <a:gd name="T7" fmla="*/ 27 h 287"/>
                <a:gd name="T8" fmla="*/ 53 w 72"/>
                <a:gd name="T9" fmla="*/ 50 h 287"/>
                <a:gd name="T10" fmla="*/ 48 w 72"/>
                <a:gd name="T11" fmla="*/ 87 h 287"/>
                <a:gd name="T12" fmla="*/ 46 w 72"/>
                <a:gd name="T13" fmla="*/ 137 h 287"/>
                <a:gd name="T14" fmla="*/ 47 w 72"/>
                <a:gd name="T15" fmla="*/ 203 h 287"/>
                <a:gd name="T16" fmla="*/ 54 w 72"/>
                <a:gd name="T17" fmla="*/ 287 h 287"/>
                <a:gd name="T18" fmla="*/ 13 w 72"/>
                <a:gd name="T19" fmla="*/ 287 h 287"/>
                <a:gd name="T20" fmla="*/ 12 w 72"/>
                <a:gd name="T21" fmla="*/ 279 h 287"/>
                <a:gd name="T22" fmla="*/ 8 w 72"/>
                <a:gd name="T23" fmla="*/ 255 h 287"/>
                <a:gd name="T24" fmla="*/ 4 w 72"/>
                <a:gd name="T25" fmla="*/ 220 h 287"/>
                <a:gd name="T26" fmla="*/ 1 w 72"/>
                <a:gd name="T27" fmla="*/ 178 h 287"/>
                <a:gd name="T28" fmla="*/ 0 w 72"/>
                <a:gd name="T29" fmla="*/ 131 h 287"/>
                <a:gd name="T30" fmla="*/ 2 w 72"/>
                <a:gd name="T31" fmla="*/ 84 h 287"/>
                <a:gd name="T32" fmla="*/ 9 w 72"/>
                <a:gd name="T33" fmla="*/ 39 h 287"/>
                <a:gd name="T34" fmla="*/ 23 w 72"/>
                <a:gd name="T35" fmla="*/ 0 h 287"/>
                <a:gd name="T36" fmla="*/ 72 w 72"/>
                <a:gd name="T37" fmla="*/ 2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56" name="Rectangle 708"/>
            <p:cNvSpPr>
              <a:spLocks noChangeArrowheads="1"/>
            </p:cNvSpPr>
            <p:nvPr/>
          </p:nvSpPr>
          <p:spPr bwMode="auto">
            <a:xfrm>
              <a:off x="3462" y="3126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257" name="Freeform 709"/>
            <p:cNvSpPr>
              <a:spLocks noChangeArrowheads="1"/>
            </p:cNvSpPr>
            <p:nvPr/>
          </p:nvSpPr>
          <p:spPr bwMode="auto">
            <a:xfrm>
              <a:off x="3498" y="3124"/>
              <a:ext cx="39" cy="47"/>
            </a:xfrm>
            <a:custGeom>
              <a:avLst/>
              <a:gdLst>
                <a:gd name="T0" fmla="*/ 33 w 354"/>
                <a:gd name="T1" fmla="*/ 39 h 418"/>
                <a:gd name="T2" fmla="*/ 30 w 354"/>
                <a:gd name="T3" fmla="*/ 48 h 418"/>
                <a:gd name="T4" fmla="*/ 23 w 354"/>
                <a:gd name="T5" fmla="*/ 71 h 418"/>
                <a:gd name="T6" fmla="*/ 15 w 354"/>
                <a:gd name="T7" fmla="*/ 107 h 418"/>
                <a:gd name="T8" fmla="*/ 7 w 354"/>
                <a:gd name="T9" fmla="*/ 155 h 418"/>
                <a:gd name="T10" fmla="*/ 1 w 354"/>
                <a:gd name="T11" fmla="*/ 212 h 418"/>
                <a:gd name="T12" fmla="*/ 0 w 354"/>
                <a:gd name="T13" fmla="*/ 276 h 418"/>
                <a:gd name="T14" fmla="*/ 6 w 354"/>
                <a:gd name="T15" fmla="*/ 345 h 418"/>
                <a:gd name="T16" fmla="*/ 21 w 354"/>
                <a:gd name="T17" fmla="*/ 418 h 418"/>
                <a:gd name="T18" fmla="*/ 21 w 354"/>
                <a:gd name="T19" fmla="*/ 415 h 418"/>
                <a:gd name="T20" fmla="*/ 21 w 354"/>
                <a:gd name="T21" fmla="*/ 405 h 418"/>
                <a:gd name="T22" fmla="*/ 21 w 354"/>
                <a:gd name="T23" fmla="*/ 390 h 418"/>
                <a:gd name="T24" fmla="*/ 21 w 354"/>
                <a:gd name="T25" fmla="*/ 372 h 418"/>
                <a:gd name="T26" fmla="*/ 23 w 354"/>
                <a:gd name="T27" fmla="*/ 348 h 418"/>
                <a:gd name="T28" fmla="*/ 27 w 354"/>
                <a:gd name="T29" fmla="*/ 324 h 418"/>
                <a:gd name="T30" fmla="*/ 31 w 354"/>
                <a:gd name="T31" fmla="*/ 296 h 418"/>
                <a:gd name="T32" fmla="*/ 37 w 354"/>
                <a:gd name="T33" fmla="*/ 267 h 418"/>
                <a:gd name="T34" fmla="*/ 46 w 354"/>
                <a:gd name="T35" fmla="*/ 239 h 418"/>
                <a:gd name="T36" fmla="*/ 57 w 354"/>
                <a:gd name="T37" fmla="*/ 211 h 418"/>
                <a:gd name="T38" fmla="*/ 70 w 354"/>
                <a:gd name="T39" fmla="*/ 185 h 418"/>
                <a:gd name="T40" fmla="*/ 88 w 354"/>
                <a:gd name="T41" fmla="*/ 160 h 418"/>
                <a:gd name="T42" fmla="*/ 109 w 354"/>
                <a:gd name="T43" fmla="*/ 139 h 418"/>
                <a:gd name="T44" fmla="*/ 133 w 354"/>
                <a:gd name="T45" fmla="*/ 121 h 418"/>
                <a:gd name="T46" fmla="*/ 163 w 354"/>
                <a:gd name="T47" fmla="*/ 109 h 418"/>
                <a:gd name="T48" fmla="*/ 197 w 354"/>
                <a:gd name="T49" fmla="*/ 102 h 418"/>
                <a:gd name="T50" fmla="*/ 199 w 354"/>
                <a:gd name="T51" fmla="*/ 100 h 418"/>
                <a:gd name="T52" fmla="*/ 205 w 354"/>
                <a:gd name="T53" fmla="*/ 96 h 418"/>
                <a:gd name="T54" fmla="*/ 215 w 354"/>
                <a:gd name="T55" fmla="*/ 88 h 418"/>
                <a:gd name="T56" fmla="*/ 231 w 354"/>
                <a:gd name="T57" fmla="*/ 78 h 418"/>
                <a:gd name="T58" fmla="*/ 252 w 354"/>
                <a:gd name="T59" fmla="*/ 66 h 418"/>
                <a:gd name="T60" fmla="*/ 280 w 354"/>
                <a:gd name="T61" fmla="*/ 52 h 418"/>
                <a:gd name="T62" fmla="*/ 314 w 354"/>
                <a:gd name="T63" fmla="*/ 35 h 418"/>
                <a:gd name="T64" fmla="*/ 354 w 354"/>
                <a:gd name="T65" fmla="*/ 17 h 418"/>
                <a:gd name="T66" fmla="*/ 352 w 354"/>
                <a:gd name="T67" fmla="*/ 16 h 418"/>
                <a:gd name="T68" fmla="*/ 346 w 354"/>
                <a:gd name="T69" fmla="*/ 15 h 418"/>
                <a:gd name="T70" fmla="*/ 337 w 354"/>
                <a:gd name="T71" fmla="*/ 13 h 418"/>
                <a:gd name="T72" fmla="*/ 324 w 354"/>
                <a:gd name="T73" fmla="*/ 11 h 418"/>
                <a:gd name="T74" fmla="*/ 308 w 354"/>
                <a:gd name="T75" fmla="*/ 8 h 418"/>
                <a:gd name="T76" fmla="*/ 290 w 354"/>
                <a:gd name="T77" fmla="*/ 6 h 418"/>
                <a:gd name="T78" fmla="*/ 269 w 354"/>
                <a:gd name="T79" fmla="*/ 4 h 418"/>
                <a:gd name="T80" fmla="*/ 246 w 354"/>
                <a:gd name="T81" fmla="*/ 1 h 418"/>
                <a:gd name="T82" fmla="*/ 222 w 354"/>
                <a:gd name="T83" fmla="*/ 0 h 418"/>
                <a:gd name="T84" fmla="*/ 197 w 354"/>
                <a:gd name="T85" fmla="*/ 1 h 418"/>
                <a:gd name="T86" fmla="*/ 170 w 354"/>
                <a:gd name="T87" fmla="*/ 3 h 418"/>
                <a:gd name="T88" fmla="*/ 143 w 354"/>
                <a:gd name="T89" fmla="*/ 6 h 418"/>
                <a:gd name="T90" fmla="*/ 115 w 354"/>
                <a:gd name="T91" fmla="*/ 11 h 418"/>
                <a:gd name="T92" fmla="*/ 87 w 354"/>
                <a:gd name="T93" fmla="*/ 18 h 418"/>
                <a:gd name="T94" fmla="*/ 59 w 354"/>
                <a:gd name="T95" fmla="*/ 27 h 418"/>
                <a:gd name="T96" fmla="*/ 33 w 354"/>
                <a:gd name="T97" fmla="*/ 39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58" name="Freeform 710"/>
            <p:cNvSpPr>
              <a:spLocks noChangeArrowheads="1"/>
            </p:cNvSpPr>
            <p:nvPr/>
          </p:nvSpPr>
          <p:spPr bwMode="auto">
            <a:xfrm>
              <a:off x="3443" y="3159"/>
              <a:ext cx="32" cy="8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8 h 79"/>
                <a:gd name="T16" fmla="*/ 51 w 290"/>
                <a:gd name="T17" fmla="*/ 12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8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5 h 79"/>
                <a:gd name="T36" fmla="*/ 281 w 290"/>
                <a:gd name="T37" fmla="*/ 44 h 79"/>
                <a:gd name="T38" fmla="*/ 274 w 290"/>
                <a:gd name="T39" fmla="*/ 42 h 79"/>
                <a:gd name="T40" fmla="*/ 263 w 290"/>
                <a:gd name="T41" fmla="*/ 39 h 79"/>
                <a:gd name="T42" fmla="*/ 249 w 290"/>
                <a:gd name="T43" fmla="*/ 35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2 h 79"/>
                <a:gd name="T52" fmla="*/ 144 w 290"/>
                <a:gd name="T53" fmla="*/ 21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59" name="Freeform 711"/>
            <p:cNvSpPr>
              <a:spLocks noChangeArrowheads="1"/>
            </p:cNvSpPr>
            <p:nvPr/>
          </p:nvSpPr>
          <p:spPr bwMode="auto">
            <a:xfrm>
              <a:off x="3443" y="3138"/>
              <a:ext cx="32" cy="9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7 h 79"/>
                <a:gd name="T16" fmla="*/ 51 w 290"/>
                <a:gd name="T17" fmla="*/ 11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7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4 h 79"/>
                <a:gd name="T36" fmla="*/ 281 w 290"/>
                <a:gd name="T37" fmla="*/ 43 h 79"/>
                <a:gd name="T38" fmla="*/ 274 w 290"/>
                <a:gd name="T39" fmla="*/ 41 h 79"/>
                <a:gd name="T40" fmla="*/ 263 w 290"/>
                <a:gd name="T41" fmla="*/ 38 h 79"/>
                <a:gd name="T42" fmla="*/ 249 w 290"/>
                <a:gd name="T43" fmla="*/ 34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1 h 79"/>
                <a:gd name="T52" fmla="*/ 144 w 290"/>
                <a:gd name="T53" fmla="*/ 20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60" name="Freeform 712"/>
            <p:cNvSpPr>
              <a:spLocks noChangeArrowheads="1"/>
            </p:cNvSpPr>
            <p:nvPr/>
          </p:nvSpPr>
          <p:spPr bwMode="auto">
            <a:xfrm>
              <a:off x="3473" y="3128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840 h 868"/>
                <a:gd name="T4" fmla="*/ 142 w 469"/>
                <a:gd name="T5" fmla="*/ 868 h 868"/>
                <a:gd name="T6" fmla="*/ 136 w 469"/>
                <a:gd name="T7" fmla="*/ 755 h 868"/>
                <a:gd name="T8" fmla="*/ 469 w 469"/>
                <a:gd name="T9" fmla="*/ 806 h 868"/>
                <a:gd name="T10" fmla="*/ 463 w 469"/>
                <a:gd name="T11" fmla="*/ 761 h 868"/>
                <a:gd name="T12" fmla="*/ 232 w 469"/>
                <a:gd name="T13" fmla="*/ 732 h 868"/>
                <a:gd name="T14" fmla="*/ 226 w 469"/>
                <a:gd name="T15" fmla="*/ 635 h 868"/>
                <a:gd name="T16" fmla="*/ 68 w 469"/>
                <a:gd name="T17" fmla="*/ 635 h 868"/>
                <a:gd name="T18" fmla="*/ 64 w 469"/>
                <a:gd name="T19" fmla="*/ 623 h 868"/>
                <a:gd name="T20" fmla="*/ 53 w 469"/>
                <a:gd name="T21" fmla="*/ 587 h 868"/>
                <a:gd name="T22" fmla="*/ 39 w 469"/>
                <a:gd name="T23" fmla="*/ 530 h 868"/>
                <a:gd name="T24" fmla="*/ 25 w 469"/>
                <a:gd name="T25" fmla="*/ 455 h 868"/>
                <a:gd name="T26" fmla="*/ 14 w 469"/>
                <a:gd name="T27" fmla="*/ 365 h 868"/>
                <a:gd name="T28" fmla="*/ 10 w 469"/>
                <a:gd name="T29" fmla="*/ 262 h 868"/>
                <a:gd name="T30" fmla="*/ 19 w 469"/>
                <a:gd name="T31" fmla="*/ 149 h 868"/>
                <a:gd name="T32" fmla="*/ 40 w 469"/>
                <a:gd name="T33" fmla="*/ 29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61" name="Freeform 713"/>
            <p:cNvSpPr>
              <a:spLocks noChangeArrowheads="1"/>
            </p:cNvSpPr>
            <p:nvPr/>
          </p:nvSpPr>
          <p:spPr bwMode="auto">
            <a:xfrm>
              <a:off x="3499" y="3106"/>
              <a:ext cx="67" cy="13"/>
            </a:xfrm>
            <a:custGeom>
              <a:avLst/>
              <a:gdLst>
                <a:gd name="T0" fmla="*/ 0 w 604"/>
                <a:gd name="T1" fmla="*/ 118 h 118"/>
                <a:gd name="T2" fmla="*/ 3 w 604"/>
                <a:gd name="T3" fmla="*/ 117 h 118"/>
                <a:gd name="T4" fmla="*/ 14 w 604"/>
                <a:gd name="T5" fmla="*/ 113 h 118"/>
                <a:gd name="T6" fmla="*/ 29 w 604"/>
                <a:gd name="T7" fmla="*/ 108 h 118"/>
                <a:gd name="T8" fmla="*/ 50 w 604"/>
                <a:gd name="T9" fmla="*/ 101 h 118"/>
                <a:gd name="T10" fmla="*/ 77 w 604"/>
                <a:gd name="T11" fmla="*/ 93 h 118"/>
                <a:gd name="T12" fmla="*/ 107 w 604"/>
                <a:gd name="T13" fmla="*/ 85 h 118"/>
                <a:gd name="T14" fmla="*/ 143 w 604"/>
                <a:gd name="T15" fmla="*/ 76 h 118"/>
                <a:gd name="T16" fmla="*/ 181 w 604"/>
                <a:gd name="T17" fmla="*/ 69 h 118"/>
                <a:gd name="T18" fmla="*/ 224 w 604"/>
                <a:gd name="T19" fmla="*/ 62 h 118"/>
                <a:gd name="T20" fmla="*/ 270 w 604"/>
                <a:gd name="T21" fmla="*/ 57 h 118"/>
                <a:gd name="T22" fmla="*/ 319 w 604"/>
                <a:gd name="T23" fmla="*/ 53 h 118"/>
                <a:gd name="T24" fmla="*/ 369 w 604"/>
                <a:gd name="T25" fmla="*/ 52 h 118"/>
                <a:gd name="T26" fmla="*/ 422 w 604"/>
                <a:gd name="T27" fmla="*/ 53 h 118"/>
                <a:gd name="T28" fmla="*/ 476 w 604"/>
                <a:gd name="T29" fmla="*/ 58 h 118"/>
                <a:gd name="T30" fmla="*/ 531 w 604"/>
                <a:gd name="T31" fmla="*/ 66 h 118"/>
                <a:gd name="T32" fmla="*/ 587 w 604"/>
                <a:gd name="T33" fmla="*/ 78 h 118"/>
                <a:gd name="T34" fmla="*/ 604 w 604"/>
                <a:gd name="T35" fmla="*/ 0 h 118"/>
                <a:gd name="T36" fmla="*/ 600 w 604"/>
                <a:gd name="T37" fmla="*/ 0 h 118"/>
                <a:gd name="T38" fmla="*/ 587 w 604"/>
                <a:gd name="T39" fmla="*/ 0 h 118"/>
                <a:gd name="T40" fmla="*/ 566 w 604"/>
                <a:gd name="T41" fmla="*/ 0 h 118"/>
                <a:gd name="T42" fmla="*/ 540 w 604"/>
                <a:gd name="T43" fmla="*/ 1 h 118"/>
                <a:gd name="T44" fmla="*/ 507 w 604"/>
                <a:gd name="T45" fmla="*/ 2 h 118"/>
                <a:gd name="T46" fmla="*/ 470 w 604"/>
                <a:gd name="T47" fmla="*/ 3 h 118"/>
                <a:gd name="T48" fmla="*/ 428 w 604"/>
                <a:gd name="T49" fmla="*/ 6 h 118"/>
                <a:gd name="T50" fmla="*/ 383 w 604"/>
                <a:gd name="T51" fmla="*/ 8 h 118"/>
                <a:gd name="T52" fmla="*/ 335 w 604"/>
                <a:gd name="T53" fmla="*/ 12 h 118"/>
                <a:gd name="T54" fmla="*/ 285 w 604"/>
                <a:gd name="T55" fmla="*/ 16 h 118"/>
                <a:gd name="T56" fmla="*/ 235 w 604"/>
                <a:gd name="T57" fmla="*/ 21 h 118"/>
                <a:gd name="T58" fmla="*/ 186 w 604"/>
                <a:gd name="T59" fmla="*/ 28 h 118"/>
                <a:gd name="T60" fmla="*/ 136 w 604"/>
                <a:gd name="T61" fmla="*/ 36 h 118"/>
                <a:gd name="T62" fmla="*/ 88 w 604"/>
                <a:gd name="T63" fmla="*/ 45 h 118"/>
                <a:gd name="T64" fmla="*/ 42 w 604"/>
                <a:gd name="T65" fmla="*/ 55 h 118"/>
                <a:gd name="T66" fmla="*/ 0 w 604"/>
                <a:gd name="T67" fmla="*/ 67 h 118"/>
                <a:gd name="T68" fmla="*/ 0 w 604"/>
                <a:gd name="T69" fmla="*/ 118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62" name="Freeform 714"/>
            <p:cNvSpPr>
              <a:spLocks noChangeArrowheads="1"/>
            </p:cNvSpPr>
            <p:nvPr/>
          </p:nvSpPr>
          <p:spPr bwMode="auto">
            <a:xfrm>
              <a:off x="3460" y="3226"/>
              <a:ext cx="113" cy="38"/>
            </a:xfrm>
            <a:custGeom>
              <a:avLst/>
              <a:gdLst>
                <a:gd name="T0" fmla="*/ 430 w 1017"/>
                <a:gd name="T1" fmla="*/ 326 h 337"/>
                <a:gd name="T2" fmla="*/ 432 w 1017"/>
                <a:gd name="T3" fmla="*/ 325 h 337"/>
                <a:gd name="T4" fmla="*/ 438 w 1017"/>
                <a:gd name="T5" fmla="*/ 323 h 337"/>
                <a:gd name="T6" fmla="*/ 447 w 1017"/>
                <a:gd name="T7" fmla="*/ 319 h 337"/>
                <a:gd name="T8" fmla="*/ 459 w 1017"/>
                <a:gd name="T9" fmla="*/ 314 h 337"/>
                <a:gd name="T10" fmla="*/ 474 w 1017"/>
                <a:gd name="T11" fmla="*/ 308 h 337"/>
                <a:gd name="T12" fmla="*/ 491 w 1017"/>
                <a:gd name="T13" fmla="*/ 301 h 337"/>
                <a:gd name="T14" fmla="*/ 509 w 1017"/>
                <a:gd name="T15" fmla="*/ 291 h 337"/>
                <a:gd name="T16" fmla="*/ 528 w 1017"/>
                <a:gd name="T17" fmla="*/ 282 h 337"/>
                <a:gd name="T18" fmla="*/ 549 w 1017"/>
                <a:gd name="T19" fmla="*/ 272 h 337"/>
                <a:gd name="T20" fmla="*/ 568 w 1017"/>
                <a:gd name="T21" fmla="*/ 260 h 337"/>
                <a:gd name="T22" fmla="*/ 587 w 1017"/>
                <a:gd name="T23" fmla="*/ 248 h 337"/>
                <a:gd name="T24" fmla="*/ 606 w 1017"/>
                <a:gd name="T25" fmla="*/ 235 h 337"/>
                <a:gd name="T26" fmla="*/ 623 w 1017"/>
                <a:gd name="T27" fmla="*/ 222 h 337"/>
                <a:gd name="T28" fmla="*/ 638 w 1017"/>
                <a:gd name="T29" fmla="*/ 208 h 337"/>
                <a:gd name="T30" fmla="*/ 651 w 1017"/>
                <a:gd name="T31" fmla="*/ 193 h 337"/>
                <a:gd name="T32" fmla="*/ 662 w 1017"/>
                <a:gd name="T33" fmla="*/ 179 h 337"/>
                <a:gd name="T34" fmla="*/ 0 w 1017"/>
                <a:gd name="T35" fmla="*/ 17 h 337"/>
                <a:gd name="T36" fmla="*/ 51 w 1017"/>
                <a:gd name="T37" fmla="*/ 0 h 337"/>
                <a:gd name="T38" fmla="*/ 1017 w 1017"/>
                <a:gd name="T39" fmla="*/ 237 h 337"/>
                <a:gd name="T40" fmla="*/ 977 w 1017"/>
                <a:gd name="T41" fmla="*/ 260 h 337"/>
                <a:gd name="T42" fmla="*/ 698 w 1017"/>
                <a:gd name="T43" fmla="*/ 188 h 337"/>
                <a:gd name="T44" fmla="*/ 697 w 1017"/>
                <a:gd name="T45" fmla="*/ 189 h 337"/>
                <a:gd name="T46" fmla="*/ 695 w 1017"/>
                <a:gd name="T47" fmla="*/ 192 h 337"/>
                <a:gd name="T48" fmla="*/ 691 w 1017"/>
                <a:gd name="T49" fmla="*/ 196 h 337"/>
                <a:gd name="T50" fmla="*/ 685 w 1017"/>
                <a:gd name="T51" fmla="*/ 202 h 337"/>
                <a:gd name="T52" fmla="*/ 678 w 1017"/>
                <a:gd name="T53" fmla="*/ 211 h 337"/>
                <a:gd name="T54" fmla="*/ 668 w 1017"/>
                <a:gd name="T55" fmla="*/ 219 h 337"/>
                <a:gd name="T56" fmla="*/ 657 w 1017"/>
                <a:gd name="T57" fmla="*/ 229 h 337"/>
                <a:gd name="T58" fmla="*/ 642 w 1017"/>
                <a:gd name="T59" fmla="*/ 239 h 337"/>
                <a:gd name="T60" fmla="*/ 626 w 1017"/>
                <a:gd name="T61" fmla="*/ 250 h 337"/>
                <a:gd name="T62" fmla="*/ 609 w 1017"/>
                <a:gd name="T63" fmla="*/ 263 h 337"/>
                <a:gd name="T64" fmla="*/ 587 w 1017"/>
                <a:gd name="T65" fmla="*/ 275 h 337"/>
                <a:gd name="T66" fmla="*/ 565 w 1017"/>
                <a:gd name="T67" fmla="*/ 287 h 337"/>
                <a:gd name="T68" fmla="*/ 540 w 1017"/>
                <a:gd name="T69" fmla="*/ 301 h 337"/>
                <a:gd name="T70" fmla="*/ 511 w 1017"/>
                <a:gd name="T71" fmla="*/ 313 h 337"/>
                <a:gd name="T72" fmla="*/ 480 w 1017"/>
                <a:gd name="T73" fmla="*/ 325 h 337"/>
                <a:gd name="T74" fmla="*/ 447 w 1017"/>
                <a:gd name="T75" fmla="*/ 337 h 337"/>
                <a:gd name="T76" fmla="*/ 430 w 1017"/>
                <a:gd name="T77" fmla="*/ 326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63" name="Freeform 715"/>
            <p:cNvSpPr>
              <a:spLocks noChangeArrowheads="1"/>
            </p:cNvSpPr>
            <p:nvPr/>
          </p:nvSpPr>
          <p:spPr bwMode="auto">
            <a:xfrm>
              <a:off x="3436" y="3236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013 w 1036"/>
                <a:gd name="T3" fmla="*/ 303 h 303"/>
                <a:gd name="T4" fmla="*/ 1036 w 1036"/>
                <a:gd name="T5" fmla="*/ 303 h 303"/>
                <a:gd name="T6" fmla="*/ 31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64" name="Freeform 716"/>
            <p:cNvSpPr>
              <a:spLocks noChangeArrowheads="1"/>
            </p:cNvSpPr>
            <p:nvPr/>
          </p:nvSpPr>
          <p:spPr bwMode="auto">
            <a:xfrm>
              <a:off x="3456" y="3232"/>
              <a:ext cx="113" cy="30"/>
            </a:xfrm>
            <a:custGeom>
              <a:avLst/>
              <a:gdLst>
                <a:gd name="T0" fmla="*/ 0 w 1023"/>
                <a:gd name="T1" fmla="*/ 1 h 270"/>
                <a:gd name="T2" fmla="*/ 1001 w 1023"/>
                <a:gd name="T3" fmla="*/ 270 h 270"/>
                <a:gd name="T4" fmla="*/ 1023 w 1023"/>
                <a:gd name="T5" fmla="*/ 269 h 270"/>
                <a:gd name="T6" fmla="*/ 31 w 1023"/>
                <a:gd name="T7" fmla="*/ 0 h 270"/>
                <a:gd name="T8" fmla="*/ 0 w 1023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65" name="Freeform 717"/>
            <p:cNvSpPr>
              <a:spLocks noChangeArrowheads="1"/>
            </p:cNvSpPr>
            <p:nvPr/>
          </p:nvSpPr>
          <p:spPr bwMode="auto">
            <a:xfrm>
              <a:off x="3447" y="3233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009 w 1028"/>
                <a:gd name="T3" fmla="*/ 299 h 299"/>
                <a:gd name="T4" fmla="*/ 1028 w 1028"/>
                <a:gd name="T5" fmla="*/ 292 h 299"/>
                <a:gd name="T6" fmla="*/ 30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77" name="Group 718"/>
          <p:cNvGrpSpPr>
            <a:grpSpLocks/>
          </p:cNvGrpSpPr>
          <p:nvPr/>
        </p:nvGrpSpPr>
        <p:grpSpPr bwMode="auto">
          <a:xfrm>
            <a:off x="5588000" y="4610100"/>
            <a:ext cx="336550" cy="280988"/>
            <a:chOff x="3520" y="2904"/>
            <a:chExt cx="212" cy="177"/>
          </a:xfrm>
        </p:grpSpPr>
        <p:sp>
          <p:nvSpPr>
            <p:cNvPr id="40188" name="Freeform 719"/>
            <p:cNvSpPr>
              <a:spLocks noChangeArrowheads="1"/>
            </p:cNvSpPr>
            <p:nvPr/>
          </p:nvSpPr>
          <p:spPr bwMode="auto">
            <a:xfrm>
              <a:off x="3520" y="2904"/>
              <a:ext cx="213" cy="178"/>
            </a:xfrm>
            <a:custGeom>
              <a:avLst/>
              <a:gdLst>
                <a:gd name="T0" fmla="*/ 539 w 1913"/>
                <a:gd name="T1" fmla="*/ 115 h 1606"/>
                <a:gd name="T2" fmla="*/ 544 w 1913"/>
                <a:gd name="T3" fmla="*/ 114 h 1606"/>
                <a:gd name="T4" fmla="*/ 555 w 1913"/>
                <a:gd name="T5" fmla="*/ 110 h 1606"/>
                <a:gd name="T6" fmla="*/ 574 w 1913"/>
                <a:gd name="T7" fmla="*/ 103 h 1606"/>
                <a:gd name="T8" fmla="*/ 602 w 1913"/>
                <a:gd name="T9" fmla="*/ 95 h 1606"/>
                <a:gd name="T10" fmla="*/ 636 w 1913"/>
                <a:gd name="T11" fmla="*/ 85 h 1606"/>
                <a:gd name="T12" fmla="*/ 679 w 1913"/>
                <a:gd name="T13" fmla="*/ 75 h 1606"/>
                <a:gd name="T14" fmla="*/ 730 w 1913"/>
                <a:gd name="T15" fmla="*/ 64 h 1606"/>
                <a:gd name="T16" fmla="*/ 789 w 1913"/>
                <a:gd name="T17" fmla="*/ 52 h 1606"/>
                <a:gd name="T18" fmla="*/ 855 w 1913"/>
                <a:gd name="T19" fmla="*/ 41 h 1606"/>
                <a:gd name="T20" fmla="*/ 929 w 1913"/>
                <a:gd name="T21" fmla="*/ 31 h 1606"/>
                <a:gd name="T22" fmla="*/ 1013 w 1913"/>
                <a:gd name="T23" fmla="*/ 21 h 1606"/>
                <a:gd name="T24" fmla="*/ 1103 w 1913"/>
                <a:gd name="T25" fmla="*/ 13 h 1606"/>
                <a:gd name="T26" fmla="*/ 1202 w 1913"/>
                <a:gd name="T27" fmla="*/ 6 h 1606"/>
                <a:gd name="T28" fmla="*/ 1309 w 1913"/>
                <a:gd name="T29" fmla="*/ 1 h 1606"/>
                <a:gd name="T30" fmla="*/ 1425 w 1913"/>
                <a:gd name="T31" fmla="*/ 0 h 1606"/>
                <a:gd name="T32" fmla="*/ 1548 w 1913"/>
                <a:gd name="T33" fmla="*/ 1 h 1606"/>
                <a:gd name="T34" fmla="*/ 1601 w 1913"/>
                <a:gd name="T35" fmla="*/ 221 h 1606"/>
                <a:gd name="T36" fmla="*/ 1620 w 1913"/>
                <a:gd name="T37" fmla="*/ 230 h 1606"/>
                <a:gd name="T38" fmla="*/ 1663 w 1913"/>
                <a:gd name="T39" fmla="*/ 260 h 1606"/>
                <a:gd name="T40" fmla="*/ 1709 w 1913"/>
                <a:gd name="T41" fmla="*/ 312 h 1606"/>
                <a:gd name="T42" fmla="*/ 1736 w 1913"/>
                <a:gd name="T43" fmla="*/ 388 h 1606"/>
                <a:gd name="T44" fmla="*/ 1849 w 1913"/>
                <a:gd name="T45" fmla="*/ 898 h 1606"/>
                <a:gd name="T46" fmla="*/ 1895 w 1913"/>
                <a:gd name="T47" fmla="*/ 1110 h 1606"/>
                <a:gd name="T48" fmla="*/ 1902 w 1913"/>
                <a:gd name="T49" fmla="*/ 1125 h 1606"/>
                <a:gd name="T50" fmla="*/ 1912 w 1913"/>
                <a:gd name="T51" fmla="*/ 1166 h 1606"/>
                <a:gd name="T52" fmla="*/ 1911 w 1913"/>
                <a:gd name="T53" fmla="*/ 1229 h 1606"/>
                <a:gd name="T54" fmla="*/ 1884 w 1913"/>
                <a:gd name="T55" fmla="*/ 1307 h 1606"/>
                <a:gd name="T56" fmla="*/ 0 w 1913"/>
                <a:gd name="T57" fmla="*/ 1258 h 1606"/>
                <a:gd name="T58" fmla="*/ 188 w 1913"/>
                <a:gd name="T59" fmla="*/ 1159 h 1606"/>
                <a:gd name="T60" fmla="*/ 189 w 1913"/>
                <a:gd name="T61" fmla="*/ 220 h 1606"/>
                <a:gd name="T62" fmla="*/ 198 w 1913"/>
                <a:gd name="T63" fmla="*/ 214 h 1606"/>
                <a:gd name="T64" fmla="*/ 218 w 1913"/>
                <a:gd name="T65" fmla="*/ 203 h 1606"/>
                <a:gd name="T66" fmla="*/ 245 w 1913"/>
                <a:gd name="T67" fmla="*/ 191 h 1606"/>
                <a:gd name="T68" fmla="*/ 281 w 1913"/>
                <a:gd name="T69" fmla="*/ 179 h 1606"/>
                <a:gd name="T70" fmla="*/ 326 w 1913"/>
                <a:gd name="T71" fmla="*/ 173 h 1606"/>
                <a:gd name="T72" fmla="*/ 378 w 1913"/>
                <a:gd name="T73" fmla="*/ 172 h 1606"/>
                <a:gd name="T74" fmla="*/ 439 w 1913"/>
                <a:gd name="T75" fmla="*/ 181 h 1606"/>
                <a:gd name="T76" fmla="*/ 518 w 1913"/>
                <a:gd name="T77" fmla="*/ 213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89" name="Freeform 720"/>
            <p:cNvSpPr>
              <a:spLocks noChangeArrowheads="1"/>
            </p:cNvSpPr>
            <p:nvPr/>
          </p:nvSpPr>
          <p:spPr bwMode="auto">
            <a:xfrm>
              <a:off x="3598" y="2918"/>
              <a:ext cx="68" cy="78"/>
            </a:xfrm>
            <a:custGeom>
              <a:avLst/>
              <a:gdLst>
                <a:gd name="T0" fmla="*/ 609 w 614"/>
                <a:gd name="T1" fmla="*/ 26 h 697"/>
                <a:gd name="T2" fmla="*/ 606 w 614"/>
                <a:gd name="T3" fmla="*/ 25 h 697"/>
                <a:gd name="T4" fmla="*/ 596 w 614"/>
                <a:gd name="T5" fmla="*/ 23 h 697"/>
                <a:gd name="T6" fmla="*/ 581 w 614"/>
                <a:gd name="T7" fmla="*/ 18 h 697"/>
                <a:gd name="T8" fmla="*/ 559 w 614"/>
                <a:gd name="T9" fmla="*/ 14 h 697"/>
                <a:gd name="T10" fmla="*/ 534 w 614"/>
                <a:gd name="T11" fmla="*/ 10 h 697"/>
                <a:gd name="T12" fmla="*/ 503 w 614"/>
                <a:gd name="T13" fmla="*/ 6 h 697"/>
                <a:gd name="T14" fmla="*/ 469 w 614"/>
                <a:gd name="T15" fmla="*/ 3 h 697"/>
                <a:gd name="T16" fmla="*/ 430 w 614"/>
                <a:gd name="T17" fmla="*/ 1 h 697"/>
                <a:gd name="T18" fmla="*/ 388 w 614"/>
                <a:gd name="T19" fmla="*/ 0 h 697"/>
                <a:gd name="T20" fmla="*/ 344 w 614"/>
                <a:gd name="T21" fmla="*/ 2 h 697"/>
                <a:gd name="T22" fmla="*/ 297 w 614"/>
                <a:gd name="T23" fmla="*/ 6 h 697"/>
                <a:gd name="T24" fmla="*/ 247 w 614"/>
                <a:gd name="T25" fmla="*/ 14 h 697"/>
                <a:gd name="T26" fmla="*/ 197 w 614"/>
                <a:gd name="T27" fmla="*/ 25 h 697"/>
                <a:gd name="T28" fmla="*/ 145 w 614"/>
                <a:gd name="T29" fmla="*/ 40 h 697"/>
                <a:gd name="T30" fmla="*/ 92 w 614"/>
                <a:gd name="T31" fmla="*/ 58 h 697"/>
                <a:gd name="T32" fmla="*/ 39 w 614"/>
                <a:gd name="T33" fmla="*/ 83 h 697"/>
                <a:gd name="T34" fmla="*/ 35 w 614"/>
                <a:gd name="T35" fmla="*/ 96 h 697"/>
                <a:gd name="T36" fmla="*/ 26 w 614"/>
                <a:gd name="T37" fmla="*/ 134 h 697"/>
                <a:gd name="T38" fmla="*/ 15 w 614"/>
                <a:gd name="T39" fmla="*/ 192 h 697"/>
                <a:gd name="T40" fmla="*/ 5 w 614"/>
                <a:gd name="T41" fmla="*/ 268 h 697"/>
                <a:gd name="T42" fmla="*/ 0 w 614"/>
                <a:gd name="T43" fmla="*/ 358 h 697"/>
                <a:gd name="T44" fmla="*/ 4 w 614"/>
                <a:gd name="T45" fmla="*/ 459 h 697"/>
                <a:gd name="T46" fmla="*/ 19 w 614"/>
                <a:gd name="T47" fmla="*/ 568 h 697"/>
                <a:gd name="T48" fmla="*/ 50 w 614"/>
                <a:gd name="T49" fmla="*/ 679 h 697"/>
                <a:gd name="T50" fmla="*/ 54 w 614"/>
                <a:gd name="T51" fmla="*/ 679 h 697"/>
                <a:gd name="T52" fmla="*/ 62 w 614"/>
                <a:gd name="T53" fmla="*/ 678 h 697"/>
                <a:gd name="T54" fmla="*/ 75 w 614"/>
                <a:gd name="T55" fmla="*/ 676 h 697"/>
                <a:gd name="T56" fmla="*/ 93 w 614"/>
                <a:gd name="T57" fmla="*/ 675 h 697"/>
                <a:gd name="T58" fmla="*/ 117 w 614"/>
                <a:gd name="T59" fmla="*/ 673 h 697"/>
                <a:gd name="T60" fmla="*/ 144 w 614"/>
                <a:gd name="T61" fmla="*/ 671 h 697"/>
                <a:gd name="T62" fmla="*/ 177 w 614"/>
                <a:gd name="T63" fmla="*/ 670 h 697"/>
                <a:gd name="T64" fmla="*/ 212 w 614"/>
                <a:gd name="T65" fmla="*/ 669 h 697"/>
                <a:gd name="T66" fmla="*/ 252 w 614"/>
                <a:gd name="T67" fmla="*/ 668 h 697"/>
                <a:gd name="T68" fmla="*/ 295 w 614"/>
                <a:gd name="T69" fmla="*/ 669 h 697"/>
                <a:gd name="T70" fmla="*/ 342 w 614"/>
                <a:gd name="T71" fmla="*/ 670 h 697"/>
                <a:gd name="T72" fmla="*/ 391 w 614"/>
                <a:gd name="T73" fmla="*/ 672 h 697"/>
                <a:gd name="T74" fmla="*/ 443 w 614"/>
                <a:gd name="T75" fmla="*/ 676 h 697"/>
                <a:gd name="T76" fmla="*/ 498 w 614"/>
                <a:gd name="T77" fmla="*/ 681 h 697"/>
                <a:gd name="T78" fmla="*/ 555 w 614"/>
                <a:gd name="T79" fmla="*/ 688 h 697"/>
                <a:gd name="T80" fmla="*/ 614 w 614"/>
                <a:gd name="T81" fmla="*/ 697 h 697"/>
                <a:gd name="T82" fmla="*/ 611 w 614"/>
                <a:gd name="T83" fmla="*/ 676 h 697"/>
                <a:gd name="T84" fmla="*/ 605 w 614"/>
                <a:gd name="T85" fmla="*/ 621 h 697"/>
                <a:gd name="T86" fmla="*/ 596 w 614"/>
                <a:gd name="T87" fmla="*/ 538 h 697"/>
                <a:gd name="T88" fmla="*/ 589 w 614"/>
                <a:gd name="T89" fmla="*/ 438 h 697"/>
                <a:gd name="T90" fmla="*/ 584 w 614"/>
                <a:gd name="T91" fmla="*/ 327 h 697"/>
                <a:gd name="T92" fmla="*/ 584 w 614"/>
                <a:gd name="T93" fmla="*/ 217 h 697"/>
                <a:gd name="T94" fmla="*/ 592 w 614"/>
                <a:gd name="T95" fmla="*/ 114 h 697"/>
                <a:gd name="T96" fmla="*/ 609 w 614"/>
                <a:gd name="T97" fmla="*/ 26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0" name="Freeform 721"/>
            <p:cNvSpPr>
              <a:spLocks noChangeArrowheads="1"/>
            </p:cNvSpPr>
            <p:nvPr/>
          </p:nvSpPr>
          <p:spPr bwMode="auto">
            <a:xfrm>
              <a:off x="3605" y="2939"/>
              <a:ext cx="113" cy="77"/>
            </a:xfrm>
            <a:custGeom>
              <a:avLst/>
              <a:gdLst>
                <a:gd name="T0" fmla="*/ 6 w 1014"/>
                <a:gd name="T1" fmla="*/ 523 h 693"/>
                <a:gd name="T2" fmla="*/ 0 w 1014"/>
                <a:gd name="T3" fmla="*/ 608 h 693"/>
                <a:gd name="T4" fmla="*/ 660 w 1014"/>
                <a:gd name="T5" fmla="*/ 693 h 693"/>
                <a:gd name="T6" fmla="*/ 665 w 1014"/>
                <a:gd name="T7" fmla="*/ 691 h 693"/>
                <a:gd name="T8" fmla="*/ 679 w 1014"/>
                <a:gd name="T9" fmla="*/ 683 h 693"/>
                <a:gd name="T10" fmla="*/ 700 w 1014"/>
                <a:gd name="T11" fmla="*/ 672 h 693"/>
                <a:gd name="T12" fmla="*/ 726 w 1014"/>
                <a:gd name="T13" fmla="*/ 657 h 693"/>
                <a:gd name="T14" fmla="*/ 758 w 1014"/>
                <a:gd name="T15" fmla="*/ 636 h 693"/>
                <a:gd name="T16" fmla="*/ 793 w 1014"/>
                <a:gd name="T17" fmla="*/ 611 h 693"/>
                <a:gd name="T18" fmla="*/ 829 w 1014"/>
                <a:gd name="T19" fmla="*/ 581 h 693"/>
                <a:gd name="T20" fmla="*/ 866 w 1014"/>
                <a:gd name="T21" fmla="*/ 546 h 693"/>
                <a:gd name="T22" fmla="*/ 902 w 1014"/>
                <a:gd name="T23" fmla="*/ 508 h 693"/>
                <a:gd name="T24" fmla="*/ 935 w 1014"/>
                <a:gd name="T25" fmla="*/ 465 h 693"/>
                <a:gd name="T26" fmla="*/ 964 w 1014"/>
                <a:gd name="T27" fmla="*/ 416 h 693"/>
                <a:gd name="T28" fmla="*/ 987 w 1014"/>
                <a:gd name="T29" fmla="*/ 362 h 693"/>
                <a:gd name="T30" fmla="*/ 1004 w 1014"/>
                <a:gd name="T31" fmla="*/ 305 h 693"/>
                <a:gd name="T32" fmla="*/ 1014 w 1014"/>
                <a:gd name="T33" fmla="*/ 242 h 693"/>
                <a:gd name="T34" fmla="*/ 1012 w 1014"/>
                <a:gd name="T35" fmla="*/ 175 h 693"/>
                <a:gd name="T36" fmla="*/ 1000 w 1014"/>
                <a:gd name="T37" fmla="*/ 103 h 693"/>
                <a:gd name="T38" fmla="*/ 998 w 1014"/>
                <a:gd name="T39" fmla="*/ 98 h 693"/>
                <a:gd name="T40" fmla="*/ 992 w 1014"/>
                <a:gd name="T41" fmla="*/ 87 h 693"/>
                <a:gd name="T42" fmla="*/ 981 w 1014"/>
                <a:gd name="T43" fmla="*/ 72 h 693"/>
                <a:gd name="T44" fmla="*/ 967 w 1014"/>
                <a:gd name="T45" fmla="*/ 53 h 693"/>
                <a:gd name="T46" fmla="*/ 948 w 1014"/>
                <a:gd name="T47" fmla="*/ 35 h 693"/>
                <a:gd name="T48" fmla="*/ 926 w 1014"/>
                <a:gd name="T49" fmla="*/ 19 h 693"/>
                <a:gd name="T50" fmla="*/ 900 w 1014"/>
                <a:gd name="T51" fmla="*/ 6 h 693"/>
                <a:gd name="T52" fmla="*/ 870 w 1014"/>
                <a:gd name="T53" fmla="*/ 0 h 693"/>
                <a:gd name="T54" fmla="*/ 874 w 1014"/>
                <a:gd name="T55" fmla="*/ 12 h 693"/>
                <a:gd name="T56" fmla="*/ 884 w 1014"/>
                <a:gd name="T57" fmla="*/ 41 h 693"/>
                <a:gd name="T58" fmla="*/ 896 w 1014"/>
                <a:gd name="T59" fmla="*/ 89 h 693"/>
                <a:gd name="T60" fmla="*/ 907 w 1014"/>
                <a:gd name="T61" fmla="*/ 151 h 693"/>
                <a:gd name="T62" fmla="*/ 910 w 1014"/>
                <a:gd name="T63" fmla="*/ 225 h 693"/>
                <a:gd name="T64" fmla="*/ 902 w 1014"/>
                <a:gd name="T65" fmla="*/ 307 h 693"/>
                <a:gd name="T66" fmla="*/ 878 w 1014"/>
                <a:gd name="T67" fmla="*/ 396 h 693"/>
                <a:gd name="T68" fmla="*/ 836 w 1014"/>
                <a:gd name="T69" fmla="*/ 489 h 693"/>
                <a:gd name="T70" fmla="*/ 835 w 1014"/>
                <a:gd name="T71" fmla="*/ 490 h 693"/>
                <a:gd name="T72" fmla="*/ 831 w 1014"/>
                <a:gd name="T73" fmla="*/ 493 h 693"/>
                <a:gd name="T74" fmla="*/ 825 w 1014"/>
                <a:gd name="T75" fmla="*/ 498 h 693"/>
                <a:gd name="T76" fmla="*/ 816 w 1014"/>
                <a:gd name="T77" fmla="*/ 506 h 693"/>
                <a:gd name="T78" fmla="*/ 805 w 1014"/>
                <a:gd name="T79" fmla="*/ 513 h 693"/>
                <a:gd name="T80" fmla="*/ 792 w 1014"/>
                <a:gd name="T81" fmla="*/ 521 h 693"/>
                <a:gd name="T82" fmla="*/ 775 w 1014"/>
                <a:gd name="T83" fmla="*/ 529 h 693"/>
                <a:gd name="T84" fmla="*/ 757 w 1014"/>
                <a:gd name="T85" fmla="*/ 537 h 693"/>
                <a:gd name="T86" fmla="*/ 737 w 1014"/>
                <a:gd name="T87" fmla="*/ 544 h 693"/>
                <a:gd name="T88" fmla="*/ 713 w 1014"/>
                <a:gd name="T89" fmla="*/ 552 h 693"/>
                <a:gd name="T90" fmla="*/ 688 w 1014"/>
                <a:gd name="T91" fmla="*/ 557 h 693"/>
                <a:gd name="T92" fmla="*/ 659 w 1014"/>
                <a:gd name="T93" fmla="*/ 561 h 693"/>
                <a:gd name="T94" fmla="*/ 630 w 1014"/>
                <a:gd name="T95" fmla="*/ 562 h 693"/>
                <a:gd name="T96" fmla="*/ 597 w 1014"/>
                <a:gd name="T97" fmla="*/ 561 h 693"/>
                <a:gd name="T98" fmla="*/ 562 w 1014"/>
                <a:gd name="T99" fmla="*/ 558 h 693"/>
                <a:gd name="T100" fmla="*/ 525 w 1014"/>
                <a:gd name="T101" fmla="*/ 551 h 693"/>
                <a:gd name="T102" fmla="*/ 525 w 1014"/>
                <a:gd name="T103" fmla="*/ 642 h 693"/>
                <a:gd name="T104" fmla="*/ 23 w 1014"/>
                <a:gd name="T105" fmla="*/ 590 h 693"/>
                <a:gd name="T106" fmla="*/ 6 w 1014"/>
                <a:gd name="T107" fmla="*/ 523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1" name="Freeform 722"/>
            <p:cNvSpPr>
              <a:spLocks noChangeArrowheads="1"/>
            </p:cNvSpPr>
            <p:nvPr/>
          </p:nvSpPr>
          <p:spPr bwMode="auto">
            <a:xfrm>
              <a:off x="3591" y="3015"/>
              <a:ext cx="83" cy="27"/>
            </a:xfrm>
            <a:custGeom>
              <a:avLst/>
              <a:gdLst>
                <a:gd name="T0" fmla="*/ 745 w 745"/>
                <a:gd name="T1" fmla="*/ 86 h 240"/>
                <a:gd name="T2" fmla="*/ 11 w 745"/>
                <a:gd name="T3" fmla="*/ 0 h 240"/>
                <a:gd name="T4" fmla="*/ 0 w 745"/>
                <a:gd name="T5" fmla="*/ 86 h 240"/>
                <a:gd name="T6" fmla="*/ 722 w 745"/>
                <a:gd name="T7" fmla="*/ 240 h 240"/>
                <a:gd name="T8" fmla="*/ 745 w 745"/>
                <a:gd name="T9" fmla="*/ 86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2" name="Freeform 723"/>
            <p:cNvSpPr>
              <a:spLocks noChangeArrowheads="1"/>
            </p:cNvSpPr>
            <p:nvPr/>
          </p:nvSpPr>
          <p:spPr bwMode="auto">
            <a:xfrm>
              <a:off x="3632" y="3024"/>
              <a:ext cx="36" cy="12"/>
            </a:xfrm>
            <a:custGeom>
              <a:avLst/>
              <a:gdLst>
                <a:gd name="T0" fmla="*/ 319 w 319"/>
                <a:gd name="T1" fmla="*/ 47 h 109"/>
                <a:gd name="T2" fmla="*/ 4 w 319"/>
                <a:gd name="T3" fmla="*/ 0 h 109"/>
                <a:gd name="T4" fmla="*/ 0 w 319"/>
                <a:gd name="T5" fmla="*/ 45 h 109"/>
                <a:gd name="T6" fmla="*/ 309 w 319"/>
                <a:gd name="T7" fmla="*/ 109 h 109"/>
                <a:gd name="T8" fmla="*/ 319 w 319"/>
                <a:gd name="T9" fmla="*/ 47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3" name="Freeform 724"/>
            <p:cNvSpPr>
              <a:spLocks noChangeArrowheads="1"/>
            </p:cNvSpPr>
            <p:nvPr/>
          </p:nvSpPr>
          <p:spPr bwMode="auto">
            <a:xfrm>
              <a:off x="3596" y="3018"/>
              <a:ext cx="24" cy="9"/>
            </a:xfrm>
            <a:custGeom>
              <a:avLst/>
              <a:gdLst>
                <a:gd name="T0" fmla="*/ 213 w 213"/>
                <a:gd name="T1" fmla="*/ 37 h 81"/>
                <a:gd name="T2" fmla="*/ 0 w 213"/>
                <a:gd name="T3" fmla="*/ 0 h 81"/>
                <a:gd name="T4" fmla="*/ 2 w 213"/>
                <a:gd name="T5" fmla="*/ 39 h 81"/>
                <a:gd name="T6" fmla="*/ 206 w 213"/>
                <a:gd name="T7" fmla="*/ 81 h 81"/>
                <a:gd name="T8" fmla="*/ 213 w 213"/>
                <a:gd name="T9" fmla="*/ 37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4" name="Freeform 725"/>
            <p:cNvSpPr>
              <a:spLocks noChangeArrowheads="1"/>
            </p:cNvSpPr>
            <p:nvPr/>
          </p:nvSpPr>
          <p:spPr bwMode="auto">
            <a:xfrm>
              <a:off x="3537" y="3026"/>
              <a:ext cx="139" cy="47"/>
            </a:xfrm>
            <a:custGeom>
              <a:avLst/>
              <a:gdLst>
                <a:gd name="T0" fmla="*/ 0 w 1254"/>
                <a:gd name="T1" fmla="*/ 124 h 415"/>
                <a:gd name="T2" fmla="*/ 3 w 1254"/>
                <a:gd name="T3" fmla="*/ 124 h 415"/>
                <a:gd name="T4" fmla="*/ 10 w 1254"/>
                <a:gd name="T5" fmla="*/ 122 h 415"/>
                <a:gd name="T6" fmla="*/ 23 w 1254"/>
                <a:gd name="T7" fmla="*/ 120 h 415"/>
                <a:gd name="T8" fmla="*/ 40 w 1254"/>
                <a:gd name="T9" fmla="*/ 117 h 415"/>
                <a:gd name="T10" fmla="*/ 59 w 1254"/>
                <a:gd name="T11" fmla="*/ 114 h 415"/>
                <a:gd name="T12" fmla="*/ 81 w 1254"/>
                <a:gd name="T13" fmla="*/ 109 h 415"/>
                <a:gd name="T14" fmla="*/ 107 w 1254"/>
                <a:gd name="T15" fmla="*/ 103 h 415"/>
                <a:gd name="T16" fmla="*/ 133 w 1254"/>
                <a:gd name="T17" fmla="*/ 96 h 415"/>
                <a:gd name="T18" fmla="*/ 161 w 1254"/>
                <a:gd name="T19" fmla="*/ 89 h 415"/>
                <a:gd name="T20" fmla="*/ 188 w 1254"/>
                <a:gd name="T21" fmla="*/ 79 h 415"/>
                <a:gd name="T22" fmla="*/ 216 w 1254"/>
                <a:gd name="T23" fmla="*/ 69 h 415"/>
                <a:gd name="T24" fmla="*/ 243 w 1254"/>
                <a:gd name="T25" fmla="*/ 58 h 415"/>
                <a:gd name="T26" fmla="*/ 270 w 1254"/>
                <a:gd name="T27" fmla="*/ 45 h 415"/>
                <a:gd name="T28" fmla="*/ 293 w 1254"/>
                <a:gd name="T29" fmla="*/ 31 h 415"/>
                <a:gd name="T30" fmla="*/ 316 w 1254"/>
                <a:gd name="T31" fmla="*/ 16 h 415"/>
                <a:gd name="T32" fmla="*/ 334 w 1254"/>
                <a:gd name="T33" fmla="*/ 0 h 415"/>
                <a:gd name="T34" fmla="*/ 1254 w 1254"/>
                <a:gd name="T35" fmla="*/ 210 h 415"/>
                <a:gd name="T36" fmla="*/ 1252 w 1254"/>
                <a:gd name="T37" fmla="*/ 212 h 415"/>
                <a:gd name="T38" fmla="*/ 1247 w 1254"/>
                <a:gd name="T39" fmla="*/ 218 h 415"/>
                <a:gd name="T40" fmla="*/ 1239 w 1254"/>
                <a:gd name="T41" fmla="*/ 226 h 415"/>
                <a:gd name="T42" fmla="*/ 1227 w 1254"/>
                <a:gd name="T43" fmla="*/ 236 h 415"/>
                <a:gd name="T44" fmla="*/ 1213 w 1254"/>
                <a:gd name="T45" fmla="*/ 248 h 415"/>
                <a:gd name="T46" fmla="*/ 1197 w 1254"/>
                <a:gd name="T47" fmla="*/ 263 h 415"/>
                <a:gd name="T48" fmla="*/ 1180 w 1254"/>
                <a:gd name="T49" fmla="*/ 279 h 415"/>
                <a:gd name="T50" fmla="*/ 1159 w 1254"/>
                <a:gd name="T51" fmla="*/ 295 h 415"/>
                <a:gd name="T52" fmla="*/ 1138 w 1254"/>
                <a:gd name="T53" fmla="*/ 313 h 415"/>
                <a:gd name="T54" fmla="*/ 1116 w 1254"/>
                <a:gd name="T55" fmla="*/ 330 h 415"/>
                <a:gd name="T56" fmla="*/ 1092 w 1254"/>
                <a:gd name="T57" fmla="*/ 347 h 415"/>
                <a:gd name="T58" fmla="*/ 1068 w 1254"/>
                <a:gd name="T59" fmla="*/ 364 h 415"/>
                <a:gd name="T60" fmla="*/ 1043 w 1254"/>
                <a:gd name="T61" fmla="*/ 379 h 415"/>
                <a:gd name="T62" fmla="*/ 1019 w 1254"/>
                <a:gd name="T63" fmla="*/ 392 h 415"/>
                <a:gd name="T64" fmla="*/ 994 w 1254"/>
                <a:gd name="T65" fmla="*/ 405 h 415"/>
                <a:gd name="T66" fmla="*/ 971 w 1254"/>
                <a:gd name="T67" fmla="*/ 415 h 415"/>
                <a:gd name="T68" fmla="*/ 0 w 1254"/>
                <a:gd name="T69" fmla="*/ 12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5" name="Freeform 726"/>
            <p:cNvSpPr>
              <a:spLocks noChangeArrowheads="1"/>
            </p:cNvSpPr>
            <p:nvPr/>
          </p:nvSpPr>
          <p:spPr bwMode="auto">
            <a:xfrm>
              <a:off x="3676" y="3021"/>
              <a:ext cx="49" cy="22"/>
            </a:xfrm>
            <a:custGeom>
              <a:avLst/>
              <a:gdLst>
                <a:gd name="T0" fmla="*/ 45 w 447"/>
                <a:gd name="T1" fmla="*/ 198 h 198"/>
                <a:gd name="T2" fmla="*/ 447 w 447"/>
                <a:gd name="T3" fmla="*/ 79 h 198"/>
                <a:gd name="T4" fmla="*/ 203 w 447"/>
                <a:gd name="T5" fmla="*/ 0 h 198"/>
                <a:gd name="T6" fmla="*/ 5 w 447"/>
                <a:gd name="T7" fmla="*/ 22 h 198"/>
                <a:gd name="T8" fmla="*/ 0 w 447"/>
                <a:gd name="T9" fmla="*/ 187 h 198"/>
                <a:gd name="T10" fmla="*/ 45 w 447"/>
                <a:gd name="T11" fmla="*/ 198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6" name="Freeform 727"/>
            <p:cNvSpPr>
              <a:spLocks noChangeArrowheads="1"/>
            </p:cNvSpPr>
            <p:nvPr/>
          </p:nvSpPr>
          <p:spPr bwMode="auto">
            <a:xfrm>
              <a:off x="3547" y="2927"/>
              <a:ext cx="27" cy="105"/>
            </a:xfrm>
            <a:custGeom>
              <a:avLst/>
              <a:gdLst>
                <a:gd name="T0" fmla="*/ 238 w 238"/>
                <a:gd name="T1" fmla="*/ 22 h 947"/>
                <a:gd name="T2" fmla="*/ 237 w 238"/>
                <a:gd name="T3" fmla="*/ 21 h 947"/>
                <a:gd name="T4" fmla="*/ 233 w 238"/>
                <a:gd name="T5" fmla="*/ 19 h 947"/>
                <a:gd name="T6" fmla="*/ 226 w 238"/>
                <a:gd name="T7" fmla="*/ 17 h 947"/>
                <a:gd name="T8" fmla="*/ 217 w 238"/>
                <a:gd name="T9" fmla="*/ 14 h 947"/>
                <a:gd name="T10" fmla="*/ 206 w 238"/>
                <a:gd name="T11" fmla="*/ 10 h 947"/>
                <a:gd name="T12" fmla="*/ 194 w 238"/>
                <a:gd name="T13" fmla="*/ 7 h 947"/>
                <a:gd name="T14" fmla="*/ 180 w 238"/>
                <a:gd name="T15" fmla="*/ 4 h 947"/>
                <a:gd name="T16" fmla="*/ 164 w 238"/>
                <a:gd name="T17" fmla="*/ 1 h 947"/>
                <a:gd name="T18" fmla="*/ 146 w 238"/>
                <a:gd name="T19" fmla="*/ 0 h 947"/>
                <a:gd name="T20" fmla="*/ 127 w 238"/>
                <a:gd name="T21" fmla="*/ 0 h 947"/>
                <a:gd name="T22" fmla="*/ 108 w 238"/>
                <a:gd name="T23" fmla="*/ 2 h 947"/>
                <a:gd name="T24" fmla="*/ 87 w 238"/>
                <a:gd name="T25" fmla="*/ 5 h 947"/>
                <a:gd name="T26" fmla="*/ 66 w 238"/>
                <a:gd name="T27" fmla="*/ 11 h 947"/>
                <a:gd name="T28" fmla="*/ 44 w 238"/>
                <a:gd name="T29" fmla="*/ 19 h 947"/>
                <a:gd name="T30" fmla="*/ 22 w 238"/>
                <a:gd name="T31" fmla="*/ 30 h 947"/>
                <a:gd name="T32" fmla="*/ 0 w 238"/>
                <a:gd name="T33" fmla="*/ 45 h 947"/>
                <a:gd name="T34" fmla="*/ 0 w 238"/>
                <a:gd name="T35" fmla="*/ 947 h 947"/>
                <a:gd name="T36" fmla="*/ 1 w 238"/>
                <a:gd name="T37" fmla="*/ 947 h 947"/>
                <a:gd name="T38" fmla="*/ 6 w 238"/>
                <a:gd name="T39" fmla="*/ 947 h 947"/>
                <a:gd name="T40" fmla="*/ 13 w 238"/>
                <a:gd name="T41" fmla="*/ 946 h 947"/>
                <a:gd name="T42" fmla="*/ 22 w 238"/>
                <a:gd name="T43" fmla="*/ 945 h 947"/>
                <a:gd name="T44" fmla="*/ 33 w 238"/>
                <a:gd name="T45" fmla="*/ 943 h 947"/>
                <a:gd name="T46" fmla="*/ 47 w 238"/>
                <a:gd name="T47" fmla="*/ 941 h 947"/>
                <a:gd name="T48" fmla="*/ 62 w 238"/>
                <a:gd name="T49" fmla="*/ 938 h 947"/>
                <a:gd name="T50" fmla="*/ 78 w 238"/>
                <a:gd name="T51" fmla="*/ 934 h 947"/>
                <a:gd name="T52" fmla="*/ 96 w 238"/>
                <a:gd name="T53" fmla="*/ 928 h 947"/>
                <a:gd name="T54" fmla="*/ 115 w 238"/>
                <a:gd name="T55" fmla="*/ 922 h 947"/>
                <a:gd name="T56" fmla="*/ 135 w 238"/>
                <a:gd name="T57" fmla="*/ 915 h 947"/>
                <a:gd name="T58" fmla="*/ 155 w 238"/>
                <a:gd name="T59" fmla="*/ 906 h 947"/>
                <a:gd name="T60" fmla="*/ 176 w 238"/>
                <a:gd name="T61" fmla="*/ 896 h 947"/>
                <a:gd name="T62" fmla="*/ 197 w 238"/>
                <a:gd name="T63" fmla="*/ 884 h 947"/>
                <a:gd name="T64" fmla="*/ 217 w 238"/>
                <a:gd name="T65" fmla="*/ 871 h 947"/>
                <a:gd name="T66" fmla="*/ 238 w 238"/>
                <a:gd name="T67" fmla="*/ 856 h 947"/>
                <a:gd name="T68" fmla="*/ 238 w 238"/>
                <a:gd name="T69" fmla="*/ 2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7" name="Freeform 728"/>
            <p:cNvSpPr>
              <a:spLocks noChangeArrowheads="1"/>
            </p:cNvSpPr>
            <p:nvPr/>
          </p:nvSpPr>
          <p:spPr bwMode="auto">
            <a:xfrm>
              <a:off x="3548" y="2928"/>
              <a:ext cx="23" cy="89"/>
            </a:xfrm>
            <a:custGeom>
              <a:avLst/>
              <a:gdLst>
                <a:gd name="T0" fmla="*/ 203 w 203"/>
                <a:gd name="T1" fmla="*/ 18 h 799"/>
                <a:gd name="T2" fmla="*/ 202 w 203"/>
                <a:gd name="T3" fmla="*/ 17 h 799"/>
                <a:gd name="T4" fmla="*/ 199 w 203"/>
                <a:gd name="T5" fmla="*/ 16 h 799"/>
                <a:gd name="T6" fmla="*/ 193 w 203"/>
                <a:gd name="T7" fmla="*/ 14 h 799"/>
                <a:gd name="T8" fmla="*/ 186 w 203"/>
                <a:gd name="T9" fmla="*/ 11 h 799"/>
                <a:gd name="T10" fmla="*/ 177 w 203"/>
                <a:gd name="T11" fmla="*/ 8 h 799"/>
                <a:gd name="T12" fmla="*/ 166 w 203"/>
                <a:gd name="T13" fmla="*/ 5 h 799"/>
                <a:gd name="T14" fmla="*/ 153 w 203"/>
                <a:gd name="T15" fmla="*/ 3 h 799"/>
                <a:gd name="T16" fmla="*/ 140 w 203"/>
                <a:gd name="T17" fmla="*/ 1 h 799"/>
                <a:gd name="T18" fmla="*/ 125 w 203"/>
                <a:gd name="T19" fmla="*/ 0 h 799"/>
                <a:gd name="T20" fmla="*/ 109 w 203"/>
                <a:gd name="T21" fmla="*/ 0 h 799"/>
                <a:gd name="T22" fmla="*/ 92 w 203"/>
                <a:gd name="T23" fmla="*/ 1 h 799"/>
                <a:gd name="T24" fmla="*/ 74 w 203"/>
                <a:gd name="T25" fmla="*/ 4 h 799"/>
                <a:gd name="T26" fmla="*/ 57 w 203"/>
                <a:gd name="T27" fmla="*/ 9 h 799"/>
                <a:gd name="T28" fmla="*/ 37 w 203"/>
                <a:gd name="T29" fmla="*/ 16 h 799"/>
                <a:gd name="T30" fmla="*/ 19 w 203"/>
                <a:gd name="T31" fmla="*/ 26 h 799"/>
                <a:gd name="T32" fmla="*/ 0 w 203"/>
                <a:gd name="T33" fmla="*/ 38 h 799"/>
                <a:gd name="T34" fmla="*/ 0 w 203"/>
                <a:gd name="T35" fmla="*/ 799 h 799"/>
                <a:gd name="T36" fmla="*/ 1 w 203"/>
                <a:gd name="T37" fmla="*/ 799 h 799"/>
                <a:gd name="T38" fmla="*/ 5 w 203"/>
                <a:gd name="T39" fmla="*/ 799 h 799"/>
                <a:gd name="T40" fmla="*/ 11 w 203"/>
                <a:gd name="T41" fmla="*/ 798 h 799"/>
                <a:gd name="T42" fmla="*/ 19 w 203"/>
                <a:gd name="T43" fmla="*/ 797 h 799"/>
                <a:gd name="T44" fmla="*/ 28 w 203"/>
                <a:gd name="T45" fmla="*/ 796 h 799"/>
                <a:gd name="T46" fmla="*/ 41 w 203"/>
                <a:gd name="T47" fmla="*/ 794 h 799"/>
                <a:gd name="T48" fmla="*/ 53 w 203"/>
                <a:gd name="T49" fmla="*/ 791 h 799"/>
                <a:gd name="T50" fmla="*/ 67 w 203"/>
                <a:gd name="T51" fmla="*/ 786 h 799"/>
                <a:gd name="T52" fmla="*/ 82 w 203"/>
                <a:gd name="T53" fmla="*/ 782 h 799"/>
                <a:gd name="T54" fmla="*/ 99 w 203"/>
                <a:gd name="T55" fmla="*/ 777 h 799"/>
                <a:gd name="T56" fmla="*/ 116 w 203"/>
                <a:gd name="T57" fmla="*/ 771 h 799"/>
                <a:gd name="T58" fmla="*/ 133 w 203"/>
                <a:gd name="T59" fmla="*/ 763 h 799"/>
                <a:gd name="T60" fmla="*/ 150 w 203"/>
                <a:gd name="T61" fmla="*/ 755 h 799"/>
                <a:gd name="T62" fmla="*/ 169 w 203"/>
                <a:gd name="T63" fmla="*/ 745 h 799"/>
                <a:gd name="T64" fmla="*/ 186 w 203"/>
                <a:gd name="T65" fmla="*/ 733 h 799"/>
                <a:gd name="T66" fmla="*/ 203 w 203"/>
                <a:gd name="T67" fmla="*/ 720 h 799"/>
                <a:gd name="T68" fmla="*/ 203 w 203"/>
                <a:gd name="T69" fmla="*/ 18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8" name="Freeform 729"/>
            <p:cNvSpPr>
              <a:spLocks noChangeArrowheads="1"/>
            </p:cNvSpPr>
            <p:nvPr/>
          </p:nvSpPr>
          <p:spPr bwMode="auto">
            <a:xfrm>
              <a:off x="3549" y="2929"/>
              <a:ext cx="19" cy="72"/>
            </a:xfrm>
            <a:custGeom>
              <a:avLst/>
              <a:gdLst>
                <a:gd name="T0" fmla="*/ 171 w 171"/>
                <a:gd name="T1" fmla="*/ 15 h 650"/>
                <a:gd name="T2" fmla="*/ 170 w 171"/>
                <a:gd name="T3" fmla="*/ 15 h 650"/>
                <a:gd name="T4" fmla="*/ 167 w 171"/>
                <a:gd name="T5" fmla="*/ 13 h 650"/>
                <a:gd name="T6" fmla="*/ 163 w 171"/>
                <a:gd name="T7" fmla="*/ 11 h 650"/>
                <a:gd name="T8" fmla="*/ 157 w 171"/>
                <a:gd name="T9" fmla="*/ 9 h 650"/>
                <a:gd name="T10" fmla="*/ 149 w 171"/>
                <a:gd name="T11" fmla="*/ 7 h 650"/>
                <a:gd name="T12" fmla="*/ 139 w 171"/>
                <a:gd name="T13" fmla="*/ 4 h 650"/>
                <a:gd name="T14" fmla="*/ 129 w 171"/>
                <a:gd name="T15" fmla="*/ 2 h 650"/>
                <a:gd name="T16" fmla="*/ 118 w 171"/>
                <a:gd name="T17" fmla="*/ 0 h 650"/>
                <a:gd name="T18" fmla="*/ 105 w 171"/>
                <a:gd name="T19" fmla="*/ 0 h 650"/>
                <a:gd name="T20" fmla="*/ 92 w 171"/>
                <a:gd name="T21" fmla="*/ 0 h 650"/>
                <a:gd name="T22" fmla="*/ 77 w 171"/>
                <a:gd name="T23" fmla="*/ 1 h 650"/>
                <a:gd name="T24" fmla="*/ 63 w 171"/>
                <a:gd name="T25" fmla="*/ 3 h 650"/>
                <a:gd name="T26" fmla="*/ 48 w 171"/>
                <a:gd name="T27" fmla="*/ 7 h 650"/>
                <a:gd name="T28" fmla="*/ 31 w 171"/>
                <a:gd name="T29" fmla="*/ 13 h 650"/>
                <a:gd name="T30" fmla="*/ 16 w 171"/>
                <a:gd name="T31" fmla="*/ 22 h 650"/>
                <a:gd name="T32" fmla="*/ 0 w 171"/>
                <a:gd name="T33" fmla="*/ 32 h 650"/>
                <a:gd name="T34" fmla="*/ 0 w 171"/>
                <a:gd name="T35" fmla="*/ 650 h 650"/>
                <a:gd name="T36" fmla="*/ 1 w 171"/>
                <a:gd name="T37" fmla="*/ 650 h 650"/>
                <a:gd name="T38" fmla="*/ 4 w 171"/>
                <a:gd name="T39" fmla="*/ 650 h 650"/>
                <a:gd name="T40" fmla="*/ 9 w 171"/>
                <a:gd name="T41" fmla="*/ 649 h 650"/>
                <a:gd name="T42" fmla="*/ 16 w 171"/>
                <a:gd name="T43" fmla="*/ 648 h 650"/>
                <a:gd name="T44" fmla="*/ 24 w 171"/>
                <a:gd name="T45" fmla="*/ 647 h 650"/>
                <a:gd name="T46" fmla="*/ 34 w 171"/>
                <a:gd name="T47" fmla="*/ 645 h 650"/>
                <a:gd name="T48" fmla="*/ 45 w 171"/>
                <a:gd name="T49" fmla="*/ 642 h 650"/>
                <a:gd name="T50" fmla="*/ 57 w 171"/>
                <a:gd name="T51" fmla="*/ 640 h 650"/>
                <a:gd name="T52" fmla="*/ 69 w 171"/>
                <a:gd name="T53" fmla="*/ 636 h 650"/>
                <a:gd name="T54" fmla="*/ 82 w 171"/>
                <a:gd name="T55" fmla="*/ 632 h 650"/>
                <a:gd name="T56" fmla="*/ 97 w 171"/>
                <a:gd name="T57" fmla="*/ 627 h 650"/>
                <a:gd name="T58" fmla="*/ 112 w 171"/>
                <a:gd name="T59" fmla="*/ 621 h 650"/>
                <a:gd name="T60" fmla="*/ 126 w 171"/>
                <a:gd name="T61" fmla="*/ 614 h 650"/>
                <a:gd name="T62" fmla="*/ 141 w 171"/>
                <a:gd name="T63" fmla="*/ 606 h 650"/>
                <a:gd name="T64" fmla="*/ 157 w 171"/>
                <a:gd name="T65" fmla="*/ 595 h 650"/>
                <a:gd name="T66" fmla="*/ 171 w 171"/>
                <a:gd name="T67" fmla="*/ 585 h 650"/>
                <a:gd name="T68" fmla="*/ 171 w 171"/>
                <a:gd name="T69" fmla="*/ 1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99" name="Freeform 730"/>
            <p:cNvSpPr>
              <a:spLocks noChangeArrowheads="1"/>
            </p:cNvSpPr>
            <p:nvPr/>
          </p:nvSpPr>
          <p:spPr bwMode="auto">
            <a:xfrm>
              <a:off x="3550" y="2929"/>
              <a:ext cx="15" cy="56"/>
            </a:xfrm>
            <a:custGeom>
              <a:avLst/>
              <a:gdLst>
                <a:gd name="T0" fmla="*/ 138 w 138"/>
                <a:gd name="T1" fmla="*/ 14 h 502"/>
                <a:gd name="T2" fmla="*/ 135 w 138"/>
                <a:gd name="T3" fmla="*/ 13 h 502"/>
                <a:gd name="T4" fmla="*/ 126 w 138"/>
                <a:gd name="T5" fmla="*/ 8 h 502"/>
                <a:gd name="T6" fmla="*/ 113 w 138"/>
                <a:gd name="T7" fmla="*/ 4 h 502"/>
                <a:gd name="T8" fmla="*/ 96 w 138"/>
                <a:gd name="T9" fmla="*/ 1 h 502"/>
                <a:gd name="T10" fmla="*/ 74 w 138"/>
                <a:gd name="T11" fmla="*/ 0 h 502"/>
                <a:gd name="T12" fmla="*/ 51 w 138"/>
                <a:gd name="T13" fmla="*/ 3 h 502"/>
                <a:gd name="T14" fmla="*/ 25 w 138"/>
                <a:gd name="T15" fmla="*/ 12 h 502"/>
                <a:gd name="T16" fmla="*/ 0 w 138"/>
                <a:gd name="T17" fmla="*/ 26 h 502"/>
                <a:gd name="T18" fmla="*/ 0 w 138"/>
                <a:gd name="T19" fmla="*/ 502 h 502"/>
                <a:gd name="T20" fmla="*/ 3 w 138"/>
                <a:gd name="T21" fmla="*/ 502 h 502"/>
                <a:gd name="T22" fmla="*/ 13 w 138"/>
                <a:gd name="T23" fmla="*/ 501 h 502"/>
                <a:gd name="T24" fmla="*/ 28 w 138"/>
                <a:gd name="T25" fmla="*/ 499 h 502"/>
                <a:gd name="T26" fmla="*/ 46 w 138"/>
                <a:gd name="T27" fmla="*/ 494 h 502"/>
                <a:gd name="T28" fmla="*/ 67 w 138"/>
                <a:gd name="T29" fmla="*/ 488 h 502"/>
                <a:gd name="T30" fmla="*/ 91 w 138"/>
                <a:gd name="T31" fmla="*/ 479 h 502"/>
                <a:gd name="T32" fmla="*/ 114 w 138"/>
                <a:gd name="T33" fmla="*/ 467 h 502"/>
                <a:gd name="T34" fmla="*/ 138 w 138"/>
                <a:gd name="T35" fmla="*/ 450 h 502"/>
                <a:gd name="T36" fmla="*/ 138 w 138"/>
                <a:gd name="T37" fmla="*/ 14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0" name="Freeform 731"/>
            <p:cNvSpPr>
              <a:spLocks noChangeArrowheads="1"/>
            </p:cNvSpPr>
            <p:nvPr/>
          </p:nvSpPr>
          <p:spPr bwMode="auto">
            <a:xfrm>
              <a:off x="3550" y="2930"/>
              <a:ext cx="12" cy="40"/>
            </a:xfrm>
            <a:custGeom>
              <a:avLst/>
              <a:gdLst>
                <a:gd name="T0" fmla="*/ 104 w 104"/>
                <a:gd name="T1" fmla="*/ 10 h 353"/>
                <a:gd name="T2" fmla="*/ 102 w 104"/>
                <a:gd name="T3" fmla="*/ 9 h 353"/>
                <a:gd name="T4" fmla="*/ 95 w 104"/>
                <a:gd name="T5" fmla="*/ 6 h 353"/>
                <a:gd name="T6" fmla="*/ 85 w 104"/>
                <a:gd name="T7" fmla="*/ 3 h 353"/>
                <a:gd name="T8" fmla="*/ 71 w 104"/>
                <a:gd name="T9" fmla="*/ 0 h 353"/>
                <a:gd name="T10" fmla="*/ 56 w 104"/>
                <a:gd name="T11" fmla="*/ 0 h 353"/>
                <a:gd name="T12" fmla="*/ 38 w 104"/>
                <a:gd name="T13" fmla="*/ 3 h 353"/>
                <a:gd name="T14" fmla="*/ 19 w 104"/>
                <a:gd name="T15" fmla="*/ 9 h 353"/>
                <a:gd name="T16" fmla="*/ 0 w 104"/>
                <a:gd name="T17" fmla="*/ 20 h 353"/>
                <a:gd name="T18" fmla="*/ 0 w 104"/>
                <a:gd name="T19" fmla="*/ 353 h 353"/>
                <a:gd name="T20" fmla="*/ 2 w 104"/>
                <a:gd name="T21" fmla="*/ 353 h 353"/>
                <a:gd name="T22" fmla="*/ 9 w 104"/>
                <a:gd name="T23" fmla="*/ 352 h 353"/>
                <a:gd name="T24" fmla="*/ 21 w 104"/>
                <a:gd name="T25" fmla="*/ 350 h 353"/>
                <a:gd name="T26" fmla="*/ 35 w 104"/>
                <a:gd name="T27" fmla="*/ 347 h 353"/>
                <a:gd name="T28" fmla="*/ 51 w 104"/>
                <a:gd name="T29" fmla="*/ 343 h 353"/>
                <a:gd name="T30" fmla="*/ 68 w 104"/>
                <a:gd name="T31" fmla="*/ 336 h 353"/>
                <a:gd name="T32" fmla="*/ 86 w 104"/>
                <a:gd name="T33" fmla="*/ 326 h 353"/>
                <a:gd name="T34" fmla="*/ 104 w 104"/>
                <a:gd name="T35" fmla="*/ 313 h 353"/>
                <a:gd name="T36" fmla="*/ 104 w 104"/>
                <a:gd name="T37" fmla="*/ 10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1" name="Freeform 732"/>
            <p:cNvSpPr>
              <a:spLocks noChangeArrowheads="1"/>
            </p:cNvSpPr>
            <p:nvPr/>
          </p:nvSpPr>
          <p:spPr bwMode="auto">
            <a:xfrm>
              <a:off x="3551" y="2931"/>
              <a:ext cx="8" cy="23"/>
            </a:xfrm>
            <a:custGeom>
              <a:avLst/>
              <a:gdLst>
                <a:gd name="T0" fmla="*/ 72 w 72"/>
                <a:gd name="T1" fmla="*/ 6 h 204"/>
                <a:gd name="T2" fmla="*/ 69 w 72"/>
                <a:gd name="T3" fmla="*/ 5 h 204"/>
                <a:gd name="T4" fmla="*/ 65 w 72"/>
                <a:gd name="T5" fmla="*/ 4 h 204"/>
                <a:gd name="T6" fmla="*/ 58 w 72"/>
                <a:gd name="T7" fmla="*/ 2 h 204"/>
                <a:gd name="T8" fmla="*/ 49 w 72"/>
                <a:gd name="T9" fmla="*/ 0 h 204"/>
                <a:gd name="T10" fmla="*/ 39 w 72"/>
                <a:gd name="T11" fmla="*/ 0 h 204"/>
                <a:gd name="T12" fmla="*/ 27 w 72"/>
                <a:gd name="T13" fmla="*/ 1 h 204"/>
                <a:gd name="T14" fmla="*/ 13 w 72"/>
                <a:gd name="T15" fmla="*/ 6 h 204"/>
                <a:gd name="T16" fmla="*/ 0 w 72"/>
                <a:gd name="T17" fmla="*/ 13 h 204"/>
                <a:gd name="T18" fmla="*/ 0 w 72"/>
                <a:gd name="T19" fmla="*/ 204 h 204"/>
                <a:gd name="T20" fmla="*/ 2 w 72"/>
                <a:gd name="T21" fmla="*/ 204 h 204"/>
                <a:gd name="T22" fmla="*/ 6 w 72"/>
                <a:gd name="T23" fmla="*/ 203 h 204"/>
                <a:gd name="T24" fmla="*/ 15 w 72"/>
                <a:gd name="T25" fmla="*/ 202 h 204"/>
                <a:gd name="T26" fmla="*/ 24 w 72"/>
                <a:gd name="T27" fmla="*/ 200 h 204"/>
                <a:gd name="T28" fmla="*/ 35 w 72"/>
                <a:gd name="T29" fmla="*/ 197 h 204"/>
                <a:gd name="T30" fmla="*/ 47 w 72"/>
                <a:gd name="T31" fmla="*/ 192 h 204"/>
                <a:gd name="T32" fmla="*/ 59 w 72"/>
                <a:gd name="T33" fmla="*/ 185 h 204"/>
                <a:gd name="T34" fmla="*/ 72 w 72"/>
                <a:gd name="T35" fmla="*/ 177 h 204"/>
                <a:gd name="T36" fmla="*/ 72 w 72"/>
                <a:gd name="T37" fmla="*/ 6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2" name="Freeform 733"/>
            <p:cNvSpPr>
              <a:spLocks noChangeArrowheads="1"/>
            </p:cNvSpPr>
            <p:nvPr/>
          </p:nvSpPr>
          <p:spPr bwMode="auto">
            <a:xfrm>
              <a:off x="3646" y="2997"/>
              <a:ext cx="12" cy="11"/>
            </a:xfrm>
            <a:custGeom>
              <a:avLst/>
              <a:gdLst>
                <a:gd name="T0" fmla="*/ 52 w 104"/>
                <a:gd name="T1" fmla="*/ 104 h 104"/>
                <a:gd name="T2" fmla="*/ 62 w 104"/>
                <a:gd name="T3" fmla="*/ 103 h 104"/>
                <a:gd name="T4" fmla="*/ 73 w 104"/>
                <a:gd name="T5" fmla="*/ 100 h 104"/>
                <a:gd name="T6" fmla="*/ 81 w 104"/>
                <a:gd name="T7" fmla="*/ 95 h 104"/>
                <a:gd name="T8" fmla="*/ 89 w 104"/>
                <a:gd name="T9" fmla="*/ 89 h 104"/>
                <a:gd name="T10" fmla="*/ 95 w 104"/>
                <a:gd name="T11" fmla="*/ 81 h 104"/>
                <a:gd name="T12" fmla="*/ 100 w 104"/>
                <a:gd name="T13" fmla="*/ 72 h 104"/>
                <a:gd name="T14" fmla="*/ 103 w 104"/>
                <a:gd name="T15" fmla="*/ 62 h 104"/>
                <a:gd name="T16" fmla="*/ 104 w 104"/>
                <a:gd name="T17" fmla="*/ 52 h 104"/>
                <a:gd name="T18" fmla="*/ 103 w 104"/>
                <a:gd name="T19" fmla="*/ 41 h 104"/>
                <a:gd name="T20" fmla="*/ 100 w 104"/>
                <a:gd name="T21" fmla="*/ 31 h 104"/>
                <a:gd name="T22" fmla="*/ 95 w 104"/>
                <a:gd name="T23" fmla="*/ 22 h 104"/>
                <a:gd name="T24" fmla="*/ 89 w 104"/>
                <a:gd name="T25" fmla="*/ 15 h 104"/>
                <a:gd name="T26" fmla="*/ 81 w 104"/>
                <a:gd name="T27" fmla="*/ 8 h 104"/>
                <a:gd name="T28" fmla="*/ 73 w 104"/>
                <a:gd name="T29" fmla="*/ 4 h 104"/>
                <a:gd name="T30" fmla="*/ 62 w 104"/>
                <a:gd name="T31" fmla="*/ 1 h 104"/>
                <a:gd name="T32" fmla="*/ 52 w 104"/>
                <a:gd name="T33" fmla="*/ 0 h 104"/>
                <a:gd name="T34" fmla="*/ 42 w 104"/>
                <a:gd name="T35" fmla="*/ 1 h 104"/>
                <a:gd name="T36" fmla="*/ 32 w 104"/>
                <a:gd name="T37" fmla="*/ 4 h 104"/>
                <a:gd name="T38" fmla="*/ 24 w 104"/>
                <a:gd name="T39" fmla="*/ 8 h 104"/>
                <a:gd name="T40" fmla="*/ 16 w 104"/>
                <a:gd name="T41" fmla="*/ 15 h 104"/>
                <a:gd name="T42" fmla="*/ 9 w 104"/>
                <a:gd name="T43" fmla="*/ 22 h 104"/>
                <a:gd name="T44" fmla="*/ 4 w 104"/>
                <a:gd name="T45" fmla="*/ 31 h 104"/>
                <a:gd name="T46" fmla="*/ 1 w 104"/>
                <a:gd name="T47" fmla="*/ 41 h 104"/>
                <a:gd name="T48" fmla="*/ 0 w 104"/>
                <a:gd name="T49" fmla="*/ 52 h 104"/>
                <a:gd name="T50" fmla="*/ 1 w 104"/>
                <a:gd name="T51" fmla="*/ 62 h 104"/>
                <a:gd name="T52" fmla="*/ 4 w 104"/>
                <a:gd name="T53" fmla="*/ 72 h 104"/>
                <a:gd name="T54" fmla="*/ 9 w 104"/>
                <a:gd name="T55" fmla="*/ 81 h 104"/>
                <a:gd name="T56" fmla="*/ 16 w 104"/>
                <a:gd name="T57" fmla="*/ 89 h 104"/>
                <a:gd name="T58" fmla="*/ 24 w 104"/>
                <a:gd name="T59" fmla="*/ 95 h 104"/>
                <a:gd name="T60" fmla="*/ 32 w 104"/>
                <a:gd name="T61" fmla="*/ 100 h 104"/>
                <a:gd name="T62" fmla="*/ 42 w 104"/>
                <a:gd name="T63" fmla="*/ 103 h 104"/>
                <a:gd name="T64" fmla="*/ 52 w 104"/>
                <a:gd name="T65" fmla="*/ 104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3" name="Freeform 734"/>
            <p:cNvSpPr>
              <a:spLocks noChangeArrowheads="1"/>
            </p:cNvSpPr>
            <p:nvPr/>
          </p:nvSpPr>
          <p:spPr bwMode="auto">
            <a:xfrm>
              <a:off x="3611" y="2997"/>
              <a:ext cx="6" cy="6"/>
            </a:xfrm>
            <a:custGeom>
              <a:avLst/>
              <a:gdLst>
                <a:gd name="T0" fmla="*/ 25 w 52"/>
                <a:gd name="T1" fmla="*/ 52 h 52"/>
                <a:gd name="T2" fmla="*/ 35 w 52"/>
                <a:gd name="T3" fmla="*/ 50 h 52"/>
                <a:gd name="T4" fmla="*/ 44 w 52"/>
                <a:gd name="T5" fmla="*/ 44 h 52"/>
                <a:gd name="T6" fmla="*/ 50 w 52"/>
                <a:gd name="T7" fmla="*/ 36 h 52"/>
                <a:gd name="T8" fmla="*/ 52 w 52"/>
                <a:gd name="T9" fmla="*/ 25 h 52"/>
                <a:gd name="T10" fmla="*/ 50 w 52"/>
                <a:gd name="T11" fmla="*/ 15 h 52"/>
                <a:gd name="T12" fmla="*/ 44 w 52"/>
                <a:gd name="T13" fmla="*/ 7 h 52"/>
                <a:gd name="T14" fmla="*/ 35 w 52"/>
                <a:gd name="T15" fmla="*/ 2 h 52"/>
                <a:gd name="T16" fmla="*/ 25 w 52"/>
                <a:gd name="T17" fmla="*/ 0 h 52"/>
                <a:gd name="T18" fmla="*/ 15 w 52"/>
                <a:gd name="T19" fmla="*/ 2 h 52"/>
                <a:gd name="T20" fmla="*/ 7 w 52"/>
                <a:gd name="T21" fmla="*/ 7 h 52"/>
                <a:gd name="T22" fmla="*/ 2 w 52"/>
                <a:gd name="T23" fmla="*/ 15 h 52"/>
                <a:gd name="T24" fmla="*/ 0 w 52"/>
                <a:gd name="T25" fmla="*/ 25 h 52"/>
                <a:gd name="T26" fmla="*/ 2 w 52"/>
                <a:gd name="T27" fmla="*/ 36 h 52"/>
                <a:gd name="T28" fmla="*/ 7 w 52"/>
                <a:gd name="T29" fmla="*/ 44 h 52"/>
                <a:gd name="T30" fmla="*/ 15 w 52"/>
                <a:gd name="T31" fmla="*/ 50 h 52"/>
                <a:gd name="T32" fmla="*/ 25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4" name="Freeform 735"/>
            <p:cNvSpPr>
              <a:spLocks noChangeArrowheads="1"/>
            </p:cNvSpPr>
            <p:nvPr/>
          </p:nvSpPr>
          <p:spPr bwMode="auto">
            <a:xfrm>
              <a:off x="3621" y="2997"/>
              <a:ext cx="5" cy="6"/>
            </a:xfrm>
            <a:custGeom>
              <a:avLst/>
              <a:gdLst>
                <a:gd name="T0" fmla="*/ 27 w 52"/>
                <a:gd name="T1" fmla="*/ 52 h 52"/>
                <a:gd name="T2" fmla="*/ 37 w 52"/>
                <a:gd name="T3" fmla="*/ 50 h 52"/>
                <a:gd name="T4" fmla="*/ 45 w 52"/>
                <a:gd name="T5" fmla="*/ 45 h 52"/>
                <a:gd name="T6" fmla="*/ 50 w 52"/>
                <a:gd name="T7" fmla="*/ 37 h 52"/>
                <a:gd name="T8" fmla="*/ 52 w 52"/>
                <a:gd name="T9" fmla="*/ 26 h 52"/>
                <a:gd name="T10" fmla="*/ 50 w 52"/>
                <a:gd name="T11" fmla="*/ 16 h 52"/>
                <a:gd name="T12" fmla="*/ 45 w 52"/>
                <a:gd name="T13" fmla="*/ 8 h 52"/>
                <a:gd name="T14" fmla="*/ 37 w 52"/>
                <a:gd name="T15" fmla="*/ 2 h 52"/>
                <a:gd name="T16" fmla="*/ 27 w 52"/>
                <a:gd name="T17" fmla="*/ 0 h 52"/>
                <a:gd name="T18" fmla="*/ 17 w 52"/>
                <a:gd name="T19" fmla="*/ 2 h 52"/>
                <a:gd name="T20" fmla="*/ 8 w 52"/>
                <a:gd name="T21" fmla="*/ 8 h 52"/>
                <a:gd name="T22" fmla="*/ 2 w 52"/>
                <a:gd name="T23" fmla="*/ 16 h 52"/>
                <a:gd name="T24" fmla="*/ 0 w 52"/>
                <a:gd name="T25" fmla="*/ 26 h 52"/>
                <a:gd name="T26" fmla="*/ 2 w 52"/>
                <a:gd name="T27" fmla="*/ 37 h 52"/>
                <a:gd name="T28" fmla="*/ 8 w 52"/>
                <a:gd name="T29" fmla="*/ 45 h 52"/>
                <a:gd name="T30" fmla="*/ 17 w 52"/>
                <a:gd name="T31" fmla="*/ 50 h 52"/>
                <a:gd name="T32" fmla="*/ 27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5" name="Freeform 736"/>
            <p:cNvSpPr>
              <a:spLocks noChangeArrowheads="1"/>
            </p:cNvSpPr>
            <p:nvPr/>
          </p:nvSpPr>
          <p:spPr bwMode="auto">
            <a:xfrm>
              <a:off x="3582" y="2918"/>
              <a:ext cx="16" cy="79"/>
            </a:xfrm>
            <a:custGeom>
              <a:avLst/>
              <a:gdLst>
                <a:gd name="T0" fmla="*/ 46 w 148"/>
                <a:gd name="T1" fmla="*/ 14 h 712"/>
                <a:gd name="T2" fmla="*/ 42 w 148"/>
                <a:gd name="T3" fmla="*/ 29 h 712"/>
                <a:gd name="T4" fmla="*/ 32 w 148"/>
                <a:gd name="T5" fmla="*/ 68 h 712"/>
                <a:gd name="T6" fmla="*/ 18 w 148"/>
                <a:gd name="T7" fmla="*/ 132 h 712"/>
                <a:gd name="T8" fmla="*/ 7 w 148"/>
                <a:gd name="T9" fmla="*/ 217 h 712"/>
                <a:gd name="T10" fmla="*/ 0 w 148"/>
                <a:gd name="T11" fmla="*/ 319 h 712"/>
                <a:gd name="T12" fmla="*/ 1 w 148"/>
                <a:gd name="T13" fmla="*/ 438 h 712"/>
                <a:gd name="T14" fmla="*/ 13 w 148"/>
                <a:gd name="T15" fmla="*/ 570 h 712"/>
                <a:gd name="T16" fmla="*/ 41 w 148"/>
                <a:gd name="T17" fmla="*/ 712 h 712"/>
                <a:gd name="T18" fmla="*/ 143 w 148"/>
                <a:gd name="T19" fmla="*/ 707 h 712"/>
                <a:gd name="T20" fmla="*/ 139 w 148"/>
                <a:gd name="T21" fmla="*/ 685 h 712"/>
                <a:gd name="T22" fmla="*/ 128 w 148"/>
                <a:gd name="T23" fmla="*/ 628 h 712"/>
                <a:gd name="T24" fmla="*/ 116 w 148"/>
                <a:gd name="T25" fmla="*/ 543 h 712"/>
                <a:gd name="T26" fmla="*/ 105 w 148"/>
                <a:gd name="T27" fmla="*/ 439 h 712"/>
                <a:gd name="T28" fmla="*/ 99 w 148"/>
                <a:gd name="T29" fmla="*/ 324 h 712"/>
                <a:gd name="T30" fmla="*/ 102 w 148"/>
                <a:gd name="T31" fmla="*/ 209 h 712"/>
                <a:gd name="T32" fmla="*/ 117 w 148"/>
                <a:gd name="T33" fmla="*/ 100 h 712"/>
                <a:gd name="T34" fmla="*/ 148 w 148"/>
                <a:gd name="T35" fmla="*/ 8 h 712"/>
                <a:gd name="T36" fmla="*/ 148 w 148"/>
                <a:gd name="T37" fmla="*/ 7 h 712"/>
                <a:gd name="T38" fmla="*/ 148 w 148"/>
                <a:gd name="T39" fmla="*/ 5 h 712"/>
                <a:gd name="T40" fmla="*/ 146 w 148"/>
                <a:gd name="T41" fmla="*/ 3 h 712"/>
                <a:gd name="T42" fmla="*/ 140 w 148"/>
                <a:gd name="T43" fmla="*/ 0 h 712"/>
                <a:gd name="T44" fmla="*/ 127 w 148"/>
                <a:gd name="T45" fmla="*/ 0 h 712"/>
                <a:gd name="T46" fmla="*/ 109 w 148"/>
                <a:gd name="T47" fmla="*/ 1 h 712"/>
                <a:gd name="T48" fmla="*/ 83 w 148"/>
                <a:gd name="T49" fmla="*/ 6 h 712"/>
                <a:gd name="T50" fmla="*/ 46 w 148"/>
                <a:gd name="T51" fmla="*/ 14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6" name="Freeform 737"/>
            <p:cNvSpPr>
              <a:spLocks noChangeArrowheads="1"/>
            </p:cNvSpPr>
            <p:nvPr/>
          </p:nvSpPr>
          <p:spPr bwMode="auto">
            <a:xfrm>
              <a:off x="3666" y="2908"/>
              <a:ext cx="23" cy="88"/>
            </a:xfrm>
            <a:custGeom>
              <a:avLst/>
              <a:gdLst>
                <a:gd name="T0" fmla="*/ 201 w 201"/>
                <a:gd name="T1" fmla="*/ 5 h 795"/>
                <a:gd name="T2" fmla="*/ 196 w 201"/>
                <a:gd name="T3" fmla="*/ 10 h 795"/>
                <a:gd name="T4" fmla="*/ 183 w 201"/>
                <a:gd name="T5" fmla="*/ 31 h 795"/>
                <a:gd name="T6" fmla="*/ 165 w 201"/>
                <a:gd name="T7" fmla="*/ 73 h 795"/>
                <a:gd name="T8" fmla="*/ 148 w 201"/>
                <a:gd name="T9" fmla="*/ 140 h 795"/>
                <a:gd name="T10" fmla="*/ 134 w 201"/>
                <a:gd name="T11" fmla="*/ 240 h 795"/>
                <a:gd name="T12" fmla="*/ 127 w 201"/>
                <a:gd name="T13" fmla="*/ 379 h 795"/>
                <a:gd name="T14" fmla="*/ 131 w 201"/>
                <a:gd name="T15" fmla="*/ 561 h 795"/>
                <a:gd name="T16" fmla="*/ 150 w 201"/>
                <a:gd name="T17" fmla="*/ 795 h 795"/>
                <a:gd name="T18" fmla="*/ 37 w 201"/>
                <a:gd name="T19" fmla="*/ 795 h 795"/>
                <a:gd name="T20" fmla="*/ 33 w 201"/>
                <a:gd name="T21" fmla="*/ 771 h 795"/>
                <a:gd name="T22" fmla="*/ 24 w 201"/>
                <a:gd name="T23" fmla="*/ 707 h 795"/>
                <a:gd name="T24" fmla="*/ 13 w 201"/>
                <a:gd name="T25" fmla="*/ 611 h 795"/>
                <a:gd name="T26" fmla="*/ 3 w 201"/>
                <a:gd name="T27" fmla="*/ 493 h 795"/>
                <a:gd name="T28" fmla="*/ 0 w 201"/>
                <a:gd name="T29" fmla="*/ 363 h 795"/>
                <a:gd name="T30" fmla="*/ 7 w 201"/>
                <a:gd name="T31" fmla="*/ 231 h 795"/>
                <a:gd name="T32" fmla="*/ 28 w 201"/>
                <a:gd name="T33" fmla="*/ 107 h 795"/>
                <a:gd name="T34" fmla="*/ 66 w 201"/>
                <a:gd name="T35" fmla="*/ 0 h 795"/>
                <a:gd name="T36" fmla="*/ 201 w 201"/>
                <a:gd name="T37" fmla="*/ 5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7" name="Freeform 738"/>
            <p:cNvSpPr>
              <a:spLocks noChangeArrowheads="1"/>
            </p:cNvSpPr>
            <p:nvPr/>
          </p:nvSpPr>
          <p:spPr bwMode="auto">
            <a:xfrm>
              <a:off x="3582" y="2922"/>
              <a:ext cx="15" cy="69"/>
            </a:xfrm>
            <a:custGeom>
              <a:avLst/>
              <a:gdLst>
                <a:gd name="T0" fmla="*/ 41 w 129"/>
                <a:gd name="T1" fmla="*/ 12 h 622"/>
                <a:gd name="T2" fmla="*/ 37 w 129"/>
                <a:gd name="T3" fmla="*/ 24 h 622"/>
                <a:gd name="T4" fmla="*/ 29 w 129"/>
                <a:gd name="T5" fmla="*/ 59 h 622"/>
                <a:gd name="T6" fmla="*/ 18 w 129"/>
                <a:gd name="T7" fmla="*/ 115 h 622"/>
                <a:gd name="T8" fmla="*/ 6 w 129"/>
                <a:gd name="T9" fmla="*/ 189 h 622"/>
                <a:gd name="T10" fmla="*/ 0 w 129"/>
                <a:gd name="T11" fmla="*/ 279 h 622"/>
                <a:gd name="T12" fmla="*/ 1 w 129"/>
                <a:gd name="T13" fmla="*/ 382 h 622"/>
                <a:gd name="T14" fmla="*/ 11 w 129"/>
                <a:gd name="T15" fmla="*/ 497 h 622"/>
                <a:gd name="T16" fmla="*/ 36 w 129"/>
                <a:gd name="T17" fmla="*/ 622 h 622"/>
                <a:gd name="T18" fmla="*/ 124 w 129"/>
                <a:gd name="T19" fmla="*/ 617 h 622"/>
                <a:gd name="T20" fmla="*/ 120 w 129"/>
                <a:gd name="T21" fmla="*/ 598 h 622"/>
                <a:gd name="T22" fmla="*/ 112 w 129"/>
                <a:gd name="T23" fmla="*/ 548 h 622"/>
                <a:gd name="T24" fmla="*/ 101 w 129"/>
                <a:gd name="T25" fmla="*/ 473 h 622"/>
                <a:gd name="T26" fmla="*/ 92 w 129"/>
                <a:gd name="T27" fmla="*/ 382 h 622"/>
                <a:gd name="T28" fmla="*/ 87 w 129"/>
                <a:gd name="T29" fmla="*/ 282 h 622"/>
                <a:gd name="T30" fmla="*/ 89 w 129"/>
                <a:gd name="T31" fmla="*/ 182 h 622"/>
                <a:gd name="T32" fmla="*/ 102 w 129"/>
                <a:gd name="T33" fmla="*/ 87 h 622"/>
                <a:gd name="T34" fmla="*/ 129 w 129"/>
                <a:gd name="T35" fmla="*/ 7 h 622"/>
                <a:gd name="T36" fmla="*/ 129 w 129"/>
                <a:gd name="T37" fmla="*/ 6 h 622"/>
                <a:gd name="T38" fmla="*/ 129 w 129"/>
                <a:gd name="T39" fmla="*/ 4 h 622"/>
                <a:gd name="T40" fmla="*/ 127 w 129"/>
                <a:gd name="T41" fmla="*/ 2 h 622"/>
                <a:gd name="T42" fmla="*/ 122 w 129"/>
                <a:gd name="T43" fmla="*/ 0 h 622"/>
                <a:gd name="T44" fmla="*/ 112 w 129"/>
                <a:gd name="T45" fmla="*/ 0 h 622"/>
                <a:gd name="T46" fmla="*/ 96 w 129"/>
                <a:gd name="T47" fmla="*/ 1 h 622"/>
                <a:gd name="T48" fmla="*/ 72 w 129"/>
                <a:gd name="T49" fmla="*/ 5 h 622"/>
                <a:gd name="T50" fmla="*/ 41 w 129"/>
                <a:gd name="T51" fmla="*/ 12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8" name="Freeform 739"/>
            <p:cNvSpPr>
              <a:spLocks noChangeArrowheads="1"/>
            </p:cNvSpPr>
            <p:nvPr/>
          </p:nvSpPr>
          <p:spPr bwMode="auto">
            <a:xfrm>
              <a:off x="3583" y="2927"/>
              <a:ext cx="12" cy="59"/>
            </a:xfrm>
            <a:custGeom>
              <a:avLst/>
              <a:gdLst>
                <a:gd name="T0" fmla="*/ 35 w 110"/>
                <a:gd name="T1" fmla="*/ 10 h 531"/>
                <a:gd name="T2" fmla="*/ 32 w 110"/>
                <a:gd name="T3" fmla="*/ 20 h 531"/>
                <a:gd name="T4" fmla="*/ 24 w 110"/>
                <a:gd name="T5" fmla="*/ 50 h 531"/>
                <a:gd name="T6" fmla="*/ 15 w 110"/>
                <a:gd name="T7" fmla="*/ 98 h 531"/>
                <a:gd name="T8" fmla="*/ 5 w 110"/>
                <a:gd name="T9" fmla="*/ 160 h 531"/>
                <a:gd name="T10" fmla="*/ 0 w 110"/>
                <a:gd name="T11" fmla="*/ 237 h 531"/>
                <a:gd name="T12" fmla="*/ 1 w 110"/>
                <a:gd name="T13" fmla="*/ 326 h 531"/>
                <a:gd name="T14" fmla="*/ 10 w 110"/>
                <a:gd name="T15" fmla="*/ 424 h 531"/>
                <a:gd name="T16" fmla="*/ 31 w 110"/>
                <a:gd name="T17" fmla="*/ 531 h 531"/>
                <a:gd name="T18" fmla="*/ 106 w 110"/>
                <a:gd name="T19" fmla="*/ 525 h 531"/>
                <a:gd name="T20" fmla="*/ 103 w 110"/>
                <a:gd name="T21" fmla="*/ 510 h 531"/>
                <a:gd name="T22" fmla="*/ 96 w 110"/>
                <a:gd name="T23" fmla="*/ 467 h 531"/>
                <a:gd name="T24" fmla="*/ 87 w 110"/>
                <a:gd name="T25" fmla="*/ 404 h 531"/>
                <a:gd name="T26" fmla="*/ 79 w 110"/>
                <a:gd name="T27" fmla="*/ 326 h 531"/>
                <a:gd name="T28" fmla="*/ 74 w 110"/>
                <a:gd name="T29" fmla="*/ 241 h 531"/>
                <a:gd name="T30" fmla="*/ 76 w 110"/>
                <a:gd name="T31" fmla="*/ 155 h 531"/>
                <a:gd name="T32" fmla="*/ 87 w 110"/>
                <a:gd name="T33" fmla="*/ 74 h 531"/>
                <a:gd name="T34" fmla="*/ 110 w 110"/>
                <a:gd name="T35" fmla="*/ 6 h 531"/>
                <a:gd name="T36" fmla="*/ 110 w 110"/>
                <a:gd name="T37" fmla="*/ 5 h 531"/>
                <a:gd name="T38" fmla="*/ 110 w 110"/>
                <a:gd name="T39" fmla="*/ 4 h 531"/>
                <a:gd name="T40" fmla="*/ 108 w 110"/>
                <a:gd name="T41" fmla="*/ 2 h 531"/>
                <a:gd name="T42" fmla="*/ 104 w 110"/>
                <a:gd name="T43" fmla="*/ 0 h 531"/>
                <a:gd name="T44" fmla="*/ 95 w 110"/>
                <a:gd name="T45" fmla="*/ 0 h 531"/>
                <a:gd name="T46" fmla="*/ 82 w 110"/>
                <a:gd name="T47" fmla="*/ 1 h 531"/>
                <a:gd name="T48" fmla="*/ 62 w 110"/>
                <a:gd name="T49" fmla="*/ 4 h 531"/>
                <a:gd name="T50" fmla="*/ 35 w 110"/>
                <a:gd name="T51" fmla="*/ 10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09" name="Freeform 740"/>
            <p:cNvSpPr>
              <a:spLocks noChangeArrowheads="1"/>
            </p:cNvSpPr>
            <p:nvPr/>
          </p:nvSpPr>
          <p:spPr bwMode="auto">
            <a:xfrm>
              <a:off x="3584" y="2932"/>
              <a:ext cx="10" cy="48"/>
            </a:xfrm>
            <a:custGeom>
              <a:avLst/>
              <a:gdLst>
                <a:gd name="T0" fmla="*/ 29 w 92"/>
                <a:gd name="T1" fmla="*/ 8 h 438"/>
                <a:gd name="T2" fmla="*/ 26 w 92"/>
                <a:gd name="T3" fmla="*/ 16 h 438"/>
                <a:gd name="T4" fmla="*/ 20 w 92"/>
                <a:gd name="T5" fmla="*/ 42 h 438"/>
                <a:gd name="T6" fmla="*/ 12 w 92"/>
                <a:gd name="T7" fmla="*/ 81 h 438"/>
                <a:gd name="T8" fmla="*/ 4 w 92"/>
                <a:gd name="T9" fmla="*/ 133 h 438"/>
                <a:gd name="T10" fmla="*/ 0 w 92"/>
                <a:gd name="T11" fmla="*/ 196 h 438"/>
                <a:gd name="T12" fmla="*/ 0 w 92"/>
                <a:gd name="T13" fmla="*/ 270 h 438"/>
                <a:gd name="T14" fmla="*/ 9 w 92"/>
                <a:gd name="T15" fmla="*/ 351 h 438"/>
                <a:gd name="T16" fmla="*/ 25 w 92"/>
                <a:gd name="T17" fmla="*/ 438 h 438"/>
                <a:gd name="T18" fmla="*/ 88 w 92"/>
                <a:gd name="T19" fmla="*/ 435 h 438"/>
                <a:gd name="T20" fmla="*/ 85 w 92"/>
                <a:gd name="T21" fmla="*/ 422 h 438"/>
                <a:gd name="T22" fmla="*/ 79 w 92"/>
                <a:gd name="T23" fmla="*/ 386 h 438"/>
                <a:gd name="T24" fmla="*/ 72 w 92"/>
                <a:gd name="T25" fmla="*/ 334 h 438"/>
                <a:gd name="T26" fmla="*/ 65 w 92"/>
                <a:gd name="T27" fmla="*/ 270 h 438"/>
                <a:gd name="T28" fmla="*/ 61 w 92"/>
                <a:gd name="T29" fmla="*/ 199 h 438"/>
                <a:gd name="T30" fmla="*/ 63 w 92"/>
                <a:gd name="T31" fmla="*/ 129 h 438"/>
                <a:gd name="T32" fmla="*/ 73 w 92"/>
                <a:gd name="T33" fmla="*/ 61 h 438"/>
                <a:gd name="T34" fmla="*/ 92 w 92"/>
                <a:gd name="T35" fmla="*/ 5 h 438"/>
                <a:gd name="T36" fmla="*/ 92 w 92"/>
                <a:gd name="T37" fmla="*/ 4 h 438"/>
                <a:gd name="T38" fmla="*/ 92 w 92"/>
                <a:gd name="T39" fmla="*/ 3 h 438"/>
                <a:gd name="T40" fmla="*/ 90 w 92"/>
                <a:gd name="T41" fmla="*/ 1 h 438"/>
                <a:gd name="T42" fmla="*/ 87 w 92"/>
                <a:gd name="T43" fmla="*/ 0 h 438"/>
                <a:gd name="T44" fmla="*/ 80 w 92"/>
                <a:gd name="T45" fmla="*/ 0 h 438"/>
                <a:gd name="T46" fmla="*/ 68 w 92"/>
                <a:gd name="T47" fmla="*/ 0 h 438"/>
                <a:gd name="T48" fmla="*/ 51 w 92"/>
                <a:gd name="T49" fmla="*/ 3 h 438"/>
                <a:gd name="T50" fmla="*/ 29 w 92"/>
                <a:gd name="T51" fmla="*/ 8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10" name="Freeform 741"/>
            <p:cNvSpPr>
              <a:spLocks noChangeArrowheads="1"/>
            </p:cNvSpPr>
            <p:nvPr/>
          </p:nvSpPr>
          <p:spPr bwMode="auto">
            <a:xfrm>
              <a:off x="3584" y="2936"/>
              <a:ext cx="8" cy="39"/>
            </a:xfrm>
            <a:custGeom>
              <a:avLst/>
              <a:gdLst>
                <a:gd name="T0" fmla="*/ 23 w 73"/>
                <a:gd name="T1" fmla="*/ 7 h 347"/>
                <a:gd name="T2" fmla="*/ 21 w 73"/>
                <a:gd name="T3" fmla="*/ 14 h 347"/>
                <a:gd name="T4" fmla="*/ 16 w 73"/>
                <a:gd name="T5" fmla="*/ 33 h 347"/>
                <a:gd name="T6" fmla="*/ 10 w 73"/>
                <a:gd name="T7" fmla="*/ 64 h 347"/>
                <a:gd name="T8" fmla="*/ 4 w 73"/>
                <a:gd name="T9" fmla="*/ 105 h 347"/>
                <a:gd name="T10" fmla="*/ 0 w 73"/>
                <a:gd name="T11" fmla="*/ 155 h 347"/>
                <a:gd name="T12" fmla="*/ 0 w 73"/>
                <a:gd name="T13" fmla="*/ 213 h 347"/>
                <a:gd name="T14" fmla="*/ 7 w 73"/>
                <a:gd name="T15" fmla="*/ 278 h 347"/>
                <a:gd name="T16" fmla="*/ 20 w 73"/>
                <a:gd name="T17" fmla="*/ 347 h 347"/>
                <a:gd name="T18" fmla="*/ 70 w 73"/>
                <a:gd name="T19" fmla="*/ 344 h 347"/>
                <a:gd name="T20" fmla="*/ 68 w 73"/>
                <a:gd name="T21" fmla="*/ 334 h 347"/>
                <a:gd name="T22" fmla="*/ 63 w 73"/>
                <a:gd name="T23" fmla="*/ 305 h 347"/>
                <a:gd name="T24" fmla="*/ 56 w 73"/>
                <a:gd name="T25" fmla="*/ 265 h 347"/>
                <a:gd name="T26" fmla="*/ 51 w 73"/>
                <a:gd name="T27" fmla="*/ 213 h 347"/>
                <a:gd name="T28" fmla="*/ 48 w 73"/>
                <a:gd name="T29" fmla="*/ 158 h 347"/>
                <a:gd name="T30" fmla="*/ 50 w 73"/>
                <a:gd name="T31" fmla="*/ 101 h 347"/>
                <a:gd name="T32" fmla="*/ 57 w 73"/>
                <a:gd name="T33" fmla="*/ 49 h 347"/>
                <a:gd name="T34" fmla="*/ 73 w 73"/>
                <a:gd name="T35" fmla="*/ 4 h 347"/>
                <a:gd name="T36" fmla="*/ 73 w 73"/>
                <a:gd name="T37" fmla="*/ 4 h 347"/>
                <a:gd name="T38" fmla="*/ 73 w 73"/>
                <a:gd name="T39" fmla="*/ 2 h 347"/>
                <a:gd name="T40" fmla="*/ 72 w 73"/>
                <a:gd name="T41" fmla="*/ 1 h 347"/>
                <a:gd name="T42" fmla="*/ 69 w 73"/>
                <a:gd name="T43" fmla="*/ 0 h 347"/>
                <a:gd name="T44" fmla="*/ 63 w 73"/>
                <a:gd name="T45" fmla="*/ 0 h 347"/>
                <a:gd name="T46" fmla="*/ 53 w 73"/>
                <a:gd name="T47" fmla="*/ 1 h 347"/>
                <a:gd name="T48" fmla="*/ 41 w 73"/>
                <a:gd name="T49" fmla="*/ 3 h 347"/>
                <a:gd name="T50" fmla="*/ 23 w 73"/>
                <a:gd name="T51" fmla="*/ 7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11" name="Freeform 742"/>
            <p:cNvSpPr>
              <a:spLocks noChangeArrowheads="1"/>
            </p:cNvSpPr>
            <p:nvPr/>
          </p:nvSpPr>
          <p:spPr bwMode="auto">
            <a:xfrm>
              <a:off x="3585" y="2941"/>
              <a:ext cx="6" cy="28"/>
            </a:xfrm>
            <a:custGeom>
              <a:avLst/>
              <a:gdLst>
                <a:gd name="T0" fmla="*/ 16 w 52"/>
                <a:gd name="T1" fmla="*/ 5 h 256"/>
                <a:gd name="T2" fmla="*/ 15 w 52"/>
                <a:gd name="T3" fmla="*/ 10 h 256"/>
                <a:gd name="T4" fmla="*/ 11 w 52"/>
                <a:gd name="T5" fmla="*/ 24 h 256"/>
                <a:gd name="T6" fmla="*/ 6 w 52"/>
                <a:gd name="T7" fmla="*/ 47 h 256"/>
                <a:gd name="T8" fmla="*/ 2 w 52"/>
                <a:gd name="T9" fmla="*/ 77 h 256"/>
                <a:gd name="T10" fmla="*/ 0 w 52"/>
                <a:gd name="T11" fmla="*/ 115 h 256"/>
                <a:gd name="T12" fmla="*/ 0 w 52"/>
                <a:gd name="T13" fmla="*/ 157 h 256"/>
                <a:gd name="T14" fmla="*/ 4 w 52"/>
                <a:gd name="T15" fmla="*/ 205 h 256"/>
                <a:gd name="T16" fmla="*/ 14 w 52"/>
                <a:gd name="T17" fmla="*/ 256 h 256"/>
                <a:gd name="T18" fmla="*/ 50 w 52"/>
                <a:gd name="T19" fmla="*/ 254 h 256"/>
                <a:gd name="T20" fmla="*/ 49 w 52"/>
                <a:gd name="T21" fmla="*/ 247 h 256"/>
                <a:gd name="T22" fmla="*/ 45 w 52"/>
                <a:gd name="T23" fmla="*/ 226 h 256"/>
                <a:gd name="T24" fmla="*/ 41 w 52"/>
                <a:gd name="T25" fmla="*/ 195 h 256"/>
                <a:gd name="T26" fmla="*/ 37 w 52"/>
                <a:gd name="T27" fmla="*/ 157 h 256"/>
                <a:gd name="T28" fmla="*/ 35 w 52"/>
                <a:gd name="T29" fmla="*/ 116 h 256"/>
                <a:gd name="T30" fmla="*/ 36 w 52"/>
                <a:gd name="T31" fmla="*/ 74 h 256"/>
                <a:gd name="T32" fmla="*/ 41 w 52"/>
                <a:gd name="T33" fmla="*/ 35 h 256"/>
                <a:gd name="T34" fmla="*/ 52 w 52"/>
                <a:gd name="T35" fmla="*/ 3 h 256"/>
                <a:gd name="T36" fmla="*/ 52 w 52"/>
                <a:gd name="T37" fmla="*/ 3 h 256"/>
                <a:gd name="T38" fmla="*/ 52 w 52"/>
                <a:gd name="T39" fmla="*/ 2 h 256"/>
                <a:gd name="T40" fmla="*/ 51 w 52"/>
                <a:gd name="T41" fmla="*/ 1 h 256"/>
                <a:gd name="T42" fmla="*/ 49 w 52"/>
                <a:gd name="T43" fmla="*/ 0 h 256"/>
                <a:gd name="T44" fmla="*/ 45 w 52"/>
                <a:gd name="T45" fmla="*/ 0 h 256"/>
                <a:gd name="T46" fmla="*/ 39 w 52"/>
                <a:gd name="T47" fmla="*/ 0 h 256"/>
                <a:gd name="T48" fmla="*/ 29 w 52"/>
                <a:gd name="T49" fmla="*/ 2 h 256"/>
                <a:gd name="T50" fmla="*/ 16 w 52"/>
                <a:gd name="T51" fmla="*/ 5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12" name="Freeform 743"/>
            <p:cNvSpPr>
              <a:spLocks noChangeArrowheads="1"/>
            </p:cNvSpPr>
            <p:nvPr/>
          </p:nvSpPr>
          <p:spPr bwMode="auto">
            <a:xfrm>
              <a:off x="3667" y="2913"/>
              <a:ext cx="20" cy="77"/>
            </a:xfrm>
            <a:custGeom>
              <a:avLst/>
              <a:gdLst>
                <a:gd name="T0" fmla="*/ 176 w 176"/>
                <a:gd name="T1" fmla="*/ 5 h 693"/>
                <a:gd name="T2" fmla="*/ 172 w 176"/>
                <a:gd name="T3" fmla="*/ 10 h 693"/>
                <a:gd name="T4" fmla="*/ 159 w 176"/>
                <a:gd name="T5" fmla="*/ 28 h 693"/>
                <a:gd name="T6" fmla="*/ 144 w 176"/>
                <a:gd name="T7" fmla="*/ 63 h 693"/>
                <a:gd name="T8" fmla="*/ 129 w 176"/>
                <a:gd name="T9" fmla="*/ 123 h 693"/>
                <a:gd name="T10" fmla="*/ 117 w 176"/>
                <a:gd name="T11" fmla="*/ 210 h 693"/>
                <a:gd name="T12" fmla="*/ 110 w 176"/>
                <a:gd name="T13" fmla="*/ 331 h 693"/>
                <a:gd name="T14" fmla="*/ 115 w 176"/>
                <a:gd name="T15" fmla="*/ 490 h 693"/>
                <a:gd name="T16" fmla="*/ 131 w 176"/>
                <a:gd name="T17" fmla="*/ 693 h 693"/>
                <a:gd name="T18" fmla="*/ 32 w 176"/>
                <a:gd name="T19" fmla="*/ 693 h 693"/>
                <a:gd name="T20" fmla="*/ 29 w 176"/>
                <a:gd name="T21" fmla="*/ 673 h 693"/>
                <a:gd name="T22" fmla="*/ 20 w 176"/>
                <a:gd name="T23" fmla="*/ 617 h 693"/>
                <a:gd name="T24" fmla="*/ 11 w 176"/>
                <a:gd name="T25" fmla="*/ 533 h 693"/>
                <a:gd name="T26" fmla="*/ 3 w 176"/>
                <a:gd name="T27" fmla="*/ 430 h 693"/>
                <a:gd name="T28" fmla="*/ 0 w 176"/>
                <a:gd name="T29" fmla="*/ 317 h 693"/>
                <a:gd name="T30" fmla="*/ 6 w 176"/>
                <a:gd name="T31" fmla="*/ 202 h 693"/>
                <a:gd name="T32" fmla="*/ 23 w 176"/>
                <a:gd name="T33" fmla="*/ 93 h 693"/>
                <a:gd name="T34" fmla="*/ 57 w 176"/>
                <a:gd name="T35" fmla="*/ 0 h 693"/>
                <a:gd name="T36" fmla="*/ 176 w 176"/>
                <a:gd name="T37" fmla="*/ 5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13" name="Freeform 744"/>
            <p:cNvSpPr>
              <a:spLocks noChangeArrowheads="1"/>
            </p:cNvSpPr>
            <p:nvPr/>
          </p:nvSpPr>
          <p:spPr bwMode="auto">
            <a:xfrm>
              <a:off x="3668" y="2919"/>
              <a:ext cx="16" cy="65"/>
            </a:xfrm>
            <a:custGeom>
              <a:avLst/>
              <a:gdLst>
                <a:gd name="T0" fmla="*/ 149 w 149"/>
                <a:gd name="T1" fmla="*/ 4 h 592"/>
                <a:gd name="T2" fmla="*/ 145 w 149"/>
                <a:gd name="T3" fmla="*/ 8 h 592"/>
                <a:gd name="T4" fmla="*/ 136 w 149"/>
                <a:gd name="T5" fmla="*/ 24 h 592"/>
                <a:gd name="T6" fmla="*/ 123 w 149"/>
                <a:gd name="T7" fmla="*/ 54 h 592"/>
                <a:gd name="T8" fmla="*/ 110 w 149"/>
                <a:gd name="T9" fmla="*/ 104 h 592"/>
                <a:gd name="T10" fmla="*/ 99 w 149"/>
                <a:gd name="T11" fmla="*/ 179 h 592"/>
                <a:gd name="T12" fmla="*/ 94 w 149"/>
                <a:gd name="T13" fmla="*/ 282 h 592"/>
                <a:gd name="T14" fmla="*/ 97 w 149"/>
                <a:gd name="T15" fmla="*/ 418 h 592"/>
                <a:gd name="T16" fmla="*/ 112 w 149"/>
                <a:gd name="T17" fmla="*/ 592 h 592"/>
                <a:gd name="T18" fmla="*/ 27 w 149"/>
                <a:gd name="T19" fmla="*/ 592 h 592"/>
                <a:gd name="T20" fmla="*/ 24 w 149"/>
                <a:gd name="T21" fmla="*/ 575 h 592"/>
                <a:gd name="T22" fmla="*/ 17 w 149"/>
                <a:gd name="T23" fmla="*/ 527 h 592"/>
                <a:gd name="T24" fmla="*/ 9 w 149"/>
                <a:gd name="T25" fmla="*/ 455 h 592"/>
                <a:gd name="T26" fmla="*/ 2 w 149"/>
                <a:gd name="T27" fmla="*/ 367 h 592"/>
                <a:gd name="T28" fmla="*/ 0 w 149"/>
                <a:gd name="T29" fmla="*/ 271 h 592"/>
                <a:gd name="T30" fmla="*/ 5 w 149"/>
                <a:gd name="T31" fmla="*/ 173 h 592"/>
                <a:gd name="T32" fmla="*/ 20 w 149"/>
                <a:gd name="T33" fmla="*/ 80 h 592"/>
                <a:gd name="T34" fmla="*/ 48 w 149"/>
                <a:gd name="T35" fmla="*/ 0 h 592"/>
                <a:gd name="T36" fmla="*/ 149 w 149"/>
                <a:gd name="T37" fmla="*/ 4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14" name="Freeform 745"/>
            <p:cNvSpPr>
              <a:spLocks noChangeArrowheads="1"/>
            </p:cNvSpPr>
            <p:nvPr/>
          </p:nvSpPr>
          <p:spPr bwMode="auto">
            <a:xfrm>
              <a:off x="3669" y="2924"/>
              <a:ext cx="13" cy="54"/>
            </a:xfrm>
            <a:custGeom>
              <a:avLst/>
              <a:gdLst>
                <a:gd name="T0" fmla="*/ 124 w 124"/>
                <a:gd name="T1" fmla="*/ 4 h 490"/>
                <a:gd name="T2" fmla="*/ 121 w 124"/>
                <a:gd name="T3" fmla="*/ 7 h 490"/>
                <a:gd name="T4" fmla="*/ 113 w 124"/>
                <a:gd name="T5" fmla="*/ 21 h 490"/>
                <a:gd name="T6" fmla="*/ 103 w 124"/>
                <a:gd name="T7" fmla="*/ 45 h 490"/>
                <a:gd name="T8" fmla="*/ 91 w 124"/>
                <a:gd name="T9" fmla="*/ 87 h 490"/>
                <a:gd name="T10" fmla="*/ 83 w 124"/>
                <a:gd name="T11" fmla="*/ 148 h 490"/>
                <a:gd name="T12" fmla="*/ 79 w 124"/>
                <a:gd name="T13" fmla="*/ 234 h 490"/>
                <a:gd name="T14" fmla="*/ 81 w 124"/>
                <a:gd name="T15" fmla="*/ 347 h 490"/>
                <a:gd name="T16" fmla="*/ 93 w 124"/>
                <a:gd name="T17" fmla="*/ 490 h 490"/>
                <a:gd name="T18" fmla="*/ 23 w 124"/>
                <a:gd name="T19" fmla="*/ 490 h 490"/>
                <a:gd name="T20" fmla="*/ 21 w 124"/>
                <a:gd name="T21" fmla="*/ 476 h 490"/>
                <a:gd name="T22" fmla="*/ 15 w 124"/>
                <a:gd name="T23" fmla="*/ 436 h 490"/>
                <a:gd name="T24" fmla="*/ 8 w 124"/>
                <a:gd name="T25" fmla="*/ 377 h 490"/>
                <a:gd name="T26" fmla="*/ 2 w 124"/>
                <a:gd name="T27" fmla="*/ 304 h 490"/>
                <a:gd name="T28" fmla="*/ 0 w 124"/>
                <a:gd name="T29" fmla="*/ 224 h 490"/>
                <a:gd name="T30" fmla="*/ 4 w 124"/>
                <a:gd name="T31" fmla="*/ 143 h 490"/>
                <a:gd name="T32" fmla="*/ 17 w 124"/>
                <a:gd name="T33" fmla="*/ 67 h 490"/>
                <a:gd name="T34" fmla="*/ 40 w 124"/>
                <a:gd name="T35" fmla="*/ 0 h 490"/>
                <a:gd name="T36" fmla="*/ 124 w 124"/>
                <a:gd name="T37" fmla="*/ 4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15" name="Freeform 746"/>
            <p:cNvSpPr>
              <a:spLocks noChangeArrowheads="1"/>
            </p:cNvSpPr>
            <p:nvPr/>
          </p:nvSpPr>
          <p:spPr bwMode="auto">
            <a:xfrm>
              <a:off x="3669" y="2929"/>
              <a:ext cx="11" cy="43"/>
            </a:xfrm>
            <a:custGeom>
              <a:avLst/>
              <a:gdLst>
                <a:gd name="T0" fmla="*/ 99 w 99"/>
                <a:gd name="T1" fmla="*/ 3 h 389"/>
                <a:gd name="T2" fmla="*/ 96 w 99"/>
                <a:gd name="T3" fmla="*/ 6 h 389"/>
                <a:gd name="T4" fmla="*/ 89 w 99"/>
                <a:gd name="T5" fmla="*/ 16 h 389"/>
                <a:gd name="T6" fmla="*/ 81 w 99"/>
                <a:gd name="T7" fmla="*/ 36 h 389"/>
                <a:gd name="T8" fmla="*/ 72 w 99"/>
                <a:gd name="T9" fmla="*/ 69 h 389"/>
                <a:gd name="T10" fmla="*/ 66 w 99"/>
                <a:gd name="T11" fmla="*/ 118 h 389"/>
                <a:gd name="T12" fmla="*/ 62 w 99"/>
                <a:gd name="T13" fmla="*/ 185 h 389"/>
                <a:gd name="T14" fmla="*/ 64 w 99"/>
                <a:gd name="T15" fmla="*/ 275 h 389"/>
                <a:gd name="T16" fmla="*/ 73 w 99"/>
                <a:gd name="T17" fmla="*/ 389 h 389"/>
                <a:gd name="T18" fmla="*/ 18 w 99"/>
                <a:gd name="T19" fmla="*/ 389 h 389"/>
                <a:gd name="T20" fmla="*/ 16 w 99"/>
                <a:gd name="T21" fmla="*/ 378 h 389"/>
                <a:gd name="T22" fmla="*/ 11 w 99"/>
                <a:gd name="T23" fmla="*/ 346 h 389"/>
                <a:gd name="T24" fmla="*/ 6 w 99"/>
                <a:gd name="T25" fmla="*/ 299 h 389"/>
                <a:gd name="T26" fmla="*/ 2 w 99"/>
                <a:gd name="T27" fmla="*/ 242 h 389"/>
                <a:gd name="T28" fmla="*/ 0 w 99"/>
                <a:gd name="T29" fmla="*/ 178 h 389"/>
                <a:gd name="T30" fmla="*/ 4 w 99"/>
                <a:gd name="T31" fmla="*/ 114 h 389"/>
                <a:gd name="T32" fmla="*/ 14 w 99"/>
                <a:gd name="T33" fmla="*/ 52 h 389"/>
                <a:gd name="T34" fmla="*/ 32 w 99"/>
                <a:gd name="T35" fmla="*/ 0 h 389"/>
                <a:gd name="T36" fmla="*/ 99 w 99"/>
                <a:gd name="T37" fmla="*/ 3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16" name="Freeform 747"/>
            <p:cNvSpPr>
              <a:spLocks noChangeArrowheads="1"/>
            </p:cNvSpPr>
            <p:nvPr/>
          </p:nvSpPr>
          <p:spPr bwMode="auto">
            <a:xfrm>
              <a:off x="3670" y="2935"/>
              <a:ext cx="8" cy="31"/>
            </a:xfrm>
            <a:custGeom>
              <a:avLst/>
              <a:gdLst>
                <a:gd name="T0" fmla="*/ 72 w 72"/>
                <a:gd name="T1" fmla="*/ 2 h 287"/>
                <a:gd name="T2" fmla="*/ 70 w 72"/>
                <a:gd name="T3" fmla="*/ 4 h 287"/>
                <a:gd name="T4" fmla="*/ 66 w 72"/>
                <a:gd name="T5" fmla="*/ 12 h 287"/>
                <a:gd name="T6" fmla="*/ 59 w 72"/>
                <a:gd name="T7" fmla="*/ 27 h 287"/>
                <a:gd name="T8" fmla="*/ 53 w 72"/>
                <a:gd name="T9" fmla="*/ 50 h 287"/>
                <a:gd name="T10" fmla="*/ 48 w 72"/>
                <a:gd name="T11" fmla="*/ 87 h 287"/>
                <a:gd name="T12" fmla="*/ 46 w 72"/>
                <a:gd name="T13" fmla="*/ 137 h 287"/>
                <a:gd name="T14" fmla="*/ 47 w 72"/>
                <a:gd name="T15" fmla="*/ 203 h 287"/>
                <a:gd name="T16" fmla="*/ 54 w 72"/>
                <a:gd name="T17" fmla="*/ 287 h 287"/>
                <a:gd name="T18" fmla="*/ 13 w 72"/>
                <a:gd name="T19" fmla="*/ 287 h 287"/>
                <a:gd name="T20" fmla="*/ 12 w 72"/>
                <a:gd name="T21" fmla="*/ 279 h 287"/>
                <a:gd name="T22" fmla="*/ 8 w 72"/>
                <a:gd name="T23" fmla="*/ 255 h 287"/>
                <a:gd name="T24" fmla="*/ 4 w 72"/>
                <a:gd name="T25" fmla="*/ 220 h 287"/>
                <a:gd name="T26" fmla="*/ 1 w 72"/>
                <a:gd name="T27" fmla="*/ 178 h 287"/>
                <a:gd name="T28" fmla="*/ 0 w 72"/>
                <a:gd name="T29" fmla="*/ 131 h 287"/>
                <a:gd name="T30" fmla="*/ 2 w 72"/>
                <a:gd name="T31" fmla="*/ 84 h 287"/>
                <a:gd name="T32" fmla="*/ 9 w 72"/>
                <a:gd name="T33" fmla="*/ 39 h 287"/>
                <a:gd name="T34" fmla="*/ 23 w 72"/>
                <a:gd name="T35" fmla="*/ 0 h 287"/>
                <a:gd name="T36" fmla="*/ 72 w 72"/>
                <a:gd name="T37" fmla="*/ 2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17" name="Rectangle 748"/>
            <p:cNvSpPr>
              <a:spLocks noChangeArrowheads="1"/>
            </p:cNvSpPr>
            <p:nvPr/>
          </p:nvSpPr>
          <p:spPr bwMode="auto">
            <a:xfrm>
              <a:off x="3565" y="292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218" name="Freeform 749"/>
            <p:cNvSpPr>
              <a:spLocks noChangeArrowheads="1"/>
            </p:cNvSpPr>
            <p:nvPr/>
          </p:nvSpPr>
          <p:spPr bwMode="auto">
            <a:xfrm>
              <a:off x="3601" y="2925"/>
              <a:ext cx="39" cy="47"/>
            </a:xfrm>
            <a:custGeom>
              <a:avLst/>
              <a:gdLst>
                <a:gd name="T0" fmla="*/ 33 w 354"/>
                <a:gd name="T1" fmla="*/ 39 h 418"/>
                <a:gd name="T2" fmla="*/ 30 w 354"/>
                <a:gd name="T3" fmla="*/ 48 h 418"/>
                <a:gd name="T4" fmla="*/ 23 w 354"/>
                <a:gd name="T5" fmla="*/ 71 h 418"/>
                <a:gd name="T6" fmla="*/ 15 w 354"/>
                <a:gd name="T7" fmla="*/ 107 h 418"/>
                <a:gd name="T8" fmla="*/ 7 w 354"/>
                <a:gd name="T9" fmla="*/ 155 h 418"/>
                <a:gd name="T10" fmla="*/ 1 w 354"/>
                <a:gd name="T11" fmla="*/ 212 h 418"/>
                <a:gd name="T12" fmla="*/ 0 w 354"/>
                <a:gd name="T13" fmla="*/ 276 h 418"/>
                <a:gd name="T14" fmla="*/ 6 w 354"/>
                <a:gd name="T15" fmla="*/ 345 h 418"/>
                <a:gd name="T16" fmla="*/ 21 w 354"/>
                <a:gd name="T17" fmla="*/ 418 h 418"/>
                <a:gd name="T18" fmla="*/ 21 w 354"/>
                <a:gd name="T19" fmla="*/ 415 h 418"/>
                <a:gd name="T20" fmla="*/ 21 w 354"/>
                <a:gd name="T21" fmla="*/ 405 h 418"/>
                <a:gd name="T22" fmla="*/ 21 w 354"/>
                <a:gd name="T23" fmla="*/ 390 h 418"/>
                <a:gd name="T24" fmla="*/ 21 w 354"/>
                <a:gd name="T25" fmla="*/ 372 h 418"/>
                <a:gd name="T26" fmla="*/ 23 w 354"/>
                <a:gd name="T27" fmla="*/ 348 h 418"/>
                <a:gd name="T28" fmla="*/ 27 w 354"/>
                <a:gd name="T29" fmla="*/ 324 h 418"/>
                <a:gd name="T30" fmla="*/ 31 w 354"/>
                <a:gd name="T31" fmla="*/ 296 h 418"/>
                <a:gd name="T32" fmla="*/ 37 w 354"/>
                <a:gd name="T33" fmla="*/ 267 h 418"/>
                <a:gd name="T34" fmla="*/ 46 w 354"/>
                <a:gd name="T35" fmla="*/ 239 h 418"/>
                <a:gd name="T36" fmla="*/ 57 w 354"/>
                <a:gd name="T37" fmla="*/ 211 h 418"/>
                <a:gd name="T38" fmla="*/ 70 w 354"/>
                <a:gd name="T39" fmla="*/ 185 h 418"/>
                <a:gd name="T40" fmla="*/ 88 w 354"/>
                <a:gd name="T41" fmla="*/ 160 h 418"/>
                <a:gd name="T42" fmla="*/ 109 w 354"/>
                <a:gd name="T43" fmla="*/ 139 h 418"/>
                <a:gd name="T44" fmla="*/ 133 w 354"/>
                <a:gd name="T45" fmla="*/ 121 h 418"/>
                <a:gd name="T46" fmla="*/ 163 w 354"/>
                <a:gd name="T47" fmla="*/ 109 h 418"/>
                <a:gd name="T48" fmla="*/ 197 w 354"/>
                <a:gd name="T49" fmla="*/ 102 h 418"/>
                <a:gd name="T50" fmla="*/ 199 w 354"/>
                <a:gd name="T51" fmla="*/ 100 h 418"/>
                <a:gd name="T52" fmla="*/ 205 w 354"/>
                <a:gd name="T53" fmla="*/ 96 h 418"/>
                <a:gd name="T54" fmla="*/ 215 w 354"/>
                <a:gd name="T55" fmla="*/ 88 h 418"/>
                <a:gd name="T56" fmla="*/ 231 w 354"/>
                <a:gd name="T57" fmla="*/ 78 h 418"/>
                <a:gd name="T58" fmla="*/ 252 w 354"/>
                <a:gd name="T59" fmla="*/ 66 h 418"/>
                <a:gd name="T60" fmla="*/ 280 w 354"/>
                <a:gd name="T61" fmla="*/ 52 h 418"/>
                <a:gd name="T62" fmla="*/ 314 w 354"/>
                <a:gd name="T63" fmla="*/ 35 h 418"/>
                <a:gd name="T64" fmla="*/ 354 w 354"/>
                <a:gd name="T65" fmla="*/ 17 h 418"/>
                <a:gd name="T66" fmla="*/ 352 w 354"/>
                <a:gd name="T67" fmla="*/ 16 h 418"/>
                <a:gd name="T68" fmla="*/ 346 w 354"/>
                <a:gd name="T69" fmla="*/ 15 h 418"/>
                <a:gd name="T70" fmla="*/ 337 w 354"/>
                <a:gd name="T71" fmla="*/ 13 h 418"/>
                <a:gd name="T72" fmla="*/ 324 w 354"/>
                <a:gd name="T73" fmla="*/ 11 h 418"/>
                <a:gd name="T74" fmla="*/ 308 w 354"/>
                <a:gd name="T75" fmla="*/ 8 h 418"/>
                <a:gd name="T76" fmla="*/ 290 w 354"/>
                <a:gd name="T77" fmla="*/ 6 h 418"/>
                <a:gd name="T78" fmla="*/ 269 w 354"/>
                <a:gd name="T79" fmla="*/ 4 h 418"/>
                <a:gd name="T80" fmla="*/ 246 w 354"/>
                <a:gd name="T81" fmla="*/ 1 h 418"/>
                <a:gd name="T82" fmla="*/ 222 w 354"/>
                <a:gd name="T83" fmla="*/ 0 h 418"/>
                <a:gd name="T84" fmla="*/ 197 w 354"/>
                <a:gd name="T85" fmla="*/ 1 h 418"/>
                <a:gd name="T86" fmla="*/ 170 w 354"/>
                <a:gd name="T87" fmla="*/ 3 h 418"/>
                <a:gd name="T88" fmla="*/ 143 w 354"/>
                <a:gd name="T89" fmla="*/ 6 h 418"/>
                <a:gd name="T90" fmla="*/ 115 w 354"/>
                <a:gd name="T91" fmla="*/ 11 h 418"/>
                <a:gd name="T92" fmla="*/ 87 w 354"/>
                <a:gd name="T93" fmla="*/ 18 h 418"/>
                <a:gd name="T94" fmla="*/ 59 w 354"/>
                <a:gd name="T95" fmla="*/ 27 h 418"/>
                <a:gd name="T96" fmla="*/ 33 w 354"/>
                <a:gd name="T97" fmla="*/ 39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19" name="Freeform 750"/>
            <p:cNvSpPr>
              <a:spLocks noChangeArrowheads="1"/>
            </p:cNvSpPr>
            <p:nvPr/>
          </p:nvSpPr>
          <p:spPr bwMode="auto">
            <a:xfrm>
              <a:off x="3546" y="2960"/>
              <a:ext cx="32" cy="8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8 h 79"/>
                <a:gd name="T16" fmla="*/ 51 w 290"/>
                <a:gd name="T17" fmla="*/ 12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8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5 h 79"/>
                <a:gd name="T36" fmla="*/ 281 w 290"/>
                <a:gd name="T37" fmla="*/ 44 h 79"/>
                <a:gd name="T38" fmla="*/ 274 w 290"/>
                <a:gd name="T39" fmla="*/ 42 h 79"/>
                <a:gd name="T40" fmla="*/ 263 w 290"/>
                <a:gd name="T41" fmla="*/ 39 h 79"/>
                <a:gd name="T42" fmla="*/ 249 w 290"/>
                <a:gd name="T43" fmla="*/ 35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2 h 79"/>
                <a:gd name="T52" fmla="*/ 144 w 290"/>
                <a:gd name="T53" fmla="*/ 21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20" name="Freeform 751"/>
            <p:cNvSpPr>
              <a:spLocks noChangeArrowheads="1"/>
            </p:cNvSpPr>
            <p:nvPr/>
          </p:nvSpPr>
          <p:spPr bwMode="auto">
            <a:xfrm>
              <a:off x="3546" y="2939"/>
              <a:ext cx="32" cy="9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7 h 79"/>
                <a:gd name="T16" fmla="*/ 51 w 290"/>
                <a:gd name="T17" fmla="*/ 11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7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4 h 79"/>
                <a:gd name="T36" fmla="*/ 281 w 290"/>
                <a:gd name="T37" fmla="*/ 43 h 79"/>
                <a:gd name="T38" fmla="*/ 274 w 290"/>
                <a:gd name="T39" fmla="*/ 41 h 79"/>
                <a:gd name="T40" fmla="*/ 263 w 290"/>
                <a:gd name="T41" fmla="*/ 38 h 79"/>
                <a:gd name="T42" fmla="*/ 249 w 290"/>
                <a:gd name="T43" fmla="*/ 34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1 h 79"/>
                <a:gd name="T52" fmla="*/ 144 w 290"/>
                <a:gd name="T53" fmla="*/ 20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21" name="Freeform 752"/>
            <p:cNvSpPr>
              <a:spLocks noChangeArrowheads="1"/>
            </p:cNvSpPr>
            <p:nvPr/>
          </p:nvSpPr>
          <p:spPr bwMode="auto">
            <a:xfrm>
              <a:off x="3576" y="292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840 h 868"/>
                <a:gd name="T4" fmla="*/ 142 w 469"/>
                <a:gd name="T5" fmla="*/ 868 h 868"/>
                <a:gd name="T6" fmla="*/ 136 w 469"/>
                <a:gd name="T7" fmla="*/ 755 h 868"/>
                <a:gd name="T8" fmla="*/ 469 w 469"/>
                <a:gd name="T9" fmla="*/ 806 h 868"/>
                <a:gd name="T10" fmla="*/ 463 w 469"/>
                <a:gd name="T11" fmla="*/ 761 h 868"/>
                <a:gd name="T12" fmla="*/ 232 w 469"/>
                <a:gd name="T13" fmla="*/ 732 h 868"/>
                <a:gd name="T14" fmla="*/ 226 w 469"/>
                <a:gd name="T15" fmla="*/ 635 h 868"/>
                <a:gd name="T16" fmla="*/ 68 w 469"/>
                <a:gd name="T17" fmla="*/ 635 h 868"/>
                <a:gd name="T18" fmla="*/ 64 w 469"/>
                <a:gd name="T19" fmla="*/ 623 h 868"/>
                <a:gd name="T20" fmla="*/ 53 w 469"/>
                <a:gd name="T21" fmla="*/ 587 h 868"/>
                <a:gd name="T22" fmla="*/ 39 w 469"/>
                <a:gd name="T23" fmla="*/ 530 h 868"/>
                <a:gd name="T24" fmla="*/ 25 w 469"/>
                <a:gd name="T25" fmla="*/ 455 h 868"/>
                <a:gd name="T26" fmla="*/ 14 w 469"/>
                <a:gd name="T27" fmla="*/ 365 h 868"/>
                <a:gd name="T28" fmla="*/ 10 w 469"/>
                <a:gd name="T29" fmla="*/ 262 h 868"/>
                <a:gd name="T30" fmla="*/ 19 w 469"/>
                <a:gd name="T31" fmla="*/ 149 h 868"/>
                <a:gd name="T32" fmla="*/ 40 w 469"/>
                <a:gd name="T33" fmla="*/ 29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22" name="Freeform 753"/>
            <p:cNvSpPr>
              <a:spLocks noChangeArrowheads="1"/>
            </p:cNvSpPr>
            <p:nvPr/>
          </p:nvSpPr>
          <p:spPr bwMode="auto">
            <a:xfrm>
              <a:off x="3602" y="2907"/>
              <a:ext cx="67" cy="13"/>
            </a:xfrm>
            <a:custGeom>
              <a:avLst/>
              <a:gdLst>
                <a:gd name="T0" fmla="*/ 0 w 604"/>
                <a:gd name="T1" fmla="*/ 118 h 118"/>
                <a:gd name="T2" fmla="*/ 3 w 604"/>
                <a:gd name="T3" fmla="*/ 117 h 118"/>
                <a:gd name="T4" fmla="*/ 14 w 604"/>
                <a:gd name="T5" fmla="*/ 113 h 118"/>
                <a:gd name="T6" fmla="*/ 29 w 604"/>
                <a:gd name="T7" fmla="*/ 108 h 118"/>
                <a:gd name="T8" fmla="*/ 50 w 604"/>
                <a:gd name="T9" fmla="*/ 101 h 118"/>
                <a:gd name="T10" fmla="*/ 77 w 604"/>
                <a:gd name="T11" fmla="*/ 93 h 118"/>
                <a:gd name="T12" fmla="*/ 107 w 604"/>
                <a:gd name="T13" fmla="*/ 85 h 118"/>
                <a:gd name="T14" fmla="*/ 143 w 604"/>
                <a:gd name="T15" fmla="*/ 76 h 118"/>
                <a:gd name="T16" fmla="*/ 181 w 604"/>
                <a:gd name="T17" fmla="*/ 69 h 118"/>
                <a:gd name="T18" fmla="*/ 224 w 604"/>
                <a:gd name="T19" fmla="*/ 62 h 118"/>
                <a:gd name="T20" fmla="*/ 270 w 604"/>
                <a:gd name="T21" fmla="*/ 57 h 118"/>
                <a:gd name="T22" fmla="*/ 319 w 604"/>
                <a:gd name="T23" fmla="*/ 53 h 118"/>
                <a:gd name="T24" fmla="*/ 369 w 604"/>
                <a:gd name="T25" fmla="*/ 52 h 118"/>
                <a:gd name="T26" fmla="*/ 422 w 604"/>
                <a:gd name="T27" fmla="*/ 53 h 118"/>
                <a:gd name="T28" fmla="*/ 476 w 604"/>
                <a:gd name="T29" fmla="*/ 58 h 118"/>
                <a:gd name="T30" fmla="*/ 531 w 604"/>
                <a:gd name="T31" fmla="*/ 66 h 118"/>
                <a:gd name="T32" fmla="*/ 587 w 604"/>
                <a:gd name="T33" fmla="*/ 78 h 118"/>
                <a:gd name="T34" fmla="*/ 604 w 604"/>
                <a:gd name="T35" fmla="*/ 0 h 118"/>
                <a:gd name="T36" fmla="*/ 600 w 604"/>
                <a:gd name="T37" fmla="*/ 0 h 118"/>
                <a:gd name="T38" fmla="*/ 587 w 604"/>
                <a:gd name="T39" fmla="*/ 0 h 118"/>
                <a:gd name="T40" fmla="*/ 566 w 604"/>
                <a:gd name="T41" fmla="*/ 0 h 118"/>
                <a:gd name="T42" fmla="*/ 540 w 604"/>
                <a:gd name="T43" fmla="*/ 1 h 118"/>
                <a:gd name="T44" fmla="*/ 507 w 604"/>
                <a:gd name="T45" fmla="*/ 2 h 118"/>
                <a:gd name="T46" fmla="*/ 470 w 604"/>
                <a:gd name="T47" fmla="*/ 3 h 118"/>
                <a:gd name="T48" fmla="*/ 428 w 604"/>
                <a:gd name="T49" fmla="*/ 6 h 118"/>
                <a:gd name="T50" fmla="*/ 383 w 604"/>
                <a:gd name="T51" fmla="*/ 8 h 118"/>
                <a:gd name="T52" fmla="*/ 335 w 604"/>
                <a:gd name="T53" fmla="*/ 12 h 118"/>
                <a:gd name="T54" fmla="*/ 285 w 604"/>
                <a:gd name="T55" fmla="*/ 16 h 118"/>
                <a:gd name="T56" fmla="*/ 235 w 604"/>
                <a:gd name="T57" fmla="*/ 21 h 118"/>
                <a:gd name="T58" fmla="*/ 186 w 604"/>
                <a:gd name="T59" fmla="*/ 28 h 118"/>
                <a:gd name="T60" fmla="*/ 136 w 604"/>
                <a:gd name="T61" fmla="*/ 36 h 118"/>
                <a:gd name="T62" fmla="*/ 88 w 604"/>
                <a:gd name="T63" fmla="*/ 45 h 118"/>
                <a:gd name="T64" fmla="*/ 42 w 604"/>
                <a:gd name="T65" fmla="*/ 55 h 118"/>
                <a:gd name="T66" fmla="*/ 0 w 604"/>
                <a:gd name="T67" fmla="*/ 67 h 118"/>
                <a:gd name="T68" fmla="*/ 0 w 604"/>
                <a:gd name="T69" fmla="*/ 118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23" name="Freeform 754"/>
            <p:cNvSpPr>
              <a:spLocks noChangeArrowheads="1"/>
            </p:cNvSpPr>
            <p:nvPr/>
          </p:nvSpPr>
          <p:spPr bwMode="auto">
            <a:xfrm>
              <a:off x="3563" y="3027"/>
              <a:ext cx="113" cy="38"/>
            </a:xfrm>
            <a:custGeom>
              <a:avLst/>
              <a:gdLst>
                <a:gd name="T0" fmla="*/ 430 w 1017"/>
                <a:gd name="T1" fmla="*/ 326 h 337"/>
                <a:gd name="T2" fmla="*/ 432 w 1017"/>
                <a:gd name="T3" fmla="*/ 325 h 337"/>
                <a:gd name="T4" fmla="*/ 438 w 1017"/>
                <a:gd name="T5" fmla="*/ 323 h 337"/>
                <a:gd name="T6" fmla="*/ 447 w 1017"/>
                <a:gd name="T7" fmla="*/ 319 h 337"/>
                <a:gd name="T8" fmla="*/ 459 w 1017"/>
                <a:gd name="T9" fmla="*/ 314 h 337"/>
                <a:gd name="T10" fmla="*/ 474 w 1017"/>
                <a:gd name="T11" fmla="*/ 308 h 337"/>
                <a:gd name="T12" fmla="*/ 491 w 1017"/>
                <a:gd name="T13" fmla="*/ 301 h 337"/>
                <a:gd name="T14" fmla="*/ 509 w 1017"/>
                <a:gd name="T15" fmla="*/ 291 h 337"/>
                <a:gd name="T16" fmla="*/ 528 w 1017"/>
                <a:gd name="T17" fmla="*/ 282 h 337"/>
                <a:gd name="T18" fmla="*/ 549 w 1017"/>
                <a:gd name="T19" fmla="*/ 272 h 337"/>
                <a:gd name="T20" fmla="*/ 568 w 1017"/>
                <a:gd name="T21" fmla="*/ 260 h 337"/>
                <a:gd name="T22" fmla="*/ 587 w 1017"/>
                <a:gd name="T23" fmla="*/ 248 h 337"/>
                <a:gd name="T24" fmla="*/ 606 w 1017"/>
                <a:gd name="T25" fmla="*/ 235 h 337"/>
                <a:gd name="T26" fmla="*/ 623 w 1017"/>
                <a:gd name="T27" fmla="*/ 222 h 337"/>
                <a:gd name="T28" fmla="*/ 638 w 1017"/>
                <a:gd name="T29" fmla="*/ 208 h 337"/>
                <a:gd name="T30" fmla="*/ 651 w 1017"/>
                <a:gd name="T31" fmla="*/ 193 h 337"/>
                <a:gd name="T32" fmla="*/ 662 w 1017"/>
                <a:gd name="T33" fmla="*/ 179 h 337"/>
                <a:gd name="T34" fmla="*/ 0 w 1017"/>
                <a:gd name="T35" fmla="*/ 17 h 337"/>
                <a:gd name="T36" fmla="*/ 51 w 1017"/>
                <a:gd name="T37" fmla="*/ 0 h 337"/>
                <a:gd name="T38" fmla="*/ 1017 w 1017"/>
                <a:gd name="T39" fmla="*/ 237 h 337"/>
                <a:gd name="T40" fmla="*/ 977 w 1017"/>
                <a:gd name="T41" fmla="*/ 260 h 337"/>
                <a:gd name="T42" fmla="*/ 698 w 1017"/>
                <a:gd name="T43" fmla="*/ 188 h 337"/>
                <a:gd name="T44" fmla="*/ 697 w 1017"/>
                <a:gd name="T45" fmla="*/ 189 h 337"/>
                <a:gd name="T46" fmla="*/ 695 w 1017"/>
                <a:gd name="T47" fmla="*/ 192 h 337"/>
                <a:gd name="T48" fmla="*/ 691 w 1017"/>
                <a:gd name="T49" fmla="*/ 196 h 337"/>
                <a:gd name="T50" fmla="*/ 685 w 1017"/>
                <a:gd name="T51" fmla="*/ 202 h 337"/>
                <a:gd name="T52" fmla="*/ 678 w 1017"/>
                <a:gd name="T53" fmla="*/ 211 h 337"/>
                <a:gd name="T54" fmla="*/ 668 w 1017"/>
                <a:gd name="T55" fmla="*/ 219 h 337"/>
                <a:gd name="T56" fmla="*/ 657 w 1017"/>
                <a:gd name="T57" fmla="*/ 229 h 337"/>
                <a:gd name="T58" fmla="*/ 642 w 1017"/>
                <a:gd name="T59" fmla="*/ 239 h 337"/>
                <a:gd name="T60" fmla="*/ 626 w 1017"/>
                <a:gd name="T61" fmla="*/ 250 h 337"/>
                <a:gd name="T62" fmla="*/ 609 w 1017"/>
                <a:gd name="T63" fmla="*/ 263 h 337"/>
                <a:gd name="T64" fmla="*/ 587 w 1017"/>
                <a:gd name="T65" fmla="*/ 275 h 337"/>
                <a:gd name="T66" fmla="*/ 565 w 1017"/>
                <a:gd name="T67" fmla="*/ 287 h 337"/>
                <a:gd name="T68" fmla="*/ 540 w 1017"/>
                <a:gd name="T69" fmla="*/ 301 h 337"/>
                <a:gd name="T70" fmla="*/ 511 w 1017"/>
                <a:gd name="T71" fmla="*/ 313 h 337"/>
                <a:gd name="T72" fmla="*/ 480 w 1017"/>
                <a:gd name="T73" fmla="*/ 325 h 337"/>
                <a:gd name="T74" fmla="*/ 447 w 1017"/>
                <a:gd name="T75" fmla="*/ 337 h 337"/>
                <a:gd name="T76" fmla="*/ 430 w 1017"/>
                <a:gd name="T77" fmla="*/ 326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24" name="Freeform 755"/>
            <p:cNvSpPr>
              <a:spLocks noChangeArrowheads="1"/>
            </p:cNvSpPr>
            <p:nvPr/>
          </p:nvSpPr>
          <p:spPr bwMode="auto">
            <a:xfrm>
              <a:off x="3539" y="303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013 w 1036"/>
                <a:gd name="T3" fmla="*/ 303 h 303"/>
                <a:gd name="T4" fmla="*/ 1036 w 1036"/>
                <a:gd name="T5" fmla="*/ 303 h 303"/>
                <a:gd name="T6" fmla="*/ 31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25" name="Freeform 756"/>
            <p:cNvSpPr>
              <a:spLocks noChangeArrowheads="1"/>
            </p:cNvSpPr>
            <p:nvPr/>
          </p:nvSpPr>
          <p:spPr bwMode="auto">
            <a:xfrm>
              <a:off x="3559" y="3033"/>
              <a:ext cx="113" cy="30"/>
            </a:xfrm>
            <a:custGeom>
              <a:avLst/>
              <a:gdLst>
                <a:gd name="T0" fmla="*/ 0 w 1023"/>
                <a:gd name="T1" fmla="*/ 1 h 270"/>
                <a:gd name="T2" fmla="*/ 1001 w 1023"/>
                <a:gd name="T3" fmla="*/ 270 h 270"/>
                <a:gd name="T4" fmla="*/ 1023 w 1023"/>
                <a:gd name="T5" fmla="*/ 269 h 270"/>
                <a:gd name="T6" fmla="*/ 31 w 1023"/>
                <a:gd name="T7" fmla="*/ 0 h 270"/>
                <a:gd name="T8" fmla="*/ 0 w 1023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26" name="Freeform 757"/>
            <p:cNvSpPr>
              <a:spLocks noChangeArrowheads="1"/>
            </p:cNvSpPr>
            <p:nvPr/>
          </p:nvSpPr>
          <p:spPr bwMode="auto">
            <a:xfrm>
              <a:off x="3550" y="303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009 w 1028"/>
                <a:gd name="T3" fmla="*/ 299 h 299"/>
                <a:gd name="T4" fmla="*/ 1028 w 1028"/>
                <a:gd name="T5" fmla="*/ 292 h 299"/>
                <a:gd name="T6" fmla="*/ 30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078" name="Line 758"/>
          <p:cNvSpPr>
            <a:spLocks noChangeShapeType="1"/>
          </p:cNvSpPr>
          <p:nvPr/>
        </p:nvSpPr>
        <p:spPr bwMode="auto">
          <a:xfrm>
            <a:off x="6651625" y="4576763"/>
            <a:ext cx="1588" cy="80962"/>
          </a:xfrm>
          <a:prstGeom prst="line">
            <a:avLst/>
          </a:prstGeom>
          <a:noFill/>
          <a:ln w="1908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0079" name="Group 759"/>
          <p:cNvGrpSpPr>
            <a:grpSpLocks/>
          </p:cNvGrpSpPr>
          <p:nvPr/>
        </p:nvGrpSpPr>
        <p:grpSpPr bwMode="auto">
          <a:xfrm>
            <a:off x="5792788" y="3178175"/>
            <a:ext cx="336550" cy="280988"/>
            <a:chOff x="3649" y="2002"/>
            <a:chExt cx="212" cy="177"/>
          </a:xfrm>
        </p:grpSpPr>
        <p:sp>
          <p:nvSpPr>
            <p:cNvPr id="40149" name="Freeform 760"/>
            <p:cNvSpPr>
              <a:spLocks noChangeArrowheads="1"/>
            </p:cNvSpPr>
            <p:nvPr/>
          </p:nvSpPr>
          <p:spPr bwMode="auto">
            <a:xfrm>
              <a:off x="3649" y="2002"/>
              <a:ext cx="213" cy="178"/>
            </a:xfrm>
            <a:custGeom>
              <a:avLst/>
              <a:gdLst>
                <a:gd name="T0" fmla="*/ 539 w 1913"/>
                <a:gd name="T1" fmla="*/ 115 h 1606"/>
                <a:gd name="T2" fmla="*/ 544 w 1913"/>
                <a:gd name="T3" fmla="*/ 114 h 1606"/>
                <a:gd name="T4" fmla="*/ 555 w 1913"/>
                <a:gd name="T5" fmla="*/ 110 h 1606"/>
                <a:gd name="T6" fmla="*/ 574 w 1913"/>
                <a:gd name="T7" fmla="*/ 103 h 1606"/>
                <a:gd name="T8" fmla="*/ 602 w 1913"/>
                <a:gd name="T9" fmla="*/ 95 h 1606"/>
                <a:gd name="T10" fmla="*/ 636 w 1913"/>
                <a:gd name="T11" fmla="*/ 85 h 1606"/>
                <a:gd name="T12" fmla="*/ 679 w 1913"/>
                <a:gd name="T13" fmla="*/ 75 h 1606"/>
                <a:gd name="T14" fmla="*/ 730 w 1913"/>
                <a:gd name="T15" fmla="*/ 64 h 1606"/>
                <a:gd name="T16" fmla="*/ 789 w 1913"/>
                <a:gd name="T17" fmla="*/ 52 h 1606"/>
                <a:gd name="T18" fmla="*/ 855 w 1913"/>
                <a:gd name="T19" fmla="*/ 41 h 1606"/>
                <a:gd name="T20" fmla="*/ 929 w 1913"/>
                <a:gd name="T21" fmla="*/ 31 h 1606"/>
                <a:gd name="T22" fmla="*/ 1013 w 1913"/>
                <a:gd name="T23" fmla="*/ 21 h 1606"/>
                <a:gd name="T24" fmla="*/ 1103 w 1913"/>
                <a:gd name="T25" fmla="*/ 13 h 1606"/>
                <a:gd name="T26" fmla="*/ 1202 w 1913"/>
                <a:gd name="T27" fmla="*/ 6 h 1606"/>
                <a:gd name="T28" fmla="*/ 1309 w 1913"/>
                <a:gd name="T29" fmla="*/ 1 h 1606"/>
                <a:gd name="T30" fmla="*/ 1425 w 1913"/>
                <a:gd name="T31" fmla="*/ 0 h 1606"/>
                <a:gd name="T32" fmla="*/ 1548 w 1913"/>
                <a:gd name="T33" fmla="*/ 1 h 1606"/>
                <a:gd name="T34" fmla="*/ 1601 w 1913"/>
                <a:gd name="T35" fmla="*/ 221 h 1606"/>
                <a:gd name="T36" fmla="*/ 1620 w 1913"/>
                <a:gd name="T37" fmla="*/ 230 h 1606"/>
                <a:gd name="T38" fmla="*/ 1663 w 1913"/>
                <a:gd name="T39" fmla="*/ 260 h 1606"/>
                <a:gd name="T40" fmla="*/ 1709 w 1913"/>
                <a:gd name="T41" fmla="*/ 312 h 1606"/>
                <a:gd name="T42" fmla="*/ 1736 w 1913"/>
                <a:gd name="T43" fmla="*/ 388 h 1606"/>
                <a:gd name="T44" fmla="*/ 1849 w 1913"/>
                <a:gd name="T45" fmla="*/ 898 h 1606"/>
                <a:gd name="T46" fmla="*/ 1895 w 1913"/>
                <a:gd name="T47" fmla="*/ 1110 h 1606"/>
                <a:gd name="T48" fmla="*/ 1902 w 1913"/>
                <a:gd name="T49" fmla="*/ 1125 h 1606"/>
                <a:gd name="T50" fmla="*/ 1912 w 1913"/>
                <a:gd name="T51" fmla="*/ 1166 h 1606"/>
                <a:gd name="T52" fmla="*/ 1911 w 1913"/>
                <a:gd name="T53" fmla="*/ 1229 h 1606"/>
                <a:gd name="T54" fmla="*/ 1884 w 1913"/>
                <a:gd name="T55" fmla="*/ 1307 h 1606"/>
                <a:gd name="T56" fmla="*/ 0 w 1913"/>
                <a:gd name="T57" fmla="*/ 1258 h 1606"/>
                <a:gd name="T58" fmla="*/ 188 w 1913"/>
                <a:gd name="T59" fmla="*/ 1159 h 1606"/>
                <a:gd name="T60" fmla="*/ 189 w 1913"/>
                <a:gd name="T61" fmla="*/ 220 h 1606"/>
                <a:gd name="T62" fmla="*/ 198 w 1913"/>
                <a:gd name="T63" fmla="*/ 214 h 1606"/>
                <a:gd name="T64" fmla="*/ 218 w 1913"/>
                <a:gd name="T65" fmla="*/ 203 h 1606"/>
                <a:gd name="T66" fmla="*/ 245 w 1913"/>
                <a:gd name="T67" fmla="*/ 191 h 1606"/>
                <a:gd name="T68" fmla="*/ 281 w 1913"/>
                <a:gd name="T69" fmla="*/ 179 h 1606"/>
                <a:gd name="T70" fmla="*/ 326 w 1913"/>
                <a:gd name="T71" fmla="*/ 173 h 1606"/>
                <a:gd name="T72" fmla="*/ 378 w 1913"/>
                <a:gd name="T73" fmla="*/ 172 h 1606"/>
                <a:gd name="T74" fmla="*/ 439 w 1913"/>
                <a:gd name="T75" fmla="*/ 181 h 1606"/>
                <a:gd name="T76" fmla="*/ 518 w 1913"/>
                <a:gd name="T77" fmla="*/ 213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0" name="Freeform 761"/>
            <p:cNvSpPr>
              <a:spLocks noChangeArrowheads="1"/>
            </p:cNvSpPr>
            <p:nvPr/>
          </p:nvSpPr>
          <p:spPr bwMode="auto">
            <a:xfrm>
              <a:off x="3727" y="2016"/>
              <a:ext cx="68" cy="78"/>
            </a:xfrm>
            <a:custGeom>
              <a:avLst/>
              <a:gdLst>
                <a:gd name="T0" fmla="*/ 609 w 614"/>
                <a:gd name="T1" fmla="*/ 26 h 697"/>
                <a:gd name="T2" fmla="*/ 606 w 614"/>
                <a:gd name="T3" fmla="*/ 25 h 697"/>
                <a:gd name="T4" fmla="*/ 596 w 614"/>
                <a:gd name="T5" fmla="*/ 23 h 697"/>
                <a:gd name="T6" fmla="*/ 581 w 614"/>
                <a:gd name="T7" fmla="*/ 18 h 697"/>
                <a:gd name="T8" fmla="*/ 559 w 614"/>
                <a:gd name="T9" fmla="*/ 14 h 697"/>
                <a:gd name="T10" fmla="*/ 534 w 614"/>
                <a:gd name="T11" fmla="*/ 10 h 697"/>
                <a:gd name="T12" fmla="*/ 503 w 614"/>
                <a:gd name="T13" fmla="*/ 6 h 697"/>
                <a:gd name="T14" fmla="*/ 469 w 614"/>
                <a:gd name="T15" fmla="*/ 3 h 697"/>
                <a:gd name="T16" fmla="*/ 430 w 614"/>
                <a:gd name="T17" fmla="*/ 1 h 697"/>
                <a:gd name="T18" fmla="*/ 388 w 614"/>
                <a:gd name="T19" fmla="*/ 0 h 697"/>
                <a:gd name="T20" fmla="*/ 344 w 614"/>
                <a:gd name="T21" fmla="*/ 2 h 697"/>
                <a:gd name="T22" fmla="*/ 297 w 614"/>
                <a:gd name="T23" fmla="*/ 6 h 697"/>
                <a:gd name="T24" fmla="*/ 247 w 614"/>
                <a:gd name="T25" fmla="*/ 14 h 697"/>
                <a:gd name="T26" fmla="*/ 197 w 614"/>
                <a:gd name="T27" fmla="*/ 25 h 697"/>
                <a:gd name="T28" fmla="*/ 145 w 614"/>
                <a:gd name="T29" fmla="*/ 40 h 697"/>
                <a:gd name="T30" fmla="*/ 92 w 614"/>
                <a:gd name="T31" fmla="*/ 58 h 697"/>
                <a:gd name="T32" fmla="*/ 39 w 614"/>
                <a:gd name="T33" fmla="*/ 83 h 697"/>
                <a:gd name="T34" fmla="*/ 35 w 614"/>
                <a:gd name="T35" fmla="*/ 96 h 697"/>
                <a:gd name="T36" fmla="*/ 26 w 614"/>
                <a:gd name="T37" fmla="*/ 134 h 697"/>
                <a:gd name="T38" fmla="*/ 15 w 614"/>
                <a:gd name="T39" fmla="*/ 192 h 697"/>
                <a:gd name="T40" fmla="*/ 5 w 614"/>
                <a:gd name="T41" fmla="*/ 268 h 697"/>
                <a:gd name="T42" fmla="*/ 0 w 614"/>
                <a:gd name="T43" fmla="*/ 358 h 697"/>
                <a:gd name="T44" fmla="*/ 4 w 614"/>
                <a:gd name="T45" fmla="*/ 459 h 697"/>
                <a:gd name="T46" fmla="*/ 19 w 614"/>
                <a:gd name="T47" fmla="*/ 568 h 697"/>
                <a:gd name="T48" fmla="*/ 50 w 614"/>
                <a:gd name="T49" fmla="*/ 679 h 697"/>
                <a:gd name="T50" fmla="*/ 54 w 614"/>
                <a:gd name="T51" fmla="*/ 679 h 697"/>
                <a:gd name="T52" fmla="*/ 62 w 614"/>
                <a:gd name="T53" fmla="*/ 678 h 697"/>
                <a:gd name="T54" fmla="*/ 75 w 614"/>
                <a:gd name="T55" fmla="*/ 676 h 697"/>
                <a:gd name="T56" fmla="*/ 93 w 614"/>
                <a:gd name="T57" fmla="*/ 675 h 697"/>
                <a:gd name="T58" fmla="*/ 117 w 614"/>
                <a:gd name="T59" fmla="*/ 673 h 697"/>
                <a:gd name="T60" fmla="*/ 144 w 614"/>
                <a:gd name="T61" fmla="*/ 671 h 697"/>
                <a:gd name="T62" fmla="*/ 177 w 614"/>
                <a:gd name="T63" fmla="*/ 670 h 697"/>
                <a:gd name="T64" fmla="*/ 212 w 614"/>
                <a:gd name="T65" fmla="*/ 669 h 697"/>
                <a:gd name="T66" fmla="*/ 252 w 614"/>
                <a:gd name="T67" fmla="*/ 668 h 697"/>
                <a:gd name="T68" fmla="*/ 295 w 614"/>
                <a:gd name="T69" fmla="*/ 669 h 697"/>
                <a:gd name="T70" fmla="*/ 342 w 614"/>
                <a:gd name="T71" fmla="*/ 670 h 697"/>
                <a:gd name="T72" fmla="*/ 391 w 614"/>
                <a:gd name="T73" fmla="*/ 672 h 697"/>
                <a:gd name="T74" fmla="*/ 443 w 614"/>
                <a:gd name="T75" fmla="*/ 676 h 697"/>
                <a:gd name="T76" fmla="*/ 498 w 614"/>
                <a:gd name="T77" fmla="*/ 681 h 697"/>
                <a:gd name="T78" fmla="*/ 555 w 614"/>
                <a:gd name="T79" fmla="*/ 688 h 697"/>
                <a:gd name="T80" fmla="*/ 614 w 614"/>
                <a:gd name="T81" fmla="*/ 697 h 697"/>
                <a:gd name="T82" fmla="*/ 611 w 614"/>
                <a:gd name="T83" fmla="*/ 676 h 697"/>
                <a:gd name="T84" fmla="*/ 605 w 614"/>
                <a:gd name="T85" fmla="*/ 621 h 697"/>
                <a:gd name="T86" fmla="*/ 596 w 614"/>
                <a:gd name="T87" fmla="*/ 538 h 697"/>
                <a:gd name="T88" fmla="*/ 589 w 614"/>
                <a:gd name="T89" fmla="*/ 438 h 697"/>
                <a:gd name="T90" fmla="*/ 584 w 614"/>
                <a:gd name="T91" fmla="*/ 327 h 697"/>
                <a:gd name="T92" fmla="*/ 584 w 614"/>
                <a:gd name="T93" fmla="*/ 217 h 697"/>
                <a:gd name="T94" fmla="*/ 592 w 614"/>
                <a:gd name="T95" fmla="*/ 114 h 697"/>
                <a:gd name="T96" fmla="*/ 609 w 614"/>
                <a:gd name="T97" fmla="*/ 26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1" name="Freeform 762"/>
            <p:cNvSpPr>
              <a:spLocks noChangeArrowheads="1"/>
            </p:cNvSpPr>
            <p:nvPr/>
          </p:nvSpPr>
          <p:spPr bwMode="auto">
            <a:xfrm>
              <a:off x="3734" y="2037"/>
              <a:ext cx="113" cy="77"/>
            </a:xfrm>
            <a:custGeom>
              <a:avLst/>
              <a:gdLst>
                <a:gd name="T0" fmla="*/ 6 w 1014"/>
                <a:gd name="T1" fmla="*/ 523 h 693"/>
                <a:gd name="T2" fmla="*/ 0 w 1014"/>
                <a:gd name="T3" fmla="*/ 608 h 693"/>
                <a:gd name="T4" fmla="*/ 660 w 1014"/>
                <a:gd name="T5" fmla="*/ 693 h 693"/>
                <a:gd name="T6" fmla="*/ 665 w 1014"/>
                <a:gd name="T7" fmla="*/ 691 h 693"/>
                <a:gd name="T8" fmla="*/ 679 w 1014"/>
                <a:gd name="T9" fmla="*/ 683 h 693"/>
                <a:gd name="T10" fmla="*/ 700 w 1014"/>
                <a:gd name="T11" fmla="*/ 672 h 693"/>
                <a:gd name="T12" fmla="*/ 726 w 1014"/>
                <a:gd name="T13" fmla="*/ 657 h 693"/>
                <a:gd name="T14" fmla="*/ 758 w 1014"/>
                <a:gd name="T15" fmla="*/ 636 h 693"/>
                <a:gd name="T16" fmla="*/ 793 w 1014"/>
                <a:gd name="T17" fmla="*/ 611 h 693"/>
                <a:gd name="T18" fmla="*/ 829 w 1014"/>
                <a:gd name="T19" fmla="*/ 581 h 693"/>
                <a:gd name="T20" fmla="*/ 866 w 1014"/>
                <a:gd name="T21" fmla="*/ 546 h 693"/>
                <a:gd name="T22" fmla="*/ 902 w 1014"/>
                <a:gd name="T23" fmla="*/ 508 h 693"/>
                <a:gd name="T24" fmla="*/ 935 w 1014"/>
                <a:gd name="T25" fmla="*/ 465 h 693"/>
                <a:gd name="T26" fmla="*/ 964 w 1014"/>
                <a:gd name="T27" fmla="*/ 416 h 693"/>
                <a:gd name="T28" fmla="*/ 987 w 1014"/>
                <a:gd name="T29" fmla="*/ 362 h 693"/>
                <a:gd name="T30" fmla="*/ 1004 w 1014"/>
                <a:gd name="T31" fmla="*/ 305 h 693"/>
                <a:gd name="T32" fmla="*/ 1014 w 1014"/>
                <a:gd name="T33" fmla="*/ 242 h 693"/>
                <a:gd name="T34" fmla="*/ 1012 w 1014"/>
                <a:gd name="T35" fmla="*/ 175 h 693"/>
                <a:gd name="T36" fmla="*/ 1000 w 1014"/>
                <a:gd name="T37" fmla="*/ 103 h 693"/>
                <a:gd name="T38" fmla="*/ 998 w 1014"/>
                <a:gd name="T39" fmla="*/ 98 h 693"/>
                <a:gd name="T40" fmla="*/ 992 w 1014"/>
                <a:gd name="T41" fmla="*/ 87 h 693"/>
                <a:gd name="T42" fmla="*/ 981 w 1014"/>
                <a:gd name="T43" fmla="*/ 72 h 693"/>
                <a:gd name="T44" fmla="*/ 967 w 1014"/>
                <a:gd name="T45" fmla="*/ 53 h 693"/>
                <a:gd name="T46" fmla="*/ 948 w 1014"/>
                <a:gd name="T47" fmla="*/ 35 h 693"/>
                <a:gd name="T48" fmla="*/ 926 w 1014"/>
                <a:gd name="T49" fmla="*/ 19 h 693"/>
                <a:gd name="T50" fmla="*/ 900 w 1014"/>
                <a:gd name="T51" fmla="*/ 6 h 693"/>
                <a:gd name="T52" fmla="*/ 870 w 1014"/>
                <a:gd name="T53" fmla="*/ 0 h 693"/>
                <a:gd name="T54" fmla="*/ 874 w 1014"/>
                <a:gd name="T55" fmla="*/ 12 h 693"/>
                <a:gd name="T56" fmla="*/ 884 w 1014"/>
                <a:gd name="T57" fmla="*/ 41 h 693"/>
                <a:gd name="T58" fmla="*/ 896 w 1014"/>
                <a:gd name="T59" fmla="*/ 89 h 693"/>
                <a:gd name="T60" fmla="*/ 907 w 1014"/>
                <a:gd name="T61" fmla="*/ 151 h 693"/>
                <a:gd name="T62" fmla="*/ 910 w 1014"/>
                <a:gd name="T63" fmla="*/ 225 h 693"/>
                <a:gd name="T64" fmla="*/ 902 w 1014"/>
                <a:gd name="T65" fmla="*/ 307 h 693"/>
                <a:gd name="T66" fmla="*/ 878 w 1014"/>
                <a:gd name="T67" fmla="*/ 396 h 693"/>
                <a:gd name="T68" fmla="*/ 836 w 1014"/>
                <a:gd name="T69" fmla="*/ 489 h 693"/>
                <a:gd name="T70" fmla="*/ 835 w 1014"/>
                <a:gd name="T71" fmla="*/ 490 h 693"/>
                <a:gd name="T72" fmla="*/ 831 w 1014"/>
                <a:gd name="T73" fmla="*/ 493 h 693"/>
                <a:gd name="T74" fmla="*/ 825 w 1014"/>
                <a:gd name="T75" fmla="*/ 498 h 693"/>
                <a:gd name="T76" fmla="*/ 816 w 1014"/>
                <a:gd name="T77" fmla="*/ 506 h 693"/>
                <a:gd name="T78" fmla="*/ 805 w 1014"/>
                <a:gd name="T79" fmla="*/ 513 h 693"/>
                <a:gd name="T80" fmla="*/ 792 w 1014"/>
                <a:gd name="T81" fmla="*/ 521 h 693"/>
                <a:gd name="T82" fmla="*/ 775 w 1014"/>
                <a:gd name="T83" fmla="*/ 529 h 693"/>
                <a:gd name="T84" fmla="*/ 757 w 1014"/>
                <a:gd name="T85" fmla="*/ 537 h 693"/>
                <a:gd name="T86" fmla="*/ 737 w 1014"/>
                <a:gd name="T87" fmla="*/ 544 h 693"/>
                <a:gd name="T88" fmla="*/ 713 w 1014"/>
                <a:gd name="T89" fmla="*/ 552 h 693"/>
                <a:gd name="T90" fmla="*/ 688 w 1014"/>
                <a:gd name="T91" fmla="*/ 557 h 693"/>
                <a:gd name="T92" fmla="*/ 659 w 1014"/>
                <a:gd name="T93" fmla="*/ 561 h 693"/>
                <a:gd name="T94" fmla="*/ 630 w 1014"/>
                <a:gd name="T95" fmla="*/ 562 h 693"/>
                <a:gd name="T96" fmla="*/ 597 w 1014"/>
                <a:gd name="T97" fmla="*/ 561 h 693"/>
                <a:gd name="T98" fmla="*/ 562 w 1014"/>
                <a:gd name="T99" fmla="*/ 558 h 693"/>
                <a:gd name="T100" fmla="*/ 525 w 1014"/>
                <a:gd name="T101" fmla="*/ 551 h 693"/>
                <a:gd name="T102" fmla="*/ 525 w 1014"/>
                <a:gd name="T103" fmla="*/ 642 h 693"/>
                <a:gd name="T104" fmla="*/ 23 w 1014"/>
                <a:gd name="T105" fmla="*/ 590 h 693"/>
                <a:gd name="T106" fmla="*/ 6 w 1014"/>
                <a:gd name="T107" fmla="*/ 523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2" name="Freeform 763"/>
            <p:cNvSpPr>
              <a:spLocks noChangeArrowheads="1"/>
            </p:cNvSpPr>
            <p:nvPr/>
          </p:nvSpPr>
          <p:spPr bwMode="auto">
            <a:xfrm>
              <a:off x="3720" y="2113"/>
              <a:ext cx="83" cy="27"/>
            </a:xfrm>
            <a:custGeom>
              <a:avLst/>
              <a:gdLst>
                <a:gd name="T0" fmla="*/ 745 w 745"/>
                <a:gd name="T1" fmla="*/ 86 h 240"/>
                <a:gd name="T2" fmla="*/ 11 w 745"/>
                <a:gd name="T3" fmla="*/ 0 h 240"/>
                <a:gd name="T4" fmla="*/ 0 w 745"/>
                <a:gd name="T5" fmla="*/ 86 h 240"/>
                <a:gd name="T6" fmla="*/ 722 w 745"/>
                <a:gd name="T7" fmla="*/ 240 h 240"/>
                <a:gd name="T8" fmla="*/ 745 w 745"/>
                <a:gd name="T9" fmla="*/ 86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3" name="Freeform 764"/>
            <p:cNvSpPr>
              <a:spLocks noChangeArrowheads="1"/>
            </p:cNvSpPr>
            <p:nvPr/>
          </p:nvSpPr>
          <p:spPr bwMode="auto">
            <a:xfrm>
              <a:off x="3761" y="2122"/>
              <a:ext cx="36" cy="12"/>
            </a:xfrm>
            <a:custGeom>
              <a:avLst/>
              <a:gdLst>
                <a:gd name="T0" fmla="*/ 319 w 319"/>
                <a:gd name="T1" fmla="*/ 47 h 109"/>
                <a:gd name="T2" fmla="*/ 4 w 319"/>
                <a:gd name="T3" fmla="*/ 0 h 109"/>
                <a:gd name="T4" fmla="*/ 0 w 319"/>
                <a:gd name="T5" fmla="*/ 45 h 109"/>
                <a:gd name="T6" fmla="*/ 309 w 319"/>
                <a:gd name="T7" fmla="*/ 109 h 109"/>
                <a:gd name="T8" fmla="*/ 319 w 319"/>
                <a:gd name="T9" fmla="*/ 47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4" name="Freeform 765"/>
            <p:cNvSpPr>
              <a:spLocks noChangeArrowheads="1"/>
            </p:cNvSpPr>
            <p:nvPr/>
          </p:nvSpPr>
          <p:spPr bwMode="auto">
            <a:xfrm>
              <a:off x="3725" y="2116"/>
              <a:ext cx="24" cy="9"/>
            </a:xfrm>
            <a:custGeom>
              <a:avLst/>
              <a:gdLst>
                <a:gd name="T0" fmla="*/ 213 w 213"/>
                <a:gd name="T1" fmla="*/ 37 h 81"/>
                <a:gd name="T2" fmla="*/ 0 w 213"/>
                <a:gd name="T3" fmla="*/ 0 h 81"/>
                <a:gd name="T4" fmla="*/ 2 w 213"/>
                <a:gd name="T5" fmla="*/ 39 h 81"/>
                <a:gd name="T6" fmla="*/ 206 w 213"/>
                <a:gd name="T7" fmla="*/ 81 h 81"/>
                <a:gd name="T8" fmla="*/ 213 w 213"/>
                <a:gd name="T9" fmla="*/ 37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5" name="Freeform 766"/>
            <p:cNvSpPr>
              <a:spLocks noChangeArrowheads="1"/>
            </p:cNvSpPr>
            <p:nvPr/>
          </p:nvSpPr>
          <p:spPr bwMode="auto">
            <a:xfrm>
              <a:off x="3666" y="2124"/>
              <a:ext cx="139" cy="47"/>
            </a:xfrm>
            <a:custGeom>
              <a:avLst/>
              <a:gdLst>
                <a:gd name="T0" fmla="*/ 0 w 1254"/>
                <a:gd name="T1" fmla="*/ 124 h 415"/>
                <a:gd name="T2" fmla="*/ 3 w 1254"/>
                <a:gd name="T3" fmla="*/ 124 h 415"/>
                <a:gd name="T4" fmla="*/ 10 w 1254"/>
                <a:gd name="T5" fmla="*/ 122 h 415"/>
                <a:gd name="T6" fmla="*/ 23 w 1254"/>
                <a:gd name="T7" fmla="*/ 120 h 415"/>
                <a:gd name="T8" fmla="*/ 40 w 1254"/>
                <a:gd name="T9" fmla="*/ 117 h 415"/>
                <a:gd name="T10" fmla="*/ 59 w 1254"/>
                <a:gd name="T11" fmla="*/ 114 h 415"/>
                <a:gd name="T12" fmla="*/ 81 w 1254"/>
                <a:gd name="T13" fmla="*/ 109 h 415"/>
                <a:gd name="T14" fmla="*/ 107 w 1254"/>
                <a:gd name="T15" fmla="*/ 103 h 415"/>
                <a:gd name="T16" fmla="*/ 133 w 1254"/>
                <a:gd name="T17" fmla="*/ 96 h 415"/>
                <a:gd name="T18" fmla="*/ 161 w 1254"/>
                <a:gd name="T19" fmla="*/ 89 h 415"/>
                <a:gd name="T20" fmla="*/ 188 w 1254"/>
                <a:gd name="T21" fmla="*/ 79 h 415"/>
                <a:gd name="T22" fmla="*/ 216 w 1254"/>
                <a:gd name="T23" fmla="*/ 69 h 415"/>
                <a:gd name="T24" fmla="*/ 243 w 1254"/>
                <a:gd name="T25" fmla="*/ 58 h 415"/>
                <a:gd name="T26" fmla="*/ 270 w 1254"/>
                <a:gd name="T27" fmla="*/ 45 h 415"/>
                <a:gd name="T28" fmla="*/ 293 w 1254"/>
                <a:gd name="T29" fmla="*/ 31 h 415"/>
                <a:gd name="T30" fmla="*/ 316 w 1254"/>
                <a:gd name="T31" fmla="*/ 16 h 415"/>
                <a:gd name="T32" fmla="*/ 334 w 1254"/>
                <a:gd name="T33" fmla="*/ 0 h 415"/>
                <a:gd name="T34" fmla="*/ 1254 w 1254"/>
                <a:gd name="T35" fmla="*/ 210 h 415"/>
                <a:gd name="T36" fmla="*/ 1252 w 1254"/>
                <a:gd name="T37" fmla="*/ 212 h 415"/>
                <a:gd name="T38" fmla="*/ 1247 w 1254"/>
                <a:gd name="T39" fmla="*/ 218 h 415"/>
                <a:gd name="T40" fmla="*/ 1239 w 1254"/>
                <a:gd name="T41" fmla="*/ 226 h 415"/>
                <a:gd name="T42" fmla="*/ 1227 w 1254"/>
                <a:gd name="T43" fmla="*/ 236 h 415"/>
                <a:gd name="T44" fmla="*/ 1213 w 1254"/>
                <a:gd name="T45" fmla="*/ 248 h 415"/>
                <a:gd name="T46" fmla="*/ 1197 w 1254"/>
                <a:gd name="T47" fmla="*/ 263 h 415"/>
                <a:gd name="T48" fmla="*/ 1180 w 1254"/>
                <a:gd name="T49" fmla="*/ 279 h 415"/>
                <a:gd name="T50" fmla="*/ 1159 w 1254"/>
                <a:gd name="T51" fmla="*/ 295 h 415"/>
                <a:gd name="T52" fmla="*/ 1138 w 1254"/>
                <a:gd name="T53" fmla="*/ 313 h 415"/>
                <a:gd name="T54" fmla="*/ 1116 w 1254"/>
                <a:gd name="T55" fmla="*/ 330 h 415"/>
                <a:gd name="T56" fmla="*/ 1092 w 1254"/>
                <a:gd name="T57" fmla="*/ 347 h 415"/>
                <a:gd name="T58" fmla="*/ 1068 w 1254"/>
                <a:gd name="T59" fmla="*/ 364 h 415"/>
                <a:gd name="T60" fmla="*/ 1043 w 1254"/>
                <a:gd name="T61" fmla="*/ 379 h 415"/>
                <a:gd name="T62" fmla="*/ 1019 w 1254"/>
                <a:gd name="T63" fmla="*/ 392 h 415"/>
                <a:gd name="T64" fmla="*/ 994 w 1254"/>
                <a:gd name="T65" fmla="*/ 405 h 415"/>
                <a:gd name="T66" fmla="*/ 971 w 1254"/>
                <a:gd name="T67" fmla="*/ 415 h 415"/>
                <a:gd name="T68" fmla="*/ 0 w 1254"/>
                <a:gd name="T69" fmla="*/ 12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6" name="Freeform 767"/>
            <p:cNvSpPr>
              <a:spLocks noChangeArrowheads="1"/>
            </p:cNvSpPr>
            <p:nvPr/>
          </p:nvSpPr>
          <p:spPr bwMode="auto">
            <a:xfrm>
              <a:off x="3805" y="2119"/>
              <a:ext cx="49" cy="22"/>
            </a:xfrm>
            <a:custGeom>
              <a:avLst/>
              <a:gdLst>
                <a:gd name="T0" fmla="*/ 45 w 447"/>
                <a:gd name="T1" fmla="*/ 198 h 198"/>
                <a:gd name="T2" fmla="*/ 447 w 447"/>
                <a:gd name="T3" fmla="*/ 79 h 198"/>
                <a:gd name="T4" fmla="*/ 203 w 447"/>
                <a:gd name="T5" fmla="*/ 0 h 198"/>
                <a:gd name="T6" fmla="*/ 5 w 447"/>
                <a:gd name="T7" fmla="*/ 22 h 198"/>
                <a:gd name="T8" fmla="*/ 0 w 447"/>
                <a:gd name="T9" fmla="*/ 187 h 198"/>
                <a:gd name="T10" fmla="*/ 45 w 447"/>
                <a:gd name="T11" fmla="*/ 198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7" name="Freeform 768"/>
            <p:cNvSpPr>
              <a:spLocks noChangeArrowheads="1"/>
            </p:cNvSpPr>
            <p:nvPr/>
          </p:nvSpPr>
          <p:spPr bwMode="auto">
            <a:xfrm>
              <a:off x="3676" y="2025"/>
              <a:ext cx="27" cy="105"/>
            </a:xfrm>
            <a:custGeom>
              <a:avLst/>
              <a:gdLst>
                <a:gd name="T0" fmla="*/ 238 w 238"/>
                <a:gd name="T1" fmla="*/ 22 h 947"/>
                <a:gd name="T2" fmla="*/ 237 w 238"/>
                <a:gd name="T3" fmla="*/ 21 h 947"/>
                <a:gd name="T4" fmla="*/ 233 w 238"/>
                <a:gd name="T5" fmla="*/ 19 h 947"/>
                <a:gd name="T6" fmla="*/ 226 w 238"/>
                <a:gd name="T7" fmla="*/ 17 h 947"/>
                <a:gd name="T8" fmla="*/ 217 w 238"/>
                <a:gd name="T9" fmla="*/ 14 h 947"/>
                <a:gd name="T10" fmla="*/ 206 w 238"/>
                <a:gd name="T11" fmla="*/ 10 h 947"/>
                <a:gd name="T12" fmla="*/ 194 w 238"/>
                <a:gd name="T13" fmla="*/ 7 h 947"/>
                <a:gd name="T14" fmla="*/ 180 w 238"/>
                <a:gd name="T15" fmla="*/ 4 h 947"/>
                <a:gd name="T16" fmla="*/ 164 w 238"/>
                <a:gd name="T17" fmla="*/ 1 h 947"/>
                <a:gd name="T18" fmla="*/ 146 w 238"/>
                <a:gd name="T19" fmla="*/ 0 h 947"/>
                <a:gd name="T20" fmla="*/ 127 w 238"/>
                <a:gd name="T21" fmla="*/ 0 h 947"/>
                <a:gd name="T22" fmla="*/ 108 w 238"/>
                <a:gd name="T23" fmla="*/ 2 h 947"/>
                <a:gd name="T24" fmla="*/ 87 w 238"/>
                <a:gd name="T25" fmla="*/ 5 h 947"/>
                <a:gd name="T26" fmla="*/ 66 w 238"/>
                <a:gd name="T27" fmla="*/ 11 h 947"/>
                <a:gd name="T28" fmla="*/ 44 w 238"/>
                <a:gd name="T29" fmla="*/ 19 h 947"/>
                <a:gd name="T30" fmla="*/ 22 w 238"/>
                <a:gd name="T31" fmla="*/ 30 h 947"/>
                <a:gd name="T32" fmla="*/ 0 w 238"/>
                <a:gd name="T33" fmla="*/ 45 h 947"/>
                <a:gd name="T34" fmla="*/ 0 w 238"/>
                <a:gd name="T35" fmla="*/ 947 h 947"/>
                <a:gd name="T36" fmla="*/ 1 w 238"/>
                <a:gd name="T37" fmla="*/ 947 h 947"/>
                <a:gd name="T38" fmla="*/ 6 w 238"/>
                <a:gd name="T39" fmla="*/ 947 h 947"/>
                <a:gd name="T40" fmla="*/ 13 w 238"/>
                <a:gd name="T41" fmla="*/ 946 h 947"/>
                <a:gd name="T42" fmla="*/ 22 w 238"/>
                <a:gd name="T43" fmla="*/ 945 h 947"/>
                <a:gd name="T44" fmla="*/ 33 w 238"/>
                <a:gd name="T45" fmla="*/ 943 h 947"/>
                <a:gd name="T46" fmla="*/ 47 w 238"/>
                <a:gd name="T47" fmla="*/ 941 h 947"/>
                <a:gd name="T48" fmla="*/ 62 w 238"/>
                <a:gd name="T49" fmla="*/ 938 h 947"/>
                <a:gd name="T50" fmla="*/ 78 w 238"/>
                <a:gd name="T51" fmla="*/ 934 h 947"/>
                <a:gd name="T52" fmla="*/ 96 w 238"/>
                <a:gd name="T53" fmla="*/ 928 h 947"/>
                <a:gd name="T54" fmla="*/ 115 w 238"/>
                <a:gd name="T55" fmla="*/ 922 h 947"/>
                <a:gd name="T56" fmla="*/ 135 w 238"/>
                <a:gd name="T57" fmla="*/ 915 h 947"/>
                <a:gd name="T58" fmla="*/ 155 w 238"/>
                <a:gd name="T59" fmla="*/ 906 h 947"/>
                <a:gd name="T60" fmla="*/ 176 w 238"/>
                <a:gd name="T61" fmla="*/ 896 h 947"/>
                <a:gd name="T62" fmla="*/ 197 w 238"/>
                <a:gd name="T63" fmla="*/ 884 h 947"/>
                <a:gd name="T64" fmla="*/ 217 w 238"/>
                <a:gd name="T65" fmla="*/ 871 h 947"/>
                <a:gd name="T66" fmla="*/ 238 w 238"/>
                <a:gd name="T67" fmla="*/ 856 h 947"/>
                <a:gd name="T68" fmla="*/ 238 w 238"/>
                <a:gd name="T69" fmla="*/ 2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8" name="Freeform 769"/>
            <p:cNvSpPr>
              <a:spLocks noChangeArrowheads="1"/>
            </p:cNvSpPr>
            <p:nvPr/>
          </p:nvSpPr>
          <p:spPr bwMode="auto">
            <a:xfrm>
              <a:off x="3677" y="2026"/>
              <a:ext cx="23" cy="89"/>
            </a:xfrm>
            <a:custGeom>
              <a:avLst/>
              <a:gdLst>
                <a:gd name="T0" fmla="*/ 203 w 203"/>
                <a:gd name="T1" fmla="*/ 18 h 799"/>
                <a:gd name="T2" fmla="*/ 202 w 203"/>
                <a:gd name="T3" fmla="*/ 17 h 799"/>
                <a:gd name="T4" fmla="*/ 199 w 203"/>
                <a:gd name="T5" fmla="*/ 16 h 799"/>
                <a:gd name="T6" fmla="*/ 193 w 203"/>
                <a:gd name="T7" fmla="*/ 14 h 799"/>
                <a:gd name="T8" fmla="*/ 186 w 203"/>
                <a:gd name="T9" fmla="*/ 11 h 799"/>
                <a:gd name="T10" fmla="*/ 177 w 203"/>
                <a:gd name="T11" fmla="*/ 8 h 799"/>
                <a:gd name="T12" fmla="*/ 166 w 203"/>
                <a:gd name="T13" fmla="*/ 5 h 799"/>
                <a:gd name="T14" fmla="*/ 153 w 203"/>
                <a:gd name="T15" fmla="*/ 3 h 799"/>
                <a:gd name="T16" fmla="*/ 140 w 203"/>
                <a:gd name="T17" fmla="*/ 1 h 799"/>
                <a:gd name="T18" fmla="*/ 125 w 203"/>
                <a:gd name="T19" fmla="*/ 0 h 799"/>
                <a:gd name="T20" fmla="*/ 109 w 203"/>
                <a:gd name="T21" fmla="*/ 0 h 799"/>
                <a:gd name="T22" fmla="*/ 92 w 203"/>
                <a:gd name="T23" fmla="*/ 1 h 799"/>
                <a:gd name="T24" fmla="*/ 74 w 203"/>
                <a:gd name="T25" fmla="*/ 4 h 799"/>
                <a:gd name="T26" fmla="*/ 57 w 203"/>
                <a:gd name="T27" fmla="*/ 9 h 799"/>
                <a:gd name="T28" fmla="*/ 37 w 203"/>
                <a:gd name="T29" fmla="*/ 16 h 799"/>
                <a:gd name="T30" fmla="*/ 19 w 203"/>
                <a:gd name="T31" fmla="*/ 26 h 799"/>
                <a:gd name="T32" fmla="*/ 0 w 203"/>
                <a:gd name="T33" fmla="*/ 38 h 799"/>
                <a:gd name="T34" fmla="*/ 0 w 203"/>
                <a:gd name="T35" fmla="*/ 799 h 799"/>
                <a:gd name="T36" fmla="*/ 1 w 203"/>
                <a:gd name="T37" fmla="*/ 799 h 799"/>
                <a:gd name="T38" fmla="*/ 5 w 203"/>
                <a:gd name="T39" fmla="*/ 799 h 799"/>
                <a:gd name="T40" fmla="*/ 11 w 203"/>
                <a:gd name="T41" fmla="*/ 798 h 799"/>
                <a:gd name="T42" fmla="*/ 19 w 203"/>
                <a:gd name="T43" fmla="*/ 797 h 799"/>
                <a:gd name="T44" fmla="*/ 28 w 203"/>
                <a:gd name="T45" fmla="*/ 796 h 799"/>
                <a:gd name="T46" fmla="*/ 41 w 203"/>
                <a:gd name="T47" fmla="*/ 794 h 799"/>
                <a:gd name="T48" fmla="*/ 53 w 203"/>
                <a:gd name="T49" fmla="*/ 791 h 799"/>
                <a:gd name="T50" fmla="*/ 67 w 203"/>
                <a:gd name="T51" fmla="*/ 786 h 799"/>
                <a:gd name="T52" fmla="*/ 82 w 203"/>
                <a:gd name="T53" fmla="*/ 782 h 799"/>
                <a:gd name="T54" fmla="*/ 99 w 203"/>
                <a:gd name="T55" fmla="*/ 777 h 799"/>
                <a:gd name="T56" fmla="*/ 116 w 203"/>
                <a:gd name="T57" fmla="*/ 771 h 799"/>
                <a:gd name="T58" fmla="*/ 133 w 203"/>
                <a:gd name="T59" fmla="*/ 763 h 799"/>
                <a:gd name="T60" fmla="*/ 150 w 203"/>
                <a:gd name="T61" fmla="*/ 755 h 799"/>
                <a:gd name="T62" fmla="*/ 169 w 203"/>
                <a:gd name="T63" fmla="*/ 745 h 799"/>
                <a:gd name="T64" fmla="*/ 186 w 203"/>
                <a:gd name="T65" fmla="*/ 733 h 799"/>
                <a:gd name="T66" fmla="*/ 203 w 203"/>
                <a:gd name="T67" fmla="*/ 720 h 799"/>
                <a:gd name="T68" fmla="*/ 203 w 203"/>
                <a:gd name="T69" fmla="*/ 18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59" name="Freeform 770"/>
            <p:cNvSpPr>
              <a:spLocks noChangeArrowheads="1"/>
            </p:cNvSpPr>
            <p:nvPr/>
          </p:nvSpPr>
          <p:spPr bwMode="auto">
            <a:xfrm>
              <a:off x="3678" y="2027"/>
              <a:ext cx="19" cy="72"/>
            </a:xfrm>
            <a:custGeom>
              <a:avLst/>
              <a:gdLst>
                <a:gd name="T0" fmla="*/ 171 w 171"/>
                <a:gd name="T1" fmla="*/ 15 h 650"/>
                <a:gd name="T2" fmla="*/ 170 w 171"/>
                <a:gd name="T3" fmla="*/ 15 h 650"/>
                <a:gd name="T4" fmla="*/ 167 w 171"/>
                <a:gd name="T5" fmla="*/ 13 h 650"/>
                <a:gd name="T6" fmla="*/ 163 w 171"/>
                <a:gd name="T7" fmla="*/ 11 h 650"/>
                <a:gd name="T8" fmla="*/ 157 w 171"/>
                <a:gd name="T9" fmla="*/ 9 h 650"/>
                <a:gd name="T10" fmla="*/ 149 w 171"/>
                <a:gd name="T11" fmla="*/ 7 h 650"/>
                <a:gd name="T12" fmla="*/ 139 w 171"/>
                <a:gd name="T13" fmla="*/ 4 h 650"/>
                <a:gd name="T14" fmla="*/ 129 w 171"/>
                <a:gd name="T15" fmla="*/ 2 h 650"/>
                <a:gd name="T16" fmla="*/ 118 w 171"/>
                <a:gd name="T17" fmla="*/ 0 h 650"/>
                <a:gd name="T18" fmla="*/ 105 w 171"/>
                <a:gd name="T19" fmla="*/ 0 h 650"/>
                <a:gd name="T20" fmla="*/ 92 w 171"/>
                <a:gd name="T21" fmla="*/ 0 h 650"/>
                <a:gd name="T22" fmla="*/ 77 w 171"/>
                <a:gd name="T23" fmla="*/ 1 h 650"/>
                <a:gd name="T24" fmla="*/ 63 w 171"/>
                <a:gd name="T25" fmla="*/ 3 h 650"/>
                <a:gd name="T26" fmla="*/ 48 w 171"/>
                <a:gd name="T27" fmla="*/ 7 h 650"/>
                <a:gd name="T28" fmla="*/ 31 w 171"/>
                <a:gd name="T29" fmla="*/ 13 h 650"/>
                <a:gd name="T30" fmla="*/ 16 w 171"/>
                <a:gd name="T31" fmla="*/ 22 h 650"/>
                <a:gd name="T32" fmla="*/ 0 w 171"/>
                <a:gd name="T33" fmla="*/ 32 h 650"/>
                <a:gd name="T34" fmla="*/ 0 w 171"/>
                <a:gd name="T35" fmla="*/ 650 h 650"/>
                <a:gd name="T36" fmla="*/ 1 w 171"/>
                <a:gd name="T37" fmla="*/ 650 h 650"/>
                <a:gd name="T38" fmla="*/ 4 w 171"/>
                <a:gd name="T39" fmla="*/ 650 h 650"/>
                <a:gd name="T40" fmla="*/ 9 w 171"/>
                <a:gd name="T41" fmla="*/ 649 h 650"/>
                <a:gd name="T42" fmla="*/ 16 w 171"/>
                <a:gd name="T43" fmla="*/ 648 h 650"/>
                <a:gd name="T44" fmla="*/ 24 w 171"/>
                <a:gd name="T45" fmla="*/ 647 h 650"/>
                <a:gd name="T46" fmla="*/ 34 w 171"/>
                <a:gd name="T47" fmla="*/ 645 h 650"/>
                <a:gd name="T48" fmla="*/ 45 w 171"/>
                <a:gd name="T49" fmla="*/ 642 h 650"/>
                <a:gd name="T50" fmla="*/ 57 w 171"/>
                <a:gd name="T51" fmla="*/ 640 h 650"/>
                <a:gd name="T52" fmla="*/ 69 w 171"/>
                <a:gd name="T53" fmla="*/ 636 h 650"/>
                <a:gd name="T54" fmla="*/ 82 w 171"/>
                <a:gd name="T55" fmla="*/ 632 h 650"/>
                <a:gd name="T56" fmla="*/ 97 w 171"/>
                <a:gd name="T57" fmla="*/ 627 h 650"/>
                <a:gd name="T58" fmla="*/ 112 w 171"/>
                <a:gd name="T59" fmla="*/ 621 h 650"/>
                <a:gd name="T60" fmla="*/ 126 w 171"/>
                <a:gd name="T61" fmla="*/ 614 h 650"/>
                <a:gd name="T62" fmla="*/ 141 w 171"/>
                <a:gd name="T63" fmla="*/ 606 h 650"/>
                <a:gd name="T64" fmla="*/ 157 w 171"/>
                <a:gd name="T65" fmla="*/ 595 h 650"/>
                <a:gd name="T66" fmla="*/ 171 w 171"/>
                <a:gd name="T67" fmla="*/ 585 h 650"/>
                <a:gd name="T68" fmla="*/ 171 w 171"/>
                <a:gd name="T69" fmla="*/ 1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0" name="Freeform 771"/>
            <p:cNvSpPr>
              <a:spLocks noChangeArrowheads="1"/>
            </p:cNvSpPr>
            <p:nvPr/>
          </p:nvSpPr>
          <p:spPr bwMode="auto">
            <a:xfrm>
              <a:off x="3679" y="2027"/>
              <a:ext cx="15" cy="56"/>
            </a:xfrm>
            <a:custGeom>
              <a:avLst/>
              <a:gdLst>
                <a:gd name="T0" fmla="*/ 138 w 138"/>
                <a:gd name="T1" fmla="*/ 14 h 502"/>
                <a:gd name="T2" fmla="*/ 135 w 138"/>
                <a:gd name="T3" fmla="*/ 13 h 502"/>
                <a:gd name="T4" fmla="*/ 126 w 138"/>
                <a:gd name="T5" fmla="*/ 8 h 502"/>
                <a:gd name="T6" fmla="*/ 113 w 138"/>
                <a:gd name="T7" fmla="*/ 4 h 502"/>
                <a:gd name="T8" fmla="*/ 96 w 138"/>
                <a:gd name="T9" fmla="*/ 1 h 502"/>
                <a:gd name="T10" fmla="*/ 74 w 138"/>
                <a:gd name="T11" fmla="*/ 0 h 502"/>
                <a:gd name="T12" fmla="*/ 51 w 138"/>
                <a:gd name="T13" fmla="*/ 3 h 502"/>
                <a:gd name="T14" fmla="*/ 25 w 138"/>
                <a:gd name="T15" fmla="*/ 12 h 502"/>
                <a:gd name="T16" fmla="*/ 0 w 138"/>
                <a:gd name="T17" fmla="*/ 26 h 502"/>
                <a:gd name="T18" fmla="*/ 0 w 138"/>
                <a:gd name="T19" fmla="*/ 502 h 502"/>
                <a:gd name="T20" fmla="*/ 3 w 138"/>
                <a:gd name="T21" fmla="*/ 502 h 502"/>
                <a:gd name="T22" fmla="*/ 13 w 138"/>
                <a:gd name="T23" fmla="*/ 501 h 502"/>
                <a:gd name="T24" fmla="*/ 28 w 138"/>
                <a:gd name="T25" fmla="*/ 499 h 502"/>
                <a:gd name="T26" fmla="*/ 46 w 138"/>
                <a:gd name="T27" fmla="*/ 494 h 502"/>
                <a:gd name="T28" fmla="*/ 67 w 138"/>
                <a:gd name="T29" fmla="*/ 488 h 502"/>
                <a:gd name="T30" fmla="*/ 91 w 138"/>
                <a:gd name="T31" fmla="*/ 479 h 502"/>
                <a:gd name="T32" fmla="*/ 114 w 138"/>
                <a:gd name="T33" fmla="*/ 467 h 502"/>
                <a:gd name="T34" fmla="*/ 138 w 138"/>
                <a:gd name="T35" fmla="*/ 450 h 502"/>
                <a:gd name="T36" fmla="*/ 138 w 138"/>
                <a:gd name="T37" fmla="*/ 14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1" name="Freeform 772"/>
            <p:cNvSpPr>
              <a:spLocks noChangeArrowheads="1"/>
            </p:cNvSpPr>
            <p:nvPr/>
          </p:nvSpPr>
          <p:spPr bwMode="auto">
            <a:xfrm>
              <a:off x="3679" y="2028"/>
              <a:ext cx="12" cy="40"/>
            </a:xfrm>
            <a:custGeom>
              <a:avLst/>
              <a:gdLst>
                <a:gd name="T0" fmla="*/ 104 w 104"/>
                <a:gd name="T1" fmla="*/ 10 h 353"/>
                <a:gd name="T2" fmla="*/ 102 w 104"/>
                <a:gd name="T3" fmla="*/ 9 h 353"/>
                <a:gd name="T4" fmla="*/ 95 w 104"/>
                <a:gd name="T5" fmla="*/ 6 h 353"/>
                <a:gd name="T6" fmla="*/ 85 w 104"/>
                <a:gd name="T7" fmla="*/ 3 h 353"/>
                <a:gd name="T8" fmla="*/ 71 w 104"/>
                <a:gd name="T9" fmla="*/ 0 h 353"/>
                <a:gd name="T10" fmla="*/ 56 w 104"/>
                <a:gd name="T11" fmla="*/ 0 h 353"/>
                <a:gd name="T12" fmla="*/ 38 w 104"/>
                <a:gd name="T13" fmla="*/ 3 h 353"/>
                <a:gd name="T14" fmla="*/ 19 w 104"/>
                <a:gd name="T15" fmla="*/ 9 h 353"/>
                <a:gd name="T16" fmla="*/ 0 w 104"/>
                <a:gd name="T17" fmla="*/ 20 h 353"/>
                <a:gd name="T18" fmla="*/ 0 w 104"/>
                <a:gd name="T19" fmla="*/ 353 h 353"/>
                <a:gd name="T20" fmla="*/ 2 w 104"/>
                <a:gd name="T21" fmla="*/ 353 h 353"/>
                <a:gd name="T22" fmla="*/ 9 w 104"/>
                <a:gd name="T23" fmla="*/ 352 h 353"/>
                <a:gd name="T24" fmla="*/ 21 w 104"/>
                <a:gd name="T25" fmla="*/ 350 h 353"/>
                <a:gd name="T26" fmla="*/ 35 w 104"/>
                <a:gd name="T27" fmla="*/ 347 h 353"/>
                <a:gd name="T28" fmla="*/ 51 w 104"/>
                <a:gd name="T29" fmla="*/ 343 h 353"/>
                <a:gd name="T30" fmla="*/ 68 w 104"/>
                <a:gd name="T31" fmla="*/ 336 h 353"/>
                <a:gd name="T32" fmla="*/ 86 w 104"/>
                <a:gd name="T33" fmla="*/ 326 h 353"/>
                <a:gd name="T34" fmla="*/ 104 w 104"/>
                <a:gd name="T35" fmla="*/ 313 h 353"/>
                <a:gd name="T36" fmla="*/ 104 w 104"/>
                <a:gd name="T37" fmla="*/ 10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2" name="Freeform 773"/>
            <p:cNvSpPr>
              <a:spLocks noChangeArrowheads="1"/>
            </p:cNvSpPr>
            <p:nvPr/>
          </p:nvSpPr>
          <p:spPr bwMode="auto">
            <a:xfrm>
              <a:off x="3680" y="2029"/>
              <a:ext cx="8" cy="23"/>
            </a:xfrm>
            <a:custGeom>
              <a:avLst/>
              <a:gdLst>
                <a:gd name="T0" fmla="*/ 72 w 72"/>
                <a:gd name="T1" fmla="*/ 6 h 204"/>
                <a:gd name="T2" fmla="*/ 69 w 72"/>
                <a:gd name="T3" fmla="*/ 5 h 204"/>
                <a:gd name="T4" fmla="*/ 65 w 72"/>
                <a:gd name="T5" fmla="*/ 4 h 204"/>
                <a:gd name="T6" fmla="*/ 58 w 72"/>
                <a:gd name="T7" fmla="*/ 2 h 204"/>
                <a:gd name="T8" fmla="*/ 49 w 72"/>
                <a:gd name="T9" fmla="*/ 0 h 204"/>
                <a:gd name="T10" fmla="*/ 39 w 72"/>
                <a:gd name="T11" fmla="*/ 0 h 204"/>
                <a:gd name="T12" fmla="*/ 27 w 72"/>
                <a:gd name="T13" fmla="*/ 1 h 204"/>
                <a:gd name="T14" fmla="*/ 13 w 72"/>
                <a:gd name="T15" fmla="*/ 6 h 204"/>
                <a:gd name="T16" fmla="*/ 0 w 72"/>
                <a:gd name="T17" fmla="*/ 13 h 204"/>
                <a:gd name="T18" fmla="*/ 0 w 72"/>
                <a:gd name="T19" fmla="*/ 204 h 204"/>
                <a:gd name="T20" fmla="*/ 2 w 72"/>
                <a:gd name="T21" fmla="*/ 204 h 204"/>
                <a:gd name="T22" fmla="*/ 6 w 72"/>
                <a:gd name="T23" fmla="*/ 203 h 204"/>
                <a:gd name="T24" fmla="*/ 15 w 72"/>
                <a:gd name="T25" fmla="*/ 202 h 204"/>
                <a:gd name="T26" fmla="*/ 24 w 72"/>
                <a:gd name="T27" fmla="*/ 200 h 204"/>
                <a:gd name="T28" fmla="*/ 35 w 72"/>
                <a:gd name="T29" fmla="*/ 197 h 204"/>
                <a:gd name="T30" fmla="*/ 47 w 72"/>
                <a:gd name="T31" fmla="*/ 192 h 204"/>
                <a:gd name="T32" fmla="*/ 59 w 72"/>
                <a:gd name="T33" fmla="*/ 185 h 204"/>
                <a:gd name="T34" fmla="*/ 72 w 72"/>
                <a:gd name="T35" fmla="*/ 177 h 204"/>
                <a:gd name="T36" fmla="*/ 72 w 72"/>
                <a:gd name="T37" fmla="*/ 6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3" name="Freeform 774"/>
            <p:cNvSpPr>
              <a:spLocks noChangeArrowheads="1"/>
            </p:cNvSpPr>
            <p:nvPr/>
          </p:nvSpPr>
          <p:spPr bwMode="auto">
            <a:xfrm>
              <a:off x="3775" y="2095"/>
              <a:ext cx="12" cy="11"/>
            </a:xfrm>
            <a:custGeom>
              <a:avLst/>
              <a:gdLst>
                <a:gd name="T0" fmla="*/ 52 w 104"/>
                <a:gd name="T1" fmla="*/ 104 h 104"/>
                <a:gd name="T2" fmla="*/ 62 w 104"/>
                <a:gd name="T3" fmla="*/ 103 h 104"/>
                <a:gd name="T4" fmla="*/ 73 w 104"/>
                <a:gd name="T5" fmla="*/ 100 h 104"/>
                <a:gd name="T6" fmla="*/ 81 w 104"/>
                <a:gd name="T7" fmla="*/ 95 h 104"/>
                <a:gd name="T8" fmla="*/ 89 w 104"/>
                <a:gd name="T9" fmla="*/ 89 h 104"/>
                <a:gd name="T10" fmla="*/ 95 w 104"/>
                <a:gd name="T11" fmla="*/ 81 h 104"/>
                <a:gd name="T12" fmla="*/ 100 w 104"/>
                <a:gd name="T13" fmla="*/ 72 h 104"/>
                <a:gd name="T14" fmla="*/ 103 w 104"/>
                <a:gd name="T15" fmla="*/ 62 h 104"/>
                <a:gd name="T16" fmla="*/ 104 w 104"/>
                <a:gd name="T17" fmla="*/ 52 h 104"/>
                <a:gd name="T18" fmla="*/ 103 w 104"/>
                <a:gd name="T19" fmla="*/ 41 h 104"/>
                <a:gd name="T20" fmla="*/ 100 w 104"/>
                <a:gd name="T21" fmla="*/ 31 h 104"/>
                <a:gd name="T22" fmla="*/ 95 w 104"/>
                <a:gd name="T23" fmla="*/ 22 h 104"/>
                <a:gd name="T24" fmla="*/ 89 w 104"/>
                <a:gd name="T25" fmla="*/ 15 h 104"/>
                <a:gd name="T26" fmla="*/ 81 w 104"/>
                <a:gd name="T27" fmla="*/ 8 h 104"/>
                <a:gd name="T28" fmla="*/ 73 w 104"/>
                <a:gd name="T29" fmla="*/ 4 h 104"/>
                <a:gd name="T30" fmla="*/ 62 w 104"/>
                <a:gd name="T31" fmla="*/ 1 h 104"/>
                <a:gd name="T32" fmla="*/ 52 w 104"/>
                <a:gd name="T33" fmla="*/ 0 h 104"/>
                <a:gd name="T34" fmla="*/ 42 w 104"/>
                <a:gd name="T35" fmla="*/ 1 h 104"/>
                <a:gd name="T36" fmla="*/ 32 w 104"/>
                <a:gd name="T37" fmla="*/ 4 h 104"/>
                <a:gd name="T38" fmla="*/ 24 w 104"/>
                <a:gd name="T39" fmla="*/ 8 h 104"/>
                <a:gd name="T40" fmla="*/ 16 w 104"/>
                <a:gd name="T41" fmla="*/ 15 h 104"/>
                <a:gd name="T42" fmla="*/ 9 w 104"/>
                <a:gd name="T43" fmla="*/ 22 h 104"/>
                <a:gd name="T44" fmla="*/ 4 w 104"/>
                <a:gd name="T45" fmla="*/ 31 h 104"/>
                <a:gd name="T46" fmla="*/ 1 w 104"/>
                <a:gd name="T47" fmla="*/ 41 h 104"/>
                <a:gd name="T48" fmla="*/ 0 w 104"/>
                <a:gd name="T49" fmla="*/ 52 h 104"/>
                <a:gd name="T50" fmla="*/ 1 w 104"/>
                <a:gd name="T51" fmla="*/ 62 h 104"/>
                <a:gd name="T52" fmla="*/ 4 w 104"/>
                <a:gd name="T53" fmla="*/ 72 h 104"/>
                <a:gd name="T54" fmla="*/ 9 w 104"/>
                <a:gd name="T55" fmla="*/ 81 h 104"/>
                <a:gd name="T56" fmla="*/ 16 w 104"/>
                <a:gd name="T57" fmla="*/ 89 h 104"/>
                <a:gd name="T58" fmla="*/ 24 w 104"/>
                <a:gd name="T59" fmla="*/ 95 h 104"/>
                <a:gd name="T60" fmla="*/ 32 w 104"/>
                <a:gd name="T61" fmla="*/ 100 h 104"/>
                <a:gd name="T62" fmla="*/ 42 w 104"/>
                <a:gd name="T63" fmla="*/ 103 h 104"/>
                <a:gd name="T64" fmla="*/ 52 w 104"/>
                <a:gd name="T65" fmla="*/ 104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4" name="Freeform 775"/>
            <p:cNvSpPr>
              <a:spLocks noChangeArrowheads="1"/>
            </p:cNvSpPr>
            <p:nvPr/>
          </p:nvSpPr>
          <p:spPr bwMode="auto">
            <a:xfrm>
              <a:off x="3740" y="2095"/>
              <a:ext cx="6" cy="6"/>
            </a:xfrm>
            <a:custGeom>
              <a:avLst/>
              <a:gdLst>
                <a:gd name="T0" fmla="*/ 25 w 52"/>
                <a:gd name="T1" fmla="*/ 52 h 52"/>
                <a:gd name="T2" fmla="*/ 35 w 52"/>
                <a:gd name="T3" fmla="*/ 50 h 52"/>
                <a:gd name="T4" fmla="*/ 44 w 52"/>
                <a:gd name="T5" fmla="*/ 44 h 52"/>
                <a:gd name="T6" fmla="*/ 50 w 52"/>
                <a:gd name="T7" fmla="*/ 36 h 52"/>
                <a:gd name="T8" fmla="*/ 52 w 52"/>
                <a:gd name="T9" fmla="*/ 25 h 52"/>
                <a:gd name="T10" fmla="*/ 50 w 52"/>
                <a:gd name="T11" fmla="*/ 15 h 52"/>
                <a:gd name="T12" fmla="*/ 44 w 52"/>
                <a:gd name="T13" fmla="*/ 7 h 52"/>
                <a:gd name="T14" fmla="*/ 35 w 52"/>
                <a:gd name="T15" fmla="*/ 2 h 52"/>
                <a:gd name="T16" fmla="*/ 25 w 52"/>
                <a:gd name="T17" fmla="*/ 0 h 52"/>
                <a:gd name="T18" fmla="*/ 15 w 52"/>
                <a:gd name="T19" fmla="*/ 2 h 52"/>
                <a:gd name="T20" fmla="*/ 7 w 52"/>
                <a:gd name="T21" fmla="*/ 7 h 52"/>
                <a:gd name="T22" fmla="*/ 2 w 52"/>
                <a:gd name="T23" fmla="*/ 15 h 52"/>
                <a:gd name="T24" fmla="*/ 0 w 52"/>
                <a:gd name="T25" fmla="*/ 25 h 52"/>
                <a:gd name="T26" fmla="*/ 2 w 52"/>
                <a:gd name="T27" fmla="*/ 36 h 52"/>
                <a:gd name="T28" fmla="*/ 7 w 52"/>
                <a:gd name="T29" fmla="*/ 44 h 52"/>
                <a:gd name="T30" fmla="*/ 15 w 52"/>
                <a:gd name="T31" fmla="*/ 50 h 52"/>
                <a:gd name="T32" fmla="*/ 25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5" name="Freeform 776"/>
            <p:cNvSpPr>
              <a:spLocks noChangeArrowheads="1"/>
            </p:cNvSpPr>
            <p:nvPr/>
          </p:nvSpPr>
          <p:spPr bwMode="auto">
            <a:xfrm>
              <a:off x="3750" y="2095"/>
              <a:ext cx="5" cy="6"/>
            </a:xfrm>
            <a:custGeom>
              <a:avLst/>
              <a:gdLst>
                <a:gd name="T0" fmla="*/ 27 w 52"/>
                <a:gd name="T1" fmla="*/ 52 h 52"/>
                <a:gd name="T2" fmla="*/ 37 w 52"/>
                <a:gd name="T3" fmla="*/ 50 h 52"/>
                <a:gd name="T4" fmla="*/ 45 w 52"/>
                <a:gd name="T5" fmla="*/ 45 h 52"/>
                <a:gd name="T6" fmla="*/ 50 w 52"/>
                <a:gd name="T7" fmla="*/ 37 h 52"/>
                <a:gd name="T8" fmla="*/ 52 w 52"/>
                <a:gd name="T9" fmla="*/ 26 h 52"/>
                <a:gd name="T10" fmla="*/ 50 w 52"/>
                <a:gd name="T11" fmla="*/ 16 h 52"/>
                <a:gd name="T12" fmla="*/ 45 w 52"/>
                <a:gd name="T13" fmla="*/ 8 h 52"/>
                <a:gd name="T14" fmla="*/ 37 w 52"/>
                <a:gd name="T15" fmla="*/ 2 h 52"/>
                <a:gd name="T16" fmla="*/ 27 w 52"/>
                <a:gd name="T17" fmla="*/ 0 h 52"/>
                <a:gd name="T18" fmla="*/ 17 w 52"/>
                <a:gd name="T19" fmla="*/ 2 h 52"/>
                <a:gd name="T20" fmla="*/ 8 w 52"/>
                <a:gd name="T21" fmla="*/ 8 h 52"/>
                <a:gd name="T22" fmla="*/ 2 w 52"/>
                <a:gd name="T23" fmla="*/ 16 h 52"/>
                <a:gd name="T24" fmla="*/ 0 w 52"/>
                <a:gd name="T25" fmla="*/ 26 h 52"/>
                <a:gd name="T26" fmla="*/ 2 w 52"/>
                <a:gd name="T27" fmla="*/ 37 h 52"/>
                <a:gd name="T28" fmla="*/ 8 w 52"/>
                <a:gd name="T29" fmla="*/ 45 h 52"/>
                <a:gd name="T30" fmla="*/ 17 w 52"/>
                <a:gd name="T31" fmla="*/ 50 h 52"/>
                <a:gd name="T32" fmla="*/ 27 w 52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6" name="Freeform 777"/>
            <p:cNvSpPr>
              <a:spLocks noChangeArrowheads="1"/>
            </p:cNvSpPr>
            <p:nvPr/>
          </p:nvSpPr>
          <p:spPr bwMode="auto">
            <a:xfrm>
              <a:off x="3711" y="2016"/>
              <a:ext cx="16" cy="79"/>
            </a:xfrm>
            <a:custGeom>
              <a:avLst/>
              <a:gdLst>
                <a:gd name="T0" fmla="*/ 46 w 148"/>
                <a:gd name="T1" fmla="*/ 14 h 712"/>
                <a:gd name="T2" fmla="*/ 42 w 148"/>
                <a:gd name="T3" fmla="*/ 29 h 712"/>
                <a:gd name="T4" fmla="*/ 32 w 148"/>
                <a:gd name="T5" fmla="*/ 68 h 712"/>
                <a:gd name="T6" fmla="*/ 18 w 148"/>
                <a:gd name="T7" fmla="*/ 132 h 712"/>
                <a:gd name="T8" fmla="*/ 7 w 148"/>
                <a:gd name="T9" fmla="*/ 217 h 712"/>
                <a:gd name="T10" fmla="*/ 0 w 148"/>
                <a:gd name="T11" fmla="*/ 319 h 712"/>
                <a:gd name="T12" fmla="*/ 1 w 148"/>
                <a:gd name="T13" fmla="*/ 438 h 712"/>
                <a:gd name="T14" fmla="*/ 13 w 148"/>
                <a:gd name="T15" fmla="*/ 570 h 712"/>
                <a:gd name="T16" fmla="*/ 41 w 148"/>
                <a:gd name="T17" fmla="*/ 712 h 712"/>
                <a:gd name="T18" fmla="*/ 143 w 148"/>
                <a:gd name="T19" fmla="*/ 707 h 712"/>
                <a:gd name="T20" fmla="*/ 139 w 148"/>
                <a:gd name="T21" fmla="*/ 685 h 712"/>
                <a:gd name="T22" fmla="*/ 128 w 148"/>
                <a:gd name="T23" fmla="*/ 628 h 712"/>
                <a:gd name="T24" fmla="*/ 116 w 148"/>
                <a:gd name="T25" fmla="*/ 543 h 712"/>
                <a:gd name="T26" fmla="*/ 105 w 148"/>
                <a:gd name="T27" fmla="*/ 439 h 712"/>
                <a:gd name="T28" fmla="*/ 99 w 148"/>
                <a:gd name="T29" fmla="*/ 324 h 712"/>
                <a:gd name="T30" fmla="*/ 102 w 148"/>
                <a:gd name="T31" fmla="*/ 209 h 712"/>
                <a:gd name="T32" fmla="*/ 117 w 148"/>
                <a:gd name="T33" fmla="*/ 100 h 712"/>
                <a:gd name="T34" fmla="*/ 148 w 148"/>
                <a:gd name="T35" fmla="*/ 8 h 712"/>
                <a:gd name="T36" fmla="*/ 148 w 148"/>
                <a:gd name="T37" fmla="*/ 7 h 712"/>
                <a:gd name="T38" fmla="*/ 148 w 148"/>
                <a:gd name="T39" fmla="*/ 5 h 712"/>
                <a:gd name="T40" fmla="*/ 146 w 148"/>
                <a:gd name="T41" fmla="*/ 3 h 712"/>
                <a:gd name="T42" fmla="*/ 140 w 148"/>
                <a:gd name="T43" fmla="*/ 0 h 712"/>
                <a:gd name="T44" fmla="*/ 127 w 148"/>
                <a:gd name="T45" fmla="*/ 0 h 712"/>
                <a:gd name="T46" fmla="*/ 109 w 148"/>
                <a:gd name="T47" fmla="*/ 1 h 712"/>
                <a:gd name="T48" fmla="*/ 83 w 148"/>
                <a:gd name="T49" fmla="*/ 6 h 712"/>
                <a:gd name="T50" fmla="*/ 46 w 148"/>
                <a:gd name="T51" fmla="*/ 14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7" name="Freeform 778"/>
            <p:cNvSpPr>
              <a:spLocks noChangeArrowheads="1"/>
            </p:cNvSpPr>
            <p:nvPr/>
          </p:nvSpPr>
          <p:spPr bwMode="auto">
            <a:xfrm>
              <a:off x="3795" y="2006"/>
              <a:ext cx="23" cy="88"/>
            </a:xfrm>
            <a:custGeom>
              <a:avLst/>
              <a:gdLst>
                <a:gd name="T0" fmla="*/ 201 w 201"/>
                <a:gd name="T1" fmla="*/ 5 h 795"/>
                <a:gd name="T2" fmla="*/ 196 w 201"/>
                <a:gd name="T3" fmla="*/ 10 h 795"/>
                <a:gd name="T4" fmla="*/ 183 w 201"/>
                <a:gd name="T5" fmla="*/ 31 h 795"/>
                <a:gd name="T6" fmla="*/ 165 w 201"/>
                <a:gd name="T7" fmla="*/ 73 h 795"/>
                <a:gd name="T8" fmla="*/ 148 w 201"/>
                <a:gd name="T9" fmla="*/ 140 h 795"/>
                <a:gd name="T10" fmla="*/ 134 w 201"/>
                <a:gd name="T11" fmla="*/ 240 h 795"/>
                <a:gd name="T12" fmla="*/ 127 w 201"/>
                <a:gd name="T13" fmla="*/ 379 h 795"/>
                <a:gd name="T14" fmla="*/ 131 w 201"/>
                <a:gd name="T15" fmla="*/ 561 h 795"/>
                <a:gd name="T16" fmla="*/ 150 w 201"/>
                <a:gd name="T17" fmla="*/ 795 h 795"/>
                <a:gd name="T18" fmla="*/ 37 w 201"/>
                <a:gd name="T19" fmla="*/ 795 h 795"/>
                <a:gd name="T20" fmla="*/ 33 w 201"/>
                <a:gd name="T21" fmla="*/ 771 h 795"/>
                <a:gd name="T22" fmla="*/ 24 w 201"/>
                <a:gd name="T23" fmla="*/ 707 h 795"/>
                <a:gd name="T24" fmla="*/ 13 w 201"/>
                <a:gd name="T25" fmla="*/ 611 h 795"/>
                <a:gd name="T26" fmla="*/ 3 w 201"/>
                <a:gd name="T27" fmla="*/ 493 h 795"/>
                <a:gd name="T28" fmla="*/ 0 w 201"/>
                <a:gd name="T29" fmla="*/ 363 h 795"/>
                <a:gd name="T30" fmla="*/ 7 w 201"/>
                <a:gd name="T31" fmla="*/ 231 h 795"/>
                <a:gd name="T32" fmla="*/ 28 w 201"/>
                <a:gd name="T33" fmla="*/ 107 h 795"/>
                <a:gd name="T34" fmla="*/ 66 w 201"/>
                <a:gd name="T35" fmla="*/ 0 h 795"/>
                <a:gd name="T36" fmla="*/ 201 w 201"/>
                <a:gd name="T37" fmla="*/ 5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8" name="Freeform 779"/>
            <p:cNvSpPr>
              <a:spLocks noChangeArrowheads="1"/>
            </p:cNvSpPr>
            <p:nvPr/>
          </p:nvSpPr>
          <p:spPr bwMode="auto">
            <a:xfrm>
              <a:off x="3711" y="2020"/>
              <a:ext cx="15" cy="69"/>
            </a:xfrm>
            <a:custGeom>
              <a:avLst/>
              <a:gdLst>
                <a:gd name="T0" fmla="*/ 41 w 129"/>
                <a:gd name="T1" fmla="*/ 12 h 622"/>
                <a:gd name="T2" fmla="*/ 37 w 129"/>
                <a:gd name="T3" fmla="*/ 24 h 622"/>
                <a:gd name="T4" fmla="*/ 29 w 129"/>
                <a:gd name="T5" fmla="*/ 59 h 622"/>
                <a:gd name="T6" fmla="*/ 18 w 129"/>
                <a:gd name="T7" fmla="*/ 115 h 622"/>
                <a:gd name="T8" fmla="*/ 6 w 129"/>
                <a:gd name="T9" fmla="*/ 189 h 622"/>
                <a:gd name="T10" fmla="*/ 0 w 129"/>
                <a:gd name="T11" fmla="*/ 279 h 622"/>
                <a:gd name="T12" fmla="*/ 1 w 129"/>
                <a:gd name="T13" fmla="*/ 382 h 622"/>
                <a:gd name="T14" fmla="*/ 11 w 129"/>
                <a:gd name="T15" fmla="*/ 497 h 622"/>
                <a:gd name="T16" fmla="*/ 36 w 129"/>
                <a:gd name="T17" fmla="*/ 622 h 622"/>
                <a:gd name="T18" fmla="*/ 124 w 129"/>
                <a:gd name="T19" fmla="*/ 617 h 622"/>
                <a:gd name="T20" fmla="*/ 120 w 129"/>
                <a:gd name="T21" fmla="*/ 598 h 622"/>
                <a:gd name="T22" fmla="*/ 112 w 129"/>
                <a:gd name="T23" fmla="*/ 548 h 622"/>
                <a:gd name="T24" fmla="*/ 101 w 129"/>
                <a:gd name="T25" fmla="*/ 473 h 622"/>
                <a:gd name="T26" fmla="*/ 92 w 129"/>
                <a:gd name="T27" fmla="*/ 382 h 622"/>
                <a:gd name="T28" fmla="*/ 87 w 129"/>
                <a:gd name="T29" fmla="*/ 282 h 622"/>
                <a:gd name="T30" fmla="*/ 89 w 129"/>
                <a:gd name="T31" fmla="*/ 182 h 622"/>
                <a:gd name="T32" fmla="*/ 102 w 129"/>
                <a:gd name="T33" fmla="*/ 87 h 622"/>
                <a:gd name="T34" fmla="*/ 129 w 129"/>
                <a:gd name="T35" fmla="*/ 7 h 622"/>
                <a:gd name="T36" fmla="*/ 129 w 129"/>
                <a:gd name="T37" fmla="*/ 6 h 622"/>
                <a:gd name="T38" fmla="*/ 129 w 129"/>
                <a:gd name="T39" fmla="*/ 4 h 622"/>
                <a:gd name="T40" fmla="*/ 127 w 129"/>
                <a:gd name="T41" fmla="*/ 2 h 622"/>
                <a:gd name="T42" fmla="*/ 122 w 129"/>
                <a:gd name="T43" fmla="*/ 0 h 622"/>
                <a:gd name="T44" fmla="*/ 112 w 129"/>
                <a:gd name="T45" fmla="*/ 0 h 622"/>
                <a:gd name="T46" fmla="*/ 96 w 129"/>
                <a:gd name="T47" fmla="*/ 1 h 622"/>
                <a:gd name="T48" fmla="*/ 72 w 129"/>
                <a:gd name="T49" fmla="*/ 5 h 622"/>
                <a:gd name="T50" fmla="*/ 41 w 129"/>
                <a:gd name="T51" fmla="*/ 12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69" name="Freeform 780"/>
            <p:cNvSpPr>
              <a:spLocks noChangeArrowheads="1"/>
            </p:cNvSpPr>
            <p:nvPr/>
          </p:nvSpPr>
          <p:spPr bwMode="auto">
            <a:xfrm>
              <a:off x="3712" y="2025"/>
              <a:ext cx="12" cy="59"/>
            </a:xfrm>
            <a:custGeom>
              <a:avLst/>
              <a:gdLst>
                <a:gd name="T0" fmla="*/ 35 w 110"/>
                <a:gd name="T1" fmla="*/ 10 h 531"/>
                <a:gd name="T2" fmla="*/ 32 w 110"/>
                <a:gd name="T3" fmla="*/ 20 h 531"/>
                <a:gd name="T4" fmla="*/ 24 w 110"/>
                <a:gd name="T5" fmla="*/ 50 h 531"/>
                <a:gd name="T6" fmla="*/ 15 w 110"/>
                <a:gd name="T7" fmla="*/ 98 h 531"/>
                <a:gd name="T8" fmla="*/ 5 w 110"/>
                <a:gd name="T9" fmla="*/ 160 h 531"/>
                <a:gd name="T10" fmla="*/ 0 w 110"/>
                <a:gd name="T11" fmla="*/ 237 h 531"/>
                <a:gd name="T12" fmla="*/ 1 w 110"/>
                <a:gd name="T13" fmla="*/ 326 h 531"/>
                <a:gd name="T14" fmla="*/ 10 w 110"/>
                <a:gd name="T15" fmla="*/ 424 h 531"/>
                <a:gd name="T16" fmla="*/ 31 w 110"/>
                <a:gd name="T17" fmla="*/ 531 h 531"/>
                <a:gd name="T18" fmla="*/ 106 w 110"/>
                <a:gd name="T19" fmla="*/ 525 h 531"/>
                <a:gd name="T20" fmla="*/ 103 w 110"/>
                <a:gd name="T21" fmla="*/ 510 h 531"/>
                <a:gd name="T22" fmla="*/ 96 w 110"/>
                <a:gd name="T23" fmla="*/ 467 h 531"/>
                <a:gd name="T24" fmla="*/ 87 w 110"/>
                <a:gd name="T25" fmla="*/ 404 h 531"/>
                <a:gd name="T26" fmla="*/ 79 w 110"/>
                <a:gd name="T27" fmla="*/ 326 h 531"/>
                <a:gd name="T28" fmla="*/ 74 w 110"/>
                <a:gd name="T29" fmla="*/ 241 h 531"/>
                <a:gd name="T30" fmla="*/ 76 w 110"/>
                <a:gd name="T31" fmla="*/ 155 h 531"/>
                <a:gd name="T32" fmla="*/ 87 w 110"/>
                <a:gd name="T33" fmla="*/ 74 h 531"/>
                <a:gd name="T34" fmla="*/ 110 w 110"/>
                <a:gd name="T35" fmla="*/ 6 h 531"/>
                <a:gd name="T36" fmla="*/ 110 w 110"/>
                <a:gd name="T37" fmla="*/ 5 h 531"/>
                <a:gd name="T38" fmla="*/ 110 w 110"/>
                <a:gd name="T39" fmla="*/ 4 h 531"/>
                <a:gd name="T40" fmla="*/ 108 w 110"/>
                <a:gd name="T41" fmla="*/ 2 h 531"/>
                <a:gd name="T42" fmla="*/ 104 w 110"/>
                <a:gd name="T43" fmla="*/ 0 h 531"/>
                <a:gd name="T44" fmla="*/ 95 w 110"/>
                <a:gd name="T45" fmla="*/ 0 h 531"/>
                <a:gd name="T46" fmla="*/ 82 w 110"/>
                <a:gd name="T47" fmla="*/ 1 h 531"/>
                <a:gd name="T48" fmla="*/ 62 w 110"/>
                <a:gd name="T49" fmla="*/ 4 h 531"/>
                <a:gd name="T50" fmla="*/ 35 w 110"/>
                <a:gd name="T51" fmla="*/ 10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0" name="Freeform 781"/>
            <p:cNvSpPr>
              <a:spLocks noChangeArrowheads="1"/>
            </p:cNvSpPr>
            <p:nvPr/>
          </p:nvSpPr>
          <p:spPr bwMode="auto">
            <a:xfrm>
              <a:off x="3713" y="2030"/>
              <a:ext cx="10" cy="48"/>
            </a:xfrm>
            <a:custGeom>
              <a:avLst/>
              <a:gdLst>
                <a:gd name="T0" fmla="*/ 29 w 92"/>
                <a:gd name="T1" fmla="*/ 8 h 438"/>
                <a:gd name="T2" fmla="*/ 26 w 92"/>
                <a:gd name="T3" fmla="*/ 16 h 438"/>
                <a:gd name="T4" fmla="*/ 20 w 92"/>
                <a:gd name="T5" fmla="*/ 42 h 438"/>
                <a:gd name="T6" fmla="*/ 12 w 92"/>
                <a:gd name="T7" fmla="*/ 81 h 438"/>
                <a:gd name="T8" fmla="*/ 4 w 92"/>
                <a:gd name="T9" fmla="*/ 133 h 438"/>
                <a:gd name="T10" fmla="*/ 0 w 92"/>
                <a:gd name="T11" fmla="*/ 196 h 438"/>
                <a:gd name="T12" fmla="*/ 0 w 92"/>
                <a:gd name="T13" fmla="*/ 270 h 438"/>
                <a:gd name="T14" fmla="*/ 9 w 92"/>
                <a:gd name="T15" fmla="*/ 351 h 438"/>
                <a:gd name="T16" fmla="*/ 25 w 92"/>
                <a:gd name="T17" fmla="*/ 438 h 438"/>
                <a:gd name="T18" fmla="*/ 88 w 92"/>
                <a:gd name="T19" fmla="*/ 435 h 438"/>
                <a:gd name="T20" fmla="*/ 85 w 92"/>
                <a:gd name="T21" fmla="*/ 422 h 438"/>
                <a:gd name="T22" fmla="*/ 79 w 92"/>
                <a:gd name="T23" fmla="*/ 386 h 438"/>
                <a:gd name="T24" fmla="*/ 72 w 92"/>
                <a:gd name="T25" fmla="*/ 334 h 438"/>
                <a:gd name="T26" fmla="*/ 65 w 92"/>
                <a:gd name="T27" fmla="*/ 270 h 438"/>
                <a:gd name="T28" fmla="*/ 61 w 92"/>
                <a:gd name="T29" fmla="*/ 199 h 438"/>
                <a:gd name="T30" fmla="*/ 63 w 92"/>
                <a:gd name="T31" fmla="*/ 129 h 438"/>
                <a:gd name="T32" fmla="*/ 73 w 92"/>
                <a:gd name="T33" fmla="*/ 61 h 438"/>
                <a:gd name="T34" fmla="*/ 92 w 92"/>
                <a:gd name="T35" fmla="*/ 5 h 438"/>
                <a:gd name="T36" fmla="*/ 92 w 92"/>
                <a:gd name="T37" fmla="*/ 4 h 438"/>
                <a:gd name="T38" fmla="*/ 92 w 92"/>
                <a:gd name="T39" fmla="*/ 3 h 438"/>
                <a:gd name="T40" fmla="*/ 90 w 92"/>
                <a:gd name="T41" fmla="*/ 1 h 438"/>
                <a:gd name="T42" fmla="*/ 87 w 92"/>
                <a:gd name="T43" fmla="*/ 0 h 438"/>
                <a:gd name="T44" fmla="*/ 80 w 92"/>
                <a:gd name="T45" fmla="*/ 0 h 438"/>
                <a:gd name="T46" fmla="*/ 68 w 92"/>
                <a:gd name="T47" fmla="*/ 0 h 438"/>
                <a:gd name="T48" fmla="*/ 51 w 92"/>
                <a:gd name="T49" fmla="*/ 3 h 438"/>
                <a:gd name="T50" fmla="*/ 29 w 92"/>
                <a:gd name="T51" fmla="*/ 8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1" name="Freeform 782"/>
            <p:cNvSpPr>
              <a:spLocks noChangeArrowheads="1"/>
            </p:cNvSpPr>
            <p:nvPr/>
          </p:nvSpPr>
          <p:spPr bwMode="auto">
            <a:xfrm>
              <a:off x="3713" y="2034"/>
              <a:ext cx="8" cy="39"/>
            </a:xfrm>
            <a:custGeom>
              <a:avLst/>
              <a:gdLst>
                <a:gd name="T0" fmla="*/ 23 w 73"/>
                <a:gd name="T1" fmla="*/ 7 h 347"/>
                <a:gd name="T2" fmla="*/ 21 w 73"/>
                <a:gd name="T3" fmla="*/ 14 h 347"/>
                <a:gd name="T4" fmla="*/ 16 w 73"/>
                <a:gd name="T5" fmla="*/ 33 h 347"/>
                <a:gd name="T6" fmla="*/ 10 w 73"/>
                <a:gd name="T7" fmla="*/ 64 h 347"/>
                <a:gd name="T8" fmla="*/ 4 w 73"/>
                <a:gd name="T9" fmla="*/ 105 h 347"/>
                <a:gd name="T10" fmla="*/ 0 w 73"/>
                <a:gd name="T11" fmla="*/ 155 h 347"/>
                <a:gd name="T12" fmla="*/ 0 w 73"/>
                <a:gd name="T13" fmla="*/ 213 h 347"/>
                <a:gd name="T14" fmla="*/ 7 w 73"/>
                <a:gd name="T15" fmla="*/ 278 h 347"/>
                <a:gd name="T16" fmla="*/ 20 w 73"/>
                <a:gd name="T17" fmla="*/ 347 h 347"/>
                <a:gd name="T18" fmla="*/ 70 w 73"/>
                <a:gd name="T19" fmla="*/ 344 h 347"/>
                <a:gd name="T20" fmla="*/ 68 w 73"/>
                <a:gd name="T21" fmla="*/ 334 h 347"/>
                <a:gd name="T22" fmla="*/ 63 w 73"/>
                <a:gd name="T23" fmla="*/ 305 h 347"/>
                <a:gd name="T24" fmla="*/ 56 w 73"/>
                <a:gd name="T25" fmla="*/ 265 h 347"/>
                <a:gd name="T26" fmla="*/ 51 w 73"/>
                <a:gd name="T27" fmla="*/ 213 h 347"/>
                <a:gd name="T28" fmla="*/ 48 w 73"/>
                <a:gd name="T29" fmla="*/ 158 h 347"/>
                <a:gd name="T30" fmla="*/ 50 w 73"/>
                <a:gd name="T31" fmla="*/ 101 h 347"/>
                <a:gd name="T32" fmla="*/ 57 w 73"/>
                <a:gd name="T33" fmla="*/ 49 h 347"/>
                <a:gd name="T34" fmla="*/ 73 w 73"/>
                <a:gd name="T35" fmla="*/ 4 h 347"/>
                <a:gd name="T36" fmla="*/ 73 w 73"/>
                <a:gd name="T37" fmla="*/ 4 h 347"/>
                <a:gd name="T38" fmla="*/ 73 w 73"/>
                <a:gd name="T39" fmla="*/ 2 h 347"/>
                <a:gd name="T40" fmla="*/ 72 w 73"/>
                <a:gd name="T41" fmla="*/ 1 h 347"/>
                <a:gd name="T42" fmla="*/ 69 w 73"/>
                <a:gd name="T43" fmla="*/ 0 h 347"/>
                <a:gd name="T44" fmla="*/ 63 w 73"/>
                <a:gd name="T45" fmla="*/ 0 h 347"/>
                <a:gd name="T46" fmla="*/ 53 w 73"/>
                <a:gd name="T47" fmla="*/ 1 h 347"/>
                <a:gd name="T48" fmla="*/ 41 w 73"/>
                <a:gd name="T49" fmla="*/ 3 h 347"/>
                <a:gd name="T50" fmla="*/ 23 w 73"/>
                <a:gd name="T51" fmla="*/ 7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2" name="Freeform 783"/>
            <p:cNvSpPr>
              <a:spLocks noChangeArrowheads="1"/>
            </p:cNvSpPr>
            <p:nvPr/>
          </p:nvSpPr>
          <p:spPr bwMode="auto">
            <a:xfrm>
              <a:off x="3714" y="2039"/>
              <a:ext cx="6" cy="28"/>
            </a:xfrm>
            <a:custGeom>
              <a:avLst/>
              <a:gdLst>
                <a:gd name="T0" fmla="*/ 16 w 52"/>
                <a:gd name="T1" fmla="*/ 5 h 256"/>
                <a:gd name="T2" fmla="*/ 15 w 52"/>
                <a:gd name="T3" fmla="*/ 10 h 256"/>
                <a:gd name="T4" fmla="*/ 11 w 52"/>
                <a:gd name="T5" fmla="*/ 24 h 256"/>
                <a:gd name="T6" fmla="*/ 6 w 52"/>
                <a:gd name="T7" fmla="*/ 47 h 256"/>
                <a:gd name="T8" fmla="*/ 2 w 52"/>
                <a:gd name="T9" fmla="*/ 77 h 256"/>
                <a:gd name="T10" fmla="*/ 0 w 52"/>
                <a:gd name="T11" fmla="*/ 115 h 256"/>
                <a:gd name="T12" fmla="*/ 0 w 52"/>
                <a:gd name="T13" fmla="*/ 157 h 256"/>
                <a:gd name="T14" fmla="*/ 4 w 52"/>
                <a:gd name="T15" fmla="*/ 205 h 256"/>
                <a:gd name="T16" fmla="*/ 14 w 52"/>
                <a:gd name="T17" fmla="*/ 256 h 256"/>
                <a:gd name="T18" fmla="*/ 50 w 52"/>
                <a:gd name="T19" fmla="*/ 254 h 256"/>
                <a:gd name="T20" fmla="*/ 49 w 52"/>
                <a:gd name="T21" fmla="*/ 247 h 256"/>
                <a:gd name="T22" fmla="*/ 45 w 52"/>
                <a:gd name="T23" fmla="*/ 226 h 256"/>
                <a:gd name="T24" fmla="*/ 41 w 52"/>
                <a:gd name="T25" fmla="*/ 195 h 256"/>
                <a:gd name="T26" fmla="*/ 37 w 52"/>
                <a:gd name="T27" fmla="*/ 157 h 256"/>
                <a:gd name="T28" fmla="*/ 35 w 52"/>
                <a:gd name="T29" fmla="*/ 116 h 256"/>
                <a:gd name="T30" fmla="*/ 36 w 52"/>
                <a:gd name="T31" fmla="*/ 74 h 256"/>
                <a:gd name="T32" fmla="*/ 41 w 52"/>
                <a:gd name="T33" fmla="*/ 35 h 256"/>
                <a:gd name="T34" fmla="*/ 52 w 52"/>
                <a:gd name="T35" fmla="*/ 3 h 256"/>
                <a:gd name="T36" fmla="*/ 52 w 52"/>
                <a:gd name="T37" fmla="*/ 3 h 256"/>
                <a:gd name="T38" fmla="*/ 52 w 52"/>
                <a:gd name="T39" fmla="*/ 2 h 256"/>
                <a:gd name="T40" fmla="*/ 51 w 52"/>
                <a:gd name="T41" fmla="*/ 1 h 256"/>
                <a:gd name="T42" fmla="*/ 49 w 52"/>
                <a:gd name="T43" fmla="*/ 0 h 256"/>
                <a:gd name="T44" fmla="*/ 45 w 52"/>
                <a:gd name="T45" fmla="*/ 0 h 256"/>
                <a:gd name="T46" fmla="*/ 39 w 52"/>
                <a:gd name="T47" fmla="*/ 0 h 256"/>
                <a:gd name="T48" fmla="*/ 29 w 52"/>
                <a:gd name="T49" fmla="*/ 2 h 256"/>
                <a:gd name="T50" fmla="*/ 16 w 52"/>
                <a:gd name="T51" fmla="*/ 5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3" name="Freeform 784"/>
            <p:cNvSpPr>
              <a:spLocks noChangeArrowheads="1"/>
            </p:cNvSpPr>
            <p:nvPr/>
          </p:nvSpPr>
          <p:spPr bwMode="auto">
            <a:xfrm>
              <a:off x="3796" y="2011"/>
              <a:ext cx="20" cy="77"/>
            </a:xfrm>
            <a:custGeom>
              <a:avLst/>
              <a:gdLst>
                <a:gd name="T0" fmla="*/ 176 w 176"/>
                <a:gd name="T1" fmla="*/ 5 h 693"/>
                <a:gd name="T2" fmla="*/ 172 w 176"/>
                <a:gd name="T3" fmla="*/ 10 h 693"/>
                <a:gd name="T4" fmla="*/ 159 w 176"/>
                <a:gd name="T5" fmla="*/ 28 h 693"/>
                <a:gd name="T6" fmla="*/ 144 w 176"/>
                <a:gd name="T7" fmla="*/ 63 h 693"/>
                <a:gd name="T8" fmla="*/ 129 w 176"/>
                <a:gd name="T9" fmla="*/ 123 h 693"/>
                <a:gd name="T10" fmla="*/ 117 w 176"/>
                <a:gd name="T11" fmla="*/ 210 h 693"/>
                <a:gd name="T12" fmla="*/ 110 w 176"/>
                <a:gd name="T13" fmla="*/ 331 h 693"/>
                <a:gd name="T14" fmla="*/ 115 w 176"/>
                <a:gd name="T15" fmla="*/ 490 h 693"/>
                <a:gd name="T16" fmla="*/ 131 w 176"/>
                <a:gd name="T17" fmla="*/ 693 h 693"/>
                <a:gd name="T18" fmla="*/ 32 w 176"/>
                <a:gd name="T19" fmla="*/ 693 h 693"/>
                <a:gd name="T20" fmla="*/ 29 w 176"/>
                <a:gd name="T21" fmla="*/ 673 h 693"/>
                <a:gd name="T22" fmla="*/ 20 w 176"/>
                <a:gd name="T23" fmla="*/ 617 h 693"/>
                <a:gd name="T24" fmla="*/ 11 w 176"/>
                <a:gd name="T25" fmla="*/ 533 h 693"/>
                <a:gd name="T26" fmla="*/ 3 w 176"/>
                <a:gd name="T27" fmla="*/ 430 h 693"/>
                <a:gd name="T28" fmla="*/ 0 w 176"/>
                <a:gd name="T29" fmla="*/ 317 h 693"/>
                <a:gd name="T30" fmla="*/ 6 w 176"/>
                <a:gd name="T31" fmla="*/ 202 h 693"/>
                <a:gd name="T32" fmla="*/ 23 w 176"/>
                <a:gd name="T33" fmla="*/ 93 h 693"/>
                <a:gd name="T34" fmla="*/ 57 w 176"/>
                <a:gd name="T35" fmla="*/ 0 h 693"/>
                <a:gd name="T36" fmla="*/ 176 w 176"/>
                <a:gd name="T37" fmla="*/ 5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4" name="Freeform 785"/>
            <p:cNvSpPr>
              <a:spLocks noChangeArrowheads="1"/>
            </p:cNvSpPr>
            <p:nvPr/>
          </p:nvSpPr>
          <p:spPr bwMode="auto">
            <a:xfrm>
              <a:off x="3797" y="2017"/>
              <a:ext cx="16" cy="65"/>
            </a:xfrm>
            <a:custGeom>
              <a:avLst/>
              <a:gdLst>
                <a:gd name="T0" fmla="*/ 149 w 149"/>
                <a:gd name="T1" fmla="*/ 4 h 592"/>
                <a:gd name="T2" fmla="*/ 145 w 149"/>
                <a:gd name="T3" fmla="*/ 8 h 592"/>
                <a:gd name="T4" fmla="*/ 136 w 149"/>
                <a:gd name="T5" fmla="*/ 24 h 592"/>
                <a:gd name="T6" fmla="*/ 123 w 149"/>
                <a:gd name="T7" fmla="*/ 54 h 592"/>
                <a:gd name="T8" fmla="*/ 110 w 149"/>
                <a:gd name="T9" fmla="*/ 104 h 592"/>
                <a:gd name="T10" fmla="*/ 99 w 149"/>
                <a:gd name="T11" fmla="*/ 179 h 592"/>
                <a:gd name="T12" fmla="*/ 94 w 149"/>
                <a:gd name="T13" fmla="*/ 282 h 592"/>
                <a:gd name="T14" fmla="*/ 97 w 149"/>
                <a:gd name="T15" fmla="*/ 418 h 592"/>
                <a:gd name="T16" fmla="*/ 112 w 149"/>
                <a:gd name="T17" fmla="*/ 592 h 592"/>
                <a:gd name="T18" fmla="*/ 27 w 149"/>
                <a:gd name="T19" fmla="*/ 592 h 592"/>
                <a:gd name="T20" fmla="*/ 24 w 149"/>
                <a:gd name="T21" fmla="*/ 575 h 592"/>
                <a:gd name="T22" fmla="*/ 17 w 149"/>
                <a:gd name="T23" fmla="*/ 527 h 592"/>
                <a:gd name="T24" fmla="*/ 9 w 149"/>
                <a:gd name="T25" fmla="*/ 455 h 592"/>
                <a:gd name="T26" fmla="*/ 2 w 149"/>
                <a:gd name="T27" fmla="*/ 367 h 592"/>
                <a:gd name="T28" fmla="*/ 0 w 149"/>
                <a:gd name="T29" fmla="*/ 271 h 592"/>
                <a:gd name="T30" fmla="*/ 5 w 149"/>
                <a:gd name="T31" fmla="*/ 173 h 592"/>
                <a:gd name="T32" fmla="*/ 20 w 149"/>
                <a:gd name="T33" fmla="*/ 80 h 592"/>
                <a:gd name="T34" fmla="*/ 48 w 149"/>
                <a:gd name="T35" fmla="*/ 0 h 592"/>
                <a:gd name="T36" fmla="*/ 149 w 149"/>
                <a:gd name="T37" fmla="*/ 4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5" name="Freeform 786"/>
            <p:cNvSpPr>
              <a:spLocks noChangeArrowheads="1"/>
            </p:cNvSpPr>
            <p:nvPr/>
          </p:nvSpPr>
          <p:spPr bwMode="auto">
            <a:xfrm>
              <a:off x="3798" y="2022"/>
              <a:ext cx="13" cy="54"/>
            </a:xfrm>
            <a:custGeom>
              <a:avLst/>
              <a:gdLst>
                <a:gd name="T0" fmla="*/ 124 w 124"/>
                <a:gd name="T1" fmla="*/ 4 h 490"/>
                <a:gd name="T2" fmla="*/ 121 w 124"/>
                <a:gd name="T3" fmla="*/ 7 h 490"/>
                <a:gd name="T4" fmla="*/ 113 w 124"/>
                <a:gd name="T5" fmla="*/ 21 h 490"/>
                <a:gd name="T6" fmla="*/ 103 w 124"/>
                <a:gd name="T7" fmla="*/ 45 h 490"/>
                <a:gd name="T8" fmla="*/ 91 w 124"/>
                <a:gd name="T9" fmla="*/ 87 h 490"/>
                <a:gd name="T10" fmla="*/ 83 w 124"/>
                <a:gd name="T11" fmla="*/ 148 h 490"/>
                <a:gd name="T12" fmla="*/ 79 w 124"/>
                <a:gd name="T13" fmla="*/ 234 h 490"/>
                <a:gd name="T14" fmla="*/ 81 w 124"/>
                <a:gd name="T15" fmla="*/ 347 h 490"/>
                <a:gd name="T16" fmla="*/ 93 w 124"/>
                <a:gd name="T17" fmla="*/ 490 h 490"/>
                <a:gd name="T18" fmla="*/ 23 w 124"/>
                <a:gd name="T19" fmla="*/ 490 h 490"/>
                <a:gd name="T20" fmla="*/ 21 w 124"/>
                <a:gd name="T21" fmla="*/ 476 h 490"/>
                <a:gd name="T22" fmla="*/ 15 w 124"/>
                <a:gd name="T23" fmla="*/ 436 h 490"/>
                <a:gd name="T24" fmla="*/ 8 w 124"/>
                <a:gd name="T25" fmla="*/ 377 h 490"/>
                <a:gd name="T26" fmla="*/ 2 w 124"/>
                <a:gd name="T27" fmla="*/ 304 h 490"/>
                <a:gd name="T28" fmla="*/ 0 w 124"/>
                <a:gd name="T29" fmla="*/ 224 h 490"/>
                <a:gd name="T30" fmla="*/ 4 w 124"/>
                <a:gd name="T31" fmla="*/ 143 h 490"/>
                <a:gd name="T32" fmla="*/ 17 w 124"/>
                <a:gd name="T33" fmla="*/ 67 h 490"/>
                <a:gd name="T34" fmla="*/ 40 w 124"/>
                <a:gd name="T35" fmla="*/ 0 h 490"/>
                <a:gd name="T36" fmla="*/ 124 w 124"/>
                <a:gd name="T37" fmla="*/ 4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6" name="Freeform 787"/>
            <p:cNvSpPr>
              <a:spLocks noChangeArrowheads="1"/>
            </p:cNvSpPr>
            <p:nvPr/>
          </p:nvSpPr>
          <p:spPr bwMode="auto">
            <a:xfrm>
              <a:off x="3798" y="2027"/>
              <a:ext cx="11" cy="43"/>
            </a:xfrm>
            <a:custGeom>
              <a:avLst/>
              <a:gdLst>
                <a:gd name="T0" fmla="*/ 99 w 99"/>
                <a:gd name="T1" fmla="*/ 3 h 389"/>
                <a:gd name="T2" fmla="*/ 96 w 99"/>
                <a:gd name="T3" fmla="*/ 6 h 389"/>
                <a:gd name="T4" fmla="*/ 89 w 99"/>
                <a:gd name="T5" fmla="*/ 16 h 389"/>
                <a:gd name="T6" fmla="*/ 81 w 99"/>
                <a:gd name="T7" fmla="*/ 36 h 389"/>
                <a:gd name="T8" fmla="*/ 72 w 99"/>
                <a:gd name="T9" fmla="*/ 69 h 389"/>
                <a:gd name="T10" fmla="*/ 66 w 99"/>
                <a:gd name="T11" fmla="*/ 118 h 389"/>
                <a:gd name="T12" fmla="*/ 62 w 99"/>
                <a:gd name="T13" fmla="*/ 185 h 389"/>
                <a:gd name="T14" fmla="*/ 64 w 99"/>
                <a:gd name="T15" fmla="*/ 275 h 389"/>
                <a:gd name="T16" fmla="*/ 73 w 99"/>
                <a:gd name="T17" fmla="*/ 389 h 389"/>
                <a:gd name="T18" fmla="*/ 18 w 99"/>
                <a:gd name="T19" fmla="*/ 389 h 389"/>
                <a:gd name="T20" fmla="*/ 16 w 99"/>
                <a:gd name="T21" fmla="*/ 378 h 389"/>
                <a:gd name="T22" fmla="*/ 11 w 99"/>
                <a:gd name="T23" fmla="*/ 346 h 389"/>
                <a:gd name="T24" fmla="*/ 6 w 99"/>
                <a:gd name="T25" fmla="*/ 299 h 389"/>
                <a:gd name="T26" fmla="*/ 2 w 99"/>
                <a:gd name="T27" fmla="*/ 242 h 389"/>
                <a:gd name="T28" fmla="*/ 0 w 99"/>
                <a:gd name="T29" fmla="*/ 178 h 389"/>
                <a:gd name="T30" fmla="*/ 4 w 99"/>
                <a:gd name="T31" fmla="*/ 114 h 389"/>
                <a:gd name="T32" fmla="*/ 14 w 99"/>
                <a:gd name="T33" fmla="*/ 52 h 389"/>
                <a:gd name="T34" fmla="*/ 32 w 99"/>
                <a:gd name="T35" fmla="*/ 0 h 389"/>
                <a:gd name="T36" fmla="*/ 99 w 99"/>
                <a:gd name="T37" fmla="*/ 3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7" name="Freeform 788"/>
            <p:cNvSpPr>
              <a:spLocks noChangeArrowheads="1"/>
            </p:cNvSpPr>
            <p:nvPr/>
          </p:nvSpPr>
          <p:spPr bwMode="auto">
            <a:xfrm>
              <a:off x="3799" y="2033"/>
              <a:ext cx="8" cy="31"/>
            </a:xfrm>
            <a:custGeom>
              <a:avLst/>
              <a:gdLst>
                <a:gd name="T0" fmla="*/ 72 w 72"/>
                <a:gd name="T1" fmla="*/ 2 h 287"/>
                <a:gd name="T2" fmla="*/ 70 w 72"/>
                <a:gd name="T3" fmla="*/ 4 h 287"/>
                <a:gd name="T4" fmla="*/ 66 w 72"/>
                <a:gd name="T5" fmla="*/ 12 h 287"/>
                <a:gd name="T6" fmla="*/ 59 w 72"/>
                <a:gd name="T7" fmla="*/ 27 h 287"/>
                <a:gd name="T8" fmla="*/ 53 w 72"/>
                <a:gd name="T9" fmla="*/ 50 h 287"/>
                <a:gd name="T10" fmla="*/ 48 w 72"/>
                <a:gd name="T11" fmla="*/ 87 h 287"/>
                <a:gd name="T12" fmla="*/ 46 w 72"/>
                <a:gd name="T13" fmla="*/ 137 h 287"/>
                <a:gd name="T14" fmla="*/ 47 w 72"/>
                <a:gd name="T15" fmla="*/ 203 h 287"/>
                <a:gd name="T16" fmla="*/ 54 w 72"/>
                <a:gd name="T17" fmla="*/ 287 h 287"/>
                <a:gd name="T18" fmla="*/ 13 w 72"/>
                <a:gd name="T19" fmla="*/ 287 h 287"/>
                <a:gd name="T20" fmla="*/ 12 w 72"/>
                <a:gd name="T21" fmla="*/ 279 h 287"/>
                <a:gd name="T22" fmla="*/ 8 w 72"/>
                <a:gd name="T23" fmla="*/ 255 h 287"/>
                <a:gd name="T24" fmla="*/ 4 w 72"/>
                <a:gd name="T25" fmla="*/ 220 h 287"/>
                <a:gd name="T26" fmla="*/ 1 w 72"/>
                <a:gd name="T27" fmla="*/ 178 h 287"/>
                <a:gd name="T28" fmla="*/ 0 w 72"/>
                <a:gd name="T29" fmla="*/ 131 h 287"/>
                <a:gd name="T30" fmla="*/ 2 w 72"/>
                <a:gd name="T31" fmla="*/ 84 h 287"/>
                <a:gd name="T32" fmla="*/ 9 w 72"/>
                <a:gd name="T33" fmla="*/ 39 h 287"/>
                <a:gd name="T34" fmla="*/ 23 w 72"/>
                <a:gd name="T35" fmla="*/ 0 h 287"/>
                <a:gd name="T36" fmla="*/ 72 w 72"/>
                <a:gd name="T37" fmla="*/ 2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78" name="Rectangle 789"/>
            <p:cNvSpPr>
              <a:spLocks noChangeArrowheads="1"/>
            </p:cNvSpPr>
            <p:nvPr/>
          </p:nvSpPr>
          <p:spPr bwMode="auto">
            <a:xfrm>
              <a:off x="3694" y="2025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179" name="Freeform 790"/>
            <p:cNvSpPr>
              <a:spLocks noChangeArrowheads="1"/>
            </p:cNvSpPr>
            <p:nvPr/>
          </p:nvSpPr>
          <p:spPr bwMode="auto">
            <a:xfrm>
              <a:off x="3730" y="2023"/>
              <a:ext cx="39" cy="47"/>
            </a:xfrm>
            <a:custGeom>
              <a:avLst/>
              <a:gdLst>
                <a:gd name="T0" fmla="*/ 33 w 354"/>
                <a:gd name="T1" fmla="*/ 39 h 418"/>
                <a:gd name="T2" fmla="*/ 30 w 354"/>
                <a:gd name="T3" fmla="*/ 48 h 418"/>
                <a:gd name="T4" fmla="*/ 23 w 354"/>
                <a:gd name="T5" fmla="*/ 71 h 418"/>
                <a:gd name="T6" fmla="*/ 15 w 354"/>
                <a:gd name="T7" fmla="*/ 107 h 418"/>
                <a:gd name="T8" fmla="*/ 7 w 354"/>
                <a:gd name="T9" fmla="*/ 155 h 418"/>
                <a:gd name="T10" fmla="*/ 1 w 354"/>
                <a:gd name="T11" fmla="*/ 212 h 418"/>
                <a:gd name="T12" fmla="*/ 0 w 354"/>
                <a:gd name="T13" fmla="*/ 276 h 418"/>
                <a:gd name="T14" fmla="*/ 6 w 354"/>
                <a:gd name="T15" fmla="*/ 345 h 418"/>
                <a:gd name="T16" fmla="*/ 21 w 354"/>
                <a:gd name="T17" fmla="*/ 418 h 418"/>
                <a:gd name="T18" fmla="*/ 21 w 354"/>
                <a:gd name="T19" fmla="*/ 415 h 418"/>
                <a:gd name="T20" fmla="*/ 21 w 354"/>
                <a:gd name="T21" fmla="*/ 405 h 418"/>
                <a:gd name="T22" fmla="*/ 21 w 354"/>
                <a:gd name="T23" fmla="*/ 390 h 418"/>
                <a:gd name="T24" fmla="*/ 21 w 354"/>
                <a:gd name="T25" fmla="*/ 372 h 418"/>
                <a:gd name="T26" fmla="*/ 23 w 354"/>
                <a:gd name="T27" fmla="*/ 348 h 418"/>
                <a:gd name="T28" fmla="*/ 27 w 354"/>
                <a:gd name="T29" fmla="*/ 324 h 418"/>
                <a:gd name="T30" fmla="*/ 31 w 354"/>
                <a:gd name="T31" fmla="*/ 296 h 418"/>
                <a:gd name="T32" fmla="*/ 37 w 354"/>
                <a:gd name="T33" fmla="*/ 267 h 418"/>
                <a:gd name="T34" fmla="*/ 46 w 354"/>
                <a:gd name="T35" fmla="*/ 239 h 418"/>
                <a:gd name="T36" fmla="*/ 57 w 354"/>
                <a:gd name="T37" fmla="*/ 211 h 418"/>
                <a:gd name="T38" fmla="*/ 70 w 354"/>
                <a:gd name="T39" fmla="*/ 185 h 418"/>
                <a:gd name="T40" fmla="*/ 88 w 354"/>
                <a:gd name="T41" fmla="*/ 160 h 418"/>
                <a:gd name="T42" fmla="*/ 109 w 354"/>
                <a:gd name="T43" fmla="*/ 139 h 418"/>
                <a:gd name="T44" fmla="*/ 133 w 354"/>
                <a:gd name="T45" fmla="*/ 121 h 418"/>
                <a:gd name="T46" fmla="*/ 163 w 354"/>
                <a:gd name="T47" fmla="*/ 109 h 418"/>
                <a:gd name="T48" fmla="*/ 197 w 354"/>
                <a:gd name="T49" fmla="*/ 102 h 418"/>
                <a:gd name="T50" fmla="*/ 199 w 354"/>
                <a:gd name="T51" fmla="*/ 100 h 418"/>
                <a:gd name="T52" fmla="*/ 205 w 354"/>
                <a:gd name="T53" fmla="*/ 96 h 418"/>
                <a:gd name="T54" fmla="*/ 215 w 354"/>
                <a:gd name="T55" fmla="*/ 88 h 418"/>
                <a:gd name="T56" fmla="*/ 231 w 354"/>
                <a:gd name="T57" fmla="*/ 78 h 418"/>
                <a:gd name="T58" fmla="*/ 252 w 354"/>
                <a:gd name="T59" fmla="*/ 66 h 418"/>
                <a:gd name="T60" fmla="*/ 280 w 354"/>
                <a:gd name="T61" fmla="*/ 52 h 418"/>
                <a:gd name="T62" fmla="*/ 314 w 354"/>
                <a:gd name="T63" fmla="*/ 35 h 418"/>
                <a:gd name="T64" fmla="*/ 354 w 354"/>
                <a:gd name="T65" fmla="*/ 17 h 418"/>
                <a:gd name="T66" fmla="*/ 352 w 354"/>
                <a:gd name="T67" fmla="*/ 16 h 418"/>
                <a:gd name="T68" fmla="*/ 346 w 354"/>
                <a:gd name="T69" fmla="*/ 15 h 418"/>
                <a:gd name="T70" fmla="*/ 337 w 354"/>
                <a:gd name="T71" fmla="*/ 13 h 418"/>
                <a:gd name="T72" fmla="*/ 324 w 354"/>
                <a:gd name="T73" fmla="*/ 11 h 418"/>
                <a:gd name="T74" fmla="*/ 308 w 354"/>
                <a:gd name="T75" fmla="*/ 8 h 418"/>
                <a:gd name="T76" fmla="*/ 290 w 354"/>
                <a:gd name="T77" fmla="*/ 6 h 418"/>
                <a:gd name="T78" fmla="*/ 269 w 354"/>
                <a:gd name="T79" fmla="*/ 4 h 418"/>
                <a:gd name="T80" fmla="*/ 246 w 354"/>
                <a:gd name="T81" fmla="*/ 1 h 418"/>
                <a:gd name="T82" fmla="*/ 222 w 354"/>
                <a:gd name="T83" fmla="*/ 0 h 418"/>
                <a:gd name="T84" fmla="*/ 197 w 354"/>
                <a:gd name="T85" fmla="*/ 1 h 418"/>
                <a:gd name="T86" fmla="*/ 170 w 354"/>
                <a:gd name="T87" fmla="*/ 3 h 418"/>
                <a:gd name="T88" fmla="*/ 143 w 354"/>
                <a:gd name="T89" fmla="*/ 6 h 418"/>
                <a:gd name="T90" fmla="*/ 115 w 354"/>
                <a:gd name="T91" fmla="*/ 11 h 418"/>
                <a:gd name="T92" fmla="*/ 87 w 354"/>
                <a:gd name="T93" fmla="*/ 18 h 418"/>
                <a:gd name="T94" fmla="*/ 59 w 354"/>
                <a:gd name="T95" fmla="*/ 27 h 418"/>
                <a:gd name="T96" fmla="*/ 33 w 354"/>
                <a:gd name="T97" fmla="*/ 39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80" name="Freeform 791"/>
            <p:cNvSpPr>
              <a:spLocks noChangeArrowheads="1"/>
            </p:cNvSpPr>
            <p:nvPr/>
          </p:nvSpPr>
          <p:spPr bwMode="auto">
            <a:xfrm>
              <a:off x="3675" y="2058"/>
              <a:ext cx="32" cy="8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8 h 79"/>
                <a:gd name="T16" fmla="*/ 51 w 290"/>
                <a:gd name="T17" fmla="*/ 12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8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5 h 79"/>
                <a:gd name="T36" fmla="*/ 281 w 290"/>
                <a:gd name="T37" fmla="*/ 44 h 79"/>
                <a:gd name="T38" fmla="*/ 274 w 290"/>
                <a:gd name="T39" fmla="*/ 42 h 79"/>
                <a:gd name="T40" fmla="*/ 263 w 290"/>
                <a:gd name="T41" fmla="*/ 39 h 79"/>
                <a:gd name="T42" fmla="*/ 249 w 290"/>
                <a:gd name="T43" fmla="*/ 35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2 h 79"/>
                <a:gd name="T52" fmla="*/ 144 w 290"/>
                <a:gd name="T53" fmla="*/ 21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81" name="Freeform 792"/>
            <p:cNvSpPr>
              <a:spLocks noChangeArrowheads="1"/>
            </p:cNvSpPr>
            <p:nvPr/>
          </p:nvSpPr>
          <p:spPr bwMode="auto">
            <a:xfrm>
              <a:off x="3675" y="2037"/>
              <a:ext cx="32" cy="9"/>
            </a:xfrm>
            <a:custGeom>
              <a:avLst/>
              <a:gdLst>
                <a:gd name="T0" fmla="*/ 0 w 290"/>
                <a:gd name="T1" fmla="*/ 50 h 79"/>
                <a:gd name="T2" fmla="*/ 0 w 290"/>
                <a:gd name="T3" fmla="*/ 49 h 79"/>
                <a:gd name="T4" fmla="*/ 3 w 290"/>
                <a:gd name="T5" fmla="*/ 46 h 79"/>
                <a:gd name="T6" fmla="*/ 6 w 290"/>
                <a:gd name="T7" fmla="*/ 42 h 79"/>
                <a:gd name="T8" fmla="*/ 11 w 290"/>
                <a:gd name="T9" fmla="*/ 36 h 79"/>
                <a:gd name="T10" fmla="*/ 18 w 290"/>
                <a:gd name="T11" fmla="*/ 30 h 79"/>
                <a:gd name="T12" fmla="*/ 26 w 290"/>
                <a:gd name="T13" fmla="*/ 24 h 79"/>
                <a:gd name="T14" fmla="*/ 37 w 290"/>
                <a:gd name="T15" fmla="*/ 17 h 79"/>
                <a:gd name="T16" fmla="*/ 51 w 290"/>
                <a:gd name="T17" fmla="*/ 11 h 79"/>
                <a:gd name="T18" fmla="*/ 69 w 290"/>
                <a:gd name="T19" fmla="*/ 6 h 79"/>
                <a:gd name="T20" fmla="*/ 88 w 290"/>
                <a:gd name="T21" fmla="*/ 2 h 79"/>
                <a:gd name="T22" fmla="*/ 112 w 290"/>
                <a:gd name="T23" fmla="*/ 0 h 79"/>
                <a:gd name="T24" fmla="*/ 139 w 290"/>
                <a:gd name="T25" fmla="*/ 0 h 79"/>
                <a:gd name="T26" fmla="*/ 170 w 290"/>
                <a:gd name="T27" fmla="*/ 2 h 79"/>
                <a:gd name="T28" fmla="*/ 205 w 290"/>
                <a:gd name="T29" fmla="*/ 7 h 79"/>
                <a:gd name="T30" fmla="*/ 245 w 290"/>
                <a:gd name="T31" fmla="*/ 16 h 79"/>
                <a:gd name="T32" fmla="*/ 290 w 290"/>
                <a:gd name="T33" fmla="*/ 28 h 79"/>
                <a:gd name="T34" fmla="*/ 283 w 290"/>
                <a:gd name="T35" fmla="*/ 44 h 79"/>
                <a:gd name="T36" fmla="*/ 281 w 290"/>
                <a:gd name="T37" fmla="*/ 43 h 79"/>
                <a:gd name="T38" fmla="*/ 274 w 290"/>
                <a:gd name="T39" fmla="*/ 41 h 79"/>
                <a:gd name="T40" fmla="*/ 263 w 290"/>
                <a:gd name="T41" fmla="*/ 38 h 79"/>
                <a:gd name="T42" fmla="*/ 249 w 290"/>
                <a:gd name="T43" fmla="*/ 34 h 79"/>
                <a:gd name="T44" fmla="*/ 232 w 290"/>
                <a:gd name="T45" fmla="*/ 31 h 79"/>
                <a:gd name="T46" fmla="*/ 212 w 290"/>
                <a:gd name="T47" fmla="*/ 27 h 79"/>
                <a:gd name="T48" fmla="*/ 191 w 290"/>
                <a:gd name="T49" fmla="*/ 24 h 79"/>
                <a:gd name="T50" fmla="*/ 167 w 290"/>
                <a:gd name="T51" fmla="*/ 21 h 79"/>
                <a:gd name="T52" fmla="*/ 144 w 290"/>
                <a:gd name="T53" fmla="*/ 20 h 79"/>
                <a:gd name="T54" fmla="*/ 120 w 290"/>
                <a:gd name="T55" fmla="*/ 21 h 79"/>
                <a:gd name="T56" fmla="*/ 96 w 290"/>
                <a:gd name="T57" fmla="*/ 23 h 79"/>
                <a:gd name="T58" fmla="*/ 74 w 290"/>
                <a:gd name="T59" fmla="*/ 28 h 79"/>
                <a:gd name="T60" fmla="*/ 52 w 290"/>
                <a:gd name="T61" fmla="*/ 36 h 79"/>
                <a:gd name="T62" fmla="*/ 32 w 290"/>
                <a:gd name="T63" fmla="*/ 46 h 79"/>
                <a:gd name="T64" fmla="*/ 15 w 290"/>
                <a:gd name="T65" fmla="*/ 61 h 79"/>
                <a:gd name="T66" fmla="*/ 0 w 290"/>
                <a:gd name="T67" fmla="*/ 79 h 79"/>
                <a:gd name="T68" fmla="*/ 0 w 290"/>
                <a:gd name="T69" fmla="*/ 50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82" name="Freeform 793"/>
            <p:cNvSpPr>
              <a:spLocks noChangeArrowheads="1"/>
            </p:cNvSpPr>
            <p:nvPr/>
          </p:nvSpPr>
          <p:spPr bwMode="auto">
            <a:xfrm>
              <a:off x="3705" y="2027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840 h 868"/>
                <a:gd name="T4" fmla="*/ 142 w 469"/>
                <a:gd name="T5" fmla="*/ 868 h 868"/>
                <a:gd name="T6" fmla="*/ 136 w 469"/>
                <a:gd name="T7" fmla="*/ 755 h 868"/>
                <a:gd name="T8" fmla="*/ 469 w 469"/>
                <a:gd name="T9" fmla="*/ 806 h 868"/>
                <a:gd name="T10" fmla="*/ 463 w 469"/>
                <a:gd name="T11" fmla="*/ 761 h 868"/>
                <a:gd name="T12" fmla="*/ 232 w 469"/>
                <a:gd name="T13" fmla="*/ 732 h 868"/>
                <a:gd name="T14" fmla="*/ 226 w 469"/>
                <a:gd name="T15" fmla="*/ 635 h 868"/>
                <a:gd name="T16" fmla="*/ 68 w 469"/>
                <a:gd name="T17" fmla="*/ 635 h 868"/>
                <a:gd name="T18" fmla="*/ 64 w 469"/>
                <a:gd name="T19" fmla="*/ 623 h 868"/>
                <a:gd name="T20" fmla="*/ 53 w 469"/>
                <a:gd name="T21" fmla="*/ 587 h 868"/>
                <a:gd name="T22" fmla="*/ 39 w 469"/>
                <a:gd name="T23" fmla="*/ 530 h 868"/>
                <a:gd name="T24" fmla="*/ 25 w 469"/>
                <a:gd name="T25" fmla="*/ 455 h 868"/>
                <a:gd name="T26" fmla="*/ 14 w 469"/>
                <a:gd name="T27" fmla="*/ 365 h 868"/>
                <a:gd name="T28" fmla="*/ 10 w 469"/>
                <a:gd name="T29" fmla="*/ 262 h 868"/>
                <a:gd name="T30" fmla="*/ 19 w 469"/>
                <a:gd name="T31" fmla="*/ 149 h 868"/>
                <a:gd name="T32" fmla="*/ 40 w 469"/>
                <a:gd name="T33" fmla="*/ 29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83" name="Freeform 794"/>
            <p:cNvSpPr>
              <a:spLocks noChangeArrowheads="1"/>
            </p:cNvSpPr>
            <p:nvPr/>
          </p:nvSpPr>
          <p:spPr bwMode="auto">
            <a:xfrm>
              <a:off x="3731" y="2005"/>
              <a:ext cx="67" cy="13"/>
            </a:xfrm>
            <a:custGeom>
              <a:avLst/>
              <a:gdLst>
                <a:gd name="T0" fmla="*/ 0 w 604"/>
                <a:gd name="T1" fmla="*/ 118 h 118"/>
                <a:gd name="T2" fmla="*/ 3 w 604"/>
                <a:gd name="T3" fmla="*/ 117 h 118"/>
                <a:gd name="T4" fmla="*/ 14 w 604"/>
                <a:gd name="T5" fmla="*/ 113 h 118"/>
                <a:gd name="T6" fmla="*/ 29 w 604"/>
                <a:gd name="T7" fmla="*/ 108 h 118"/>
                <a:gd name="T8" fmla="*/ 50 w 604"/>
                <a:gd name="T9" fmla="*/ 101 h 118"/>
                <a:gd name="T10" fmla="*/ 77 w 604"/>
                <a:gd name="T11" fmla="*/ 93 h 118"/>
                <a:gd name="T12" fmla="*/ 107 w 604"/>
                <a:gd name="T13" fmla="*/ 85 h 118"/>
                <a:gd name="T14" fmla="*/ 143 w 604"/>
                <a:gd name="T15" fmla="*/ 76 h 118"/>
                <a:gd name="T16" fmla="*/ 181 w 604"/>
                <a:gd name="T17" fmla="*/ 69 h 118"/>
                <a:gd name="T18" fmla="*/ 224 w 604"/>
                <a:gd name="T19" fmla="*/ 62 h 118"/>
                <a:gd name="T20" fmla="*/ 270 w 604"/>
                <a:gd name="T21" fmla="*/ 57 h 118"/>
                <a:gd name="T22" fmla="*/ 319 w 604"/>
                <a:gd name="T23" fmla="*/ 53 h 118"/>
                <a:gd name="T24" fmla="*/ 369 w 604"/>
                <a:gd name="T25" fmla="*/ 52 h 118"/>
                <a:gd name="T26" fmla="*/ 422 w 604"/>
                <a:gd name="T27" fmla="*/ 53 h 118"/>
                <a:gd name="T28" fmla="*/ 476 w 604"/>
                <a:gd name="T29" fmla="*/ 58 h 118"/>
                <a:gd name="T30" fmla="*/ 531 w 604"/>
                <a:gd name="T31" fmla="*/ 66 h 118"/>
                <a:gd name="T32" fmla="*/ 587 w 604"/>
                <a:gd name="T33" fmla="*/ 78 h 118"/>
                <a:gd name="T34" fmla="*/ 604 w 604"/>
                <a:gd name="T35" fmla="*/ 0 h 118"/>
                <a:gd name="T36" fmla="*/ 600 w 604"/>
                <a:gd name="T37" fmla="*/ 0 h 118"/>
                <a:gd name="T38" fmla="*/ 587 w 604"/>
                <a:gd name="T39" fmla="*/ 0 h 118"/>
                <a:gd name="T40" fmla="*/ 566 w 604"/>
                <a:gd name="T41" fmla="*/ 0 h 118"/>
                <a:gd name="T42" fmla="*/ 540 w 604"/>
                <a:gd name="T43" fmla="*/ 1 h 118"/>
                <a:gd name="T44" fmla="*/ 507 w 604"/>
                <a:gd name="T45" fmla="*/ 2 h 118"/>
                <a:gd name="T46" fmla="*/ 470 w 604"/>
                <a:gd name="T47" fmla="*/ 3 h 118"/>
                <a:gd name="T48" fmla="*/ 428 w 604"/>
                <a:gd name="T49" fmla="*/ 6 h 118"/>
                <a:gd name="T50" fmla="*/ 383 w 604"/>
                <a:gd name="T51" fmla="*/ 8 h 118"/>
                <a:gd name="T52" fmla="*/ 335 w 604"/>
                <a:gd name="T53" fmla="*/ 12 h 118"/>
                <a:gd name="T54" fmla="*/ 285 w 604"/>
                <a:gd name="T55" fmla="*/ 16 h 118"/>
                <a:gd name="T56" fmla="*/ 235 w 604"/>
                <a:gd name="T57" fmla="*/ 21 h 118"/>
                <a:gd name="T58" fmla="*/ 186 w 604"/>
                <a:gd name="T59" fmla="*/ 28 h 118"/>
                <a:gd name="T60" fmla="*/ 136 w 604"/>
                <a:gd name="T61" fmla="*/ 36 h 118"/>
                <a:gd name="T62" fmla="*/ 88 w 604"/>
                <a:gd name="T63" fmla="*/ 45 h 118"/>
                <a:gd name="T64" fmla="*/ 42 w 604"/>
                <a:gd name="T65" fmla="*/ 55 h 118"/>
                <a:gd name="T66" fmla="*/ 0 w 604"/>
                <a:gd name="T67" fmla="*/ 67 h 118"/>
                <a:gd name="T68" fmla="*/ 0 w 604"/>
                <a:gd name="T69" fmla="*/ 118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84" name="Freeform 795"/>
            <p:cNvSpPr>
              <a:spLocks noChangeArrowheads="1"/>
            </p:cNvSpPr>
            <p:nvPr/>
          </p:nvSpPr>
          <p:spPr bwMode="auto">
            <a:xfrm>
              <a:off x="3692" y="2125"/>
              <a:ext cx="113" cy="38"/>
            </a:xfrm>
            <a:custGeom>
              <a:avLst/>
              <a:gdLst>
                <a:gd name="T0" fmla="*/ 430 w 1017"/>
                <a:gd name="T1" fmla="*/ 326 h 337"/>
                <a:gd name="T2" fmla="*/ 432 w 1017"/>
                <a:gd name="T3" fmla="*/ 325 h 337"/>
                <a:gd name="T4" fmla="*/ 438 w 1017"/>
                <a:gd name="T5" fmla="*/ 323 h 337"/>
                <a:gd name="T6" fmla="*/ 447 w 1017"/>
                <a:gd name="T7" fmla="*/ 319 h 337"/>
                <a:gd name="T8" fmla="*/ 459 w 1017"/>
                <a:gd name="T9" fmla="*/ 314 h 337"/>
                <a:gd name="T10" fmla="*/ 474 w 1017"/>
                <a:gd name="T11" fmla="*/ 308 h 337"/>
                <a:gd name="T12" fmla="*/ 491 w 1017"/>
                <a:gd name="T13" fmla="*/ 301 h 337"/>
                <a:gd name="T14" fmla="*/ 509 w 1017"/>
                <a:gd name="T15" fmla="*/ 291 h 337"/>
                <a:gd name="T16" fmla="*/ 528 w 1017"/>
                <a:gd name="T17" fmla="*/ 282 h 337"/>
                <a:gd name="T18" fmla="*/ 549 w 1017"/>
                <a:gd name="T19" fmla="*/ 272 h 337"/>
                <a:gd name="T20" fmla="*/ 568 w 1017"/>
                <a:gd name="T21" fmla="*/ 260 h 337"/>
                <a:gd name="T22" fmla="*/ 587 w 1017"/>
                <a:gd name="T23" fmla="*/ 248 h 337"/>
                <a:gd name="T24" fmla="*/ 606 w 1017"/>
                <a:gd name="T25" fmla="*/ 235 h 337"/>
                <a:gd name="T26" fmla="*/ 623 w 1017"/>
                <a:gd name="T27" fmla="*/ 222 h 337"/>
                <a:gd name="T28" fmla="*/ 638 w 1017"/>
                <a:gd name="T29" fmla="*/ 208 h 337"/>
                <a:gd name="T30" fmla="*/ 651 w 1017"/>
                <a:gd name="T31" fmla="*/ 193 h 337"/>
                <a:gd name="T32" fmla="*/ 662 w 1017"/>
                <a:gd name="T33" fmla="*/ 179 h 337"/>
                <a:gd name="T34" fmla="*/ 0 w 1017"/>
                <a:gd name="T35" fmla="*/ 17 h 337"/>
                <a:gd name="T36" fmla="*/ 51 w 1017"/>
                <a:gd name="T37" fmla="*/ 0 h 337"/>
                <a:gd name="T38" fmla="*/ 1017 w 1017"/>
                <a:gd name="T39" fmla="*/ 237 h 337"/>
                <a:gd name="T40" fmla="*/ 977 w 1017"/>
                <a:gd name="T41" fmla="*/ 260 h 337"/>
                <a:gd name="T42" fmla="*/ 698 w 1017"/>
                <a:gd name="T43" fmla="*/ 188 h 337"/>
                <a:gd name="T44" fmla="*/ 697 w 1017"/>
                <a:gd name="T45" fmla="*/ 189 h 337"/>
                <a:gd name="T46" fmla="*/ 695 w 1017"/>
                <a:gd name="T47" fmla="*/ 192 h 337"/>
                <a:gd name="T48" fmla="*/ 691 w 1017"/>
                <a:gd name="T49" fmla="*/ 196 h 337"/>
                <a:gd name="T50" fmla="*/ 685 w 1017"/>
                <a:gd name="T51" fmla="*/ 202 h 337"/>
                <a:gd name="T52" fmla="*/ 678 w 1017"/>
                <a:gd name="T53" fmla="*/ 211 h 337"/>
                <a:gd name="T54" fmla="*/ 668 w 1017"/>
                <a:gd name="T55" fmla="*/ 219 h 337"/>
                <a:gd name="T56" fmla="*/ 657 w 1017"/>
                <a:gd name="T57" fmla="*/ 229 h 337"/>
                <a:gd name="T58" fmla="*/ 642 w 1017"/>
                <a:gd name="T59" fmla="*/ 239 h 337"/>
                <a:gd name="T60" fmla="*/ 626 w 1017"/>
                <a:gd name="T61" fmla="*/ 250 h 337"/>
                <a:gd name="T62" fmla="*/ 609 w 1017"/>
                <a:gd name="T63" fmla="*/ 263 h 337"/>
                <a:gd name="T64" fmla="*/ 587 w 1017"/>
                <a:gd name="T65" fmla="*/ 275 h 337"/>
                <a:gd name="T66" fmla="*/ 565 w 1017"/>
                <a:gd name="T67" fmla="*/ 287 h 337"/>
                <a:gd name="T68" fmla="*/ 540 w 1017"/>
                <a:gd name="T69" fmla="*/ 301 h 337"/>
                <a:gd name="T70" fmla="*/ 511 w 1017"/>
                <a:gd name="T71" fmla="*/ 313 h 337"/>
                <a:gd name="T72" fmla="*/ 480 w 1017"/>
                <a:gd name="T73" fmla="*/ 325 h 337"/>
                <a:gd name="T74" fmla="*/ 447 w 1017"/>
                <a:gd name="T75" fmla="*/ 337 h 337"/>
                <a:gd name="T76" fmla="*/ 430 w 1017"/>
                <a:gd name="T77" fmla="*/ 326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85" name="Freeform 796"/>
            <p:cNvSpPr>
              <a:spLocks noChangeArrowheads="1"/>
            </p:cNvSpPr>
            <p:nvPr/>
          </p:nvSpPr>
          <p:spPr bwMode="auto">
            <a:xfrm>
              <a:off x="3668" y="2135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013 w 1036"/>
                <a:gd name="T3" fmla="*/ 303 h 303"/>
                <a:gd name="T4" fmla="*/ 1036 w 1036"/>
                <a:gd name="T5" fmla="*/ 303 h 303"/>
                <a:gd name="T6" fmla="*/ 31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86" name="Freeform 797"/>
            <p:cNvSpPr>
              <a:spLocks noChangeArrowheads="1"/>
            </p:cNvSpPr>
            <p:nvPr/>
          </p:nvSpPr>
          <p:spPr bwMode="auto">
            <a:xfrm>
              <a:off x="3688" y="2131"/>
              <a:ext cx="113" cy="30"/>
            </a:xfrm>
            <a:custGeom>
              <a:avLst/>
              <a:gdLst>
                <a:gd name="T0" fmla="*/ 0 w 1023"/>
                <a:gd name="T1" fmla="*/ 1 h 270"/>
                <a:gd name="T2" fmla="*/ 1001 w 1023"/>
                <a:gd name="T3" fmla="*/ 270 h 270"/>
                <a:gd name="T4" fmla="*/ 1023 w 1023"/>
                <a:gd name="T5" fmla="*/ 269 h 270"/>
                <a:gd name="T6" fmla="*/ 31 w 1023"/>
                <a:gd name="T7" fmla="*/ 0 h 270"/>
                <a:gd name="T8" fmla="*/ 0 w 1023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87" name="Freeform 798"/>
            <p:cNvSpPr>
              <a:spLocks noChangeArrowheads="1"/>
            </p:cNvSpPr>
            <p:nvPr/>
          </p:nvSpPr>
          <p:spPr bwMode="auto">
            <a:xfrm>
              <a:off x="3679" y="2132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009 w 1028"/>
                <a:gd name="T3" fmla="*/ 299 h 299"/>
                <a:gd name="T4" fmla="*/ 1028 w 1028"/>
                <a:gd name="T5" fmla="*/ 292 h 299"/>
                <a:gd name="T6" fmla="*/ 30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80" name="Group 799"/>
          <p:cNvGrpSpPr>
            <a:grpSpLocks/>
          </p:cNvGrpSpPr>
          <p:nvPr/>
        </p:nvGrpSpPr>
        <p:grpSpPr bwMode="auto">
          <a:xfrm>
            <a:off x="5395913" y="3130550"/>
            <a:ext cx="303212" cy="361950"/>
            <a:chOff x="3399" y="1972"/>
            <a:chExt cx="191" cy="228"/>
          </a:xfrm>
        </p:grpSpPr>
        <p:sp>
          <p:nvSpPr>
            <p:cNvPr id="40118" name="AutoShape 800"/>
            <p:cNvSpPr>
              <a:spLocks noChangeArrowheads="1"/>
            </p:cNvSpPr>
            <p:nvPr/>
          </p:nvSpPr>
          <p:spPr bwMode="auto">
            <a:xfrm>
              <a:off x="3427" y="2032"/>
              <a:ext cx="164" cy="169"/>
            </a:xfrm>
            <a:prstGeom prst="roundRect">
              <a:avLst>
                <a:gd name="adj" fmla="val 60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119" name="Freeform 801"/>
            <p:cNvSpPr>
              <a:spLocks noChangeArrowheads="1"/>
            </p:cNvSpPr>
            <p:nvPr/>
          </p:nvSpPr>
          <p:spPr bwMode="auto">
            <a:xfrm>
              <a:off x="3428" y="2032"/>
              <a:ext cx="163" cy="169"/>
            </a:xfrm>
            <a:custGeom>
              <a:avLst/>
              <a:gdLst>
                <a:gd name="T0" fmla="*/ 653 w 1894"/>
                <a:gd name="T1" fmla="*/ 0 h 1904"/>
                <a:gd name="T2" fmla="*/ 668 w 1894"/>
                <a:gd name="T3" fmla="*/ 0 h 1904"/>
                <a:gd name="T4" fmla="*/ 699 w 1894"/>
                <a:gd name="T5" fmla="*/ 1 h 1904"/>
                <a:gd name="T6" fmla="*/ 742 w 1894"/>
                <a:gd name="T7" fmla="*/ 3 h 1904"/>
                <a:gd name="T8" fmla="*/ 799 w 1894"/>
                <a:gd name="T9" fmla="*/ 6 h 1904"/>
                <a:gd name="T10" fmla="*/ 865 w 1894"/>
                <a:gd name="T11" fmla="*/ 10 h 1904"/>
                <a:gd name="T12" fmla="*/ 941 w 1894"/>
                <a:gd name="T13" fmla="*/ 17 h 1904"/>
                <a:gd name="T14" fmla="*/ 1025 w 1894"/>
                <a:gd name="T15" fmla="*/ 26 h 1904"/>
                <a:gd name="T16" fmla="*/ 1116 w 1894"/>
                <a:gd name="T17" fmla="*/ 38 h 1904"/>
                <a:gd name="T18" fmla="*/ 1213 w 1894"/>
                <a:gd name="T19" fmla="*/ 55 h 1904"/>
                <a:gd name="T20" fmla="*/ 1315 w 1894"/>
                <a:gd name="T21" fmla="*/ 73 h 1904"/>
                <a:gd name="T22" fmla="*/ 1418 w 1894"/>
                <a:gd name="T23" fmla="*/ 97 h 1904"/>
                <a:gd name="T24" fmla="*/ 1525 w 1894"/>
                <a:gd name="T25" fmla="*/ 125 h 1904"/>
                <a:gd name="T26" fmla="*/ 1632 w 1894"/>
                <a:gd name="T27" fmla="*/ 159 h 1904"/>
                <a:gd name="T28" fmla="*/ 1739 w 1894"/>
                <a:gd name="T29" fmla="*/ 197 h 1904"/>
                <a:gd name="T30" fmla="*/ 1843 w 1894"/>
                <a:gd name="T31" fmla="*/ 241 h 1904"/>
                <a:gd name="T32" fmla="*/ 1729 w 1894"/>
                <a:gd name="T33" fmla="*/ 1139 h 1904"/>
                <a:gd name="T34" fmla="*/ 1742 w 1894"/>
                <a:gd name="T35" fmla="*/ 1146 h 1904"/>
                <a:gd name="T36" fmla="*/ 1768 w 1894"/>
                <a:gd name="T37" fmla="*/ 1173 h 1904"/>
                <a:gd name="T38" fmla="*/ 1781 w 1894"/>
                <a:gd name="T39" fmla="*/ 1234 h 1904"/>
                <a:gd name="T40" fmla="*/ 1760 w 1894"/>
                <a:gd name="T41" fmla="*/ 1341 h 1904"/>
                <a:gd name="T42" fmla="*/ 1432 w 1894"/>
                <a:gd name="T43" fmla="*/ 1765 h 1904"/>
                <a:gd name="T44" fmla="*/ 1322 w 1894"/>
                <a:gd name="T45" fmla="*/ 1904 h 1904"/>
                <a:gd name="T46" fmla="*/ 1304 w 1894"/>
                <a:gd name="T47" fmla="*/ 1902 h 1904"/>
                <a:gd name="T48" fmla="*/ 1270 w 1894"/>
                <a:gd name="T49" fmla="*/ 1897 h 1904"/>
                <a:gd name="T50" fmla="*/ 1223 w 1894"/>
                <a:gd name="T51" fmla="*/ 1891 h 1904"/>
                <a:gd name="T52" fmla="*/ 1162 w 1894"/>
                <a:gd name="T53" fmla="*/ 1881 h 1904"/>
                <a:gd name="T54" fmla="*/ 1091 w 1894"/>
                <a:gd name="T55" fmla="*/ 1869 h 1904"/>
                <a:gd name="T56" fmla="*/ 1008 w 1894"/>
                <a:gd name="T57" fmla="*/ 1854 h 1904"/>
                <a:gd name="T58" fmla="*/ 918 w 1894"/>
                <a:gd name="T59" fmla="*/ 1835 h 1904"/>
                <a:gd name="T60" fmla="*/ 820 w 1894"/>
                <a:gd name="T61" fmla="*/ 1813 h 1904"/>
                <a:gd name="T62" fmla="*/ 717 w 1894"/>
                <a:gd name="T63" fmla="*/ 1786 h 1904"/>
                <a:gd name="T64" fmla="*/ 610 w 1894"/>
                <a:gd name="T65" fmla="*/ 1755 h 1904"/>
                <a:gd name="T66" fmla="*/ 501 w 1894"/>
                <a:gd name="T67" fmla="*/ 1720 h 1904"/>
                <a:gd name="T68" fmla="*/ 390 w 1894"/>
                <a:gd name="T69" fmla="*/ 1681 h 1904"/>
                <a:gd name="T70" fmla="*/ 280 w 1894"/>
                <a:gd name="T71" fmla="*/ 1636 h 1904"/>
                <a:gd name="T72" fmla="*/ 172 w 1894"/>
                <a:gd name="T73" fmla="*/ 1585 h 1904"/>
                <a:gd name="T74" fmla="*/ 67 w 1894"/>
                <a:gd name="T75" fmla="*/ 1530 h 1904"/>
                <a:gd name="T76" fmla="*/ 16 w 1894"/>
                <a:gd name="T77" fmla="*/ 1495 h 1904"/>
                <a:gd name="T78" fmla="*/ 8 w 1894"/>
                <a:gd name="T79" fmla="*/ 1457 h 1904"/>
                <a:gd name="T80" fmla="*/ 0 w 1894"/>
                <a:gd name="T81" fmla="*/ 1401 h 1904"/>
                <a:gd name="T82" fmla="*/ 4 w 1894"/>
                <a:gd name="T83" fmla="*/ 1343 h 1904"/>
                <a:gd name="T84" fmla="*/ 388 w 1894"/>
                <a:gd name="T85" fmla="*/ 965 h 1904"/>
                <a:gd name="T86" fmla="*/ 386 w 1894"/>
                <a:gd name="T87" fmla="*/ 952 h 1904"/>
                <a:gd name="T88" fmla="*/ 390 w 1894"/>
                <a:gd name="T89" fmla="*/ 917 h 1904"/>
                <a:gd name="T90" fmla="*/ 412 w 1894"/>
                <a:gd name="T91" fmla="*/ 868 h 1904"/>
                <a:gd name="T92" fmla="*/ 468 w 1894"/>
                <a:gd name="T93" fmla="*/ 814 h 19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94"/>
                <a:gd name="T142" fmla="*/ 0 h 1904"/>
                <a:gd name="T143" fmla="*/ 1894 w 1894"/>
                <a:gd name="T144" fmla="*/ 1904 h 19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94" h="1904">
                  <a:moveTo>
                    <a:pt x="651" y="0"/>
                  </a:moveTo>
                  <a:lnTo>
                    <a:pt x="653" y="0"/>
                  </a:lnTo>
                  <a:lnTo>
                    <a:pt x="659" y="0"/>
                  </a:lnTo>
                  <a:lnTo>
                    <a:pt x="668" y="0"/>
                  </a:lnTo>
                  <a:lnTo>
                    <a:pt x="682" y="0"/>
                  </a:lnTo>
                  <a:lnTo>
                    <a:pt x="699" y="1"/>
                  </a:lnTo>
                  <a:lnTo>
                    <a:pt x="720" y="1"/>
                  </a:lnTo>
                  <a:lnTo>
                    <a:pt x="742" y="3"/>
                  </a:lnTo>
                  <a:lnTo>
                    <a:pt x="769" y="4"/>
                  </a:lnTo>
                  <a:lnTo>
                    <a:pt x="799" y="6"/>
                  </a:lnTo>
                  <a:lnTo>
                    <a:pt x="831" y="8"/>
                  </a:lnTo>
                  <a:lnTo>
                    <a:pt x="865" y="10"/>
                  </a:lnTo>
                  <a:lnTo>
                    <a:pt x="902" y="13"/>
                  </a:lnTo>
                  <a:lnTo>
                    <a:pt x="941" y="17"/>
                  </a:lnTo>
                  <a:lnTo>
                    <a:pt x="982" y="21"/>
                  </a:lnTo>
                  <a:lnTo>
                    <a:pt x="1025" y="26"/>
                  </a:lnTo>
                  <a:lnTo>
                    <a:pt x="1070" y="32"/>
                  </a:lnTo>
                  <a:lnTo>
                    <a:pt x="1116" y="38"/>
                  </a:lnTo>
                  <a:lnTo>
                    <a:pt x="1164" y="46"/>
                  </a:lnTo>
                  <a:lnTo>
                    <a:pt x="1213" y="55"/>
                  </a:lnTo>
                  <a:lnTo>
                    <a:pt x="1263" y="63"/>
                  </a:lnTo>
                  <a:lnTo>
                    <a:pt x="1315" y="73"/>
                  </a:lnTo>
                  <a:lnTo>
                    <a:pt x="1366" y="85"/>
                  </a:lnTo>
                  <a:lnTo>
                    <a:pt x="1418" y="97"/>
                  </a:lnTo>
                  <a:lnTo>
                    <a:pt x="1472" y="111"/>
                  </a:lnTo>
                  <a:lnTo>
                    <a:pt x="1525" y="125"/>
                  </a:lnTo>
                  <a:lnTo>
                    <a:pt x="1579" y="141"/>
                  </a:lnTo>
                  <a:lnTo>
                    <a:pt x="1632" y="159"/>
                  </a:lnTo>
                  <a:lnTo>
                    <a:pt x="1685" y="177"/>
                  </a:lnTo>
                  <a:lnTo>
                    <a:pt x="1739" y="197"/>
                  </a:lnTo>
                  <a:lnTo>
                    <a:pt x="1791" y="218"/>
                  </a:lnTo>
                  <a:lnTo>
                    <a:pt x="1843" y="241"/>
                  </a:lnTo>
                  <a:lnTo>
                    <a:pt x="1894" y="266"/>
                  </a:lnTo>
                  <a:lnTo>
                    <a:pt x="1729" y="1139"/>
                  </a:lnTo>
                  <a:lnTo>
                    <a:pt x="1733" y="1140"/>
                  </a:lnTo>
                  <a:lnTo>
                    <a:pt x="1742" y="1146"/>
                  </a:lnTo>
                  <a:lnTo>
                    <a:pt x="1755" y="1156"/>
                  </a:lnTo>
                  <a:lnTo>
                    <a:pt x="1768" y="1173"/>
                  </a:lnTo>
                  <a:lnTo>
                    <a:pt x="1778" y="1199"/>
                  </a:lnTo>
                  <a:lnTo>
                    <a:pt x="1781" y="1234"/>
                  </a:lnTo>
                  <a:lnTo>
                    <a:pt x="1777" y="1281"/>
                  </a:lnTo>
                  <a:lnTo>
                    <a:pt x="1760" y="1341"/>
                  </a:lnTo>
                  <a:lnTo>
                    <a:pt x="1472" y="1765"/>
                  </a:lnTo>
                  <a:lnTo>
                    <a:pt x="1432" y="1765"/>
                  </a:lnTo>
                  <a:lnTo>
                    <a:pt x="1324" y="1904"/>
                  </a:lnTo>
                  <a:lnTo>
                    <a:pt x="1322" y="1904"/>
                  </a:lnTo>
                  <a:lnTo>
                    <a:pt x="1315" y="1903"/>
                  </a:lnTo>
                  <a:lnTo>
                    <a:pt x="1304" y="1902"/>
                  </a:lnTo>
                  <a:lnTo>
                    <a:pt x="1290" y="1900"/>
                  </a:lnTo>
                  <a:lnTo>
                    <a:pt x="1270" y="1897"/>
                  </a:lnTo>
                  <a:lnTo>
                    <a:pt x="1249" y="1894"/>
                  </a:lnTo>
                  <a:lnTo>
                    <a:pt x="1223" y="1891"/>
                  </a:lnTo>
                  <a:lnTo>
                    <a:pt x="1194" y="1887"/>
                  </a:lnTo>
                  <a:lnTo>
                    <a:pt x="1162" y="1881"/>
                  </a:lnTo>
                  <a:lnTo>
                    <a:pt x="1128" y="1876"/>
                  </a:lnTo>
                  <a:lnTo>
                    <a:pt x="1091" y="1869"/>
                  </a:lnTo>
                  <a:lnTo>
                    <a:pt x="1050" y="1862"/>
                  </a:lnTo>
                  <a:lnTo>
                    <a:pt x="1008" y="1854"/>
                  </a:lnTo>
                  <a:lnTo>
                    <a:pt x="964" y="1845"/>
                  </a:lnTo>
                  <a:lnTo>
                    <a:pt x="918" y="1835"/>
                  </a:lnTo>
                  <a:lnTo>
                    <a:pt x="870" y="1824"/>
                  </a:lnTo>
                  <a:lnTo>
                    <a:pt x="820" y="1813"/>
                  </a:lnTo>
                  <a:lnTo>
                    <a:pt x="769" y="1800"/>
                  </a:lnTo>
                  <a:lnTo>
                    <a:pt x="717" y="1786"/>
                  </a:lnTo>
                  <a:lnTo>
                    <a:pt x="664" y="1772"/>
                  </a:lnTo>
                  <a:lnTo>
                    <a:pt x="610" y="1755"/>
                  </a:lnTo>
                  <a:lnTo>
                    <a:pt x="555" y="1738"/>
                  </a:lnTo>
                  <a:lnTo>
                    <a:pt x="501" y="1720"/>
                  </a:lnTo>
                  <a:lnTo>
                    <a:pt x="445" y="1701"/>
                  </a:lnTo>
                  <a:lnTo>
                    <a:pt x="390" y="1681"/>
                  </a:lnTo>
                  <a:lnTo>
                    <a:pt x="334" y="1659"/>
                  </a:lnTo>
                  <a:lnTo>
                    <a:pt x="280" y="1636"/>
                  </a:lnTo>
                  <a:lnTo>
                    <a:pt x="225" y="1611"/>
                  </a:lnTo>
                  <a:lnTo>
                    <a:pt x="172" y="1585"/>
                  </a:lnTo>
                  <a:lnTo>
                    <a:pt x="119" y="1559"/>
                  </a:lnTo>
                  <a:lnTo>
                    <a:pt x="67" y="1530"/>
                  </a:lnTo>
                  <a:lnTo>
                    <a:pt x="17" y="1500"/>
                  </a:lnTo>
                  <a:lnTo>
                    <a:pt x="16" y="1495"/>
                  </a:lnTo>
                  <a:lnTo>
                    <a:pt x="12" y="1480"/>
                  </a:lnTo>
                  <a:lnTo>
                    <a:pt x="8" y="1457"/>
                  </a:lnTo>
                  <a:lnTo>
                    <a:pt x="4" y="1430"/>
                  </a:lnTo>
                  <a:lnTo>
                    <a:pt x="0" y="1401"/>
                  </a:lnTo>
                  <a:lnTo>
                    <a:pt x="0" y="1370"/>
                  </a:lnTo>
                  <a:lnTo>
                    <a:pt x="4" y="1343"/>
                  </a:lnTo>
                  <a:lnTo>
                    <a:pt x="12" y="1319"/>
                  </a:lnTo>
                  <a:lnTo>
                    <a:pt x="388" y="965"/>
                  </a:lnTo>
                  <a:lnTo>
                    <a:pt x="387" y="961"/>
                  </a:lnTo>
                  <a:lnTo>
                    <a:pt x="386" y="952"/>
                  </a:lnTo>
                  <a:lnTo>
                    <a:pt x="386" y="936"/>
                  </a:lnTo>
                  <a:lnTo>
                    <a:pt x="390" y="917"/>
                  </a:lnTo>
                  <a:lnTo>
                    <a:pt x="397" y="893"/>
                  </a:lnTo>
                  <a:lnTo>
                    <a:pt x="412" y="868"/>
                  </a:lnTo>
                  <a:lnTo>
                    <a:pt x="435" y="841"/>
                  </a:lnTo>
                  <a:lnTo>
                    <a:pt x="468" y="814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rgbClr val="B2B2B2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20" name="Freeform 802"/>
            <p:cNvSpPr>
              <a:spLocks noChangeArrowheads="1"/>
            </p:cNvSpPr>
            <p:nvPr/>
          </p:nvSpPr>
          <p:spPr bwMode="auto">
            <a:xfrm>
              <a:off x="3448" y="2139"/>
              <a:ext cx="95" cy="29"/>
            </a:xfrm>
            <a:custGeom>
              <a:avLst/>
              <a:gdLst>
                <a:gd name="T0" fmla="*/ 40 w 1106"/>
                <a:gd name="T1" fmla="*/ 0 h 331"/>
                <a:gd name="T2" fmla="*/ 1106 w 1106"/>
                <a:gd name="T3" fmla="*/ 277 h 331"/>
                <a:gd name="T4" fmla="*/ 1071 w 1106"/>
                <a:gd name="T5" fmla="*/ 331 h 331"/>
                <a:gd name="T6" fmla="*/ 0 w 1106"/>
                <a:gd name="T7" fmla="*/ 36 h 331"/>
                <a:gd name="T8" fmla="*/ 40 w 1106"/>
                <a:gd name="T9" fmla="*/ 0 h 3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6"/>
                <a:gd name="T16" fmla="*/ 0 h 331"/>
                <a:gd name="T17" fmla="*/ 1106 w 1106"/>
                <a:gd name="T18" fmla="*/ 331 h 3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6" h="331">
                  <a:moveTo>
                    <a:pt x="40" y="0"/>
                  </a:moveTo>
                  <a:lnTo>
                    <a:pt x="1106" y="277"/>
                  </a:lnTo>
                  <a:lnTo>
                    <a:pt x="1071" y="331"/>
                  </a:lnTo>
                  <a:lnTo>
                    <a:pt x="0" y="3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21" name="Freeform 803"/>
            <p:cNvSpPr>
              <a:spLocks noChangeArrowheads="1"/>
            </p:cNvSpPr>
            <p:nvPr/>
          </p:nvSpPr>
          <p:spPr bwMode="auto">
            <a:xfrm>
              <a:off x="3432" y="2152"/>
              <a:ext cx="110" cy="45"/>
            </a:xfrm>
            <a:custGeom>
              <a:avLst/>
              <a:gdLst>
                <a:gd name="T0" fmla="*/ 1282 w 1285"/>
                <a:gd name="T1" fmla="*/ 391 h 505"/>
                <a:gd name="T2" fmla="*/ 1264 w 1285"/>
                <a:gd name="T3" fmla="*/ 389 h 505"/>
                <a:gd name="T4" fmla="*/ 1232 w 1285"/>
                <a:gd name="T5" fmla="*/ 385 h 505"/>
                <a:gd name="T6" fmla="*/ 1183 w 1285"/>
                <a:gd name="T7" fmla="*/ 378 h 505"/>
                <a:gd name="T8" fmla="*/ 1124 w 1285"/>
                <a:gd name="T9" fmla="*/ 369 h 505"/>
                <a:gd name="T10" fmla="*/ 1052 w 1285"/>
                <a:gd name="T11" fmla="*/ 355 h 505"/>
                <a:gd name="T12" fmla="*/ 971 w 1285"/>
                <a:gd name="T13" fmla="*/ 340 h 505"/>
                <a:gd name="T14" fmla="*/ 881 w 1285"/>
                <a:gd name="T15" fmla="*/ 322 h 505"/>
                <a:gd name="T16" fmla="*/ 785 w 1285"/>
                <a:gd name="T17" fmla="*/ 299 h 505"/>
                <a:gd name="T18" fmla="*/ 684 w 1285"/>
                <a:gd name="T19" fmla="*/ 273 h 505"/>
                <a:gd name="T20" fmla="*/ 579 w 1285"/>
                <a:gd name="T21" fmla="*/ 244 h 505"/>
                <a:gd name="T22" fmla="*/ 472 w 1285"/>
                <a:gd name="T23" fmla="*/ 209 h 505"/>
                <a:gd name="T24" fmla="*/ 364 w 1285"/>
                <a:gd name="T25" fmla="*/ 171 h 505"/>
                <a:gd name="T26" fmla="*/ 259 w 1285"/>
                <a:gd name="T27" fmla="*/ 128 h 505"/>
                <a:gd name="T28" fmla="*/ 155 w 1285"/>
                <a:gd name="T29" fmla="*/ 81 h 505"/>
                <a:gd name="T30" fmla="*/ 55 w 1285"/>
                <a:gd name="T31" fmla="*/ 28 h 505"/>
                <a:gd name="T32" fmla="*/ 6 w 1285"/>
                <a:gd name="T33" fmla="*/ 4 h 505"/>
                <a:gd name="T34" fmla="*/ 2 w 1285"/>
                <a:gd name="T35" fmla="*/ 32 h 505"/>
                <a:gd name="T36" fmla="*/ 0 w 1285"/>
                <a:gd name="T37" fmla="*/ 76 h 505"/>
                <a:gd name="T38" fmla="*/ 8 w 1285"/>
                <a:gd name="T39" fmla="*/ 120 h 505"/>
                <a:gd name="T40" fmla="*/ 19 w 1285"/>
                <a:gd name="T41" fmla="*/ 139 h 505"/>
                <a:gd name="T42" fmla="*/ 28 w 1285"/>
                <a:gd name="T43" fmla="*/ 144 h 505"/>
                <a:gd name="T44" fmla="*/ 47 w 1285"/>
                <a:gd name="T45" fmla="*/ 155 h 505"/>
                <a:gd name="T46" fmla="*/ 75 w 1285"/>
                <a:gd name="T47" fmla="*/ 170 h 505"/>
                <a:gd name="T48" fmla="*/ 112 w 1285"/>
                <a:gd name="T49" fmla="*/ 190 h 505"/>
                <a:gd name="T50" fmla="*/ 159 w 1285"/>
                <a:gd name="T51" fmla="*/ 212 h 505"/>
                <a:gd name="T52" fmla="*/ 215 w 1285"/>
                <a:gd name="T53" fmla="*/ 238 h 505"/>
                <a:gd name="T54" fmla="*/ 281 w 1285"/>
                <a:gd name="T55" fmla="*/ 267 h 505"/>
                <a:gd name="T56" fmla="*/ 358 w 1285"/>
                <a:gd name="T57" fmla="*/ 296 h 505"/>
                <a:gd name="T58" fmla="*/ 443 w 1285"/>
                <a:gd name="T59" fmla="*/ 326 h 505"/>
                <a:gd name="T60" fmla="*/ 540 w 1285"/>
                <a:gd name="T61" fmla="*/ 357 h 505"/>
                <a:gd name="T62" fmla="*/ 647 w 1285"/>
                <a:gd name="T63" fmla="*/ 387 h 505"/>
                <a:gd name="T64" fmla="*/ 764 w 1285"/>
                <a:gd name="T65" fmla="*/ 416 h 505"/>
                <a:gd name="T66" fmla="*/ 890 w 1285"/>
                <a:gd name="T67" fmla="*/ 444 h 505"/>
                <a:gd name="T68" fmla="*/ 1028 w 1285"/>
                <a:gd name="T69" fmla="*/ 472 h 505"/>
                <a:gd name="T70" fmla="*/ 1177 w 1285"/>
                <a:gd name="T71" fmla="*/ 494 h 505"/>
                <a:gd name="T72" fmla="*/ 1256 w 1285"/>
                <a:gd name="T73" fmla="*/ 503 h 505"/>
                <a:gd name="T74" fmla="*/ 1265 w 1285"/>
                <a:gd name="T75" fmla="*/ 487 h 505"/>
                <a:gd name="T76" fmla="*/ 1278 w 1285"/>
                <a:gd name="T77" fmla="*/ 456 h 505"/>
                <a:gd name="T78" fmla="*/ 1285 w 1285"/>
                <a:gd name="T79" fmla="*/ 415 h 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85"/>
                <a:gd name="T121" fmla="*/ 0 h 505"/>
                <a:gd name="T122" fmla="*/ 1285 w 1285"/>
                <a:gd name="T123" fmla="*/ 505 h 50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85" h="505">
                  <a:moveTo>
                    <a:pt x="1284" y="391"/>
                  </a:moveTo>
                  <a:lnTo>
                    <a:pt x="1282" y="391"/>
                  </a:lnTo>
                  <a:lnTo>
                    <a:pt x="1275" y="390"/>
                  </a:lnTo>
                  <a:lnTo>
                    <a:pt x="1264" y="389"/>
                  </a:lnTo>
                  <a:lnTo>
                    <a:pt x="1250" y="387"/>
                  </a:lnTo>
                  <a:lnTo>
                    <a:pt x="1232" y="385"/>
                  </a:lnTo>
                  <a:lnTo>
                    <a:pt x="1209" y="382"/>
                  </a:lnTo>
                  <a:lnTo>
                    <a:pt x="1183" y="378"/>
                  </a:lnTo>
                  <a:lnTo>
                    <a:pt x="1155" y="374"/>
                  </a:lnTo>
                  <a:lnTo>
                    <a:pt x="1124" y="369"/>
                  </a:lnTo>
                  <a:lnTo>
                    <a:pt x="1089" y="362"/>
                  </a:lnTo>
                  <a:lnTo>
                    <a:pt x="1052" y="355"/>
                  </a:lnTo>
                  <a:lnTo>
                    <a:pt x="1013" y="349"/>
                  </a:lnTo>
                  <a:lnTo>
                    <a:pt x="971" y="340"/>
                  </a:lnTo>
                  <a:lnTo>
                    <a:pt x="926" y="332"/>
                  </a:lnTo>
                  <a:lnTo>
                    <a:pt x="881" y="322"/>
                  </a:lnTo>
                  <a:lnTo>
                    <a:pt x="834" y="311"/>
                  </a:lnTo>
                  <a:lnTo>
                    <a:pt x="785" y="299"/>
                  </a:lnTo>
                  <a:lnTo>
                    <a:pt x="735" y="287"/>
                  </a:lnTo>
                  <a:lnTo>
                    <a:pt x="684" y="273"/>
                  </a:lnTo>
                  <a:lnTo>
                    <a:pt x="632" y="259"/>
                  </a:lnTo>
                  <a:lnTo>
                    <a:pt x="579" y="244"/>
                  </a:lnTo>
                  <a:lnTo>
                    <a:pt x="526" y="228"/>
                  </a:lnTo>
                  <a:lnTo>
                    <a:pt x="472" y="209"/>
                  </a:lnTo>
                  <a:lnTo>
                    <a:pt x="419" y="191"/>
                  </a:lnTo>
                  <a:lnTo>
                    <a:pt x="364" y="171"/>
                  </a:lnTo>
                  <a:lnTo>
                    <a:pt x="311" y="150"/>
                  </a:lnTo>
                  <a:lnTo>
                    <a:pt x="259" y="128"/>
                  </a:lnTo>
                  <a:lnTo>
                    <a:pt x="206" y="105"/>
                  </a:lnTo>
                  <a:lnTo>
                    <a:pt x="155" y="81"/>
                  </a:lnTo>
                  <a:lnTo>
                    <a:pt x="104" y="55"/>
                  </a:lnTo>
                  <a:lnTo>
                    <a:pt x="55" y="28"/>
                  </a:lnTo>
                  <a:lnTo>
                    <a:pt x="7" y="0"/>
                  </a:lnTo>
                  <a:lnTo>
                    <a:pt x="6" y="4"/>
                  </a:lnTo>
                  <a:lnTo>
                    <a:pt x="4" y="15"/>
                  </a:lnTo>
                  <a:lnTo>
                    <a:pt x="2" y="32"/>
                  </a:lnTo>
                  <a:lnTo>
                    <a:pt x="0" y="53"/>
                  </a:lnTo>
                  <a:lnTo>
                    <a:pt x="0" y="76"/>
                  </a:lnTo>
                  <a:lnTo>
                    <a:pt x="2" y="98"/>
                  </a:lnTo>
                  <a:lnTo>
                    <a:pt x="8" y="120"/>
                  </a:lnTo>
                  <a:lnTo>
                    <a:pt x="18" y="137"/>
                  </a:lnTo>
                  <a:lnTo>
                    <a:pt x="19" y="139"/>
                  </a:lnTo>
                  <a:lnTo>
                    <a:pt x="22" y="141"/>
                  </a:lnTo>
                  <a:lnTo>
                    <a:pt x="28" y="144"/>
                  </a:lnTo>
                  <a:lnTo>
                    <a:pt x="37" y="148"/>
                  </a:lnTo>
                  <a:lnTo>
                    <a:pt x="47" y="155"/>
                  </a:lnTo>
                  <a:lnTo>
                    <a:pt x="59" y="162"/>
                  </a:lnTo>
                  <a:lnTo>
                    <a:pt x="75" y="170"/>
                  </a:lnTo>
                  <a:lnTo>
                    <a:pt x="92" y="180"/>
                  </a:lnTo>
                  <a:lnTo>
                    <a:pt x="112" y="190"/>
                  </a:lnTo>
                  <a:lnTo>
                    <a:pt x="134" y="200"/>
                  </a:lnTo>
                  <a:lnTo>
                    <a:pt x="159" y="212"/>
                  </a:lnTo>
                  <a:lnTo>
                    <a:pt x="186" y="225"/>
                  </a:lnTo>
                  <a:lnTo>
                    <a:pt x="215" y="238"/>
                  </a:lnTo>
                  <a:lnTo>
                    <a:pt x="247" y="252"/>
                  </a:lnTo>
                  <a:lnTo>
                    <a:pt x="281" y="267"/>
                  </a:lnTo>
                  <a:lnTo>
                    <a:pt x="318" y="281"/>
                  </a:lnTo>
                  <a:lnTo>
                    <a:pt x="358" y="296"/>
                  </a:lnTo>
                  <a:lnTo>
                    <a:pt x="399" y="311"/>
                  </a:lnTo>
                  <a:lnTo>
                    <a:pt x="443" y="326"/>
                  </a:lnTo>
                  <a:lnTo>
                    <a:pt x="491" y="341"/>
                  </a:lnTo>
                  <a:lnTo>
                    <a:pt x="540" y="357"/>
                  </a:lnTo>
                  <a:lnTo>
                    <a:pt x="592" y="372"/>
                  </a:lnTo>
                  <a:lnTo>
                    <a:pt x="647" y="387"/>
                  </a:lnTo>
                  <a:lnTo>
                    <a:pt x="703" y="402"/>
                  </a:lnTo>
                  <a:lnTo>
                    <a:pt x="764" y="416"/>
                  </a:lnTo>
                  <a:lnTo>
                    <a:pt x="826" y="431"/>
                  </a:lnTo>
                  <a:lnTo>
                    <a:pt x="890" y="444"/>
                  </a:lnTo>
                  <a:lnTo>
                    <a:pt x="958" y="459"/>
                  </a:lnTo>
                  <a:lnTo>
                    <a:pt x="1028" y="472"/>
                  </a:lnTo>
                  <a:lnTo>
                    <a:pt x="1101" y="483"/>
                  </a:lnTo>
                  <a:lnTo>
                    <a:pt x="1177" y="494"/>
                  </a:lnTo>
                  <a:lnTo>
                    <a:pt x="1255" y="505"/>
                  </a:lnTo>
                  <a:lnTo>
                    <a:pt x="1256" y="503"/>
                  </a:lnTo>
                  <a:lnTo>
                    <a:pt x="1260" y="497"/>
                  </a:lnTo>
                  <a:lnTo>
                    <a:pt x="1265" y="487"/>
                  </a:lnTo>
                  <a:lnTo>
                    <a:pt x="1272" y="473"/>
                  </a:lnTo>
                  <a:lnTo>
                    <a:pt x="1278" y="456"/>
                  </a:lnTo>
                  <a:lnTo>
                    <a:pt x="1282" y="437"/>
                  </a:lnTo>
                  <a:lnTo>
                    <a:pt x="1285" y="415"/>
                  </a:lnTo>
                  <a:lnTo>
                    <a:pt x="1284" y="391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22" name="AutoShape 804"/>
            <p:cNvSpPr>
              <a:spLocks noChangeArrowheads="1"/>
            </p:cNvSpPr>
            <p:nvPr/>
          </p:nvSpPr>
          <p:spPr bwMode="auto">
            <a:xfrm>
              <a:off x="3399" y="1972"/>
              <a:ext cx="178" cy="201"/>
            </a:xfrm>
            <a:prstGeom prst="roundRect">
              <a:avLst>
                <a:gd name="adj" fmla="val 56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123" name="Freeform 805"/>
            <p:cNvSpPr>
              <a:spLocks noChangeArrowheads="1"/>
            </p:cNvSpPr>
            <p:nvPr/>
          </p:nvSpPr>
          <p:spPr bwMode="auto">
            <a:xfrm>
              <a:off x="3436" y="1985"/>
              <a:ext cx="25" cy="33"/>
            </a:xfrm>
            <a:custGeom>
              <a:avLst/>
              <a:gdLst>
                <a:gd name="T0" fmla="*/ 63 w 179"/>
                <a:gd name="T1" fmla="*/ 28 h 216"/>
                <a:gd name="T2" fmla="*/ 49 w 179"/>
                <a:gd name="T3" fmla="*/ 37 h 216"/>
                <a:gd name="T4" fmla="*/ 38 w 179"/>
                <a:gd name="T5" fmla="*/ 47 h 216"/>
                <a:gd name="T6" fmla="*/ 27 w 179"/>
                <a:gd name="T7" fmla="*/ 59 h 216"/>
                <a:gd name="T8" fmla="*/ 18 w 179"/>
                <a:gd name="T9" fmla="*/ 72 h 216"/>
                <a:gd name="T10" fmla="*/ 10 w 179"/>
                <a:gd name="T11" fmla="*/ 86 h 216"/>
                <a:gd name="T12" fmla="*/ 5 w 179"/>
                <a:gd name="T13" fmla="*/ 101 h 216"/>
                <a:gd name="T14" fmla="*/ 2 w 179"/>
                <a:gd name="T15" fmla="*/ 117 h 216"/>
                <a:gd name="T16" fmla="*/ 0 w 179"/>
                <a:gd name="T17" fmla="*/ 133 h 216"/>
                <a:gd name="T18" fmla="*/ 2 w 179"/>
                <a:gd name="T19" fmla="*/ 155 h 216"/>
                <a:gd name="T20" fmla="*/ 10 w 179"/>
                <a:gd name="T21" fmla="*/ 173 h 216"/>
                <a:gd name="T22" fmla="*/ 23 w 179"/>
                <a:gd name="T23" fmla="*/ 190 h 216"/>
                <a:gd name="T24" fmla="*/ 40 w 179"/>
                <a:gd name="T25" fmla="*/ 201 h 216"/>
                <a:gd name="T26" fmla="*/ 59 w 179"/>
                <a:gd name="T27" fmla="*/ 211 h 216"/>
                <a:gd name="T28" fmla="*/ 79 w 179"/>
                <a:gd name="T29" fmla="*/ 215 h 216"/>
                <a:gd name="T30" fmla="*/ 100 w 179"/>
                <a:gd name="T31" fmla="*/ 216 h 216"/>
                <a:gd name="T32" fmla="*/ 120 w 179"/>
                <a:gd name="T33" fmla="*/ 213 h 216"/>
                <a:gd name="T34" fmla="*/ 124 w 179"/>
                <a:gd name="T35" fmla="*/ 213 h 216"/>
                <a:gd name="T36" fmla="*/ 128 w 179"/>
                <a:gd name="T37" fmla="*/ 211 h 216"/>
                <a:gd name="T38" fmla="*/ 131 w 179"/>
                <a:gd name="T39" fmla="*/ 208 h 216"/>
                <a:gd name="T40" fmla="*/ 132 w 179"/>
                <a:gd name="T41" fmla="*/ 203 h 216"/>
                <a:gd name="T42" fmla="*/ 130 w 179"/>
                <a:gd name="T43" fmla="*/ 198 h 216"/>
                <a:gd name="T44" fmla="*/ 126 w 179"/>
                <a:gd name="T45" fmla="*/ 194 h 216"/>
                <a:gd name="T46" fmla="*/ 121 w 179"/>
                <a:gd name="T47" fmla="*/ 190 h 216"/>
                <a:gd name="T48" fmla="*/ 116 w 179"/>
                <a:gd name="T49" fmla="*/ 187 h 216"/>
                <a:gd name="T50" fmla="*/ 105 w 179"/>
                <a:gd name="T51" fmla="*/ 184 h 216"/>
                <a:gd name="T52" fmla="*/ 95 w 179"/>
                <a:gd name="T53" fmla="*/ 182 h 216"/>
                <a:gd name="T54" fmla="*/ 84 w 179"/>
                <a:gd name="T55" fmla="*/ 180 h 216"/>
                <a:gd name="T56" fmla="*/ 75 w 179"/>
                <a:gd name="T57" fmla="*/ 178 h 216"/>
                <a:gd name="T58" fmla="*/ 65 w 179"/>
                <a:gd name="T59" fmla="*/ 175 h 216"/>
                <a:gd name="T60" fmla="*/ 56 w 179"/>
                <a:gd name="T61" fmla="*/ 170 h 216"/>
                <a:gd name="T62" fmla="*/ 47 w 179"/>
                <a:gd name="T63" fmla="*/ 165 h 216"/>
                <a:gd name="T64" fmla="*/ 39 w 179"/>
                <a:gd name="T65" fmla="*/ 156 h 216"/>
                <a:gd name="T66" fmla="*/ 36 w 179"/>
                <a:gd name="T67" fmla="*/ 120 h 216"/>
                <a:gd name="T68" fmla="*/ 44 w 179"/>
                <a:gd name="T69" fmla="*/ 90 h 216"/>
                <a:gd name="T70" fmla="*/ 61 w 179"/>
                <a:gd name="T71" fmla="*/ 67 h 216"/>
                <a:gd name="T72" fmla="*/ 84 w 179"/>
                <a:gd name="T73" fmla="*/ 47 h 216"/>
                <a:gd name="T74" fmla="*/ 109 w 179"/>
                <a:gd name="T75" fmla="*/ 32 h 216"/>
                <a:gd name="T76" fmla="*/ 136 w 179"/>
                <a:gd name="T77" fmla="*/ 21 h 216"/>
                <a:gd name="T78" fmla="*/ 160 w 179"/>
                <a:gd name="T79" fmla="*/ 12 h 216"/>
                <a:gd name="T80" fmla="*/ 179 w 179"/>
                <a:gd name="T81" fmla="*/ 5 h 216"/>
                <a:gd name="T82" fmla="*/ 167 w 179"/>
                <a:gd name="T83" fmla="*/ 1 h 216"/>
                <a:gd name="T84" fmla="*/ 154 w 179"/>
                <a:gd name="T85" fmla="*/ 0 h 216"/>
                <a:gd name="T86" fmla="*/ 140 w 179"/>
                <a:gd name="T87" fmla="*/ 2 h 216"/>
                <a:gd name="T88" fmla="*/ 124 w 179"/>
                <a:gd name="T89" fmla="*/ 5 h 216"/>
                <a:gd name="T90" fmla="*/ 108 w 179"/>
                <a:gd name="T91" fmla="*/ 10 h 216"/>
                <a:gd name="T92" fmla="*/ 92 w 179"/>
                <a:gd name="T93" fmla="*/ 15 h 216"/>
                <a:gd name="T94" fmla="*/ 77 w 179"/>
                <a:gd name="T95" fmla="*/ 22 h 216"/>
                <a:gd name="T96" fmla="*/ 63 w 179"/>
                <a:gd name="T97" fmla="*/ 28 h 2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216"/>
                <a:gd name="T149" fmla="*/ 179 w 179"/>
                <a:gd name="T150" fmla="*/ 216 h 2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216">
                  <a:moveTo>
                    <a:pt x="63" y="28"/>
                  </a:moveTo>
                  <a:lnTo>
                    <a:pt x="49" y="37"/>
                  </a:lnTo>
                  <a:lnTo>
                    <a:pt x="38" y="47"/>
                  </a:lnTo>
                  <a:lnTo>
                    <a:pt x="27" y="59"/>
                  </a:lnTo>
                  <a:lnTo>
                    <a:pt x="18" y="72"/>
                  </a:lnTo>
                  <a:lnTo>
                    <a:pt x="10" y="86"/>
                  </a:lnTo>
                  <a:lnTo>
                    <a:pt x="5" y="101"/>
                  </a:lnTo>
                  <a:lnTo>
                    <a:pt x="2" y="117"/>
                  </a:lnTo>
                  <a:lnTo>
                    <a:pt x="0" y="133"/>
                  </a:lnTo>
                  <a:lnTo>
                    <a:pt x="2" y="155"/>
                  </a:lnTo>
                  <a:lnTo>
                    <a:pt x="10" y="173"/>
                  </a:lnTo>
                  <a:lnTo>
                    <a:pt x="23" y="190"/>
                  </a:lnTo>
                  <a:lnTo>
                    <a:pt x="40" y="201"/>
                  </a:lnTo>
                  <a:lnTo>
                    <a:pt x="59" y="211"/>
                  </a:lnTo>
                  <a:lnTo>
                    <a:pt x="79" y="215"/>
                  </a:lnTo>
                  <a:lnTo>
                    <a:pt x="100" y="216"/>
                  </a:lnTo>
                  <a:lnTo>
                    <a:pt x="120" y="213"/>
                  </a:lnTo>
                  <a:lnTo>
                    <a:pt x="124" y="213"/>
                  </a:lnTo>
                  <a:lnTo>
                    <a:pt x="128" y="211"/>
                  </a:lnTo>
                  <a:lnTo>
                    <a:pt x="131" y="208"/>
                  </a:lnTo>
                  <a:lnTo>
                    <a:pt x="132" y="203"/>
                  </a:lnTo>
                  <a:lnTo>
                    <a:pt x="130" y="198"/>
                  </a:lnTo>
                  <a:lnTo>
                    <a:pt x="126" y="194"/>
                  </a:lnTo>
                  <a:lnTo>
                    <a:pt x="121" y="190"/>
                  </a:lnTo>
                  <a:lnTo>
                    <a:pt x="116" y="187"/>
                  </a:lnTo>
                  <a:lnTo>
                    <a:pt x="105" y="184"/>
                  </a:lnTo>
                  <a:lnTo>
                    <a:pt x="95" y="182"/>
                  </a:lnTo>
                  <a:lnTo>
                    <a:pt x="84" y="180"/>
                  </a:lnTo>
                  <a:lnTo>
                    <a:pt x="75" y="178"/>
                  </a:lnTo>
                  <a:lnTo>
                    <a:pt x="65" y="175"/>
                  </a:lnTo>
                  <a:lnTo>
                    <a:pt x="56" y="170"/>
                  </a:lnTo>
                  <a:lnTo>
                    <a:pt x="47" y="165"/>
                  </a:lnTo>
                  <a:lnTo>
                    <a:pt x="39" y="156"/>
                  </a:lnTo>
                  <a:lnTo>
                    <a:pt x="36" y="120"/>
                  </a:lnTo>
                  <a:lnTo>
                    <a:pt x="44" y="90"/>
                  </a:lnTo>
                  <a:lnTo>
                    <a:pt x="61" y="67"/>
                  </a:lnTo>
                  <a:lnTo>
                    <a:pt x="84" y="47"/>
                  </a:lnTo>
                  <a:lnTo>
                    <a:pt x="109" y="32"/>
                  </a:lnTo>
                  <a:lnTo>
                    <a:pt x="136" y="21"/>
                  </a:lnTo>
                  <a:lnTo>
                    <a:pt x="160" y="12"/>
                  </a:lnTo>
                  <a:lnTo>
                    <a:pt x="179" y="5"/>
                  </a:lnTo>
                  <a:lnTo>
                    <a:pt x="167" y="1"/>
                  </a:lnTo>
                  <a:lnTo>
                    <a:pt x="154" y="0"/>
                  </a:lnTo>
                  <a:lnTo>
                    <a:pt x="140" y="2"/>
                  </a:lnTo>
                  <a:lnTo>
                    <a:pt x="124" y="5"/>
                  </a:lnTo>
                  <a:lnTo>
                    <a:pt x="108" y="10"/>
                  </a:lnTo>
                  <a:lnTo>
                    <a:pt x="92" y="15"/>
                  </a:lnTo>
                  <a:lnTo>
                    <a:pt x="77" y="22"/>
                  </a:lnTo>
                  <a:lnTo>
                    <a:pt x="63" y="28"/>
                  </a:lnTo>
                  <a:close/>
                </a:path>
              </a:pathLst>
            </a:custGeom>
            <a:solidFill>
              <a:srgbClr val="C9E8FF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24" name="Freeform 806"/>
            <p:cNvSpPr>
              <a:spLocks noChangeArrowheads="1"/>
            </p:cNvSpPr>
            <p:nvPr/>
          </p:nvSpPr>
          <p:spPr bwMode="auto">
            <a:xfrm>
              <a:off x="3479" y="1984"/>
              <a:ext cx="16" cy="25"/>
            </a:xfrm>
            <a:custGeom>
              <a:avLst/>
              <a:gdLst>
                <a:gd name="T0" fmla="*/ 96 w 114"/>
                <a:gd name="T1" fmla="*/ 55 h 168"/>
                <a:gd name="T2" fmla="*/ 101 w 114"/>
                <a:gd name="T3" fmla="*/ 72 h 168"/>
                <a:gd name="T4" fmla="*/ 100 w 114"/>
                <a:gd name="T5" fmla="*/ 88 h 168"/>
                <a:gd name="T6" fmla="*/ 92 w 114"/>
                <a:gd name="T7" fmla="*/ 101 h 168"/>
                <a:gd name="T8" fmla="*/ 82 w 114"/>
                <a:gd name="T9" fmla="*/ 112 h 168"/>
                <a:gd name="T10" fmla="*/ 69 w 114"/>
                <a:gd name="T11" fmla="*/ 123 h 168"/>
                <a:gd name="T12" fmla="*/ 54 w 114"/>
                <a:gd name="T13" fmla="*/ 134 h 168"/>
                <a:gd name="T14" fmla="*/ 40 w 114"/>
                <a:gd name="T15" fmla="*/ 143 h 168"/>
                <a:gd name="T16" fmla="*/ 27 w 114"/>
                <a:gd name="T17" fmla="*/ 153 h 168"/>
                <a:gd name="T18" fmla="*/ 25 w 114"/>
                <a:gd name="T19" fmla="*/ 156 h 168"/>
                <a:gd name="T20" fmla="*/ 24 w 114"/>
                <a:gd name="T21" fmla="*/ 158 h 168"/>
                <a:gd name="T22" fmla="*/ 24 w 114"/>
                <a:gd name="T23" fmla="*/ 162 h 168"/>
                <a:gd name="T24" fmla="*/ 25 w 114"/>
                <a:gd name="T25" fmla="*/ 165 h 168"/>
                <a:gd name="T26" fmla="*/ 28 w 114"/>
                <a:gd name="T27" fmla="*/ 167 h 168"/>
                <a:gd name="T28" fmla="*/ 31 w 114"/>
                <a:gd name="T29" fmla="*/ 168 h 168"/>
                <a:gd name="T30" fmla="*/ 33 w 114"/>
                <a:gd name="T31" fmla="*/ 168 h 168"/>
                <a:gd name="T32" fmla="*/ 37 w 114"/>
                <a:gd name="T33" fmla="*/ 167 h 168"/>
                <a:gd name="T34" fmla="*/ 53 w 114"/>
                <a:gd name="T35" fmla="*/ 157 h 168"/>
                <a:gd name="T36" fmla="*/ 69 w 114"/>
                <a:gd name="T37" fmla="*/ 147 h 168"/>
                <a:gd name="T38" fmla="*/ 84 w 114"/>
                <a:gd name="T39" fmla="*/ 135 h 168"/>
                <a:gd name="T40" fmla="*/ 97 w 114"/>
                <a:gd name="T41" fmla="*/ 121 h 168"/>
                <a:gd name="T42" fmla="*/ 107 w 114"/>
                <a:gd name="T43" fmla="*/ 106 h 168"/>
                <a:gd name="T44" fmla="*/ 113 w 114"/>
                <a:gd name="T45" fmla="*/ 89 h 168"/>
                <a:gd name="T46" fmla="*/ 114 w 114"/>
                <a:gd name="T47" fmla="*/ 71 h 168"/>
                <a:gd name="T48" fmla="*/ 110 w 114"/>
                <a:gd name="T49" fmla="*/ 51 h 168"/>
                <a:gd name="T50" fmla="*/ 101 w 114"/>
                <a:gd name="T51" fmla="*/ 36 h 168"/>
                <a:gd name="T52" fmla="*/ 87 w 114"/>
                <a:gd name="T53" fmla="*/ 24 h 168"/>
                <a:gd name="T54" fmla="*/ 70 w 114"/>
                <a:gd name="T55" fmla="*/ 14 h 168"/>
                <a:gd name="T56" fmla="*/ 51 w 114"/>
                <a:gd name="T57" fmla="*/ 7 h 168"/>
                <a:gd name="T58" fmla="*/ 32 w 114"/>
                <a:gd name="T59" fmla="*/ 2 h 168"/>
                <a:gd name="T60" fmla="*/ 17 w 114"/>
                <a:gd name="T61" fmla="*/ 0 h 168"/>
                <a:gd name="T62" fmla="*/ 5 w 114"/>
                <a:gd name="T63" fmla="*/ 0 h 168"/>
                <a:gd name="T64" fmla="*/ 0 w 114"/>
                <a:gd name="T65" fmla="*/ 3 h 168"/>
                <a:gd name="T66" fmla="*/ 12 w 114"/>
                <a:gd name="T67" fmla="*/ 9 h 168"/>
                <a:gd name="T68" fmla="*/ 26 w 114"/>
                <a:gd name="T69" fmla="*/ 13 h 168"/>
                <a:gd name="T70" fmla="*/ 41 w 114"/>
                <a:gd name="T71" fmla="*/ 17 h 168"/>
                <a:gd name="T72" fmla="*/ 54 w 114"/>
                <a:gd name="T73" fmla="*/ 22 h 168"/>
                <a:gd name="T74" fmla="*/ 68 w 114"/>
                <a:gd name="T75" fmla="*/ 27 h 168"/>
                <a:gd name="T76" fmla="*/ 80 w 114"/>
                <a:gd name="T77" fmla="*/ 34 h 168"/>
                <a:gd name="T78" fmla="*/ 89 w 114"/>
                <a:gd name="T79" fmla="*/ 43 h 168"/>
                <a:gd name="T80" fmla="*/ 96 w 114"/>
                <a:gd name="T81" fmla="*/ 55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168"/>
                <a:gd name="T125" fmla="*/ 114 w 114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168">
                  <a:moveTo>
                    <a:pt x="96" y="55"/>
                  </a:moveTo>
                  <a:lnTo>
                    <a:pt x="101" y="72"/>
                  </a:lnTo>
                  <a:lnTo>
                    <a:pt x="100" y="88"/>
                  </a:lnTo>
                  <a:lnTo>
                    <a:pt x="92" y="101"/>
                  </a:lnTo>
                  <a:lnTo>
                    <a:pt x="82" y="112"/>
                  </a:lnTo>
                  <a:lnTo>
                    <a:pt x="69" y="123"/>
                  </a:lnTo>
                  <a:lnTo>
                    <a:pt x="54" y="134"/>
                  </a:lnTo>
                  <a:lnTo>
                    <a:pt x="40" y="143"/>
                  </a:lnTo>
                  <a:lnTo>
                    <a:pt x="27" y="153"/>
                  </a:lnTo>
                  <a:lnTo>
                    <a:pt x="25" y="156"/>
                  </a:lnTo>
                  <a:lnTo>
                    <a:pt x="24" y="158"/>
                  </a:lnTo>
                  <a:lnTo>
                    <a:pt x="24" y="162"/>
                  </a:lnTo>
                  <a:lnTo>
                    <a:pt x="25" y="165"/>
                  </a:lnTo>
                  <a:lnTo>
                    <a:pt x="28" y="167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37" y="167"/>
                  </a:lnTo>
                  <a:lnTo>
                    <a:pt x="53" y="157"/>
                  </a:lnTo>
                  <a:lnTo>
                    <a:pt x="69" y="147"/>
                  </a:lnTo>
                  <a:lnTo>
                    <a:pt x="84" y="135"/>
                  </a:lnTo>
                  <a:lnTo>
                    <a:pt x="97" y="121"/>
                  </a:lnTo>
                  <a:lnTo>
                    <a:pt x="107" y="106"/>
                  </a:lnTo>
                  <a:lnTo>
                    <a:pt x="113" y="89"/>
                  </a:lnTo>
                  <a:lnTo>
                    <a:pt x="114" y="71"/>
                  </a:lnTo>
                  <a:lnTo>
                    <a:pt x="110" y="51"/>
                  </a:lnTo>
                  <a:lnTo>
                    <a:pt x="101" y="36"/>
                  </a:lnTo>
                  <a:lnTo>
                    <a:pt x="87" y="24"/>
                  </a:lnTo>
                  <a:lnTo>
                    <a:pt x="70" y="14"/>
                  </a:lnTo>
                  <a:lnTo>
                    <a:pt x="51" y="7"/>
                  </a:lnTo>
                  <a:lnTo>
                    <a:pt x="32" y="2"/>
                  </a:lnTo>
                  <a:lnTo>
                    <a:pt x="17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2" y="9"/>
                  </a:lnTo>
                  <a:lnTo>
                    <a:pt x="26" y="13"/>
                  </a:lnTo>
                  <a:lnTo>
                    <a:pt x="41" y="17"/>
                  </a:lnTo>
                  <a:lnTo>
                    <a:pt x="54" y="22"/>
                  </a:lnTo>
                  <a:lnTo>
                    <a:pt x="68" y="27"/>
                  </a:lnTo>
                  <a:lnTo>
                    <a:pt x="80" y="34"/>
                  </a:lnTo>
                  <a:lnTo>
                    <a:pt x="89" y="43"/>
                  </a:lnTo>
                  <a:lnTo>
                    <a:pt x="96" y="55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25" name="Freeform 807"/>
            <p:cNvSpPr>
              <a:spLocks noChangeArrowheads="1"/>
            </p:cNvSpPr>
            <p:nvPr/>
          </p:nvSpPr>
          <p:spPr bwMode="auto">
            <a:xfrm>
              <a:off x="3420" y="1978"/>
              <a:ext cx="41" cy="53"/>
            </a:xfrm>
            <a:custGeom>
              <a:avLst/>
              <a:gdLst>
                <a:gd name="T0" fmla="*/ 90 w 289"/>
                <a:gd name="T1" fmla="*/ 65 h 351"/>
                <a:gd name="T2" fmla="*/ 48 w 289"/>
                <a:gd name="T3" fmla="*/ 106 h 351"/>
                <a:gd name="T4" fmla="*/ 15 w 289"/>
                <a:gd name="T5" fmla="*/ 155 h 351"/>
                <a:gd name="T6" fmla="*/ 0 w 289"/>
                <a:gd name="T7" fmla="*/ 210 h 351"/>
                <a:gd name="T8" fmla="*/ 3 w 289"/>
                <a:gd name="T9" fmla="*/ 248 h 351"/>
                <a:gd name="T10" fmla="*/ 8 w 289"/>
                <a:gd name="T11" fmla="*/ 262 h 351"/>
                <a:gd name="T12" fmla="*/ 17 w 289"/>
                <a:gd name="T13" fmla="*/ 276 h 351"/>
                <a:gd name="T14" fmla="*/ 29 w 289"/>
                <a:gd name="T15" fmla="*/ 288 h 351"/>
                <a:gd name="T16" fmla="*/ 50 w 289"/>
                <a:gd name="T17" fmla="*/ 301 h 351"/>
                <a:gd name="T18" fmla="*/ 77 w 289"/>
                <a:gd name="T19" fmla="*/ 315 h 351"/>
                <a:gd name="T20" fmla="*/ 107 w 289"/>
                <a:gd name="T21" fmla="*/ 326 h 351"/>
                <a:gd name="T22" fmla="*/ 136 w 289"/>
                <a:gd name="T23" fmla="*/ 334 h 351"/>
                <a:gd name="T24" fmla="*/ 167 w 289"/>
                <a:gd name="T25" fmla="*/ 341 h 351"/>
                <a:gd name="T26" fmla="*/ 197 w 289"/>
                <a:gd name="T27" fmla="*/ 345 h 351"/>
                <a:gd name="T28" fmla="*/ 228 w 289"/>
                <a:gd name="T29" fmla="*/ 348 h 351"/>
                <a:gd name="T30" fmla="*/ 259 w 289"/>
                <a:gd name="T31" fmla="*/ 350 h 351"/>
                <a:gd name="T32" fmla="*/ 279 w 289"/>
                <a:gd name="T33" fmla="*/ 351 h 351"/>
                <a:gd name="T34" fmla="*/ 286 w 289"/>
                <a:gd name="T35" fmla="*/ 345 h 351"/>
                <a:gd name="T36" fmla="*/ 289 w 289"/>
                <a:gd name="T37" fmla="*/ 335 h 351"/>
                <a:gd name="T38" fmla="*/ 282 w 289"/>
                <a:gd name="T39" fmla="*/ 328 h 351"/>
                <a:gd name="T40" fmla="*/ 263 w 289"/>
                <a:gd name="T41" fmla="*/ 322 h 351"/>
                <a:gd name="T42" fmla="*/ 236 w 289"/>
                <a:gd name="T43" fmla="*/ 317 h 351"/>
                <a:gd name="T44" fmla="*/ 208 w 289"/>
                <a:gd name="T45" fmla="*/ 313 h 351"/>
                <a:gd name="T46" fmla="*/ 179 w 289"/>
                <a:gd name="T47" fmla="*/ 308 h 351"/>
                <a:gd name="T48" fmla="*/ 152 w 289"/>
                <a:gd name="T49" fmla="*/ 303 h 351"/>
                <a:gd name="T50" fmla="*/ 125 w 289"/>
                <a:gd name="T51" fmla="*/ 296 h 351"/>
                <a:gd name="T52" fmla="*/ 98 w 289"/>
                <a:gd name="T53" fmla="*/ 287 h 351"/>
                <a:gd name="T54" fmla="*/ 72 w 289"/>
                <a:gd name="T55" fmla="*/ 276 h 351"/>
                <a:gd name="T56" fmla="*/ 49 w 289"/>
                <a:gd name="T57" fmla="*/ 261 h 351"/>
                <a:gd name="T58" fmla="*/ 34 w 289"/>
                <a:gd name="T59" fmla="*/ 241 h 351"/>
                <a:gd name="T60" fmla="*/ 30 w 289"/>
                <a:gd name="T61" fmla="*/ 215 h 351"/>
                <a:gd name="T62" fmla="*/ 34 w 289"/>
                <a:gd name="T63" fmla="*/ 186 h 351"/>
                <a:gd name="T64" fmla="*/ 46 w 289"/>
                <a:gd name="T65" fmla="*/ 158 h 351"/>
                <a:gd name="T66" fmla="*/ 64 w 289"/>
                <a:gd name="T67" fmla="*/ 128 h 351"/>
                <a:gd name="T68" fmla="*/ 85 w 289"/>
                <a:gd name="T69" fmla="*/ 102 h 351"/>
                <a:gd name="T70" fmla="*/ 110 w 289"/>
                <a:gd name="T71" fmla="*/ 77 h 351"/>
                <a:gd name="T72" fmla="*/ 137 w 289"/>
                <a:gd name="T73" fmla="*/ 53 h 351"/>
                <a:gd name="T74" fmla="*/ 175 w 289"/>
                <a:gd name="T75" fmla="*/ 35 h 351"/>
                <a:gd name="T76" fmla="*/ 213 w 289"/>
                <a:gd name="T77" fmla="*/ 19 h 351"/>
                <a:gd name="T78" fmla="*/ 237 w 289"/>
                <a:gd name="T79" fmla="*/ 6 h 351"/>
                <a:gd name="T80" fmla="*/ 230 w 289"/>
                <a:gd name="T81" fmla="*/ 0 h 351"/>
                <a:gd name="T82" fmla="*/ 198 w 289"/>
                <a:gd name="T83" fmla="*/ 4 h 351"/>
                <a:gd name="T84" fmla="*/ 161 w 289"/>
                <a:gd name="T85" fmla="*/ 17 h 351"/>
                <a:gd name="T86" fmla="*/ 127 w 289"/>
                <a:gd name="T87" fmla="*/ 35 h 35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1"/>
                <a:gd name="T134" fmla="*/ 289 w 289"/>
                <a:gd name="T135" fmla="*/ 351 h 35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1">
                  <a:moveTo>
                    <a:pt x="112" y="46"/>
                  </a:moveTo>
                  <a:lnTo>
                    <a:pt x="90" y="65"/>
                  </a:lnTo>
                  <a:lnTo>
                    <a:pt x="68" y="84"/>
                  </a:lnTo>
                  <a:lnTo>
                    <a:pt x="48" y="106"/>
                  </a:lnTo>
                  <a:lnTo>
                    <a:pt x="30" y="130"/>
                  </a:lnTo>
                  <a:lnTo>
                    <a:pt x="15" y="155"/>
                  </a:lnTo>
                  <a:lnTo>
                    <a:pt x="5" y="181"/>
                  </a:lnTo>
                  <a:lnTo>
                    <a:pt x="0" y="210"/>
                  </a:lnTo>
                  <a:lnTo>
                    <a:pt x="1" y="240"/>
                  </a:lnTo>
                  <a:lnTo>
                    <a:pt x="3" y="248"/>
                  </a:lnTo>
                  <a:lnTo>
                    <a:pt x="5" y="256"/>
                  </a:lnTo>
                  <a:lnTo>
                    <a:pt x="8" y="262"/>
                  </a:lnTo>
                  <a:lnTo>
                    <a:pt x="12" y="270"/>
                  </a:lnTo>
                  <a:lnTo>
                    <a:pt x="17" y="276"/>
                  </a:lnTo>
                  <a:lnTo>
                    <a:pt x="24" y="283"/>
                  </a:lnTo>
                  <a:lnTo>
                    <a:pt x="29" y="288"/>
                  </a:lnTo>
                  <a:lnTo>
                    <a:pt x="36" y="292"/>
                  </a:lnTo>
                  <a:lnTo>
                    <a:pt x="50" y="301"/>
                  </a:lnTo>
                  <a:lnTo>
                    <a:pt x="64" y="308"/>
                  </a:lnTo>
                  <a:lnTo>
                    <a:pt x="77" y="315"/>
                  </a:lnTo>
                  <a:lnTo>
                    <a:pt x="92" y="320"/>
                  </a:lnTo>
                  <a:lnTo>
                    <a:pt x="107" y="326"/>
                  </a:lnTo>
                  <a:lnTo>
                    <a:pt x="121" y="330"/>
                  </a:lnTo>
                  <a:lnTo>
                    <a:pt x="136" y="334"/>
                  </a:lnTo>
                  <a:lnTo>
                    <a:pt x="151" y="337"/>
                  </a:lnTo>
                  <a:lnTo>
                    <a:pt x="167" y="341"/>
                  </a:lnTo>
                  <a:lnTo>
                    <a:pt x="181" y="343"/>
                  </a:lnTo>
                  <a:lnTo>
                    <a:pt x="197" y="345"/>
                  </a:lnTo>
                  <a:lnTo>
                    <a:pt x="213" y="347"/>
                  </a:lnTo>
                  <a:lnTo>
                    <a:pt x="228" y="348"/>
                  </a:lnTo>
                  <a:lnTo>
                    <a:pt x="243" y="349"/>
                  </a:lnTo>
                  <a:lnTo>
                    <a:pt x="259" y="350"/>
                  </a:lnTo>
                  <a:lnTo>
                    <a:pt x="274" y="351"/>
                  </a:lnTo>
                  <a:lnTo>
                    <a:pt x="279" y="351"/>
                  </a:lnTo>
                  <a:lnTo>
                    <a:pt x="283" y="349"/>
                  </a:lnTo>
                  <a:lnTo>
                    <a:pt x="286" y="345"/>
                  </a:lnTo>
                  <a:lnTo>
                    <a:pt x="289" y="341"/>
                  </a:lnTo>
                  <a:lnTo>
                    <a:pt x="289" y="335"/>
                  </a:lnTo>
                  <a:lnTo>
                    <a:pt x="286" y="331"/>
                  </a:lnTo>
                  <a:lnTo>
                    <a:pt x="282" y="328"/>
                  </a:lnTo>
                  <a:lnTo>
                    <a:pt x="277" y="326"/>
                  </a:lnTo>
                  <a:lnTo>
                    <a:pt x="263" y="322"/>
                  </a:lnTo>
                  <a:lnTo>
                    <a:pt x="250" y="320"/>
                  </a:lnTo>
                  <a:lnTo>
                    <a:pt x="236" y="317"/>
                  </a:lnTo>
                  <a:lnTo>
                    <a:pt x="221" y="315"/>
                  </a:lnTo>
                  <a:lnTo>
                    <a:pt x="208" y="313"/>
                  </a:lnTo>
                  <a:lnTo>
                    <a:pt x="194" y="311"/>
                  </a:lnTo>
                  <a:lnTo>
                    <a:pt x="179" y="308"/>
                  </a:lnTo>
                  <a:lnTo>
                    <a:pt x="166" y="305"/>
                  </a:lnTo>
                  <a:lnTo>
                    <a:pt x="152" y="303"/>
                  </a:lnTo>
                  <a:lnTo>
                    <a:pt x="138" y="300"/>
                  </a:lnTo>
                  <a:lnTo>
                    <a:pt x="125" y="296"/>
                  </a:lnTo>
                  <a:lnTo>
                    <a:pt x="111" y="292"/>
                  </a:lnTo>
                  <a:lnTo>
                    <a:pt x="98" y="287"/>
                  </a:lnTo>
                  <a:lnTo>
                    <a:pt x="85" y="282"/>
                  </a:lnTo>
                  <a:lnTo>
                    <a:pt x="72" y="276"/>
                  </a:lnTo>
                  <a:lnTo>
                    <a:pt x="59" y="269"/>
                  </a:lnTo>
                  <a:lnTo>
                    <a:pt x="49" y="261"/>
                  </a:lnTo>
                  <a:lnTo>
                    <a:pt x="41" y="252"/>
                  </a:lnTo>
                  <a:lnTo>
                    <a:pt x="34" y="241"/>
                  </a:lnTo>
                  <a:lnTo>
                    <a:pt x="31" y="228"/>
                  </a:lnTo>
                  <a:lnTo>
                    <a:pt x="30" y="215"/>
                  </a:lnTo>
                  <a:lnTo>
                    <a:pt x="31" y="201"/>
                  </a:lnTo>
                  <a:lnTo>
                    <a:pt x="34" y="186"/>
                  </a:lnTo>
                  <a:lnTo>
                    <a:pt x="38" y="174"/>
                  </a:lnTo>
                  <a:lnTo>
                    <a:pt x="46" y="158"/>
                  </a:lnTo>
                  <a:lnTo>
                    <a:pt x="54" y="142"/>
                  </a:lnTo>
                  <a:lnTo>
                    <a:pt x="64" y="128"/>
                  </a:lnTo>
                  <a:lnTo>
                    <a:pt x="74" y="115"/>
                  </a:lnTo>
                  <a:lnTo>
                    <a:pt x="85" y="102"/>
                  </a:lnTo>
                  <a:lnTo>
                    <a:pt x="96" y="89"/>
                  </a:lnTo>
                  <a:lnTo>
                    <a:pt x="110" y="77"/>
                  </a:lnTo>
                  <a:lnTo>
                    <a:pt x="124" y="64"/>
                  </a:lnTo>
                  <a:lnTo>
                    <a:pt x="137" y="53"/>
                  </a:lnTo>
                  <a:lnTo>
                    <a:pt x="155" y="43"/>
                  </a:lnTo>
                  <a:lnTo>
                    <a:pt x="175" y="35"/>
                  </a:lnTo>
                  <a:lnTo>
                    <a:pt x="195" y="26"/>
                  </a:lnTo>
                  <a:lnTo>
                    <a:pt x="213" y="19"/>
                  </a:lnTo>
                  <a:lnTo>
                    <a:pt x="228" y="12"/>
                  </a:lnTo>
                  <a:lnTo>
                    <a:pt x="237" y="6"/>
                  </a:lnTo>
                  <a:lnTo>
                    <a:pt x="240" y="2"/>
                  </a:lnTo>
                  <a:lnTo>
                    <a:pt x="230" y="0"/>
                  </a:lnTo>
                  <a:lnTo>
                    <a:pt x="215" y="1"/>
                  </a:lnTo>
                  <a:lnTo>
                    <a:pt x="198" y="4"/>
                  </a:lnTo>
                  <a:lnTo>
                    <a:pt x="180" y="9"/>
                  </a:lnTo>
                  <a:lnTo>
                    <a:pt x="161" y="17"/>
                  </a:lnTo>
                  <a:lnTo>
                    <a:pt x="144" y="25"/>
                  </a:lnTo>
                  <a:lnTo>
                    <a:pt x="127" y="35"/>
                  </a:lnTo>
                  <a:lnTo>
                    <a:pt x="112" y="4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26" name="Freeform 808"/>
            <p:cNvSpPr>
              <a:spLocks noChangeArrowheads="1"/>
            </p:cNvSpPr>
            <p:nvPr/>
          </p:nvSpPr>
          <p:spPr bwMode="auto">
            <a:xfrm>
              <a:off x="3477" y="1976"/>
              <a:ext cx="36" cy="36"/>
            </a:xfrm>
            <a:custGeom>
              <a:avLst/>
              <a:gdLst>
                <a:gd name="T0" fmla="*/ 210 w 254"/>
                <a:gd name="T1" fmla="*/ 71 h 234"/>
                <a:gd name="T2" fmla="*/ 222 w 254"/>
                <a:gd name="T3" fmla="*/ 84 h 234"/>
                <a:gd name="T4" fmla="*/ 229 w 254"/>
                <a:gd name="T5" fmla="*/ 99 h 234"/>
                <a:gd name="T6" fmla="*/ 232 w 254"/>
                <a:gd name="T7" fmla="*/ 115 h 234"/>
                <a:gd name="T8" fmla="*/ 232 w 254"/>
                <a:gd name="T9" fmla="*/ 132 h 234"/>
                <a:gd name="T10" fmla="*/ 230 w 254"/>
                <a:gd name="T11" fmla="*/ 146 h 234"/>
                <a:gd name="T12" fmla="*/ 226 w 254"/>
                <a:gd name="T13" fmla="*/ 158 h 234"/>
                <a:gd name="T14" fmla="*/ 219 w 254"/>
                <a:gd name="T15" fmla="*/ 170 h 234"/>
                <a:gd name="T16" fmla="*/ 211 w 254"/>
                <a:gd name="T17" fmla="*/ 179 h 234"/>
                <a:gd name="T18" fmla="*/ 202 w 254"/>
                <a:gd name="T19" fmla="*/ 190 h 234"/>
                <a:gd name="T20" fmla="*/ 193 w 254"/>
                <a:gd name="T21" fmla="*/ 199 h 234"/>
                <a:gd name="T22" fmla="*/ 183 w 254"/>
                <a:gd name="T23" fmla="*/ 208 h 234"/>
                <a:gd name="T24" fmla="*/ 174 w 254"/>
                <a:gd name="T25" fmla="*/ 218 h 234"/>
                <a:gd name="T26" fmla="*/ 172 w 254"/>
                <a:gd name="T27" fmla="*/ 221 h 234"/>
                <a:gd name="T28" fmla="*/ 172 w 254"/>
                <a:gd name="T29" fmla="*/ 224 h 234"/>
                <a:gd name="T30" fmla="*/ 172 w 254"/>
                <a:gd name="T31" fmla="*/ 227 h 234"/>
                <a:gd name="T32" fmla="*/ 174 w 254"/>
                <a:gd name="T33" fmla="*/ 231 h 234"/>
                <a:gd name="T34" fmla="*/ 177 w 254"/>
                <a:gd name="T35" fmla="*/ 233 h 234"/>
                <a:gd name="T36" fmla="*/ 181 w 254"/>
                <a:gd name="T37" fmla="*/ 234 h 234"/>
                <a:gd name="T38" fmla="*/ 184 w 254"/>
                <a:gd name="T39" fmla="*/ 233 h 234"/>
                <a:gd name="T40" fmla="*/ 187 w 254"/>
                <a:gd name="T41" fmla="*/ 231 h 234"/>
                <a:gd name="T42" fmla="*/ 208 w 254"/>
                <a:gd name="T43" fmla="*/ 217 h 234"/>
                <a:gd name="T44" fmla="*/ 226 w 254"/>
                <a:gd name="T45" fmla="*/ 199 h 234"/>
                <a:gd name="T46" fmla="*/ 240 w 254"/>
                <a:gd name="T47" fmla="*/ 178 h 234"/>
                <a:gd name="T48" fmla="*/ 249 w 254"/>
                <a:gd name="T49" fmla="*/ 155 h 234"/>
                <a:gd name="T50" fmla="*/ 254 w 254"/>
                <a:gd name="T51" fmla="*/ 131 h 234"/>
                <a:gd name="T52" fmla="*/ 251 w 254"/>
                <a:gd name="T53" fmla="*/ 107 h 234"/>
                <a:gd name="T54" fmla="*/ 243 w 254"/>
                <a:gd name="T55" fmla="*/ 84 h 234"/>
                <a:gd name="T56" fmla="*/ 226 w 254"/>
                <a:gd name="T57" fmla="*/ 64 h 234"/>
                <a:gd name="T58" fmla="*/ 214 w 254"/>
                <a:gd name="T59" fmla="*/ 53 h 234"/>
                <a:gd name="T60" fmla="*/ 199 w 254"/>
                <a:gd name="T61" fmla="*/ 45 h 234"/>
                <a:gd name="T62" fmla="*/ 183 w 254"/>
                <a:gd name="T63" fmla="*/ 36 h 234"/>
                <a:gd name="T64" fmla="*/ 165 w 254"/>
                <a:gd name="T65" fmla="*/ 29 h 234"/>
                <a:gd name="T66" fmla="*/ 147 w 254"/>
                <a:gd name="T67" fmla="*/ 21 h 234"/>
                <a:gd name="T68" fmla="*/ 129 w 254"/>
                <a:gd name="T69" fmla="*/ 16 h 234"/>
                <a:gd name="T70" fmla="*/ 111 w 254"/>
                <a:gd name="T71" fmla="*/ 12 h 234"/>
                <a:gd name="T72" fmla="*/ 93 w 254"/>
                <a:gd name="T73" fmla="*/ 7 h 234"/>
                <a:gd name="T74" fmla="*/ 75 w 254"/>
                <a:gd name="T75" fmla="*/ 4 h 234"/>
                <a:gd name="T76" fmla="*/ 59 w 254"/>
                <a:gd name="T77" fmla="*/ 2 h 234"/>
                <a:gd name="T78" fmla="*/ 43 w 254"/>
                <a:gd name="T79" fmla="*/ 0 h 234"/>
                <a:gd name="T80" fmla="*/ 31 w 254"/>
                <a:gd name="T81" fmla="*/ 0 h 234"/>
                <a:gd name="T82" fmla="*/ 19 w 254"/>
                <a:gd name="T83" fmla="*/ 0 h 234"/>
                <a:gd name="T84" fmla="*/ 10 w 254"/>
                <a:gd name="T85" fmla="*/ 0 h 234"/>
                <a:gd name="T86" fmla="*/ 3 w 254"/>
                <a:gd name="T87" fmla="*/ 2 h 234"/>
                <a:gd name="T88" fmla="*/ 0 w 254"/>
                <a:gd name="T89" fmla="*/ 4 h 234"/>
                <a:gd name="T90" fmla="*/ 11 w 254"/>
                <a:gd name="T91" fmla="*/ 6 h 234"/>
                <a:gd name="T92" fmla="*/ 21 w 254"/>
                <a:gd name="T93" fmla="*/ 7 h 234"/>
                <a:gd name="T94" fmla="*/ 34 w 254"/>
                <a:gd name="T95" fmla="*/ 9 h 234"/>
                <a:gd name="T96" fmla="*/ 46 w 254"/>
                <a:gd name="T97" fmla="*/ 12 h 234"/>
                <a:gd name="T98" fmla="*/ 59 w 254"/>
                <a:gd name="T99" fmla="*/ 15 h 234"/>
                <a:gd name="T100" fmla="*/ 74 w 254"/>
                <a:gd name="T101" fmla="*/ 17 h 234"/>
                <a:gd name="T102" fmla="*/ 87 w 254"/>
                <a:gd name="T103" fmla="*/ 20 h 234"/>
                <a:gd name="T104" fmla="*/ 102 w 254"/>
                <a:gd name="T105" fmla="*/ 23 h 234"/>
                <a:gd name="T106" fmla="*/ 116 w 254"/>
                <a:gd name="T107" fmla="*/ 28 h 234"/>
                <a:gd name="T108" fmla="*/ 131 w 254"/>
                <a:gd name="T109" fmla="*/ 32 h 234"/>
                <a:gd name="T110" fmla="*/ 145 w 254"/>
                <a:gd name="T111" fmla="*/ 36 h 234"/>
                <a:gd name="T112" fmla="*/ 159 w 254"/>
                <a:gd name="T113" fmla="*/ 42 h 234"/>
                <a:gd name="T114" fmla="*/ 173 w 254"/>
                <a:gd name="T115" fmla="*/ 48 h 234"/>
                <a:gd name="T116" fmla="*/ 186 w 254"/>
                <a:gd name="T117" fmla="*/ 55 h 234"/>
                <a:gd name="T118" fmla="*/ 199 w 254"/>
                <a:gd name="T119" fmla="*/ 63 h 234"/>
                <a:gd name="T120" fmla="*/ 210 w 254"/>
                <a:gd name="T121" fmla="*/ 71 h 2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234"/>
                <a:gd name="T185" fmla="*/ 254 w 254"/>
                <a:gd name="T186" fmla="*/ 234 h 2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234">
                  <a:moveTo>
                    <a:pt x="210" y="71"/>
                  </a:moveTo>
                  <a:lnTo>
                    <a:pt x="222" y="84"/>
                  </a:lnTo>
                  <a:lnTo>
                    <a:pt x="229" y="99"/>
                  </a:lnTo>
                  <a:lnTo>
                    <a:pt x="232" y="115"/>
                  </a:lnTo>
                  <a:lnTo>
                    <a:pt x="232" y="132"/>
                  </a:lnTo>
                  <a:lnTo>
                    <a:pt x="230" y="146"/>
                  </a:lnTo>
                  <a:lnTo>
                    <a:pt x="226" y="158"/>
                  </a:lnTo>
                  <a:lnTo>
                    <a:pt x="219" y="170"/>
                  </a:lnTo>
                  <a:lnTo>
                    <a:pt x="211" y="179"/>
                  </a:lnTo>
                  <a:lnTo>
                    <a:pt x="202" y="190"/>
                  </a:lnTo>
                  <a:lnTo>
                    <a:pt x="193" y="199"/>
                  </a:lnTo>
                  <a:lnTo>
                    <a:pt x="183" y="208"/>
                  </a:lnTo>
                  <a:lnTo>
                    <a:pt x="174" y="218"/>
                  </a:lnTo>
                  <a:lnTo>
                    <a:pt x="172" y="221"/>
                  </a:lnTo>
                  <a:lnTo>
                    <a:pt x="172" y="224"/>
                  </a:lnTo>
                  <a:lnTo>
                    <a:pt x="172" y="227"/>
                  </a:lnTo>
                  <a:lnTo>
                    <a:pt x="174" y="231"/>
                  </a:lnTo>
                  <a:lnTo>
                    <a:pt x="177" y="233"/>
                  </a:lnTo>
                  <a:lnTo>
                    <a:pt x="181" y="234"/>
                  </a:lnTo>
                  <a:lnTo>
                    <a:pt x="184" y="233"/>
                  </a:lnTo>
                  <a:lnTo>
                    <a:pt x="187" y="231"/>
                  </a:lnTo>
                  <a:lnTo>
                    <a:pt x="208" y="217"/>
                  </a:lnTo>
                  <a:lnTo>
                    <a:pt x="226" y="199"/>
                  </a:lnTo>
                  <a:lnTo>
                    <a:pt x="240" y="178"/>
                  </a:lnTo>
                  <a:lnTo>
                    <a:pt x="249" y="155"/>
                  </a:lnTo>
                  <a:lnTo>
                    <a:pt x="254" y="131"/>
                  </a:lnTo>
                  <a:lnTo>
                    <a:pt x="251" y="107"/>
                  </a:lnTo>
                  <a:lnTo>
                    <a:pt x="243" y="84"/>
                  </a:lnTo>
                  <a:lnTo>
                    <a:pt x="226" y="64"/>
                  </a:lnTo>
                  <a:lnTo>
                    <a:pt x="214" y="53"/>
                  </a:lnTo>
                  <a:lnTo>
                    <a:pt x="199" y="45"/>
                  </a:lnTo>
                  <a:lnTo>
                    <a:pt x="183" y="36"/>
                  </a:lnTo>
                  <a:lnTo>
                    <a:pt x="165" y="29"/>
                  </a:lnTo>
                  <a:lnTo>
                    <a:pt x="147" y="21"/>
                  </a:lnTo>
                  <a:lnTo>
                    <a:pt x="129" y="16"/>
                  </a:lnTo>
                  <a:lnTo>
                    <a:pt x="111" y="12"/>
                  </a:lnTo>
                  <a:lnTo>
                    <a:pt x="93" y="7"/>
                  </a:lnTo>
                  <a:lnTo>
                    <a:pt x="75" y="4"/>
                  </a:lnTo>
                  <a:lnTo>
                    <a:pt x="59" y="2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11" y="6"/>
                  </a:lnTo>
                  <a:lnTo>
                    <a:pt x="21" y="7"/>
                  </a:lnTo>
                  <a:lnTo>
                    <a:pt x="34" y="9"/>
                  </a:lnTo>
                  <a:lnTo>
                    <a:pt x="46" y="12"/>
                  </a:lnTo>
                  <a:lnTo>
                    <a:pt x="59" y="15"/>
                  </a:lnTo>
                  <a:lnTo>
                    <a:pt x="74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6" y="28"/>
                  </a:lnTo>
                  <a:lnTo>
                    <a:pt x="131" y="32"/>
                  </a:lnTo>
                  <a:lnTo>
                    <a:pt x="145" y="36"/>
                  </a:lnTo>
                  <a:lnTo>
                    <a:pt x="159" y="42"/>
                  </a:lnTo>
                  <a:lnTo>
                    <a:pt x="173" y="48"/>
                  </a:lnTo>
                  <a:lnTo>
                    <a:pt x="186" y="55"/>
                  </a:lnTo>
                  <a:lnTo>
                    <a:pt x="199" y="63"/>
                  </a:lnTo>
                  <a:lnTo>
                    <a:pt x="210" y="7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27" name="Freeform 809"/>
            <p:cNvSpPr>
              <a:spLocks noChangeArrowheads="1"/>
            </p:cNvSpPr>
            <p:nvPr/>
          </p:nvSpPr>
          <p:spPr bwMode="auto">
            <a:xfrm>
              <a:off x="3406" y="1993"/>
              <a:ext cx="14" cy="33"/>
            </a:xfrm>
            <a:custGeom>
              <a:avLst/>
              <a:gdLst>
                <a:gd name="T0" fmla="*/ 0 w 103"/>
                <a:gd name="T1" fmla="*/ 121 h 221"/>
                <a:gd name="T2" fmla="*/ 0 w 103"/>
                <a:gd name="T3" fmla="*/ 139 h 221"/>
                <a:gd name="T4" fmla="*/ 4 w 103"/>
                <a:gd name="T5" fmla="*/ 156 h 221"/>
                <a:gd name="T6" fmla="*/ 12 w 103"/>
                <a:gd name="T7" fmla="*/ 172 h 221"/>
                <a:gd name="T8" fmla="*/ 22 w 103"/>
                <a:gd name="T9" fmla="*/ 186 h 221"/>
                <a:gd name="T10" fmla="*/ 35 w 103"/>
                <a:gd name="T11" fmla="*/ 197 h 221"/>
                <a:gd name="T12" fmla="*/ 50 w 103"/>
                <a:gd name="T13" fmla="*/ 208 h 221"/>
                <a:gd name="T14" fmla="*/ 66 w 103"/>
                <a:gd name="T15" fmla="*/ 216 h 221"/>
                <a:gd name="T16" fmla="*/ 83 w 103"/>
                <a:gd name="T17" fmla="*/ 220 h 221"/>
                <a:gd name="T18" fmla="*/ 89 w 103"/>
                <a:gd name="T19" fmla="*/ 221 h 221"/>
                <a:gd name="T20" fmla="*/ 94 w 103"/>
                <a:gd name="T21" fmla="*/ 219 h 221"/>
                <a:gd name="T22" fmla="*/ 98 w 103"/>
                <a:gd name="T23" fmla="*/ 216 h 221"/>
                <a:gd name="T24" fmla="*/ 100 w 103"/>
                <a:gd name="T25" fmla="*/ 211 h 221"/>
                <a:gd name="T26" fmla="*/ 100 w 103"/>
                <a:gd name="T27" fmla="*/ 206 h 221"/>
                <a:gd name="T28" fmla="*/ 99 w 103"/>
                <a:gd name="T29" fmla="*/ 201 h 221"/>
                <a:gd name="T30" fmla="*/ 96 w 103"/>
                <a:gd name="T31" fmla="*/ 196 h 221"/>
                <a:gd name="T32" fmla="*/ 91 w 103"/>
                <a:gd name="T33" fmla="*/ 194 h 221"/>
                <a:gd name="T34" fmla="*/ 74 w 103"/>
                <a:gd name="T35" fmla="*/ 188 h 221"/>
                <a:gd name="T36" fmla="*/ 58 w 103"/>
                <a:gd name="T37" fmla="*/ 179 h 221"/>
                <a:gd name="T38" fmla="*/ 45 w 103"/>
                <a:gd name="T39" fmla="*/ 168 h 221"/>
                <a:gd name="T40" fmla="*/ 36 w 103"/>
                <a:gd name="T41" fmla="*/ 155 h 221"/>
                <a:gd name="T42" fmla="*/ 30 w 103"/>
                <a:gd name="T43" fmla="*/ 139 h 221"/>
                <a:gd name="T44" fmla="*/ 27 w 103"/>
                <a:gd name="T45" fmla="*/ 122 h 221"/>
                <a:gd name="T46" fmla="*/ 27 w 103"/>
                <a:gd name="T47" fmla="*/ 103 h 221"/>
                <a:gd name="T48" fmla="*/ 32 w 103"/>
                <a:gd name="T49" fmla="*/ 84 h 221"/>
                <a:gd name="T50" fmla="*/ 38 w 103"/>
                <a:gd name="T51" fmla="*/ 70 h 221"/>
                <a:gd name="T52" fmla="*/ 46 w 103"/>
                <a:gd name="T53" fmla="*/ 57 h 221"/>
                <a:gd name="T54" fmla="*/ 56 w 103"/>
                <a:gd name="T55" fmla="*/ 46 h 221"/>
                <a:gd name="T56" fmla="*/ 66 w 103"/>
                <a:gd name="T57" fmla="*/ 35 h 221"/>
                <a:gd name="T58" fmla="*/ 76 w 103"/>
                <a:gd name="T59" fmla="*/ 25 h 221"/>
                <a:gd name="T60" fmla="*/ 86 w 103"/>
                <a:gd name="T61" fmla="*/ 17 h 221"/>
                <a:gd name="T62" fmla="*/ 96 w 103"/>
                <a:gd name="T63" fmla="*/ 8 h 221"/>
                <a:gd name="T64" fmla="*/ 103 w 103"/>
                <a:gd name="T65" fmla="*/ 1 h 221"/>
                <a:gd name="T66" fmla="*/ 96 w 103"/>
                <a:gd name="T67" fmla="*/ 0 h 221"/>
                <a:gd name="T68" fmla="*/ 84 w 103"/>
                <a:gd name="T69" fmla="*/ 5 h 221"/>
                <a:gd name="T70" fmla="*/ 69 w 103"/>
                <a:gd name="T71" fmla="*/ 17 h 221"/>
                <a:gd name="T72" fmla="*/ 51 w 103"/>
                <a:gd name="T73" fmla="*/ 33 h 221"/>
                <a:gd name="T74" fmla="*/ 34 w 103"/>
                <a:gd name="T75" fmla="*/ 53 h 221"/>
                <a:gd name="T76" fmla="*/ 18 w 103"/>
                <a:gd name="T77" fmla="*/ 75 h 221"/>
                <a:gd name="T78" fmla="*/ 7 w 103"/>
                <a:gd name="T79" fmla="*/ 98 h 221"/>
                <a:gd name="T80" fmla="*/ 0 w 103"/>
                <a:gd name="T81" fmla="*/ 121 h 2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1"/>
                <a:gd name="T125" fmla="*/ 103 w 103"/>
                <a:gd name="T126" fmla="*/ 221 h 2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1">
                  <a:moveTo>
                    <a:pt x="0" y="121"/>
                  </a:moveTo>
                  <a:lnTo>
                    <a:pt x="0" y="139"/>
                  </a:lnTo>
                  <a:lnTo>
                    <a:pt x="4" y="156"/>
                  </a:lnTo>
                  <a:lnTo>
                    <a:pt x="12" y="172"/>
                  </a:lnTo>
                  <a:lnTo>
                    <a:pt x="22" y="186"/>
                  </a:lnTo>
                  <a:lnTo>
                    <a:pt x="35" y="197"/>
                  </a:lnTo>
                  <a:lnTo>
                    <a:pt x="50" y="208"/>
                  </a:lnTo>
                  <a:lnTo>
                    <a:pt x="66" y="216"/>
                  </a:lnTo>
                  <a:lnTo>
                    <a:pt x="83" y="220"/>
                  </a:lnTo>
                  <a:lnTo>
                    <a:pt x="89" y="221"/>
                  </a:lnTo>
                  <a:lnTo>
                    <a:pt x="94" y="219"/>
                  </a:lnTo>
                  <a:lnTo>
                    <a:pt x="98" y="216"/>
                  </a:lnTo>
                  <a:lnTo>
                    <a:pt x="100" y="211"/>
                  </a:lnTo>
                  <a:lnTo>
                    <a:pt x="100" y="206"/>
                  </a:lnTo>
                  <a:lnTo>
                    <a:pt x="99" y="201"/>
                  </a:lnTo>
                  <a:lnTo>
                    <a:pt x="96" y="196"/>
                  </a:lnTo>
                  <a:lnTo>
                    <a:pt x="91" y="194"/>
                  </a:lnTo>
                  <a:lnTo>
                    <a:pt x="74" y="188"/>
                  </a:lnTo>
                  <a:lnTo>
                    <a:pt x="58" y="179"/>
                  </a:lnTo>
                  <a:lnTo>
                    <a:pt x="45" y="168"/>
                  </a:lnTo>
                  <a:lnTo>
                    <a:pt x="36" y="155"/>
                  </a:lnTo>
                  <a:lnTo>
                    <a:pt x="30" y="139"/>
                  </a:lnTo>
                  <a:lnTo>
                    <a:pt x="27" y="122"/>
                  </a:lnTo>
                  <a:lnTo>
                    <a:pt x="27" y="103"/>
                  </a:lnTo>
                  <a:lnTo>
                    <a:pt x="32" y="84"/>
                  </a:lnTo>
                  <a:lnTo>
                    <a:pt x="38" y="70"/>
                  </a:lnTo>
                  <a:lnTo>
                    <a:pt x="46" y="57"/>
                  </a:lnTo>
                  <a:lnTo>
                    <a:pt x="56" y="46"/>
                  </a:lnTo>
                  <a:lnTo>
                    <a:pt x="66" y="35"/>
                  </a:lnTo>
                  <a:lnTo>
                    <a:pt x="76" y="25"/>
                  </a:lnTo>
                  <a:lnTo>
                    <a:pt x="86" y="17"/>
                  </a:lnTo>
                  <a:lnTo>
                    <a:pt x="96" y="8"/>
                  </a:lnTo>
                  <a:lnTo>
                    <a:pt x="103" y="1"/>
                  </a:lnTo>
                  <a:lnTo>
                    <a:pt x="96" y="0"/>
                  </a:lnTo>
                  <a:lnTo>
                    <a:pt x="84" y="5"/>
                  </a:lnTo>
                  <a:lnTo>
                    <a:pt x="69" y="17"/>
                  </a:lnTo>
                  <a:lnTo>
                    <a:pt x="51" y="33"/>
                  </a:lnTo>
                  <a:lnTo>
                    <a:pt x="34" y="53"/>
                  </a:lnTo>
                  <a:lnTo>
                    <a:pt x="18" y="75"/>
                  </a:lnTo>
                  <a:lnTo>
                    <a:pt x="7" y="98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28" name="Freeform 810"/>
            <p:cNvSpPr>
              <a:spLocks noChangeArrowheads="1"/>
            </p:cNvSpPr>
            <p:nvPr/>
          </p:nvSpPr>
          <p:spPr bwMode="auto">
            <a:xfrm>
              <a:off x="3506" y="1974"/>
              <a:ext cx="31" cy="44"/>
            </a:xfrm>
            <a:custGeom>
              <a:avLst/>
              <a:gdLst>
                <a:gd name="T0" fmla="*/ 186 w 221"/>
                <a:gd name="T1" fmla="*/ 115 h 288"/>
                <a:gd name="T2" fmla="*/ 197 w 221"/>
                <a:gd name="T3" fmla="*/ 133 h 288"/>
                <a:gd name="T4" fmla="*/ 202 w 221"/>
                <a:gd name="T5" fmla="*/ 153 h 288"/>
                <a:gd name="T6" fmla="*/ 199 w 221"/>
                <a:gd name="T7" fmla="*/ 174 h 288"/>
                <a:gd name="T8" fmla="*/ 187 w 221"/>
                <a:gd name="T9" fmla="*/ 194 h 288"/>
                <a:gd name="T10" fmla="*/ 170 w 221"/>
                <a:gd name="T11" fmla="*/ 212 h 288"/>
                <a:gd name="T12" fmla="*/ 150 w 221"/>
                <a:gd name="T13" fmla="*/ 229 h 288"/>
                <a:gd name="T14" fmla="*/ 129 w 221"/>
                <a:gd name="T15" fmla="*/ 246 h 288"/>
                <a:gd name="T16" fmla="*/ 116 w 221"/>
                <a:gd name="T17" fmla="*/ 258 h 288"/>
                <a:gd name="T18" fmla="*/ 112 w 221"/>
                <a:gd name="T19" fmla="*/ 267 h 288"/>
                <a:gd name="T20" fmla="*/ 109 w 221"/>
                <a:gd name="T21" fmla="*/ 276 h 288"/>
                <a:gd name="T22" fmla="*/ 110 w 221"/>
                <a:gd name="T23" fmla="*/ 284 h 288"/>
                <a:gd name="T24" fmla="*/ 117 w 221"/>
                <a:gd name="T25" fmla="*/ 288 h 288"/>
                <a:gd name="T26" fmla="*/ 125 w 221"/>
                <a:gd name="T27" fmla="*/ 287 h 288"/>
                <a:gd name="T28" fmla="*/ 139 w 221"/>
                <a:gd name="T29" fmla="*/ 272 h 288"/>
                <a:gd name="T30" fmla="*/ 162 w 221"/>
                <a:gd name="T31" fmla="*/ 250 h 288"/>
                <a:gd name="T32" fmla="*/ 186 w 221"/>
                <a:gd name="T33" fmla="*/ 229 h 288"/>
                <a:gd name="T34" fmla="*/ 207 w 221"/>
                <a:gd name="T35" fmla="*/ 204 h 288"/>
                <a:gd name="T36" fmla="*/ 220 w 221"/>
                <a:gd name="T37" fmla="*/ 174 h 288"/>
                <a:gd name="T38" fmla="*/ 218 w 221"/>
                <a:gd name="T39" fmla="*/ 142 h 288"/>
                <a:gd name="T40" fmla="*/ 204 w 221"/>
                <a:gd name="T41" fmla="*/ 112 h 288"/>
                <a:gd name="T42" fmla="*/ 181 w 221"/>
                <a:gd name="T43" fmla="*/ 87 h 288"/>
                <a:gd name="T44" fmla="*/ 159 w 221"/>
                <a:gd name="T45" fmla="*/ 69 h 288"/>
                <a:gd name="T46" fmla="*/ 137 w 221"/>
                <a:gd name="T47" fmla="*/ 55 h 288"/>
                <a:gd name="T48" fmla="*/ 114 w 221"/>
                <a:gd name="T49" fmla="*/ 40 h 288"/>
                <a:gd name="T50" fmla="*/ 89 w 221"/>
                <a:gd name="T51" fmla="*/ 27 h 288"/>
                <a:gd name="T52" fmla="*/ 66 w 221"/>
                <a:gd name="T53" fmla="*/ 15 h 288"/>
                <a:gd name="T54" fmla="*/ 42 w 221"/>
                <a:gd name="T55" fmla="*/ 6 h 288"/>
                <a:gd name="T56" fmla="*/ 22 w 221"/>
                <a:gd name="T57" fmla="*/ 1 h 288"/>
                <a:gd name="T58" fmla="*/ 7 w 221"/>
                <a:gd name="T59" fmla="*/ 1 h 288"/>
                <a:gd name="T60" fmla="*/ 8 w 221"/>
                <a:gd name="T61" fmla="*/ 5 h 288"/>
                <a:gd name="T62" fmla="*/ 26 w 221"/>
                <a:gd name="T63" fmla="*/ 13 h 288"/>
                <a:gd name="T64" fmla="*/ 47 w 221"/>
                <a:gd name="T65" fmla="*/ 22 h 288"/>
                <a:gd name="T66" fmla="*/ 71 w 221"/>
                <a:gd name="T67" fmla="*/ 34 h 288"/>
                <a:gd name="T68" fmla="*/ 96 w 221"/>
                <a:gd name="T69" fmla="*/ 48 h 288"/>
                <a:gd name="T70" fmla="*/ 121 w 221"/>
                <a:gd name="T71" fmla="*/ 64 h 288"/>
                <a:gd name="T72" fmla="*/ 146 w 221"/>
                <a:gd name="T73" fmla="*/ 81 h 288"/>
                <a:gd name="T74" fmla="*/ 169 w 221"/>
                <a:gd name="T75" fmla="*/ 98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"/>
                <a:gd name="T115" fmla="*/ 0 h 288"/>
                <a:gd name="T116" fmla="*/ 221 w 221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" h="288">
                  <a:moveTo>
                    <a:pt x="179" y="108"/>
                  </a:moveTo>
                  <a:lnTo>
                    <a:pt x="186" y="115"/>
                  </a:lnTo>
                  <a:lnTo>
                    <a:pt x="193" y="124"/>
                  </a:lnTo>
                  <a:lnTo>
                    <a:pt x="197" y="133"/>
                  </a:lnTo>
                  <a:lnTo>
                    <a:pt x="201" y="143"/>
                  </a:lnTo>
                  <a:lnTo>
                    <a:pt x="202" y="153"/>
                  </a:lnTo>
                  <a:lnTo>
                    <a:pt x="202" y="163"/>
                  </a:lnTo>
                  <a:lnTo>
                    <a:pt x="199" y="174"/>
                  </a:lnTo>
                  <a:lnTo>
                    <a:pt x="195" y="184"/>
                  </a:lnTo>
                  <a:lnTo>
                    <a:pt x="187" y="194"/>
                  </a:lnTo>
                  <a:lnTo>
                    <a:pt x="179" y="204"/>
                  </a:lnTo>
                  <a:lnTo>
                    <a:pt x="170" y="212"/>
                  </a:lnTo>
                  <a:lnTo>
                    <a:pt x="159" y="221"/>
                  </a:lnTo>
                  <a:lnTo>
                    <a:pt x="150" y="229"/>
                  </a:lnTo>
                  <a:lnTo>
                    <a:pt x="139" y="237"/>
                  </a:lnTo>
                  <a:lnTo>
                    <a:pt x="129" y="246"/>
                  </a:lnTo>
                  <a:lnTo>
                    <a:pt x="119" y="255"/>
                  </a:lnTo>
                  <a:lnTo>
                    <a:pt x="116" y="258"/>
                  </a:lnTo>
                  <a:lnTo>
                    <a:pt x="114" y="263"/>
                  </a:lnTo>
                  <a:lnTo>
                    <a:pt x="112" y="267"/>
                  </a:lnTo>
                  <a:lnTo>
                    <a:pt x="110" y="271"/>
                  </a:lnTo>
                  <a:lnTo>
                    <a:pt x="109" y="276"/>
                  </a:lnTo>
                  <a:lnTo>
                    <a:pt x="109" y="280"/>
                  </a:lnTo>
                  <a:lnTo>
                    <a:pt x="110" y="284"/>
                  </a:lnTo>
                  <a:lnTo>
                    <a:pt x="113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5" y="287"/>
                  </a:lnTo>
                  <a:lnTo>
                    <a:pt x="129" y="284"/>
                  </a:lnTo>
                  <a:lnTo>
                    <a:pt x="139" y="272"/>
                  </a:lnTo>
                  <a:lnTo>
                    <a:pt x="151" y="261"/>
                  </a:lnTo>
                  <a:lnTo>
                    <a:pt x="162" y="250"/>
                  </a:lnTo>
                  <a:lnTo>
                    <a:pt x="175" y="239"/>
                  </a:lnTo>
                  <a:lnTo>
                    <a:pt x="186" y="229"/>
                  </a:lnTo>
                  <a:lnTo>
                    <a:pt x="197" y="217"/>
                  </a:lnTo>
                  <a:lnTo>
                    <a:pt x="207" y="204"/>
                  </a:lnTo>
                  <a:lnTo>
                    <a:pt x="215" y="190"/>
                  </a:lnTo>
                  <a:lnTo>
                    <a:pt x="220" y="174"/>
                  </a:lnTo>
                  <a:lnTo>
                    <a:pt x="221" y="158"/>
                  </a:lnTo>
                  <a:lnTo>
                    <a:pt x="218" y="142"/>
                  </a:lnTo>
                  <a:lnTo>
                    <a:pt x="213" y="127"/>
                  </a:lnTo>
                  <a:lnTo>
                    <a:pt x="204" y="112"/>
                  </a:lnTo>
                  <a:lnTo>
                    <a:pt x="194" y="99"/>
                  </a:lnTo>
                  <a:lnTo>
                    <a:pt x="181" y="87"/>
                  </a:lnTo>
                  <a:lnTo>
                    <a:pt x="169" y="77"/>
                  </a:lnTo>
                  <a:lnTo>
                    <a:pt x="159" y="69"/>
                  </a:lnTo>
                  <a:lnTo>
                    <a:pt x="149" y="63"/>
                  </a:lnTo>
                  <a:lnTo>
                    <a:pt x="137" y="55"/>
                  </a:lnTo>
                  <a:lnTo>
                    <a:pt x="125" y="48"/>
                  </a:lnTo>
                  <a:lnTo>
                    <a:pt x="114" y="40"/>
                  </a:lnTo>
                  <a:lnTo>
                    <a:pt x="101" y="33"/>
                  </a:lnTo>
                  <a:lnTo>
                    <a:pt x="89" y="27"/>
                  </a:lnTo>
                  <a:lnTo>
                    <a:pt x="77" y="20"/>
                  </a:lnTo>
                  <a:lnTo>
                    <a:pt x="66" y="15"/>
                  </a:lnTo>
                  <a:lnTo>
                    <a:pt x="54" y="9"/>
                  </a:lnTo>
                  <a:lnTo>
                    <a:pt x="42" y="6"/>
                  </a:lnTo>
                  <a:lnTo>
                    <a:pt x="32" y="3"/>
                  </a:lnTo>
                  <a:lnTo>
                    <a:pt x="22" y="1"/>
                  </a:lnTo>
                  <a:lnTo>
                    <a:pt x="14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6" y="13"/>
                  </a:lnTo>
                  <a:lnTo>
                    <a:pt x="35" y="17"/>
                  </a:lnTo>
                  <a:lnTo>
                    <a:pt x="47" y="22"/>
                  </a:lnTo>
                  <a:lnTo>
                    <a:pt x="58" y="28"/>
                  </a:lnTo>
                  <a:lnTo>
                    <a:pt x="71" y="34"/>
                  </a:lnTo>
                  <a:lnTo>
                    <a:pt x="83" y="40"/>
                  </a:lnTo>
                  <a:lnTo>
                    <a:pt x="96" y="48"/>
                  </a:lnTo>
                  <a:lnTo>
                    <a:pt x="109" y="55"/>
                  </a:lnTo>
                  <a:lnTo>
                    <a:pt x="121" y="64"/>
                  </a:lnTo>
                  <a:lnTo>
                    <a:pt x="134" y="72"/>
                  </a:lnTo>
                  <a:lnTo>
                    <a:pt x="146" y="81"/>
                  </a:lnTo>
                  <a:lnTo>
                    <a:pt x="158" y="90"/>
                  </a:lnTo>
                  <a:lnTo>
                    <a:pt x="169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29" name="Freeform 811"/>
            <p:cNvSpPr>
              <a:spLocks noChangeArrowheads="1"/>
            </p:cNvSpPr>
            <p:nvPr/>
          </p:nvSpPr>
          <p:spPr bwMode="auto">
            <a:xfrm>
              <a:off x="3473" y="2025"/>
              <a:ext cx="10" cy="27"/>
            </a:xfrm>
            <a:custGeom>
              <a:avLst/>
              <a:gdLst>
                <a:gd name="T0" fmla="*/ 28 w 74"/>
                <a:gd name="T1" fmla="*/ 12 h 174"/>
                <a:gd name="T2" fmla="*/ 26 w 74"/>
                <a:gd name="T3" fmla="*/ 7 h 174"/>
                <a:gd name="T4" fmla="*/ 23 w 74"/>
                <a:gd name="T5" fmla="*/ 3 h 174"/>
                <a:gd name="T6" fmla="*/ 17 w 74"/>
                <a:gd name="T7" fmla="*/ 1 h 174"/>
                <a:gd name="T8" fmla="*/ 12 w 74"/>
                <a:gd name="T9" fmla="*/ 0 h 174"/>
                <a:gd name="T10" fmla="*/ 7 w 74"/>
                <a:gd name="T11" fmla="*/ 2 h 174"/>
                <a:gd name="T12" fmla="*/ 3 w 74"/>
                <a:gd name="T13" fmla="*/ 5 h 174"/>
                <a:gd name="T14" fmla="*/ 0 w 74"/>
                <a:gd name="T15" fmla="*/ 10 h 174"/>
                <a:gd name="T16" fmla="*/ 0 w 74"/>
                <a:gd name="T17" fmla="*/ 16 h 174"/>
                <a:gd name="T18" fmla="*/ 5 w 74"/>
                <a:gd name="T19" fmla="*/ 39 h 174"/>
                <a:gd name="T20" fmla="*/ 13 w 74"/>
                <a:gd name="T21" fmla="*/ 66 h 174"/>
                <a:gd name="T22" fmla="*/ 24 w 74"/>
                <a:gd name="T23" fmla="*/ 92 h 174"/>
                <a:gd name="T24" fmla="*/ 36 w 74"/>
                <a:gd name="T25" fmla="*/ 118 h 174"/>
                <a:gd name="T26" fmla="*/ 49 w 74"/>
                <a:gd name="T27" fmla="*/ 141 h 174"/>
                <a:gd name="T28" fmla="*/ 61 w 74"/>
                <a:gd name="T29" fmla="*/ 159 h 174"/>
                <a:gd name="T30" fmla="*/ 69 w 74"/>
                <a:gd name="T31" fmla="*/ 171 h 174"/>
                <a:gd name="T32" fmla="*/ 74 w 74"/>
                <a:gd name="T33" fmla="*/ 174 h 174"/>
                <a:gd name="T34" fmla="*/ 72 w 74"/>
                <a:gd name="T35" fmla="*/ 162 h 174"/>
                <a:gd name="T36" fmla="*/ 67 w 74"/>
                <a:gd name="T37" fmla="*/ 147 h 174"/>
                <a:gd name="T38" fmla="*/ 61 w 74"/>
                <a:gd name="T39" fmla="*/ 128 h 174"/>
                <a:gd name="T40" fmla="*/ 53 w 74"/>
                <a:gd name="T41" fmla="*/ 105 h 174"/>
                <a:gd name="T42" fmla="*/ 46 w 74"/>
                <a:gd name="T43" fmla="*/ 82 h 174"/>
                <a:gd name="T44" fmla="*/ 38 w 74"/>
                <a:gd name="T45" fmla="*/ 58 h 174"/>
                <a:gd name="T46" fmla="*/ 32 w 74"/>
                <a:gd name="T47" fmla="*/ 35 h 174"/>
                <a:gd name="T48" fmla="*/ 28 w 74"/>
                <a:gd name="T49" fmla="*/ 12 h 1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4"/>
                <a:gd name="T76" fmla="*/ 0 h 174"/>
                <a:gd name="T77" fmla="*/ 74 w 74"/>
                <a:gd name="T78" fmla="*/ 174 h 1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4" h="174">
                  <a:moveTo>
                    <a:pt x="28" y="12"/>
                  </a:moveTo>
                  <a:lnTo>
                    <a:pt x="26" y="7"/>
                  </a:lnTo>
                  <a:lnTo>
                    <a:pt x="23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5" y="39"/>
                  </a:lnTo>
                  <a:lnTo>
                    <a:pt x="13" y="66"/>
                  </a:lnTo>
                  <a:lnTo>
                    <a:pt x="24" y="92"/>
                  </a:lnTo>
                  <a:lnTo>
                    <a:pt x="36" y="118"/>
                  </a:lnTo>
                  <a:lnTo>
                    <a:pt x="49" y="141"/>
                  </a:lnTo>
                  <a:lnTo>
                    <a:pt x="61" y="159"/>
                  </a:lnTo>
                  <a:lnTo>
                    <a:pt x="69" y="171"/>
                  </a:lnTo>
                  <a:lnTo>
                    <a:pt x="74" y="174"/>
                  </a:lnTo>
                  <a:lnTo>
                    <a:pt x="72" y="162"/>
                  </a:lnTo>
                  <a:lnTo>
                    <a:pt x="67" y="147"/>
                  </a:lnTo>
                  <a:lnTo>
                    <a:pt x="61" y="128"/>
                  </a:lnTo>
                  <a:lnTo>
                    <a:pt x="53" y="105"/>
                  </a:lnTo>
                  <a:lnTo>
                    <a:pt x="46" y="82"/>
                  </a:lnTo>
                  <a:lnTo>
                    <a:pt x="38" y="58"/>
                  </a:lnTo>
                  <a:lnTo>
                    <a:pt x="32" y="35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0" name="Freeform 812"/>
            <p:cNvSpPr>
              <a:spLocks noChangeArrowheads="1"/>
            </p:cNvSpPr>
            <p:nvPr/>
          </p:nvSpPr>
          <p:spPr bwMode="auto">
            <a:xfrm>
              <a:off x="3468" y="2011"/>
              <a:ext cx="5" cy="13"/>
            </a:xfrm>
            <a:custGeom>
              <a:avLst/>
              <a:gdLst>
                <a:gd name="T0" fmla="*/ 20 w 39"/>
                <a:gd name="T1" fmla="*/ 9 h 87"/>
                <a:gd name="T2" fmla="*/ 19 w 39"/>
                <a:gd name="T3" fmla="*/ 5 h 87"/>
                <a:gd name="T4" fmla="*/ 16 w 39"/>
                <a:gd name="T5" fmla="*/ 2 h 87"/>
                <a:gd name="T6" fmla="*/ 13 w 39"/>
                <a:gd name="T7" fmla="*/ 0 h 87"/>
                <a:gd name="T8" fmla="*/ 8 w 39"/>
                <a:gd name="T9" fmla="*/ 0 h 87"/>
                <a:gd name="T10" fmla="*/ 5 w 39"/>
                <a:gd name="T11" fmla="*/ 1 h 87"/>
                <a:gd name="T12" fmla="*/ 2 w 39"/>
                <a:gd name="T13" fmla="*/ 3 h 87"/>
                <a:gd name="T14" fmla="*/ 0 w 39"/>
                <a:gd name="T15" fmla="*/ 6 h 87"/>
                <a:gd name="T16" fmla="*/ 0 w 39"/>
                <a:gd name="T17" fmla="*/ 10 h 87"/>
                <a:gd name="T18" fmla="*/ 0 w 39"/>
                <a:gd name="T19" fmla="*/ 22 h 87"/>
                <a:gd name="T20" fmla="*/ 3 w 39"/>
                <a:gd name="T21" fmla="*/ 35 h 87"/>
                <a:gd name="T22" fmla="*/ 7 w 39"/>
                <a:gd name="T23" fmla="*/ 48 h 87"/>
                <a:gd name="T24" fmla="*/ 13 w 39"/>
                <a:gd name="T25" fmla="*/ 60 h 87"/>
                <a:gd name="T26" fmla="*/ 19 w 39"/>
                <a:gd name="T27" fmla="*/ 72 h 87"/>
                <a:gd name="T28" fmla="*/ 25 w 39"/>
                <a:gd name="T29" fmla="*/ 81 h 87"/>
                <a:gd name="T30" fmla="*/ 33 w 39"/>
                <a:gd name="T31" fmla="*/ 86 h 87"/>
                <a:gd name="T32" fmla="*/ 38 w 39"/>
                <a:gd name="T33" fmla="*/ 87 h 87"/>
                <a:gd name="T34" fmla="*/ 39 w 39"/>
                <a:gd name="T35" fmla="*/ 70 h 87"/>
                <a:gd name="T36" fmla="*/ 34 w 39"/>
                <a:gd name="T37" fmla="*/ 50 h 87"/>
                <a:gd name="T38" fmla="*/ 27 w 39"/>
                <a:gd name="T39" fmla="*/ 29 h 87"/>
                <a:gd name="T40" fmla="*/ 20 w 39"/>
                <a:gd name="T41" fmla="*/ 9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"/>
                <a:gd name="T64" fmla="*/ 0 h 87"/>
                <a:gd name="T65" fmla="*/ 39 w 39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" h="87">
                  <a:moveTo>
                    <a:pt x="20" y="9"/>
                  </a:moveTo>
                  <a:lnTo>
                    <a:pt x="19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3" y="35"/>
                  </a:lnTo>
                  <a:lnTo>
                    <a:pt x="7" y="48"/>
                  </a:lnTo>
                  <a:lnTo>
                    <a:pt x="13" y="60"/>
                  </a:lnTo>
                  <a:lnTo>
                    <a:pt x="19" y="72"/>
                  </a:lnTo>
                  <a:lnTo>
                    <a:pt x="25" y="81"/>
                  </a:lnTo>
                  <a:lnTo>
                    <a:pt x="33" y="86"/>
                  </a:lnTo>
                  <a:lnTo>
                    <a:pt x="38" y="87"/>
                  </a:lnTo>
                  <a:lnTo>
                    <a:pt x="39" y="70"/>
                  </a:lnTo>
                  <a:lnTo>
                    <a:pt x="34" y="50"/>
                  </a:lnTo>
                  <a:lnTo>
                    <a:pt x="27" y="29"/>
                  </a:lnTo>
                  <a:lnTo>
                    <a:pt x="2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1" name="Freeform 813"/>
            <p:cNvSpPr>
              <a:spLocks noChangeArrowheads="1"/>
            </p:cNvSpPr>
            <p:nvPr/>
          </p:nvSpPr>
          <p:spPr bwMode="auto">
            <a:xfrm>
              <a:off x="3463" y="2002"/>
              <a:ext cx="5" cy="7"/>
            </a:xfrm>
            <a:custGeom>
              <a:avLst/>
              <a:gdLst>
                <a:gd name="T0" fmla="*/ 18 w 34"/>
                <a:gd name="T1" fmla="*/ 7 h 51"/>
                <a:gd name="T2" fmla="*/ 18 w 34"/>
                <a:gd name="T3" fmla="*/ 8 h 51"/>
                <a:gd name="T4" fmla="*/ 18 w 34"/>
                <a:gd name="T5" fmla="*/ 8 h 51"/>
                <a:gd name="T6" fmla="*/ 18 w 34"/>
                <a:gd name="T7" fmla="*/ 8 h 51"/>
                <a:gd name="T8" fmla="*/ 18 w 34"/>
                <a:gd name="T9" fmla="*/ 8 h 51"/>
                <a:gd name="T10" fmla="*/ 17 w 34"/>
                <a:gd name="T11" fmla="*/ 5 h 51"/>
                <a:gd name="T12" fmla="*/ 14 w 34"/>
                <a:gd name="T13" fmla="*/ 1 h 51"/>
                <a:gd name="T14" fmla="*/ 11 w 34"/>
                <a:gd name="T15" fmla="*/ 0 h 51"/>
                <a:gd name="T16" fmla="*/ 7 w 34"/>
                <a:gd name="T17" fmla="*/ 0 h 51"/>
                <a:gd name="T18" fmla="*/ 4 w 34"/>
                <a:gd name="T19" fmla="*/ 1 h 51"/>
                <a:gd name="T20" fmla="*/ 1 w 34"/>
                <a:gd name="T21" fmla="*/ 5 h 51"/>
                <a:gd name="T22" fmla="*/ 0 w 34"/>
                <a:gd name="T23" fmla="*/ 8 h 51"/>
                <a:gd name="T24" fmla="*/ 0 w 34"/>
                <a:gd name="T25" fmla="*/ 11 h 51"/>
                <a:gd name="T26" fmla="*/ 1 w 34"/>
                <a:gd name="T27" fmla="*/ 16 h 51"/>
                <a:gd name="T28" fmla="*/ 4 w 34"/>
                <a:gd name="T29" fmla="*/ 23 h 51"/>
                <a:gd name="T30" fmla="*/ 8 w 34"/>
                <a:gd name="T31" fmla="*/ 30 h 51"/>
                <a:gd name="T32" fmla="*/ 13 w 34"/>
                <a:gd name="T33" fmla="*/ 37 h 51"/>
                <a:gd name="T34" fmla="*/ 18 w 34"/>
                <a:gd name="T35" fmla="*/ 43 h 51"/>
                <a:gd name="T36" fmla="*/ 25 w 34"/>
                <a:gd name="T37" fmla="*/ 47 h 51"/>
                <a:gd name="T38" fmla="*/ 30 w 34"/>
                <a:gd name="T39" fmla="*/ 51 h 51"/>
                <a:gd name="T40" fmla="*/ 34 w 34"/>
                <a:gd name="T41" fmla="*/ 51 h 51"/>
                <a:gd name="T42" fmla="*/ 33 w 34"/>
                <a:gd name="T43" fmla="*/ 40 h 51"/>
                <a:gd name="T44" fmla="*/ 29 w 34"/>
                <a:gd name="T45" fmla="*/ 27 h 51"/>
                <a:gd name="T46" fmla="*/ 23 w 34"/>
                <a:gd name="T47" fmla="*/ 15 h 51"/>
                <a:gd name="T48" fmla="*/ 18 w 34"/>
                <a:gd name="T49" fmla="*/ 7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"/>
                <a:gd name="T76" fmla="*/ 0 h 51"/>
                <a:gd name="T77" fmla="*/ 34 w 34"/>
                <a:gd name="T78" fmla="*/ 51 h 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" h="51">
                  <a:moveTo>
                    <a:pt x="18" y="7"/>
                  </a:moveTo>
                  <a:lnTo>
                    <a:pt x="18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3"/>
                  </a:lnTo>
                  <a:lnTo>
                    <a:pt x="8" y="30"/>
                  </a:lnTo>
                  <a:lnTo>
                    <a:pt x="13" y="37"/>
                  </a:lnTo>
                  <a:lnTo>
                    <a:pt x="18" y="43"/>
                  </a:lnTo>
                  <a:lnTo>
                    <a:pt x="25" y="47"/>
                  </a:lnTo>
                  <a:lnTo>
                    <a:pt x="30" y="51"/>
                  </a:lnTo>
                  <a:lnTo>
                    <a:pt x="34" y="51"/>
                  </a:lnTo>
                  <a:lnTo>
                    <a:pt x="33" y="40"/>
                  </a:lnTo>
                  <a:lnTo>
                    <a:pt x="29" y="27"/>
                  </a:lnTo>
                  <a:lnTo>
                    <a:pt x="23" y="15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2" name="Freeform 814"/>
            <p:cNvSpPr>
              <a:spLocks noChangeArrowheads="1"/>
            </p:cNvSpPr>
            <p:nvPr/>
          </p:nvSpPr>
          <p:spPr bwMode="auto">
            <a:xfrm>
              <a:off x="3459" y="1995"/>
              <a:ext cx="7" cy="4"/>
            </a:xfrm>
            <a:custGeom>
              <a:avLst/>
              <a:gdLst>
                <a:gd name="T0" fmla="*/ 37 w 46"/>
                <a:gd name="T1" fmla="*/ 24 h 33"/>
                <a:gd name="T2" fmla="*/ 41 w 46"/>
                <a:gd name="T3" fmla="*/ 22 h 33"/>
                <a:gd name="T4" fmla="*/ 45 w 46"/>
                <a:gd name="T5" fmla="*/ 19 h 33"/>
                <a:gd name="T6" fmla="*/ 46 w 46"/>
                <a:gd name="T7" fmla="*/ 15 h 33"/>
                <a:gd name="T8" fmla="*/ 46 w 46"/>
                <a:gd name="T9" fmla="*/ 10 h 33"/>
                <a:gd name="T10" fmla="*/ 44 w 46"/>
                <a:gd name="T11" fmla="*/ 5 h 33"/>
                <a:gd name="T12" fmla="*/ 41 w 46"/>
                <a:gd name="T13" fmla="*/ 2 h 33"/>
                <a:gd name="T14" fmla="*/ 37 w 46"/>
                <a:gd name="T15" fmla="*/ 0 h 33"/>
                <a:gd name="T16" fmla="*/ 32 w 46"/>
                <a:gd name="T17" fmla="*/ 0 h 33"/>
                <a:gd name="T18" fmla="*/ 29 w 46"/>
                <a:gd name="T19" fmla="*/ 0 h 33"/>
                <a:gd name="T20" fmla="*/ 25 w 46"/>
                <a:gd name="T21" fmla="*/ 1 h 33"/>
                <a:gd name="T22" fmla="*/ 19 w 46"/>
                <a:gd name="T23" fmla="*/ 3 h 33"/>
                <a:gd name="T24" fmla="*/ 12 w 46"/>
                <a:gd name="T25" fmla="*/ 7 h 33"/>
                <a:gd name="T26" fmla="*/ 5 w 46"/>
                <a:gd name="T27" fmla="*/ 14 h 33"/>
                <a:gd name="T28" fmla="*/ 2 w 46"/>
                <a:gd name="T29" fmla="*/ 20 h 33"/>
                <a:gd name="T30" fmla="*/ 0 w 46"/>
                <a:gd name="T31" fmla="*/ 26 h 33"/>
                <a:gd name="T32" fmla="*/ 0 w 46"/>
                <a:gd name="T33" fmla="*/ 29 h 33"/>
                <a:gd name="T34" fmla="*/ 3 w 46"/>
                <a:gd name="T35" fmla="*/ 31 h 33"/>
                <a:gd name="T36" fmla="*/ 7 w 46"/>
                <a:gd name="T37" fmla="*/ 33 h 33"/>
                <a:gd name="T38" fmla="*/ 12 w 46"/>
                <a:gd name="T39" fmla="*/ 33 h 33"/>
                <a:gd name="T40" fmla="*/ 16 w 46"/>
                <a:gd name="T41" fmla="*/ 33 h 33"/>
                <a:gd name="T42" fmla="*/ 21 w 46"/>
                <a:gd name="T43" fmla="*/ 31 h 33"/>
                <a:gd name="T44" fmla="*/ 26 w 46"/>
                <a:gd name="T45" fmla="*/ 30 h 33"/>
                <a:gd name="T46" fmla="*/ 32 w 46"/>
                <a:gd name="T47" fmla="*/ 28 h 33"/>
                <a:gd name="T48" fmla="*/ 37 w 46"/>
                <a:gd name="T49" fmla="*/ 24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"/>
                <a:gd name="T76" fmla="*/ 0 h 33"/>
                <a:gd name="T77" fmla="*/ 46 w 46"/>
                <a:gd name="T78" fmla="*/ 33 h 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" h="33">
                  <a:moveTo>
                    <a:pt x="37" y="24"/>
                  </a:moveTo>
                  <a:lnTo>
                    <a:pt x="41" y="22"/>
                  </a:lnTo>
                  <a:lnTo>
                    <a:pt x="45" y="19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4" y="5"/>
                  </a:lnTo>
                  <a:lnTo>
                    <a:pt x="41" y="2"/>
                  </a:lnTo>
                  <a:lnTo>
                    <a:pt x="37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7" y="33"/>
                  </a:lnTo>
                  <a:lnTo>
                    <a:pt x="12" y="33"/>
                  </a:lnTo>
                  <a:lnTo>
                    <a:pt x="16" y="33"/>
                  </a:lnTo>
                  <a:lnTo>
                    <a:pt x="21" y="31"/>
                  </a:lnTo>
                  <a:lnTo>
                    <a:pt x="26" y="30"/>
                  </a:lnTo>
                  <a:lnTo>
                    <a:pt x="32" y="28"/>
                  </a:lnTo>
                  <a:lnTo>
                    <a:pt x="37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3" name="Freeform 815"/>
            <p:cNvSpPr>
              <a:spLocks noChangeArrowheads="1"/>
            </p:cNvSpPr>
            <p:nvPr/>
          </p:nvSpPr>
          <p:spPr bwMode="auto">
            <a:xfrm>
              <a:off x="3429" y="1987"/>
              <a:ext cx="25" cy="33"/>
            </a:xfrm>
            <a:custGeom>
              <a:avLst/>
              <a:gdLst>
                <a:gd name="T0" fmla="*/ 65 w 177"/>
                <a:gd name="T1" fmla="*/ 33 h 219"/>
                <a:gd name="T2" fmla="*/ 52 w 177"/>
                <a:gd name="T3" fmla="*/ 43 h 219"/>
                <a:gd name="T4" fmla="*/ 41 w 177"/>
                <a:gd name="T5" fmla="*/ 54 h 219"/>
                <a:gd name="T6" fmla="*/ 29 w 177"/>
                <a:gd name="T7" fmla="*/ 66 h 219"/>
                <a:gd name="T8" fmla="*/ 20 w 177"/>
                <a:gd name="T9" fmla="*/ 79 h 219"/>
                <a:gd name="T10" fmla="*/ 12 w 177"/>
                <a:gd name="T11" fmla="*/ 93 h 219"/>
                <a:gd name="T12" fmla="*/ 6 w 177"/>
                <a:gd name="T13" fmla="*/ 107 h 219"/>
                <a:gd name="T14" fmla="*/ 2 w 177"/>
                <a:gd name="T15" fmla="*/ 121 h 219"/>
                <a:gd name="T16" fmla="*/ 0 w 177"/>
                <a:gd name="T17" fmla="*/ 136 h 219"/>
                <a:gd name="T18" fmla="*/ 2 w 177"/>
                <a:gd name="T19" fmla="*/ 158 h 219"/>
                <a:gd name="T20" fmla="*/ 10 w 177"/>
                <a:gd name="T21" fmla="*/ 177 h 219"/>
                <a:gd name="T22" fmla="*/ 23 w 177"/>
                <a:gd name="T23" fmla="*/ 193 h 219"/>
                <a:gd name="T24" fmla="*/ 38 w 177"/>
                <a:gd name="T25" fmla="*/ 204 h 219"/>
                <a:gd name="T26" fmla="*/ 57 w 177"/>
                <a:gd name="T27" fmla="*/ 213 h 219"/>
                <a:gd name="T28" fmla="*/ 78 w 177"/>
                <a:gd name="T29" fmla="*/ 218 h 219"/>
                <a:gd name="T30" fmla="*/ 98 w 177"/>
                <a:gd name="T31" fmla="*/ 219 h 219"/>
                <a:gd name="T32" fmla="*/ 118 w 177"/>
                <a:gd name="T33" fmla="*/ 216 h 219"/>
                <a:gd name="T34" fmla="*/ 123 w 177"/>
                <a:gd name="T35" fmla="*/ 216 h 219"/>
                <a:gd name="T36" fmla="*/ 127 w 177"/>
                <a:gd name="T37" fmla="*/ 214 h 219"/>
                <a:gd name="T38" fmla="*/ 130 w 177"/>
                <a:gd name="T39" fmla="*/ 210 h 219"/>
                <a:gd name="T40" fmla="*/ 131 w 177"/>
                <a:gd name="T41" fmla="*/ 205 h 219"/>
                <a:gd name="T42" fmla="*/ 130 w 177"/>
                <a:gd name="T43" fmla="*/ 203 h 219"/>
                <a:gd name="T44" fmla="*/ 127 w 177"/>
                <a:gd name="T45" fmla="*/ 203 h 219"/>
                <a:gd name="T46" fmla="*/ 123 w 177"/>
                <a:gd name="T47" fmla="*/ 202 h 219"/>
                <a:gd name="T48" fmla="*/ 117 w 177"/>
                <a:gd name="T49" fmla="*/ 202 h 219"/>
                <a:gd name="T50" fmla="*/ 111 w 177"/>
                <a:gd name="T51" fmla="*/ 202 h 219"/>
                <a:gd name="T52" fmla="*/ 106 w 177"/>
                <a:gd name="T53" fmla="*/ 202 h 219"/>
                <a:gd name="T54" fmla="*/ 100 w 177"/>
                <a:gd name="T55" fmla="*/ 202 h 219"/>
                <a:gd name="T56" fmla="*/ 97 w 177"/>
                <a:gd name="T57" fmla="*/ 202 h 219"/>
                <a:gd name="T58" fmla="*/ 87 w 177"/>
                <a:gd name="T59" fmla="*/ 201 h 219"/>
                <a:gd name="T60" fmla="*/ 77 w 177"/>
                <a:gd name="T61" fmla="*/ 200 h 219"/>
                <a:gd name="T62" fmla="*/ 67 w 177"/>
                <a:gd name="T63" fmla="*/ 199 h 219"/>
                <a:gd name="T64" fmla="*/ 56 w 177"/>
                <a:gd name="T65" fmla="*/ 196 h 219"/>
                <a:gd name="T66" fmla="*/ 46 w 177"/>
                <a:gd name="T67" fmla="*/ 193 h 219"/>
                <a:gd name="T68" fmla="*/ 35 w 177"/>
                <a:gd name="T69" fmla="*/ 185 h 219"/>
                <a:gd name="T70" fmla="*/ 26 w 177"/>
                <a:gd name="T71" fmla="*/ 175 h 219"/>
                <a:gd name="T72" fmla="*/ 15 w 177"/>
                <a:gd name="T73" fmla="*/ 162 h 219"/>
                <a:gd name="T74" fmla="*/ 13 w 177"/>
                <a:gd name="T75" fmla="*/ 146 h 219"/>
                <a:gd name="T76" fmla="*/ 14 w 177"/>
                <a:gd name="T77" fmla="*/ 131 h 219"/>
                <a:gd name="T78" fmla="*/ 19 w 177"/>
                <a:gd name="T79" fmla="*/ 116 h 219"/>
                <a:gd name="T80" fmla="*/ 25 w 177"/>
                <a:gd name="T81" fmla="*/ 102 h 219"/>
                <a:gd name="T82" fmla="*/ 34 w 177"/>
                <a:gd name="T83" fmla="*/ 89 h 219"/>
                <a:gd name="T84" fmla="*/ 45 w 177"/>
                <a:gd name="T85" fmla="*/ 76 h 219"/>
                <a:gd name="T86" fmla="*/ 56 w 177"/>
                <a:gd name="T87" fmla="*/ 65 h 219"/>
                <a:gd name="T88" fmla="*/ 70 w 177"/>
                <a:gd name="T89" fmla="*/ 55 h 219"/>
                <a:gd name="T90" fmla="*/ 84 w 177"/>
                <a:gd name="T91" fmla="*/ 45 h 219"/>
                <a:gd name="T92" fmla="*/ 98 w 177"/>
                <a:gd name="T93" fmla="*/ 37 h 219"/>
                <a:gd name="T94" fmla="*/ 113 w 177"/>
                <a:gd name="T95" fmla="*/ 29 h 219"/>
                <a:gd name="T96" fmla="*/ 127 w 177"/>
                <a:gd name="T97" fmla="*/ 23 h 219"/>
                <a:gd name="T98" fmla="*/ 141 w 177"/>
                <a:gd name="T99" fmla="*/ 17 h 219"/>
                <a:gd name="T100" fmla="*/ 154 w 177"/>
                <a:gd name="T101" fmla="*/ 12 h 219"/>
                <a:gd name="T102" fmla="*/ 167 w 177"/>
                <a:gd name="T103" fmla="*/ 9 h 219"/>
                <a:gd name="T104" fmla="*/ 177 w 177"/>
                <a:gd name="T105" fmla="*/ 7 h 219"/>
                <a:gd name="T106" fmla="*/ 170 w 177"/>
                <a:gd name="T107" fmla="*/ 2 h 219"/>
                <a:gd name="T108" fmla="*/ 158 w 177"/>
                <a:gd name="T109" fmla="*/ 0 h 219"/>
                <a:gd name="T110" fmla="*/ 145 w 177"/>
                <a:gd name="T111" fmla="*/ 2 h 219"/>
                <a:gd name="T112" fmla="*/ 129 w 177"/>
                <a:gd name="T113" fmla="*/ 6 h 219"/>
                <a:gd name="T114" fmla="*/ 111 w 177"/>
                <a:gd name="T115" fmla="*/ 11 h 219"/>
                <a:gd name="T116" fmla="*/ 94 w 177"/>
                <a:gd name="T117" fmla="*/ 17 h 219"/>
                <a:gd name="T118" fmla="*/ 78 w 177"/>
                <a:gd name="T119" fmla="*/ 26 h 219"/>
                <a:gd name="T120" fmla="*/ 65 w 177"/>
                <a:gd name="T121" fmla="*/ 33 h 2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7"/>
                <a:gd name="T184" fmla="*/ 0 h 219"/>
                <a:gd name="T185" fmla="*/ 177 w 177"/>
                <a:gd name="T186" fmla="*/ 219 h 21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7" h="219">
                  <a:moveTo>
                    <a:pt x="65" y="33"/>
                  </a:moveTo>
                  <a:lnTo>
                    <a:pt x="52" y="43"/>
                  </a:lnTo>
                  <a:lnTo>
                    <a:pt x="41" y="54"/>
                  </a:lnTo>
                  <a:lnTo>
                    <a:pt x="29" y="66"/>
                  </a:lnTo>
                  <a:lnTo>
                    <a:pt x="20" y="79"/>
                  </a:lnTo>
                  <a:lnTo>
                    <a:pt x="12" y="93"/>
                  </a:lnTo>
                  <a:lnTo>
                    <a:pt x="6" y="107"/>
                  </a:lnTo>
                  <a:lnTo>
                    <a:pt x="2" y="121"/>
                  </a:lnTo>
                  <a:lnTo>
                    <a:pt x="0" y="136"/>
                  </a:lnTo>
                  <a:lnTo>
                    <a:pt x="2" y="158"/>
                  </a:lnTo>
                  <a:lnTo>
                    <a:pt x="10" y="177"/>
                  </a:lnTo>
                  <a:lnTo>
                    <a:pt x="23" y="193"/>
                  </a:lnTo>
                  <a:lnTo>
                    <a:pt x="38" y="204"/>
                  </a:lnTo>
                  <a:lnTo>
                    <a:pt x="57" y="213"/>
                  </a:lnTo>
                  <a:lnTo>
                    <a:pt x="78" y="218"/>
                  </a:lnTo>
                  <a:lnTo>
                    <a:pt x="98" y="219"/>
                  </a:lnTo>
                  <a:lnTo>
                    <a:pt x="118" y="216"/>
                  </a:lnTo>
                  <a:lnTo>
                    <a:pt x="123" y="216"/>
                  </a:lnTo>
                  <a:lnTo>
                    <a:pt x="127" y="214"/>
                  </a:lnTo>
                  <a:lnTo>
                    <a:pt x="130" y="210"/>
                  </a:lnTo>
                  <a:lnTo>
                    <a:pt x="131" y="205"/>
                  </a:lnTo>
                  <a:lnTo>
                    <a:pt x="130" y="203"/>
                  </a:lnTo>
                  <a:lnTo>
                    <a:pt x="127" y="203"/>
                  </a:lnTo>
                  <a:lnTo>
                    <a:pt x="123" y="202"/>
                  </a:lnTo>
                  <a:lnTo>
                    <a:pt x="117" y="202"/>
                  </a:lnTo>
                  <a:lnTo>
                    <a:pt x="111" y="202"/>
                  </a:lnTo>
                  <a:lnTo>
                    <a:pt x="106" y="202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87" y="201"/>
                  </a:lnTo>
                  <a:lnTo>
                    <a:pt x="77" y="200"/>
                  </a:lnTo>
                  <a:lnTo>
                    <a:pt x="67" y="199"/>
                  </a:lnTo>
                  <a:lnTo>
                    <a:pt x="56" y="196"/>
                  </a:lnTo>
                  <a:lnTo>
                    <a:pt x="46" y="193"/>
                  </a:lnTo>
                  <a:lnTo>
                    <a:pt x="35" y="185"/>
                  </a:lnTo>
                  <a:lnTo>
                    <a:pt x="26" y="175"/>
                  </a:lnTo>
                  <a:lnTo>
                    <a:pt x="15" y="162"/>
                  </a:lnTo>
                  <a:lnTo>
                    <a:pt x="13" y="146"/>
                  </a:lnTo>
                  <a:lnTo>
                    <a:pt x="14" y="131"/>
                  </a:lnTo>
                  <a:lnTo>
                    <a:pt x="19" y="116"/>
                  </a:lnTo>
                  <a:lnTo>
                    <a:pt x="25" y="102"/>
                  </a:lnTo>
                  <a:lnTo>
                    <a:pt x="34" y="89"/>
                  </a:lnTo>
                  <a:lnTo>
                    <a:pt x="45" y="76"/>
                  </a:lnTo>
                  <a:lnTo>
                    <a:pt x="56" y="65"/>
                  </a:lnTo>
                  <a:lnTo>
                    <a:pt x="70" y="55"/>
                  </a:lnTo>
                  <a:lnTo>
                    <a:pt x="84" y="45"/>
                  </a:lnTo>
                  <a:lnTo>
                    <a:pt x="98" y="37"/>
                  </a:lnTo>
                  <a:lnTo>
                    <a:pt x="113" y="29"/>
                  </a:lnTo>
                  <a:lnTo>
                    <a:pt x="127" y="23"/>
                  </a:lnTo>
                  <a:lnTo>
                    <a:pt x="141" y="17"/>
                  </a:lnTo>
                  <a:lnTo>
                    <a:pt x="154" y="12"/>
                  </a:lnTo>
                  <a:lnTo>
                    <a:pt x="167" y="9"/>
                  </a:lnTo>
                  <a:lnTo>
                    <a:pt x="177" y="7"/>
                  </a:lnTo>
                  <a:lnTo>
                    <a:pt x="170" y="2"/>
                  </a:lnTo>
                  <a:lnTo>
                    <a:pt x="158" y="0"/>
                  </a:lnTo>
                  <a:lnTo>
                    <a:pt x="145" y="2"/>
                  </a:lnTo>
                  <a:lnTo>
                    <a:pt x="129" y="6"/>
                  </a:lnTo>
                  <a:lnTo>
                    <a:pt x="111" y="11"/>
                  </a:lnTo>
                  <a:lnTo>
                    <a:pt x="94" y="17"/>
                  </a:lnTo>
                  <a:lnTo>
                    <a:pt x="78" y="26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4" name="Freeform 816"/>
            <p:cNvSpPr>
              <a:spLocks noChangeArrowheads="1"/>
            </p:cNvSpPr>
            <p:nvPr/>
          </p:nvSpPr>
          <p:spPr bwMode="auto">
            <a:xfrm>
              <a:off x="3471" y="1986"/>
              <a:ext cx="17" cy="27"/>
            </a:xfrm>
            <a:custGeom>
              <a:avLst/>
              <a:gdLst>
                <a:gd name="T0" fmla="*/ 97 w 115"/>
                <a:gd name="T1" fmla="*/ 57 h 170"/>
                <a:gd name="T2" fmla="*/ 100 w 115"/>
                <a:gd name="T3" fmla="*/ 75 h 170"/>
                <a:gd name="T4" fmla="*/ 98 w 115"/>
                <a:gd name="T5" fmla="*/ 90 h 170"/>
                <a:gd name="T6" fmla="*/ 91 w 115"/>
                <a:gd name="T7" fmla="*/ 103 h 170"/>
                <a:gd name="T8" fmla="*/ 80 w 115"/>
                <a:gd name="T9" fmla="*/ 114 h 170"/>
                <a:gd name="T10" fmla="*/ 68 w 115"/>
                <a:gd name="T11" fmla="*/ 125 h 170"/>
                <a:gd name="T12" fmla="*/ 54 w 115"/>
                <a:gd name="T13" fmla="*/ 135 h 170"/>
                <a:gd name="T14" fmla="*/ 39 w 115"/>
                <a:gd name="T15" fmla="*/ 145 h 170"/>
                <a:gd name="T16" fmla="*/ 27 w 115"/>
                <a:gd name="T17" fmla="*/ 155 h 170"/>
                <a:gd name="T18" fmla="*/ 25 w 115"/>
                <a:gd name="T19" fmla="*/ 158 h 170"/>
                <a:gd name="T20" fmla="*/ 23 w 115"/>
                <a:gd name="T21" fmla="*/ 160 h 170"/>
                <a:gd name="T22" fmla="*/ 23 w 115"/>
                <a:gd name="T23" fmla="*/ 164 h 170"/>
                <a:gd name="T24" fmla="*/ 26 w 115"/>
                <a:gd name="T25" fmla="*/ 167 h 170"/>
                <a:gd name="T26" fmla="*/ 28 w 115"/>
                <a:gd name="T27" fmla="*/ 169 h 170"/>
                <a:gd name="T28" fmla="*/ 31 w 115"/>
                <a:gd name="T29" fmla="*/ 170 h 170"/>
                <a:gd name="T30" fmla="*/ 34 w 115"/>
                <a:gd name="T31" fmla="*/ 170 h 170"/>
                <a:gd name="T32" fmla="*/ 37 w 115"/>
                <a:gd name="T33" fmla="*/ 169 h 170"/>
                <a:gd name="T34" fmla="*/ 53 w 115"/>
                <a:gd name="T35" fmla="*/ 159 h 170"/>
                <a:gd name="T36" fmla="*/ 69 w 115"/>
                <a:gd name="T37" fmla="*/ 149 h 170"/>
                <a:gd name="T38" fmla="*/ 83 w 115"/>
                <a:gd name="T39" fmla="*/ 137 h 170"/>
                <a:gd name="T40" fmla="*/ 97 w 115"/>
                <a:gd name="T41" fmla="*/ 123 h 170"/>
                <a:gd name="T42" fmla="*/ 106 w 115"/>
                <a:gd name="T43" fmla="*/ 108 h 170"/>
                <a:gd name="T44" fmla="*/ 113 w 115"/>
                <a:gd name="T45" fmla="*/ 91 h 170"/>
                <a:gd name="T46" fmla="*/ 115 w 115"/>
                <a:gd name="T47" fmla="*/ 73 h 170"/>
                <a:gd name="T48" fmla="*/ 111 w 115"/>
                <a:gd name="T49" fmla="*/ 53 h 170"/>
                <a:gd name="T50" fmla="*/ 101 w 115"/>
                <a:gd name="T51" fmla="*/ 39 h 170"/>
                <a:gd name="T52" fmla="*/ 89 w 115"/>
                <a:gd name="T53" fmla="*/ 26 h 170"/>
                <a:gd name="T54" fmla="*/ 72 w 115"/>
                <a:gd name="T55" fmla="*/ 15 h 170"/>
                <a:gd name="T56" fmla="*/ 55 w 115"/>
                <a:gd name="T57" fmla="*/ 8 h 170"/>
                <a:gd name="T58" fmla="*/ 37 w 115"/>
                <a:gd name="T59" fmla="*/ 2 h 170"/>
                <a:gd name="T60" fmla="*/ 21 w 115"/>
                <a:gd name="T61" fmla="*/ 0 h 170"/>
                <a:gd name="T62" fmla="*/ 9 w 115"/>
                <a:gd name="T63" fmla="*/ 1 h 170"/>
                <a:gd name="T64" fmla="*/ 0 w 115"/>
                <a:gd name="T65" fmla="*/ 5 h 170"/>
                <a:gd name="T66" fmla="*/ 15 w 115"/>
                <a:gd name="T67" fmla="*/ 10 h 170"/>
                <a:gd name="T68" fmla="*/ 30 w 115"/>
                <a:gd name="T69" fmla="*/ 13 h 170"/>
                <a:gd name="T70" fmla="*/ 43 w 115"/>
                <a:gd name="T71" fmla="*/ 16 h 170"/>
                <a:gd name="T72" fmla="*/ 57 w 115"/>
                <a:gd name="T73" fmla="*/ 20 h 170"/>
                <a:gd name="T74" fmla="*/ 70 w 115"/>
                <a:gd name="T75" fmla="*/ 26 h 170"/>
                <a:gd name="T76" fmla="*/ 81 w 115"/>
                <a:gd name="T77" fmla="*/ 33 h 170"/>
                <a:gd name="T78" fmla="*/ 91 w 115"/>
                <a:gd name="T79" fmla="*/ 43 h 170"/>
                <a:gd name="T80" fmla="*/ 97 w 115"/>
                <a:gd name="T81" fmla="*/ 57 h 1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170"/>
                <a:gd name="T125" fmla="*/ 115 w 115"/>
                <a:gd name="T126" fmla="*/ 170 h 1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170">
                  <a:moveTo>
                    <a:pt x="97" y="57"/>
                  </a:moveTo>
                  <a:lnTo>
                    <a:pt x="100" y="75"/>
                  </a:lnTo>
                  <a:lnTo>
                    <a:pt x="98" y="90"/>
                  </a:lnTo>
                  <a:lnTo>
                    <a:pt x="91" y="103"/>
                  </a:lnTo>
                  <a:lnTo>
                    <a:pt x="80" y="114"/>
                  </a:lnTo>
                  <a:lnTo>
                    <a:pt x="68" y="125"/>
                  </a:lnTo>
                  <a:lnTo>
                    <a:pt x="54" y="135"/>
                  </a:lnTo>
                  <a:lnTo>
                    <a:pt x="39" y="145"/>
                  </a:lnTo>
                  <a:lnTo>
                    <a:pt x="27" y="155"/>
                  </a:lnTo>
                  <a:lnTo>
                    <a:pt x="25" y="158"/>
                  </a:lnTo>
                  <a:lnTo>
                    <a:pt x="23" y="160"/>
                  </a:lnTo>
                  <a:lnTo>
                    <a:pt x="23" y="164"/>
                  </a:lnTo>
                  <a:lnTo>
                    <a:pt x="26" y="167"/>
                  </a:lnTo>
                  <a:lnTo>
                    <a:pt x="28" y="169"/>
                  </a:lnTo>
                  <a:lnTo>
                    <a:pt x="31" y="170"/>
                  </a:lnTo>
                  <a:lnTo>
                    <a:pt x="34" y="170"/>
                  </a:lnTo>
                  <a:lnTo>
                    <a:pt x="37" y="169"/>
                  </a:lnTo>
                  <a:lnTo>
                    <a:pt x="53" y="159"/>
                  </a:lnTo>
                  <a:lnTo>
                    <a:pt x="69" y="149"/>
                  </a:lnTo>
                  <a:lnTo>
                    <a:pt x="83" y="137"/>
                  </a:lnTo>
                  <a:lnTo>
                    <a:pt x="97" y="123"/>
                  </a:lnTo>
                  <a:lnTo>
                    <a:pt x="106" y="108"/>
                  </a:lnTo>
                  <a:lnTo>
                    <a:pt x="113" y="91"/>
                  </a:lnTo>
                  <a:lnTo>
                    <a:pt x="115" y="73"/>
                  </a:lnTo>
                  <a:lnTo>
                    <a:pt x="111" y="53"/>
                  </a:lnTo>
                  <a:lnTo>
                    <a:pt x="101" y="39"/>
                  </a:lnTo>
                  <a:lnTo>
                    <a:pt x="89" y="26"/>
                  </a:lnTo>
                  <a:lnTo>
                    <a:pt x="72" y="15"/>
                  </a:lnTo>
                  <a:lnTo>
                    <a:pt x="55" y="8"/>
                  </a:lnTo>
                  <a:lnTo>
                    <a:pt x="37" y="2"/>
                  </a:lnTo>
                  <a:lnTo>
                    <a:pt x="21" y="0"/>
                  </a:lnTo>
                  <a:lnTo>
                    <a:pt x="9" y="1"/>
                  </a:lnTo>
                  <a:lnTo>
                    <a:pt x="0" y="5"/>
                  </a:lnTo>
                  <a:lnTo>
                    <a:pt x="15" y="10"/>
                  </a:lnTo>
                  <a:lnTo>
                    <a:pt x="30" y="13"/>
                  </a:lnTo>
                  <a:lnTo>
                    <a:pt x="43" y="16"/>
                  </a:lnTo>
                  <a:lnTo>
                    <a:pt x="57" y="20"/>
                  </a:lnTo>
                  <a:lnTo>
                    <a:pt x="70" y="26"/>
                  </a:lnTo>
                  <a:lnTo>
                    <a:pt x="81" y="33"/>
                  </a:lnTo>
                  <a:lnTo>
                    <a:pt x="91" y="43"/>
                  </a:lnTo>
                  <a:lnTo>
                    <a:pt x="97" y="57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5" name="Freeform 817"/>
            <p:cNvSpPr>
              <a:spLocks noChangeArrowheads="1"/>
            </p:cNvSpPr>
            <p:nvPr/>
          </p:nvSpPr>
          <p:spPr bwMode="auto">
            <a:xfrm>
              <a:off x="3413" y="1981"/>
              <a:ext cx="40" cy="53"/>
            </a:xfrm>
            <a:custGeom>
              <a:avLst/>
              <a:gdLst>
                <a:gd name="T0" fmla="*/ 90 w 289"/>
                <a:gd name="T1" fmla="*/ 65 h 352"/>
                <a:gd name="T2" fmla="*/ 48 w 289"/>
                <a:gd name="T3" fmla="*/ 106 h 352"/>
                <a:gd name="T4" fmla="*/ 16 w 289"/>
                <a:gd name="T5" fmla="*/ 156 h 352"/>
                <a:gd name="T6" fmla="*/ 0 w 289"/>
                <a:gd name="T7" fmla="*/ 211 h 352"/>
                <a:gd name="T8" fmla="*/ 3 w 289"/>
                <a:gd name="T9" fmla="*/ 249 h 352"/>
                <a:gd name="T10" fmla="*/ 10 w 289"/>
                <a:gd name="T11" fmla="*/ 264 h 352"/>
                <a:gd name="T12" fmla="*/ 19 w 289"/>
                <a:gd name="T13" fmla="*/ 277 h 352"/>
                <a:gd name="T14" fmla="*/ 31 w 289"/>
                <a:gd name="T15" fmla="*/ 289 h 352"/>
                <a:gd name="T16" fmla="*/ 51 w 289"/>
                <a:gd name="T17" fmla="*/ 302 h 352"/>
                <a:gd name="T18" fmla="*/ 78 w 289"/>
                <a:gd name="T19" fmla="*/ 316 h 352"/>
                <a:gd name="T20" fmla="*/ 107 w 289"/>
                <a:gd name="T21" fmla="*/ 327 h 352"/>
                <a:gd name="T22" fmla="*/ 137 w 289"/>
                <a:gd name="T23" fmla="*/ 335 h 352"/>
                <a:gd name="T24" fmla="*/ 167 w 289"/>
                <a:gd name="T25" fmla="*/ 342 h 352"/>
                <a:gd name="T26" fmla="*/ 198 w 289"/>
                <a:gd name="T27" fmla="*/ 346 h 352"/>
                <a:gd name="T28" fmla="*/ 229 w 289"/>
                <a:gd name="T29" fmla="*/ 349 h 352"/>
                <a:gd name="T30" fmla="*/ 260 w 289"/>
                <a:gd name="T31" fmla="*/ 351 h 352"/>
                <a:gd name="T32" fmla="*/ 280 w 289"/>
                <a:gd name="T33" fmla="*/ 352 h 352"/>
                <a:gd name="T34" fmla="*/ 287 w 289"/>
                <a:gd name="T35" fmla="*/ 346 h 352"/>
                <a:gd name="T36" fmla="*/ 289 w 289"/>
                <a:gd name="T37" fmla="*/ 335 h 352"/>
                <a:gd name="T38" fmla="*/ 283 w 289"/>
                <a:gd name="T39" fmla="*/ 328 h 352"/>
                <a:gd name="T40" fmla="*/ 264 w 289"/>
                <a:gd name="T41" fmla="*/ 327 h 352"/>
                <a:gd name="T42" fmla="*/ 235 w 289"/>
                <a:gd name="T43" fmla="*/ 326 h 352"/>
                <a:gd name="T44" fmla="*/ 207 w 289"/>
                <a:gd name="T45" fmla="*/ 323 h 352"/>
                <a:gd name="T46" fmla="*/ 179 w 289"/>
                <a:gd name="T47" fmla="*/ 319 h 352"/>
                <a:gd name="T48" fmla="*/ 150 w 289"/>
                <a:gd name="T49" fmla="*/ 314 h 352"/>
                <a:gd name="T50" fmla="*/ 122 w 289"/>
                <a:gd name="T51" fmla="*/ 306 h 352"/>
                <a:gd name="T52" fmla="*/ 95 w 289"/>
                <a:gd name="T53" fmla="*/ 298 h 352"/>
                <a:gd name="T54" fmla="*/ 68 w 289"/>
                <a:gd name="T55" fmla="*/ 285 h 352"/>
                <a:gd name="T56" fmla="*/ 45 w 289"/>
                <a:gd name="T57" fmla="*/ 271 h 352"/>
                <a:gd name="T58" fmla="*/ 32 w 289"/>
                <a:gd name="T59" fmla="*/ 250 h 352"/>
                <a:gd name="T60" fmla="*/ 27 w 289"/>
                <a:gd name="T61" fmla="*/ 222 h 352"/>
                <a:gd name="T62" fmla="*/ 34 w 289"/>
                <a:gd name="T63" fmla="*/ 183 h 352"/>
                <a:gd name="T64" fmla="*/ 45 w 289"/>
                <a:gd name="T65" fmla="*/ 153 h 352"/>
                <a:gd name="T66" fmla="*/ 61 w 289"/>
                <a:gd name="T67" fmla="*/ 127 h 352"/>
                <a:gd name="T68" fmla="*/ 80 w 289"/>
                <a:gd name="T69" fmla="*/ 103 h 352"/>
                <a:gd name="T70" fmla="*/ 102 w 289"/>
                <a:gd name="T71" fmla="*/ 82 h 352"/>
                <a:gd name="T72" fmla="*/ 129 w 289"/>
                <a:gd name="T73" fmla="*/ 59 h 352"/>
                <a:gd name="T74" fmla="*/ 162 w 289"/>
                <a:gd name="T75" fmla="*/ 38 h 352"/>
                <a:gd name="T76" fmla="*/ 197 w 289"/>
                <a:gd name="T77" fmla="*/ 20 h 352"/>
                <a:gd name="T78" fmla="*/ 227 w 289"/>
                <a:gd name="T79" fmla="*/ 6 h 352"/>
                <a:gd name="T80" fmla="*/ 228 w 289"/>
                <a:gd name="T81" fmla="*/ 0 h 352"/>
                <a:gd name="T82" fmla="*/ 198 w 289"/>
                <a:gd name="T83" fmla="*/ 5 h 352"/>
                <a:gd name="T84" fmla="*/ 162 w 289"/>
                <a:gd name="T85" fmla="*/ 18 h 352"/>
                <a:gd name="T86" fmla="*/ 127 w 289"/>
                <a:gd name="T87" fmla="*/ 36 h 3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2"/>
                <a:gd name="T134" fmla="*/ 289 w 289"/>
                <a:gd name="T135" fmla="*/ 352 h 3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2">
                  <a:moveTo>
                    <a:pt x="113" y="47"/>
                  </a:moveTo>
                  <a:lnTo>
                    <a:pt x="90" y="65"/>
                  </a:lnTo>
                  <a:lnTo>
                    <a:pt x="68" y="85"/>
                  </a:lnTo>
                  <a:lnTo>
                    <a:pt x="48" y="106"/>
                  </a:lnTo>
                  <a:lnTo>
                    <a:pt x="31" y="130"/>
                  </a:lnTo>
                  <a:lnTo>
                    <a:pt x="16" y="156"/>
                  </a:lnTo>
                  <a:lnTo>
                    <a:pt x="5" y="182"/>
                  </a:lnTo>
                  <a:lnTo>
                    <a:pt x="0" y="211"/>
                  </a:lnTo>
                  <a:lnTo>
                    <a:pt x="1" y="241"/>
                  </a:lnTo>
                  <a:lnTo>
                    <a:pt x="3" y="249"/>
                  </a:lnTo>
                  <a:lnTo>
                    <a:pt x="6" y="257"/>
                  </a:lnTo>
                  <a:lnTo>
                    <a:pt x="10" y="264"/>
                  </a:lnTo>
                  <a:lnTo>
                    <a:pt x="14" y="271"/>
                  </a:lnTo>
                  <a:lnTo>
                    <a:pt x="19" y="277"/>
                  </a:lnTo>
                  <a:lnTo>
                    <a:pt x="24" y="284"/>
                  </a:lnTo>
                  <a:lnTo>
                    <a:pt x="31" y="289"/>
                  </a:lnTo>
                  <a:lnTo>
                    <a:pt x="37" y="293"/>
                  </a:lnTo>
                  <a:lnTo>
                    <a:pt x="51" y="302"/>
                  </a:lnTo>
                  <a:lnTo>
                    <a:pt x="64" y="309"/>
                  </a:lnTo>
                  <a:lnTo>
                    <a:pt x="78" y="316"/>
                  </a:lnTo>
                  <a:lnTo>
                    <a:pt x="93" y="321"/>
                  </a:lnTo>
                  <a:lnTo>
                    <a:pt x="107" y="327"/>
                  </a:lnTo>
                  <a:lnTo>
                    <a:pt x="122" y="331"/>
                  </a:lnTo>
                  <a:lnTo>
                    <a:pt x="137" y="335"/>
                  </a:lnTo>
                  <a:lnTo>
                    <a:pt x="151" y="338"/>
                  </a:lnTo>
                  <a:lnTo>
                    <a:pt x="167" y="342"/>
                  </a:lnTo>
                  <a:lnTo>
                    <a:pt x="183" y="344"/>
                  </a:lnTo>
                  <a:lnTo>
                    <a:pt x="198" y="346"/>
                  </a:lnTo>
                  <a:lnTo>
                    <a:pt x="213" y="348"/>
                  </a:lnTo>
                  <a:lnTo>
                    <a:pt x="229" y="349"/>
                  </a:lnTo>
                  <a:lnTo>
                    <a:pt x="245" y="350"/>
                  </a:lnTo>
                  <a:lnTo>
                    <a:pt x="260" y="351"/>
                  </a:lnTo>
                  <a:lnTo>
                    <a:pt x="275" y="352"/>
                  </a:lnTo>
                  <a:lnTo>
                    <a:pt x="280" y="352"/>
                  </a:lnTo>
                  <a:lnTo>
                    <a:pt x="284" y="349"/>
                  </a:lnTo>
                  <a:lnTo>
                    <a:pt x="287" y="346"/>
                  </a:lnTo>
                  <a:lnTo>
                    <a:pt x="289" y="340"/>
                  </a:lnTo>
                  <a:lnTo>
                    <a:pt x="289" y="335"/>
                  </a:lnTo>
                  <a:lnTo>
                    <a:pt x="287" y="331"/>
                  </a:lnTo>
                  <a:lnTo>
                    <a:pt x="283" y="328"/>
                  </a:lnTo>
                  <a:lnTo>
                    <a:pt x="279" y="327"/>
                  </a:lnTo>
                  <a:lnTo>
                    <a:pt x="264" y="327"/>
                  </a:lnTo>
                  <a:lnTo>
                    <a:pt x="250" y="327"/>
                  </a:lnTo>
                  <a:lnTo>
                    <a:pt x="235" y="326"/>
                  </a:lnTo>
                  <a:lnTo>
                    <a:pt x="222" y="324"/>
                  </a:lnTo>
                  <a:lnTo>
                    <a:pt x="207" y="323"/>
                  </a:lnTo>
                  <a:lnTo>
                    <a:pt x="192" y="321"/>
                  </a:lnTo>
                  <a:lnTo>
                    <a:pt x="179" y="319"/>
                  </a:lnTo>
                  <a:lnTo>
                    <a:pt x="164" y="317"/>
                  </a:lnTo>
                  <a:lnTo>
                    <a:pt x="150" y="314"/>
                  </a:lnTo>
                  <a:lnTo>
                    <a:pt x="136" y="311"/>
                  </a:lnTo>
                  <a:lnTo>
                    <a:pt x="122" y="306"/>
                  </a:lnTo>
                  <a:lnTo>
                    <a:pt x="108" y="302"/>
                  </a:lnTo>
                  <a:lnTo>
                    <a:pt x="95" y="298"/>
                  </a:lnTo>
                  <a:lnTo>
                    <a:pt x="82" y="291"/>
                  </a:lnTo>
                  <a:lnTo>
                    <a:pt x="68" y="285"/>
                  </a:lnTo>
                  <a:lnTo>
                    <a:pt x="56" y="278"/>
                  </a:lnTo>
                  <a:lnTo>
                    <a:pt x="45" y="271"/>
                  </a:lnTo>
                  <a:lnTo>
                    <a:pt x="37" y="260"/>
                  </a:lnTo>
                  <a:lnTo>
                    <a:pt x="32" y="250"/>
                  </a:lnTo>
                  <a:lnTo>
                    <a:pt x="27" y="237"/>
                  </a:lnTo>
                  <a:lnTo>
                    <a:pt x="27" y="222"/>
                  </a:lnTo>
                  <a:lnTo>
                    <a:pt x="30" y="203"/>
                  </a:lnTo>
                  <a:lnTo>
                    <a:pt x="34" y="183"/>
                  </a:lnTo>
                  <a:lnTo>
                    <a:pt x="38" y="169"/>
                  </a:lnTo>
                  <a:lnTo>
                    <a:pt x="45" y="153"/>
                  </a:lnTo>
                  <a:lnTo>
                    <a:pt x="54" y="140"/>
                  </a:lnTo>
                  <a:lnTo>
                    <a:pt x="61" y="127"/>
                  </a:lnTo>
                  <a:lnTo>
                    <a:pt x="71" y="115"/>
                  </a:lnTo>
                  <a:lnTo>
                    <a:pt x="80" y="103"/>
                  </a:lnTo>
                  <a:lnTo>
                    <a:pt x="90" y="93"/>
                  </a:lnTo>
                  <a:lnTo>
                    <a:pt x="102" y="82"/>
                  </a:lnTo>
                  <a:lnTo>
                    <a:pt x="116" y="70"/>
                  </a:lnTo>
                  <a:lnTo>
                    <a:pt x="129" y="59"/>
                  </a:lnTo>
                  <a:lnTo>
                    <a:pt x="145" y="49"/>
                  </a:lnTo>
                  <a:lnTo>
                    <a:pt x="162" y="38"/>
                  </a:lnTo>
                  <a:lnTo>
                    <a:pt x="180" y="28"/>
                  </a:lnTo>
                  <a:lnTo>
                    <a:pt x="197" y="20"/>
                  </a:lnTo>
                  <a:lnTo>
                    <a:pt x="212" y="12"/>
                  </a:lnTo>
                  <a:lnTo>
                    <a:pt x="227" y="6"/>
                  </a:lnTo>
                  <a:lnTo>
                    <a:pt x="240" y="1"/>
                  </a:lnTo>
                  <a:lnTo>
                    <a:pt x="228" y="0"/>
                  </a:lnTo>
                  <a:lnTo>
                    <a:pt x="213" y="1"/>
                  </a:lnTo>
                  <a:lnTo>
                    <a:pt x="198" y="5"/>
                  </a:lnTo>
                  <a:lnTo>
                    <a:pt x="180" y="10"/>
                  </a:lnTo>
                  <a:lnTo>
                    <a:pt x="162" y="18"/>
                  </a:lnTo>
                  <a:lnTo>
                    <a:pt x="144" y="26"/>
                  </a:lnTo>
                  <a:lnTo>
                    <a:pt x="127" y="36"/>
                  </a:lnTo>
                  <a:lnTo>
                    <a:pt x="113" y="47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6" name="Freeform 818"/>
            <p:cNvSpPr>
              <a:spLocks noChangeArrowheads="1"/>
            </p:cNvSpPr>
            <p:nvPr/>
          </p:nvSpPr>
          <p:spPr bwMode="auto">
            <a:xfrm>
              <a:off x="3470" y="1978"/>
              <a:ext cx="36" cy="36"/>
            </a:xfrm>
            <a:custGeom>
              <a:avLst/>
              <a:gdLst>
                <a:gd name="T0" fmla="*/ 210 w 252"/>
                <a:gd name="T1" fmla="*/ 72 h 235"/>
                <a:gd name="T2" fmla="*/ 222 w 252"/>
                <a:gd name="T3" fmla="*/ 85 h 235"/>
                <a:gd name="T4" fmla="*/ 228 w 252"/>
                <a:gd name="T5" fmla="*/ 100 h 235"/>
                <a:gd name="T6" fmla="*/ 232 w 252"/>
                <a:gd name="T7" fmla="*/ 116 h 235"/>
                <a:gd name="T8" fmla="*/ 232 w 252"/>
                <a:gd name="T9" fmla="*/ 133 h 235"/>
                <a:gd name="T10" fmla="*/ 230 w 252"/>
                <a:gd name="T11" fmla="*/ 147 h 235"/>
                <a:gd name="T12" fmla="*/ 226 w 252"/>
                <a:gd name="T13" fmla="*/ 159 h 235"/>
                <a:gd name="T14" fmla="*/ 218 w 252"/>
                <a:gd name="T15" fmla="*/ 171 h 235"/>
                <a:gd name="T16" fmla="*/ 211 w 252"/>
                <a:gd name="T17" fmla="*/ 180 h 235"/>
                <a:gd name="T18" fmla="*/ 202 w 252"/>
                <a:gd name="T19" fmla="*/ 191 h 235"/>
                <a:gd name="T20" fmla="*/ 192 w 252"/>
                <a:gd name="T21" fmla="*/ 200 h 235"/>
                <a:gd name="T22" fmla="*/ 183 w 252"/>
                <a:gd name="T23" fmla="*/ 209 h 235"/>
                <a:gd name="T24" fmla="*/ 173 w 252"/>
                <a:gd name="T25" fmla="*/ 219 h 235"/>
                <a:gd name="T26" fmla="*/ 171 w 252"/>
                <a:gd name="T27" fmla="*/ 222 h 235"/>
                <a:gd name="T28" fmla="*/ 170 w 252"/>
                <a:gd name="T29" fmla="*/ 225 h 235"/>
                <a:gd name="T30" fmla="*/ 171 w 252"/>
                <a:gd name="T31" fmla="*/ 229 h 235"/>
                <a:gd name="T32" fmla="*/ 173 w 252"/>
                <a:gd name="T33" fmla="*/ 232 h 235"/>
                <a:gd name="T34" fmla="*/ 176 w 252"/>
                <a:gd name="T35" fmla="*/ 234 h 235"/>
                <a:gd name="T36" fmla="*/ 180 w 252"/>
                <a:gd name="T37" fmla="*/ 235 h 235"/>
                <a:gd name="T38" fmla="*/ 184 w 252"/>
                <a:gd name="T39" fmla="*/ 234 h 235"/>
                <a:gd name="T40" fmla="*/ 187 w 252"/>
                <a:gd name="T41" fmla="*/ 232 h 235"/>
                <a:gd name="T42" fmla="*/ 208 w 252"/>
                <a:gd name="T43" fmla="*/ 218 h 235"/>
                <a:gd name="T44" fmla="*/ 225 w 252"/>
                <a:gd name="T45" fmla="*/ 200 h 235"/>
                <a:gd name="T46" fmla="*/ 239 w 252"/>
                <a:gd name="T47" fmla="*/ 178 h 235"/>
                <a:gd name="T48" fmla="*/ 249 w 252"/>
                <a:gd name="T49" fmla="*/ 156 h 235"/>
                <a:gd name="T50" fmla="*/ 252 w 252"/>
                <a:gd name="T51" fmla="*/ 131 h 235"/>
                <a:gd name="T52" fmla="*/ 250 w 252"/>
                <a:gd name="T53" fmla="*/ 108 h 235"/>
                <a:gd name="T54" fmla="*/ 242 w 252"/>
                <a:gd name="T55" fmla="*/ 85 h 235"/>
                <a:gd name="T56" fmla="*/ 225 w 252"/>
                <a:gd name="T57" fmla="*/ 65 h 235"/>
                <a:gd name="T58" fmla="*/ 212 w 252"/>
                <a:gd name="T59" fmla="*/ 54 h 235"/>
                <a:gd name="T60" fmla="*/ 197 w 252"/>
                <a:gd name="T61" fmla="*/ 45 h 235"/>
                <a:gd name="T62" fmla="*/ 181 w 252"/>
                <a:gd name="T63" fmla="*/ 36 h 235"/>
                <a:gd name="T64" fmla="*/ 164 w 252"/>
                <a:gd name="T65" fmla="*/ 29 h 235"/>
                <a:gd name="T66" fmla="*/ 146 w 252"/>
                <a:gd name="T67" fmla="*/ 22 h 235"/>
                <a:gd name="T68" fmla="*/ 127 w 252"/>
                <a:gd name="T69" fmla="*/ 17 h 235"/>
                <a:gd name="T70" fmla="*/ 109 w 252"/>
                <a:gd name="T71" fmla="*/ 12 h 235"/>
                <a:gd name="T72" fmla="*/ 90 w 252"/>
                <a:gd name="T73" fmla="*/ 7 h 235"/>
                <a:gd name="T74" fmla="*/ 73 w 252"/>
                <a:gd name="T75" fmla="*/ 4 h 235"/>
                <a:gd name="T76" fmla="*/ 57 w 252"/>
                <a:gd name="T77" fmla="*/ 2 h 235"/>
                <a:gd name="T78" fmla="*/ 42 w 252"/>
                <a:gd name="T79" fmla="*/ 0 h 235"/>
                <a:gd name="T80" fmla="*/ 28 w 252"/>
                <a:gd name="T81" fmla="*/ 0 h 235"/>
                <a:gd name="T82" fmla="*/ 17 w 252"/>
                <a:gd name="T83" fmla="*/ 0 h 235"/>
                <a:gd name="T84" fmla="*/ 8 w 252"/>
                <a:gd name="T85" fmla="*/ 1 h 235"/>
                <a:gd name="T86" fmla="*/ 3 w 252"/>
                <a:gd name="T87" fmla="*/ 3 h 235"/>
                <a:gd name="T88" fmla="*/ 0 w 252"/>
                <a:gd name="T89" fmla="*/ 5 h 235"/>
                <a:gd name="T90" fmla="*/ 10 w 252"/>
                <a:gd name="T91" fmla="*/ 7 h 235"/>
                <a:gd name="T92" fmla="*/ 22 w 252"/>
                <a:gd name="T93" fmla="*/ 8 h 235"/>
                <a:gd name="T94" fmla="*/ 33 w 252"/>
                <a:gd name="T95" fmla="*/ 11 h 235"/>
                <a:gd name="T96" fmla="*/ 46 w 252"/>
                <a:gd name="T97" fmla="*/ 13 h 235"/>
                <a:gd name="T98" fmla="*/ 60 w 252"/>
                <a:gd name="T99" fmla="*/ 15 h 235"/>
                <a:gd name="T100" fmla="*/ 73 w 252"/>
                <a:gd name="T101" fmla="*/ 17 h 235"/>
                <a:gd name="T102" fmla="*/ 87 w 252"/>
                <a:gd name="T103" fmla="*/ 20 h 235"/>
                <a:gd name="T104" fmla="*/ 102 w 252"/>
                <a:gd name="T105" fmla="*/ 23 h 235"/>
                <a:gd name="T106" fmla="*/ 115 w 252"/>
                <a:gd name="T107" fmla="*/ 28 h 235"/>
                <a:gd name="T108" fmla="*/ 130 w 252"/>
                <a:gd name="T109" fmla="*/ 32 h 235"/>
                <a:gd name="T110" fmla="*/ 145 w 252"/>
                <a:gd name="T111" fmla="*/ 37 h 235"/>
                <a:gd name="T112" fmla="*/ 159 w 252"/>
                <a:gd name="T113" fmla="*/ 43 h 235"/>
                <a:gd name="T114" fmla="*/ 172 w 252"/>
                <a:gd name="T115" fmla="*/ 49 h 235"/>
                <a:gd name="T116" fmla="*/ 186 w 252"/>
                <a:gd name="T117" fmla="*/ 55 h 235"/>
                <a:gd name="T118" fmla="*/ 198 w 252"/>
                <a:gd name="T119" fmla="*/ 64 h 235"/>
                <a:gd name="T120" fmla="*/ 210 w 252"/>
                <a:gd name="T121" fmla="*/ 72 h 23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2"/>
                <a:gd name="T184" fmla="*/ 0 h 235"/>
                <a:gd name="T185" fmla="*/ 252 w 252"/>
                <a:gd name="T186" fmla="*/ 235 h 23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2" h="235">
                  <a:moveTo>
                    <a:pt x="210" y="72"/>
                  </a:moveTo>
                  <a:lnTo>
                    <a:pt x="222" y="85"/>
                  </a:lnTo>
                  <a:lnTo>
                    <a:pt x="228" y="100"/>
                  </a:lnTo>
                  <a:lnTo>
                    <a:pt x="232" y="116"/>
                  </a:lnTo>
                  <a:lnTo>
                    <a:pt x="232" y="133"/>
                  </a:lnTo>
                  <a:lnTo>
                    <a:pt x="230" y="147"/>
                  </a:lnTo>
                  <a:lnTo>
                    <a:pt x="226" y="159"/>
                  </a:lnTo>
                  <a:lnTo>
                    <a:pt x="218" y="171"/>
                  </a:lnTo>
                  <a:lnTo>
                    <a:pt x="211" y="180"/>
                  </a:lnTo>
                  <a:lnTo>
                    <a:pt x="202" y="191"/>
                  </a:lnTo>
                  <a:lnTo>
                    <a:pt x="192" y="200"/>
                  </a:lnTo>
                  <a:lnTo>
                    <a:pt x="183" y="209"/>
                  </a:lnTo>
                  <a:lnTo>
                    <a:pt x="173" y="219"/>
                  </a:lnTo>
                  <a:lnTo>
                    <a:pt x="171" y="222"/>
                  </a:lnTo>
                  <a:lnTo>
                    <a:pt x="170" y="225"/>
                  </a:lnTo>
                  <a:lnTo>
                    <a:pt x="171" y="229"/>
                  </a:lnTo>
                  <a:lnTo>
                    <a:pt x="173" y="232"/>
                  </a:lnTo>
                  <a:lnTo>
                    <a:pt x="176" y="234"/>
                  </a:lnTo>
                  <a:lnTo>
                    <a:pt x="180" y="235"/>
                  </a:lnTo>
                  <a:lnTo>
                    <a:pt x="184" y="234"/>
                  </a:lnTo>
                  <a:lnTo>
                    <a:pt x="187" y="232"/>
                  </a:lnTo>
                  <a:lnTo>
                    <a:pt x="208" y="218"/>
                  </a:lnTo>
                  <a:lnTo>
                    <a:pt x="225" y="200"/>
                  </a:lnTo>
                  <a:lnTo>
                    <a:pt x="239" y="178"/>
                  </a:lnTo>
                  <a:lnTo>
                    <a:pt x="249" y="156"/>
                  </a:lnTo>
                  <a:lnTo>
                    <a:pt x="252" y="131"/>
                  </a:lnTo>
                  <a:lnTo>
                    <a:pt x="250" y="108"/>
                  </a:lnTo>
                  <a:lnTo>
                    <a:pt x="242" y="85"/>
                  </a:lnTo>
                  <a:lnTo>
                    <a:pt x="225" y="65"/>
                  </a:lnTo>
                  <a:lnTo>
                    <a:pt x="212" y="54"/>
                  </a:lnTo>
                  <a:lnTo>
                    <a:pt x="197" y="45"/>
                  </a:lnTo>
                  <a:lnTo>
                    <a:pt x="181" y="36"/>
                  </a:lnTo>
                  <a:lnTo>
                    <a:pt x="164" y="29"/>
                  </a:lnTo>
                  <a:lnTo>
                    <a:pt x="146" y="22"/>
                  </a:lnTo>
                  <a:lnTo>
                    <a:pt x="127" y="17"/>
                  </a:lnTo>
                  <a:lnTo>
                    <a:pt x="109" y="12"/>
                  </a:lnTo>
                  <a:lnTo>
                    <a:pt x="90" y="7"/>
                  </a:lnTo>
                  <a:lnTo>
                    <a:pt x="73" y="4"/>
                  </a:lnTo>
                  <a:lnTo>
                    <a:pt x="57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0" y="5"/>
                  </a:lnTo>
                  <a:lnTo>
                    <a:pt x="10" y="7"/>
                  </a:lnTo>
                  <a:lnTo>
                    <a:pt x="22" y="8"/>
                  </a:lnTo>
                  <a:lnTo>
                    <a:pt x="33" y="11"/>
                  </a:lnTo>
                  <a:lnTo>
                    <a:pt x="46" y="13"/>
                  </a:lnTo>
                  <a:lnTo>
                    <a:pt x="60" y="15"/>
                  </a:lnTo>
                  <a:lnTo>
                    <a:pt x="73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5" y="28"/>
                  </a:lnTo>
                  <a:lnTo>
                    <a:pt x="130" y="32"/>
                  </a:lnTo>
                  <a:lnTo>
                    <a:pt x="145" y="37"/>
                  </a:lnTo>
                  <a:lnTo>
                    <a:pt x="159" y="43"/>
                  </a:lnTo>
                  <a:lnTo>
                    <a:pt x="172" y="49"/>
                  </a:lnTo>
                  <a:lnTo>
                    <a:pt x="186" y="55"/>
                  </a:lnTo>
                  <a:lnTo>
                    <a:pt x="198" y="64"/>
                  </a:lnTo>
                  <a:lnTo>
                    <a:pt x="210" y="72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7" name="Freeform 819"/>
            <p:cNvSpPr>
              <a:spLocks noChangeArrowheads="1"/>
            </p:cNvSpPr>
            <p:nvPr/>
          </p:nvSpPr>
          <p:spPr bwMode="auto">
            <a:xfrm>
              <a:off x="3400" y="1997"/>
              <a:ext cx="14" cy="34"/>
            </a:xfrm>
            <a:custGeom>
              <a:avLst/>
              <a:gdLst>
                <a:gd name="T0" fmla="*/ 0 w 103"/>
                <a:gd name="T1" fmla="*/ 120 h 220"/>
                <a:gd name="T2" fmla="*/ 0 w 103"/>
                <a:gd name="T3" fmla="*/ 138 h 220"/>
                <a:gd name="T4" fmla="*/ 4 w 103"/>
                <a:gd name="T5" fmla="*/ 155 h 220"/>
                <a:gd name="T6" fmla="*/ 12 w 103"/>
                <a:gd name="T7" fmla="*/ 171 h 220"/>
                <a:gd name="T8" fmla="*/ 22 w 103"/>
                <a:gd name="T9" fmla="*/ 185 h 220"/>
                <a:gd name="T10" fmla="*/ 35 w 103"/>
                <a:gd name="T11" fmla="*/ 197 h 220"/>
                <a:gd name="T12" fmla="*/ 50 w 103"/>
                <a:gd name="T13" fmla="*/ 207 h 220"/>
                <a:gd name="T14" fmla="*/ 66 w 103"/>
                <a:gd name="T15" fmla="*/ 215 h 220"/>
                <a:gd name="T16" fmla="*/ 83 w 103"/>
                <a:gd name="T17" fmla="*/ 219 h 220"/>
                <a:gd name="T18" fmla="*/ 89 w 103"/>
                <a:gd name="T19" fmla="*/ 220 h 220"/>
                <a:gd name="T20" fmla="*/ 94 w 103"/>
                <a:gd name="T21" fmla="*/ 218 h 220"/>
                <a:gd name="T22" fmla="*/ 98 w 103"/>
                <a:gd name="T23" fmla="*/ 215 h 220"/>
                <a:gd name="T24" fmla="*/ 100 w 103"/>
                <a:gd name="T25" fmla="*/ 211 h 220"/>
                <a:gd name="T26" fmla="*/ 100 w 103"/>
                <a:gd name="T27" fmla="*/ 205 h 220"/>
                <a:gd name="T28" fmla="*/ 99 w 103"/>
                <a:gd name="T29" fmla="*/ 200 h 220"/>
                <a:gd name="T30" fmla="*/ 96 w 103"/>
                <a:gd name="T31" fmla="*/ 196 h 220"/>
                <a:gd name="T32" fmla="*/ 91 w 103"/>
                <a:gd name="T33" fmla="*/ 193 h 220"/>
                <a:gd name="T34" fmla="*/ 74 w 103"/>
                <a:gd name="T35" fmla="*/ 187 h 220"/>
                <a:gd name="T36" fmla="*/ 58 w 103"/>
                <a:gd name="T37" fmla="*/ 178 h 220"/>
                <a:gd name="T38" fmla="*/ 45 w 103"/>
                <a:gd name="T39" fmla="*/ 167 h 220"/>
                <a:gd name="T40" fmla="*/ 36 w 103"/>
                <a:gd name="T41" fmla="*/ 154 h 220"/>
                <a:gd name="T42" fmla="*/ 30 w 103"/>
                <a:gd name="T43" fmla="*/ 138 h 220"/>
                <a:gd name="T44" fmla="*/ 27 w 103"/>
                <a:gd name="T45" fmla="*/ 121 h 220"/>
                <a:gd name="T46" fmla="*/ 27 w 103"/>
                <a:gd name="T47" fmla="*/ 103 h 220"/>
                <a:gd name="T48" fmla="*/ 32 w 103"/>
                <a:gd name="T49" fmla="*/ 83 h 220"/>
                <a:gd name="T50" fmla="*/ 39 w 103"/>
                <a:gd name="T51" fmla="*/ 69 h 220"/>
                <a:gd name="T52" fmla="*/ 51 w 103"/>
                <a:gd name="T53" fmla="*/ 56 h 220"/>
                <a:gd name="T54" fmla="*/ 63 w 103"/>
                <a:gd name="T55" fmla="*/ 43 h 220"/>
                <a:gd name="T56" fmla="*/ 77 w 103"/>
                <a:gd name="T57" fmla="*/ 31 h 220"/>
                <a:gd name="T58" fmla="*/ 89 w 103"/>
                <a:gd name="T59" fmla="*/ 21 h 220"/>
                <a:gd name="T60" fmla="*/ 98 w 103"/>
                <a:gd name="T61" fmla="*/ 12 h 220"/>
                <a:gd name="T62" fmla="*/ 103 w 103"/>
                <a:gd name="T63" fmla="*/ 5 h 220"/>
                <a:gd name="T64" fmla="*/ 103 w 103"/>
                <a:gd name="T65" fmla="*/ 0 h 220"/>
                <a:gd name="T66" fmla="*/ 92 w 103"/>
                <a:gd name="T67" fmla="*/ 4 h 220"/>
                <a:gd name="T68" fmla="*/ 77 w 103"/>
                <a:gd name="T69" fmla="*/ 12 h 220"/>
                <a:gd name="T70" fmla="*/ 61 w 103"/>
                <a:gd name="T71" fmla="*/ 25 h 220"/>
                <a:gd name="T72" fmla="*/ 44 w 103"/>
                <a:gd name="T73" fmla="*/ 40 h 220"/>
                <a:gd name="T74" fmla="*/ 29 w 103"/>
                <a:gd name="T75" fmla="*/ 57 h 220"/>
                <a:gd name="T76" fmla="*/ 16 w 103"/>
                <a:gd name="T77" fmla="*/ 77 h 220"/>
                <a:gd name="T78" fmla="*/ 6 w 103"/>
                <a:gd name="T79" fmla="*/ 98 h 220"/>
                <a:gd name="T80" fmla="*/ 0 w 103"/>
                <a:gd name="T81" fmla="*/ 120 h 2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0"/>
                <a:gd name="T125" fmla="*/ 103 w 103"/>
                <a:gd name="T126" fmla="*/ 220 h 2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0">
                  <a:moveTo>
                    <a:pt x="0" y="120"/>
                  </a:moveTo>
                  <a:lnTo>
                    <a:pt x="0" y="138"/>
                  </a:lnTo>
                  <a:lnTo>
                    <a:pt x="4" y="155"/>
                  </a:lnTo>
                  <a:lnTo>
                    <a:pt x="12" y="171"/>
                  </a:lnTo>
                  <a:lnTo>
                    <a:pt x="22" y="185"/>
                  </a:lnTo>
                  <a:lnTo>
                    <a:pt x="35" y="197"/>
                  </a:lnTo>
                  <a:lnTo>
                    <a:pt x="50" y="207"/>
                  </a:lnTo>
                  <a:lnTo>
                    <a:pt x="66" y="215"/>
                  </a:lnTo>
                  <a:lnTo>
                    <a:pt x="83" y="219"/>
                  </a:lnTo>
                  <a:lnTo>
                    <a:pt x="89" y="220"/>
                  </a:lnTo>
                  <a:lnTo>
                    <a:pt x="94" y="218"/>
                  </a:lnTo>
                  <a:lnTo>
                    <a:pt x="98" y="215"/>
                  </a:lnTo>
                  <a:lnTo>
                    <a:pt x="100" y="211"/>
                  </a:lnTo>
                  <a:lnTo>
                    <a:pt x="100" y="205"/>
                  </a:lnTo>
                  <a:lnTo>
                    <a:pt x="99" y="200"/>
                  </a:lnTo>
                  <a:lnTo>
                    <a:pt x="96" y="196"/>
                  </a:lnTo>
                  <a:lnTo>
                    <a:pt x="91" y="193"/>
                  </a:lnTo>
                  <a:lnTo>
                    <a:pt x="74" y="187"/>
                  </a:lnTo>
                  <a:lnTo>
                    <a:pt x="58" y="178"/>
                  </a:lnTo>
                  <a:lnTo>
                    <a:pt x="45" y="167"/>
                  </a:lnTo>
                  <a:lnTo>
                    <a:pt x="36" y="154"/>
                  </a:lnTo>
                  <a:lnTo>
                    <a:pt x="30" y="138"/>
                  </a:lnTo>
                  <a:lnTo>
                    <a:pt x="27" y="121"/>
                  </a:lnTo>
                  <a:lnTo>
                    <a:pt x="27" y="103"/>
                  </a:lnTo>
                  <a:lnTo>
                    <a:pt x="32" y="83"/>
                  </a:lnTo>
                  <a:lnTo>
                    <a:pt x="39" y="69"/>
                  </a:lnTo>
                  <a:lnTo>
                    <a:pt x="51" y="56"/>
                  </a:lnTo>
                  <a:lnTo>
                    <a:pt x="63" y="43"/>
                  </a:lnTo>
                  <a:lnTo>
                    <a:pt x="77" y="31"/>
                  </a:lnTo>
                  <a:lnTo>
                    <a:pt x="89" y="21"/>
                  </a:lnTo>
                  <a:lnTo>
                    <a:pt x="98" y="12"/>
                  </a:lnTo>
                  <a:lnTo>
                    <a:pt x="103" y="5"/>
                  </a:lnTo>
                  <a:lnTo>
                    <a:pt x="103" y="0"/>
                  </a:lnTo>
                  <a:lnTo>
                    <a:pt x="92" y="4"/>
                  </a:lnTo>
                  <a:lnTo>
                    <a:pt x="77" y="12"/>
                  </a:lnTo>
                  <a:lnTo>
                    <a:pt x="61" y="25"/>
                  </a:lnTo>
                  <a:lnTo>
                    <a:pt x="44" y="40"/>
                  </a:lnTo>
                  <a:lnTo>
                    <a:pt x="29" y="57"/>
                  </a:lnTo>
                  <a:lnTo>
                    <a:pt x="16" y="77"/>
                  </a:lnTo>
                  <a:lnTo>
                    <a:pt x="6" y="98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8" name="Freeform 820"/>
            <p:cNvSpPr>
              <a:spLocks noChangeArrowheads="1"/>
            </p:cNvSpPr>
            <p:nvPr/>
          </p:nvSpPr>
          <p:spPr bwMode="auto">
            <a:xfrm>
              <a:off x="3499" y="1976"/>
              <a:ext cx="31" cy="44"/>
            </a:xfrm>
            <a:custGeom>
              <a:avLst/>
              <a:gdLst>
                <a:gd name="T0" fmla="*/ 186 w 220"/>
                <a:gd name="T1" fmla="*/ 115 h 288"/>
                <a:gd name="T2" fmla="*/ 196 w 220"/>
                <a:gd name="T3" fmla="*/ 133 h 288"/>
                <a:gd name="T4" fmla="*/ 202 w 220"/>
                <a:gd name="T5" fmla="*/ 153 h 288"/>
                <a:gd name="T6" fmla="*/ 199 w 220"/>
                <a:gd name="T7" fmla="*/ 174 h 288"/>
                <a:gd name="T8" fmla="*/ 186 w 220"/>
                <a:gd name="T9" fmla="*/ 194 h 288"/>
                <a:gd name="T10" fmla="*/ 168 w 220"/>
                <a:gd name="T11" fmla="*/ 213 h 288"/>
                <a:gd name="T12" fmla="*/ 148 w 220"/>
                <a:gd name="T13" fmla="*/ 229 h 288"/>
                <a:gd name="T14" fmla="*/ 127 w 220"/>
                <a:gd name="T15" fmla="*/ 246 h 288"/>
                <a:gd name="T16" fmla="*/ 115 w 220"/>
                <a:gd name="T17" fmla="*/ 258 h 288"/>
                <a:gd name="T18" fmla="*/ 110 w 220"/>
                <a:gd name="T19" fmla="*/ 267 h 288"/>
                <a:gd name="T20" fmla="*/ 107 w 220"/>
                <a:gd name="T21" fmla="*/ 276 h 288"/>
                <a:gd name="T22" fmla="*/ 109 w 220"/>
                <a:gd name="T23" fmla="*/ 284 h 288"/>
                <a:gd name="T24" fmla="*/ 117 w 220"/>
                <a:gd name="T25" fmla="*/ 288 h 288"/>
                <a:gd name="T26" fmla="*/ 124 w 220"/>
                <a:gd name="T27" fmla="*/ 287 h 288"/>
                <a:gd name="T28" fmla="*/ 138 w 220"/>
                <a:gd name="T29" fmla="*/ 271 h 288"/>
                <a:gd name="T30" fmla="*/ 161 w 220"/>
                <a:gd name="T31" fmla="*/ 250 h 288"/>
                <a:gd name="T32" fmla="*/ 185 w 220"/>
                <a:gd name="T33" fmla="*/ 229 h 288"/>
                <a:gd name="T34" fmla="*/ 206 w 220"/>
                <a:gd name="T35" fmla="*/ 204 h 288"/>
                <a:gd name="T36" fmla="*/ 219 w 220"/>
                <a:gd name="T37" fmla="*/ 173 h 288"/>
                <a:gd name="T38" fmla="*/ 218 w 220"/>
                <a:gd name="T39" fmla="*/ 141 h 288"/>
                <a:gd name="T40" fmla="*/ 204 w 220"/>
                <a:gd name="T41" fmla="*/ 111 h 288"/>
                <a:gd name="T42" fmla="*/ 182 w 220"/>
                <a:gd name="T43" fmla="*/ 86 h 288"/>
                <a:gd name="T44" fmla="*/ 158 w 220"/>
                <a:gd name="T45" fmla="*/ 70 h 288"/>
                <a:gd name="T46" fmla="*/ 134 w 220"/>
                <a:gd name="T47" fmla="*/ 56 h 288"/>
                <a:gd name="T48" fmla="*/ 109 w 220"/>
                <a:gd name="T49" fmla="*/ 43 h 288"/>
                <a:gd name="T50" fmla="*/ 83 w 220"/>
                <a:gd name="T51" fmla="*/ 29 h 288"/>
                <a:gd name="T52" fmla="*/ 59 w 220"/>
                <a:gd name="T53" fmla="*/ 17 h 288"/>
                <a:gd name="T54" fmla="*/ 36 w 220"/>
                <a:gd name="T55" fmla="*/ 7 h 288"/>
                <a:gd name="T56" fmla="*/ 18 w 220"/>
                <a:gd name="T57" fmla="*/ 1 h 288"/>
                <a:gd name="T58" fmla="*/ 4 w 220"/>
                <a:gd name="T59" fmla="*/ 0 h 288"/>
                <a:gd name="T60" fmla="*/ 9 w 220"/>
                <a:gd name="T61" fmla="*/ 7 h 288"/>
                <a:gd name="T62" fmla="*/ 31 w 220"/>
                <a:gd name="T63" fmla="*/ 18 h 288"/>
                <a:gd name="T64" fmla="*/ 54 w 220"/>
                <a:gd name="T65" fmla="*/ 29 h 288"/>
                <a:gd name="T66" fmla="*/ 77 w 220"/>
                <a:gd name="T67" fmla="*/ 40 h 288"/>
                <a:gd name="T68" fmla="*/ 101 w 220"/>
                <a:gd name="T69" fmla="*/ 53 h 288"/>
                <a:gd name="T70" fmla="*/ 124 w 220"/>
                <a:gd name="T71" fmla="*/ 66 h 288"/>
                <a:gd name="T72" fmla="*/ 147 w 220"/>
                <a:gd name="T73" fmla="*/ 82 h 288"/>
                <a:gd name="T74" fmla="*/ 168 w 220"/>
                <a:gd name="T75" fmla="*/ 98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0"/>
                <a:gd name="T115" fmla="*/ 0 h 288"/>
                <a:gd name="T116" fmla="*/ 220 w 220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0" h="288">
                  <a:moveTo>
                    <a:pt x="179" y="108"/>
                  </a:moveTo>
                  <a:lnTo>
                    <a:pt x="186" y="115"/>
                  </a:lnTo>
                  <a:lnTo>
                    <a:pt x="191" y="124"/>
                  </a:lnTo>
                  <a:lnTo>
                    <a:pt x="196" y="133"/>
                  </a:lnTo>
                  <a:lnTo>
                    <a:pt x="200" y="143"/>
                  </a:lnTo>
                  <a:lnTo>
                    <a:pt x="202" y="153"/>
                  </a:lnTo>
                  <a:lnTo>
                    <a:pt x="201" y="163"/>
                  </a:lnTo>
                  <a:lnTo>
                    <a:pt x="199" y="174"/>
                  </a:lnTo>
                  <a:lnTo>
                    <a:pt x="193" y="184"/>
                  </a:lnTo>
                  <a:lnTo>
                    <a:pt x="186" y="194"/>
                  </a:lnTo>
                  <a:lnTo>
                    <a:pt x="178" y="204"/>
                  </a:lnTo>
                  <a:lnTo>
                    <a:pt x="168" y="213"/>
                  </a:lnTo>
                  <a:lnTo>
                    <a:pt x="159" y="221"/>
                  </a:lnTo>
                  <a:lnTo>
                    <a:pt x="148" y="229"/>
                  </a:lnTo>
                  <a:lnTo>
                    <a:pt x="138" y="237"/>
                  </a:lnTo>
                  <a:lnTo>
                    <a:pt x="127" y="246"/>
                  </a:lnTo>
                  <a:lnTo>
                    <a:pt x="118" y="255"/>
                  </a:lnTo>
                  <a:lnTo>
                    <a:pt x="115" y="258"/>
                  </a:lnTo>
                  <a:lnTo>
                    <a:pt x="112" y="263"/>
                  </a:lnTo>
                  <a:lnTo>
                    <a:pt x="110" y="267"/>
                  </a:lnTo>
                  <a:lnTo>
                    <a:pt x="108" y="271"/>
                  </a:lnTo>
                  <a:lnTo>
                    <a:pt x="107" y="276"/>
                  </a:lnTo>
                  <a:lnTo>
                    <a:pt x="107" y="280"/>
                  </a:lnTo>
                  <a:lnTo>
                    <a:pt x="109" y="284"/>
                  </a:lnTo>
                  <a:lnTo>
                    <a:pt x="112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4" y="287"/>
                  </a:lnTo>
                  <a:lnTo>
                    <a:pt x="127" y="284"/>
                  </a:lnTo>
                  <a:lnTo>
                    <a:pt x="138" y="271"/>
                  </a:lnTo>
                  <a:lnTo>
                    <a:pt x="149" y="261"/>
                  </a:lnTo>
                  <a:lnTo>
                    <a:pt x="161" y="250"/>
                  </a:lnTo>
                  <a:lnTo>
                    <a:pt x="173" y="239"/>
                  </a:lnTo>
                  <a:lnTo>
                    <a:pt x="185" y="229"/>
                  </a:lnTo>
                  <a:lnTo>
                    <a:pt x="196" y="217"/>
                  </a:lnTo>
                  <a:lnTo>
                    <a:pt x="206" y="204"/>
                  </a:lnTo>
                  <a:lnTo>
                    <a:pt x="213" y="190"/>
                  </a:lnTo>
                  <a:lnTo>
                    <a:pt x="219" y="173"/>
                  </a:lnTo>
                  <a:lnTo>
                    <a:pt x="220" y="157"/>
                  </a:lnTo>
                  <a:lnTo>
                    <a:pt x="218" y="141"/>
                  </a:lnTo>
                  <a:lnTo>
                    <a:pt x="212" y="125"/>
                  </a:lnTo>
                  <a:lnTo>
                    <a:pt x="204" y="111"/>
                  </a:lnTo>
                  <a:lnTo>
                    <a:pt x="194" y="97"/>
                  </a:lnTo>
                  <a:lnTo>
                    <a:pt x="182" y="86"/>
                  </a:lnTo>
                  <a:lnTo>
                    <a:pt x="168" y="77"/>
                  </a:lnTo>
                  <a:lnTo>
                    <a:pt x="158" y="70"/>
                  </a:lnTo>
                  <a:lnTo>
                    <a:pt x="146" y="64"/>
                  </a:lnTo>
                  <a:lnTo>
                    <a:pt x="134" y="56"/>
                  </a:lnTo>
                  <a:lnTo>
                    <a:pt x="122" y="50"/>
                  </a:lnTo>
                  <a:lnTo>
                    <a:pt x="109" y="43"/>
                  </a:lnTo>
                  <a:lnTo>
                    <a:pt x="96" y="36"/>
                  </a:lnTo>
                  <a:lnTo>
                    <a:pt x="83" y="29"/>
                  </a:lnTo>
                  <a:lnTo>
                    <a:pt x="70" y="22"/>
                  </a:lnTo>
                  <a:lnTo>
                    <a:pt x="59" y="17"/>
                  </a:lnTo>
                  <a:lnTo>
                    <a:pt x="47" y="12"/>
                  </a:lnTo>
                  <a:lnTo>
                    <a:pt x="36" y="7"/>
                  </a:lnTo>
                  <a:lnTo>
                    <a:pt x="26" y="4"/>
                  </a:lnTo>
                  <a:lnTo>
                    <a:pt x="18" y="1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9" y="7"/>
                  </a:lnTo>
                  <a:lnTo>
                    <a:pt x="20" y="13"/>
                  </a:lnTo>
                  <a:lnTo>
                    <a:pt x="31" y="18"/>
                  </a:lnTo>
                  <a:lnTo>
                    <a:pt x="42" y="23"/>
                  </a:lnTo>
                  <a:lnTo>
                    <a:pt x="54" y="29"/>
                  </a:lnTo>
                  <a:lnTo>
                    <a:pt x="65" y="34"/>
                  </a:lnTo>
                  <a:lnTo>
                    <a:pt x="77" y="40"/>
                  </a:lnTo>
                  <a:lnTo>
                    <a:pt x="88" y="47"/>
                  </a:lnTo>
                  <a:lnTo>
                    <a:pt x="101" y="53"/>
                  </a:lnTo>
                  <a:lnTo>
                    <a:pt x="112" y="60"/>
                  </a:lnTo>
                  <a:lnTo>
                    <a:pt x="124" y="66"/>
                  </a:lnTo>
                  <a:lnTo>
                    <a:pt x="136" y="74"/>
                  </a:lnTo>
                  <a:lnTo>
                    <a:pt x="147" y="82"/>
                  </a:lnTo>
                  <a:lnTo>
                    <a:pt x="158" y="90"/>
                  </a:lnTo>
                  <a:lnTo>
                    <a:pt x="168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39" name="Freeform 821"/>
            <p:cNvSpPr>
              <a:spLocks noChangeArrowheads="1"/>
            </p:cNvSpPr>
            <p:nvPr/>
          </p:nvSpPr>
          <p:spPr bwMode="auto">
            <a:xfrm>
              <a:off x="3469" y="2043"/>
              <a:ext cx="119" cy="76"/>
            </a:xfrm>
            <a:custGeom>
              <a:avLst/>
              <a:gdLst>
                <a:gd name="T0" fmla="*/ 141 w 1070"/>
                <a:gd name="T1" fmla="*/ 0 h 844"/>
                <a:gd name="T2" fmla="*/ 1070 w 1070"/>
                <a:gd name="T3" fmla="*/ 194 h 844"/>
                <a:gd name="T4" fmla="*/ 919 w 1070"/>
                <a:gd name="T5" fmla="*/ 844 h 844"/>
                <a:gd name="T6" fmla="*/ 0 w 1070"/>
                <a:gd name="T7" fmla="*/ 624 h 844"/>
                <a:gd name="T8" fmla="*/ 141 w 1070"/>
                <a:gd name="T9" fmla="*/ 0 h 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0"/>
                <a:gd name="T16" fmla="*/ 0 h 844"/>
                <a:gd name="T17" fmla="*/ 1070 w 1070"/>
                <a:gd name="T18" fmla="*/ 844 h 8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0" h="844">
                  <a:moveTo>
                    <a:pt x="141" y="0"/>
                  </a:moveTo>
                  <a:lnTo>
                    <a:pt x="1070" y="194"/>
                  </a:lnTo>
                  <a:lnTo>
                    <a:pt x="919" y="844"/>
                  </a:lnTo>
                  <a:lnTo>
                    <a:pt x="0" y="6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0" name="Freeform 822"/>
            <p:cNvSpPr>
              <a:spLocks noChangeArrowheads="1"/>
            </p:cNvSpPr>
            <p:nvPr/>
          </p:nvSpPr>
          <p:spPr bwMode="auto">
            <a:xfrm>
              <a:off x="3479" y="2045"/>
              <a:ext cx="91" cy="30"/>
            </a:xfrm>
            <a:custGeom>
              <a:avLst/>
              <a:gdLst>
                <a:gd name="T0" fmla="*/ 97 w 819"/>
                <a:gd name="T1" fmla="*/ 0 h 333"/>
                <a:gd name="T2" fmla="*/ 819 w 819"/>
                <a:gd name="T3" fmla="*/ 139 h 333"/>
                <a:gd name="T4" fmla="*/ 172 w 819"/>
                <a:gd name="T5" fmla="*/ 98 h 333"/>
                <a:gd name="T6" fmla="*/ 0 w 819"/>
                <a:gd name="T7" fmla="*/ 333 h 333"/>
                <a:gd name="T8" fmla="*/ 97 w 819"/>
                <a:gd name="T9" fmla="*/ 0 h 3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9"/>
                <a:gd name="T16" fmla="*/ 0 h 333"/>
                <a:gd name="T17" fmla="*/ 819 w 819"/>
                <a:gd name="T18" fmla="*/ 333 h 3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9" h="333">
                  <a:moveTo>
                    <a:pt x="97" y="0"/>
                  </a:moveTo>
                  <a:lnTo>
                    <a:pt x="819" y="139"/>
                  </a:lnTo>
                  <a:lnTo>
                    <a:pt x="172" y="98"/>
                  </a:lnTo>
                  <a:lnTo>
                    <a:pt x="0" y="33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1" name="Freeform 823"/>
            <p:cNvSpPr>
              <a:spLocks noChangeArrowheads="1"/>
            </p:cNvSpPr>
            <p:nvPr/>
          </p:nvSpPr>
          <p:spPr bwMode="auto">
            <a:xfrm>
              <a:off x="3457" y="2134"/>
              <a:ext cx="120" cy="27"/>
            </a:xfrm>
            <a:custGeom>
              <a:avLst/>
              <a:gdLst>
                <a:gd name="T0" fmla="*/ 34 w 1083"/>
                <a:gd name="T1" fmla="*/ 0 h 306"/>
                <a:gd name="T2" fmla="*/ 1083 w 1083"/>
                <a:gd name="T3" fmla="*/ 261 h 306"/>
                <a:gd name="T4" fmla="*/ 1055 w 1083"/>
                <a:gd name="T5" fmla="*/ 306 h 306"/>
                <a:gd name="T6" fmla="*/ 0 w 1083"/>
                <a:gd name="T7" fmla="*/ 28 h 306"/>
                <a:gd name="T8" fmla="*/ 34 w 1083"/>
                <a:gd name="T9" fmla="*/ 0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3"/>
                <a:gd name="T16" fmla="*/ 0 h 306"/>
                <a:gd name="T17" fmla="*/ 1083 w 108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3" h="306">
                  <a:moveTo>
                    <a:pt x="34" y="0"/>
                  </a:moveTo>
                  <a:lnTo>
                    <a:pt x="1083" y="261"/>
                  </a:lnTo>
                  <a:lnTo>
                    <a:pt x="1055" y="306"/>
                  </a:lnTo>
                  <a:lnTo>
                    <a:pt x="0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2" name="Freeform 824"/>
            <p:cNvSpPr>
              <a:spLocks noChangeArrowheads="1"/>
            </p:cNvSpPr>
            <p:nvPr/>
          </p:nvSpPr>
          <p:spPr bwMode="auto">
            <a:xfrm>
              <a:off x="3446" y="2143"/>
              <a:ext cx="121" cy="28"/>
            </a:xfrm>
            <a:custGeom>
              <a:avLst/>
              <a:gdLst>
                <a:gd name="T0" fmla="*/ 39 w 1088"/>
                <a:gd name="T1" fmla="*/ 0 h 311"/>
                <a:gd name="T2" fmla="*/ 1088 w 1088"/>
                <a:gd name="T3" fmla="*/ 260 h 311"/>
                <a:gd name="T4" fmla="*/ 1055 w 1088"/>
                <a:gd name="T5" fmla="*/ 311 h 311"/>
                <a:gd name="T6" fmla="*/ 0 w 1088"/>
                <a:gd name="T7" fmla="*/ 34 h 311"/>
                <a:gd name="T8" fmla="*/ 39 w 1088"/>
                <a:gd name="T9" fmla="*/ 0 h 3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8"/>
                <a:gd name="T16" fmla="*/ 0 h 311"/>
                <a:gd name="T17" fmla="*/ 1088 w 1088"/>
                <a:gd name="T18" fmla="*/ 311 h 3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8" h="311">
                  <a:moveTo>
                    <a:pt x="39" y="0"/>
                  </a:moveTo>
                  <a:lnTo>
                    <a:pt x="1088" y="260"/>
                  </a:lnTo>
                  <a:lnTo>
                    <a:pt x="1055" y="311"/>
                  </a:lnTo>
                  <a:lnTo>
                    <a:pt x="0" y="3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3" name="Freeform 825"/>
            <p:cNvSpPr>
              <a:spLocks noChangeArrowheads="1"/>
            </p:cNvSpPr>
            <p:nvPr/>
          </p:nvSpPr>
          <p:spPr bwMode="auto">
            <a:xfrm>
              <a:off x="3465" y="2168"/>
              <a:ext cx="18" cy="6"/>
            </a:xfrm>
            <a:custGeom>
              <a:avLst/>
              <a:gdLst>
                <a:gd name="T0" fmla="*/ 16 w 164"/>
                <a:gd name="T1" fmla="*/ 1 h 72"/>
                <a:gd name="T2" fmla="*/ 21 w 164"/>
                <a:gd name="T3" fmla="*/ 1 h 72"/>
                <a:gd name="T4" fmla="*/ 35 w 164"/>
                <a:gd name="T5" fmla="*/ 0 h 72"/>
                <a:gd name="T6" fmla="*/ 54 w 164"/>
                <a:gd name="T7" fmla="*/ 0 h 72"/>
                <a:gd name="T8" fmla="*/ 78 w 164"/>
                <a:gd name="T9" fmla="*/ 2 h 72"/>
                <a:gd name="T10" fmla="*/ 104 w 164"/>
                <a:gd name="T11" fmla="*/ 7 h 72"/>
                <a:gd name="T12" fmla="*/ 128 w 164"/>
                <a:gd name="T13" fmla="*/ 17 h 72"/>
                <a:gd name="T14" fmla="*/ 149 w 164"/>
                <a:gd name="T15" fmla="*/ 31 h 72"/>
                <a:gd name="T16" fmla="*/ 164 w 164"/>
                <a:gd name="T17" fmla="*/ 51 h 72"/>
                <a:gd name="T18" fmla="*/ 164 w 164"/>
                <a:gd name="T19" fmla="*/ 52 h 72"/>
                <a:gd name="T20" fmla="*/ 164 w 164"/>
                <a:gd name="T21" fmla="*/ 57 h 72"/>
                <a:gd name="T22" fmla="*/ 163 w 164"/>
                <a:gd name="T23" fmla="*/ 62 h 72"/>
                <a:gd name="T24" fmla="*/ 161 w 164"/>
                <a:gd name="T25" fmla="*/ 67 h 72"/>
                <a:gd name="T26" fmla="*/ 156 w 164"/>
                <a:gd name="T27" fmla="*/ 71 h 72"/>
                <a:gd name="T28" fmla="*/ 149 w 164"/>
                <a:gd name="T29" fmla="*/ 72 h 72"/>
                <a:gd name="T30" fmla="*/ 138 w 164"/>
                <a:gd name="T31" fmla="*/ 71 h 72"/>
                <a:gd name="T32" fmla="*/ 124 w 164"/>
                <a:gd name="T33" fmla="*/ 65 h 72"/>
                <a:gd name="T34" fmla="*/ 124 w 164"/>
                <a:gd name="T35" fmla="*/ 63 h 72"/>
                <a:gd name="T36" fmla="*/ 123 w 164"/>
                <a:gd name="T37" fmla="*/ 59 h 72"/>
                <a:gd name="T38" fmla="*/ 120 w 164"/>
                <a:gd name="T39" fmla="*/ 52 h 72"/>
                <a:gd name="T40" fmla="*/ 113 w 164"/>
                <a:gd name="T41" fmla="*/ 45 h 72"/>
                <a:gd name="T42" fmla="*/ 100 w 164"/>
                <a:gd name="T43" fmla="*/ 38 h 72"/>
                <a:gd name="T44" fmla="*/ 81 w 164"/>
                <a:gd name="T45" fmla="*/ 32 h 72"/>
                <a:gd name="T46" fmla="*/ 55 w 164"/>
                <a:gd name="T47" fmla="*/ 29 h 72"/>
                <a:gd name="T48" fmla="*/ 20 w 164"/>
                <a:gd name="T49" fmla="*/ 29 h 72"/>
                <a:gd name="T50" fmla="*/ 18 w 164"/>
                <a:gd name="T51" fmla="*/ 29 h 72"/>
                <a:gd name="T52" fmla="*/ 14 w 164"/>
                <a:gd name="T53" fmla="*/ 27 h 72"/>
                <a:gd name="T54" fmla="*/ 9 w 164"/>
                <a:gd name="T55" fmla="*/ 25 h 72"/>
                <a:gd name="T56" fmla="*/ 4 w 164"/>
                <a:gd name="T57" fmla="*/ 22 h 72"/>
                <a:gd name="T58" fmla="*/ 0 w 164"/>
                <a:gd name="T59" fmla="*/ 18 h 72"/>
                <a:gd name="T60" fmla="*/ 0 w 164"/>
                <a:gd name="T61" fmla="*/ 14 h 72"/>
                <a:gd name="T62" fmla="*/ 5 w 164"/>
                <a:gd name="T63" fmla="*/ 7 h 72"/>
                <a:gd name="T64" fmla="*/ 16 w 164"/>
                <a:gd name="T65" fmla="*/ 1 h 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4"/>
                <a:gd name="T100" fmla="*/ 0 h 72"/>
                <a:gd name="T101" fmla="*/ 164 w 164"/>
                <a:gd name="T102" fmla="*/ 72 h 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4" h="72">
                  <a:moveTo>
                    <a:pt x="16" y="1"/>
                  </a:moveTo>
                  <a:lnTo>
                    <a:pt x="21" y="1"/>
                  </a:lnTo>
                  <a:lnTo>
                    <a:pt x="35" y="0"/>
                  </a:lnTo>
                  <a:lnTo>
                    <a:pt x="54" y="0"/>
                  </a:lnTo>
                  <a:lnTo>
                    <a:pt x="78" y="2"/>
                  </a:lnTo>
                  <a:lnTo>
                    <a:pt x="104" y="7"/>
                  </a:lnTo>
                  <a:lnTo>
                    <a:pt x="128" y="17"/>
                  </a:lnTo>
                  <a:lnTo>
                    <a:pt x="149" y="31"/>
                  </a:lnTo>
                  <a:lnTo>
                    <a:pt x="164" y="51"/>
                  </a:lnTo>
                  <a:lnTo>
                    <a:pt x="164" y="52"/>
                  </a:lnTo>
                  <a:lnTo>
                    <a:pt x="164" y="57"/>
                  </a:lnTo>
                  <a:lnTo>
                    <a:pt x="163" y="62"/>
                  </a:lnTo>
                  <a:lnTo>
                    <a:pt x="161" y="67"/>
                  </a:lnTo>
                  <a:lnTo>
                    <a:pt x="156" y="71"/>
                  </a:lnTo>
                  <a:lnTo>
                    <a:pt x="149" y="72"/>
                  </a:lnTo>
                  <a:lnTo>
                    <a:pt x="138" y="71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3" y="59"/>
                  </a:lnTo>
                  <a:lnTo>
                    <a:pt x="120" y="52"/>
                  </a:lnTo>
                  <a:lnTo>
                    <a:pt x="113" y="45"/>
                  </a:lnTo>
                  <a:lnTo>
                    <a:pt x="100" y="38"/>
                  </a:lnTo>
                  <a:lnTo>
                    <a:pt x="81" y="32"/>
                  </a:lnTo>
                  <a:lnTo>
                    <a:pt x="55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4" y="27"/>
                  </a:lnTo>
                  <a:lnTo>
                    <a:pt x="9" y="25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5" y="7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4" name="Freeform 826"/>
            <p:cNvSpPr>
              <a:spLocks noChangeArrowheads="1"/>
            </p:cNvSpPr>
            <p:nvPr/>
          </p:nvSpPr>
          <p:spPr bwMode="auto">
            <a:xfrm>
              <a:off x="3468" y="2122"/>
              <a:ext cx="17" cy="10"/>
            </a:xfrm>
            <a:custGeom>
              <a:avLst/>
              <a:gdLst>
                <a:gd name="T0" fmla="*/ 45 w 146"/>
                <a:gd name="T1" fmla="*/ 0 h 109"/>
                <a:gd name="T2" fmla="*/ 42 w 146"/>
                <a:gd name="T3" fmla="*/ 0 h 109"/>
                <a:gd name="T4" fmla="*/ 35 w 146"/>
                <a:gd name="T5" fmla="*/ 3 h 109"/>
                <a:gd name="T6" fmla="*/ 26 w 146"/>
                <a:gd name="T7" fmla="*/ 7 h 109"/>
                <a:gd name="T8" fmla="*/ 15 w 146"/>
                <a:gd name="T9" fmla="*/ 14 h 109"/>
                <a:gd name="T10" fmla="*/ 6 w 146"/>
                <a:gd name="T11" fmla="*/ 24 h 109"/>
                <a:gd name="T12" fmla="*/ 1 w 146"/>
                <a:gd name="T13" fmla="*/ 39 h 109"/>
                <a:gd name="T14" fmla="*/ 0 w 146"/>
                <a:gd name="T15" fmla="*/ 59 h 109"/>
                <a:gd name="T16" fmla="*/ 6 w 146"/>
                <a:gd name="T17" fmla="*/ 85 h 109"/>
                <a:gd name="T18" fmla="*/ 85 w 146"/>
                <a:gd name="T19" fmla="*/ 109 h 109"/>
                <a:gd name="T20" fmla="*/ 84 w 146"/>
                <a:gd name="T21" fmla="*/ 104 h 109"/>
                <a:gd name="T22" fmla="*/ 84 w 146"/>
                <a:gd name="T23" fmla="*/ 93 h 109"/>
                <a:gd name="T24" fmla="*/ 84 w 146"/>
                <a:gd name="T25" fmla="*/ 76 h 109"/>
                <a:gd name="T26" fmla="*/ 87 w 146"/>
                <a:gd name="T27" fmla="*/ 58 h 109"/>
                <a:gd name="T28" fmla="*/ 93 w 146"/>
                <a:gd name="T29" fmla="*/ 40 h 109"/>
                <a:gd name="T30" fmla="*/ 104 w 146"/>
                <a:gd name="T31" fmla="*/ 27 h 109"/>
                <a:gd name="T32" fmla="*/ 121 w 146"/>
                <a:gd name="T33" fmla="*/ 20 h 109"/>
                <a:gd name="T34" fmla="*/ 146 w 146"/>
                <a:gd name="T35" fmla="*/ 23 h 109"/>
                <a:gd name="T36" fmla="*/ 45 w 146"/>
                <a:gd name="T37" fmla="*/ 0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9"/>
                <a:gd name="T59" fmla="*/ 146 w 146"/>
                <a:gd name="T60" fmla="*/ 109 h 10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9">
                  <a:moveTo>
                    <a:pt x="45" y="0"/>
                  </a:moveTo>
                  <a:lnTo>
                    <a:pt x="42" y="0"/>
                  </a:lnTo>
                  <a:lnTo>
                    <a:pt x="35" y="3"/>
                  </a:lnTo>
                  <a:lnTo>
                    <a:pt x="26" y="7"/>
                  </a:lnTo>
                  <a:lnTo>
                    <a:pt x="15" y="14"/>
                  </a:lnTo>
                  <a:lnTo>
                    <a:pt x="6" y="24"/>
                  </a:lnTo>
                  <a:lnTo>
                    <a:pt x="1" y="39"/>
                  </a:lnTo>
                  <a:lnTo>
                    <a:pt x="0" y="59"/>
                  </a:lnTo>
                  <a:lnTo>
                    <a:pt x="6" y="85"/>
                  </a:lnTo>
                  <a:lnTo>
                    <a:pt x="85" y="109"/>
                  </a:lnTo>
                  <a:lnTo>
                    <a:pt x="84" y="104"/>
                  </a:lnTo>
                  <a:lnTo>
                    <a:pt x="84" y="93"/>
                  </a:lnTo>
                  <a:lnTo>
                    <a:pt x="84" y="76"/>
                  </a:lnTo>
                  <a:lnTo>
                    <a:pt x="87" y="58"/>
                  </a:lnTo>
                  <a:lnTo>
                    <a:pt x="93" y="40"/>
                  </a:lnTo>
                  <a:lnTo>
                    <a:pt x="104" y="27"/>
                  </a:lnTo>
                  <a:lnTo>
                    <a:pt x="121" y="20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5" name="Freeform 827"/>
            <p:cNvSpPr>
              <a:spLocks noChangeArrowheads="1"/>
            </p:cNvSpPr>
            <p:nvPr/>
          </p:nvSpPr>
          <p:spPr bwMode="auto">
            <a:xfrm>
              <a:off x="3561" y="2139"/>
              <a:ext cx="17" cy="9"/>
            </a:xfrm>
            <a:custGeom>
              <a:avLst/>
              <a:gdLst>
                <a:gd name="T0" fmla="*/ 45 w 146"/>
                <a:gd name="T1" fmla="*/ 0 h 107"/>
                <a:gd name="T2" fmla="*/ 42 w 146"/>
                <a:gd name="T3" fmla="*/ 0 h 107"/>
                <a:gd name="T4" fmla="*/ 35 w 146"/>
                <a:gd name="T5" fmla="*/ 2 h 107"/>
                <a:gd name="T6" fmla="*/ 25 w 146"/>
                <a:gd name="T7" fmla="*/ 6 h 107"/>
                <a:gd name="T8" fmla="*/ 15 w 146"/>
                <a:gd name="T9" fmla="*/ 12 h 107"/>
                <a:gd name="T10" fmla="*/ 6 w 146"/>
                <a:gd name="T11" fmla="*/ 23 h 107"/>
                <a:gd name="T12" fmla="*/ 0 w 146"/>
                <a:gd name="T13" fmla="*/ 38 h 107"/>
                <a:gd name="T14" fmla="*/ 0 w 146"/>
                <a:gd name="T15" fmla="*/ 58 h 107"/>
                <a:gd name="T16" fmla="*/ 6 w 146"/>
                <a:gd name="T17" fmla="*/ 85 h 107"/>
                <a:gd name="T18" fmla="*/ 84 w 146"/>
                <a:gd name="T19" fmla="*/ 107 h 107"/>
                <a:gd name="T20" fmla="*/ 83 w 146"/>
                <a:gd name="T21" fmla="*/ 103 h 107"/>
                <a:gd name="T22" fmla="*/ 83 w 146"/>
                <a:gd name="T23" fmla="*/ 91 h 107"/>
                <a:gd name="T24" fmla="*/ 83 w 146"/>
                <a:gd name="T25" fmla="*/ 75 h 107"/>
                <a:gd name="T26" fmla="*/ 86 w 146"/>
                <a:gd name="T27" fmla="*/ 56 h 107"/>
                <a:gd name="T28" fmla="*/ 92 w 146"/>
                <a:gd name="T29" fmla="*/ 40 h 107"/>
                <a:gd name="T30" fmla="*/ 103 w 146"/>
                <a:gd name="T31" fmla="*/ 27 h 107"/>
                <a:gd name="T32" fmla="*/ 121 w 146"/>
                <a:gd name="T33" fmla="*/ 19 h 107"/>
                <a:gd name="T34" fmla="*/ 146 w 146"/>
                <a:gd name="T35" fmla="*/ 23 h 107"/>
                <a:gd name="T36" fmla="*/ 45 w 146"/>
                <a:gd name="T37" fmla="*/ 0 h 1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7"/>
                <a:gd name="T59" fmla="*/ 146 w 146"/>
                <a:gd name="T60" fmla="*/ 107 h 1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7">
                  <a:moveTo>
                    <a:pt x="45" y="0"/>
                  </a:moveTo>
                  <a:lnTo>
                    <a:pt x="42" y="0"/>
                  </a:lnTo>
                  <a:lnTo>
                    <a:pt x="35" y="2"/>
                  </a:lnTo>
                  <a:lnTo>
                    <a:pt x="25" y="6"/>
                  </a:lnTo>
                  <a:lnTo>
                    <a:pt x="15" y="12"/>
                  </a:lnTo>
                  <a:lnTo>
                    <a:pt x="6" y="23"/>
                  </a:lnTo>
                  <a:lnTo>
                    <a:pt x="0" y="38"/>
                  </a:lnTo>
                  <a:lnTo>
                    <a:pt x="0" y="58"/>
                  </a:lnTo>
                  <a:lnTo>
                    <a:pt x="6" y="85"/>
                  </a:lnTo>
                  <a:lnTo>
                    <a:pt x="84" y="107"/>
                  </a:lnTo>
                  <a:lnTo>
                    <a:pt x="83" y="103"/>
                  </a:lnTo>
                  <a:lnTo>
                    <a:pt x="83" y="91"/>
                  </a:lnTo>
                  <a:lnTo>
                    <a:pt x="83" y="75"/>
                  </a:lnTo>
                  <a:lnTo>
                    <a:pt x="86" y="56"/>
                  </a:lnTo>
                  <a:lnTo>
                    <a:pt x="92" y="40"/>
                  </a:lnTo>
                  <a:lnTo>
                    <a:pt x="103" y="27"/>
                  </a:lnTo>
                  <a:lnTo>
                    <a:pt x="121" y="19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6" name="Freeform 828"/>
            <p:cNvSpPr>
              <a:spLocks noChangeArrowheads="1"/>
            </p:cNvSpPr>
            <p:nvPr/>
          </p:nvSpPr>
          <p:spPr bwMode="auto">
            <a:xfrm>
              <a:off x="3486" y="2124"/>
              <a:ext cx="70" cy="17"/>
            </a:xfrm>
            <a:custGeom>
              <a:avLst/>
              <a:gdLst>
                <a:gd name="T0" fmla="*/ 0 w 629"/>
                <a:gd name="T1" fmla="*/ 40 h 182"/>
                <a:gd name="T2" fmla="*/ 601 w 629"/>
                <a:gd name="T3" fmla="*/ 182 h 182"/>
                <a:gd name="T4" fmla="*/ 629 w 629"/>
                <a:gd name="T5" fmla="*/ 142 h 182"/>
                <a:gd name="T6" fmla="*/ 29 w 629"/>
                <a:gd name="T7" fmla="*/ 0 h 182"/>
                <a:gd name="T8" fmla="*/ 0 w 629"/>
                <a:gd name="T9" fmla="*/ 40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9"/>
                <a:gd name="T16" fmla="*/ 0 h 182"/>
                <a:gd name="T17" fmla="*/ 629 w 629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9" h="182">
                  <a:moveTo>
                    <a:pt x="0" y="40"/>
                  </a:moveTo>
                  <a:lnTo>
                    <a:pt x="601" y="182"/>
                  </a:lnTo>
                  <a:lnTo>
                    <a:pt x="629" y="142"/>
                  </a:lnTo>
                  <a:lnTo>
                    <a:pt x="29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7" name="Freeform 829"/>
            <p:cNvSpPr>
              <a:spLocks noChangeArrowheads="1"/>
            </p:cNvSpPr>
            <p:nvPr/>
          </p:nvSpPr>
          <p:spPr bwMode="auto">
            <a:xfrm>
              <a:off x="3486" y="2132"/>
              <a:ext cx="67" cy="15"/>
            </a:xfrm>
            <a:custGeom>
              <a:avLst/>
              <a:gdLst>
                <a:gd name="T0" fmla="*/ 0 w 606"/>
                <a:gd name="T1" fmla="*/ 28 h 170"/>
                <a:gd name="T2" fmla="*/ 600 w 606"/>
                <a:gd name="T3" fmla="*/ 170 h 170"/>
                <a:gd name="T4" fmla="*/ 606 w 606"/>
                <a:gd name="T5" fmla="*/ 142 h 170"/>
                <a:gd name="T6" fmla="*/ 5 w 606"/>
                <a:gd name="T7" fmla="*/ 0 h 170"/>
                <a:gd name="T8" fmla="*/ 0 w 606"/>
                <a:gd name="T9" fmla="*/ 28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8" name="Freeform 830"/>
            <p:cNvSpPr>
              <a:spLocks noChangeArrowheads="1"/>
            </p:cNvSpPr>
            <p:nvPr/>
          </p:nvSpPr>
          <p:spPr bwMode="auto">
            <a:xfrm>
              <a:off x="3486" y="2121"/>
              <a:ext cx="67" cy="15"/>
            </a:xfrm>
            <a:custGeom>
              <a:avLst/>
              <a:gdLst>
                <a:gd name="T0" fmla="*/ 0 w 606"/>
                <a:gd name="T1" fmla="*/ 28 h 170"/>
                <a:gd name="T2" fmla="*/ 600 w 606"/>
                <a:gd name="T3" fmla="*/ 170 h 170"/>
                <a:gd name="T4" fmla="*/ 606 w 606"/>
                <a:gd name="T5" fmla="*/ 142 h 170"/>
                <a:gd name="T6" fmla="*/ 5 w 606"/>
                <a:gd name="T7" fmla="*/ 0 h 170"/>
                <a:gd name="T8" fmla="*/ 0 w 606"/>
                <a:gd name="T9" fmla="*/ 28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81" name="Group 831"/>
          <p:cNvGrpSpPr>
            <a:grpSpLocks/>
          </p:cNvGrpSpPr>
          <p:nvPr/>
        </p:nvGrpSpPr>
        <p:grpSpPr bwMode="auto">
          <a:xfrm>
            <a:off x="6143625" y="1728788"/>
            <a:ext cx="344488" cy="395287"/>
            <a:chOff x="3870" y="1089"/>
            <a:chExt cx="217" cy="249"/>
          </a:xfrm>
        </p:grpSpPr>
        <p:sp>
          <p:nvSpPr>
            <p:cNvPr id="40087" name="AutoShape 832"/>
            <p:cNvSpPr>
              <a:spLocks noChangeArrowheads="1"/>
            </p:cNvSpPr>
            <p:nvPr/>
          </p:nvSpPr>
          <p:spPr bwMode="auto">
            <a:xfrm>
              <a:off x="3902" y="1154"/>
              <a:ext cx="186" cy="185"/>
            </a:xfrm>
            <a:prstGeom prst="roundRect">
              <a:avLst>
                <a:gd name="adj" fmla="val 542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088" name="Freeform 833"/>
            <p:cNvSpPr>
              <a:spLocks noChangeArrowheads="1"/>
            </p:cNvSpPr>
            <p:nvPr/>
          </p:nvSpPr>
          <p:spPr bwMode="auto">
            <a:xfrm>
              <a:off x="3903" y="1154"/>
              <a:ext cx="185" cy="185"/>
            </a:xfrm>
            <a:custGeom>
              <a:avLst/>
              <a:gdLst>
                <a:gd name="T0" fmla="*/ 653 w 1894"/>
                <a:gd name="T1" fmla="*/ 0 h 1904"/>
                <a:gd name="T2" fmla="*/ 668 w 1894"/>
                <a:gd name="T3" fmla="*/ 0 h 1904"/>
                <a:gd name="T4" fmla="*/ 699 w 1894"/>
                <a:gd name="T5" fmla="*/ 1 h 1904"/>
                <a:gd name="T6" fmla="*/ 742 w 1894"/>
                <a:gd name="T7" fmla="*/ 3 h 1904"/>
                <a:gd name="T8" fmla="*/ 799 w 1894"/>
                <a:gd name="T9" fmla="*/ 6 h 1904"/>
                <a:gd name="T10" fmla="*/ 865 w 1894"/>
                <a:gd name="T11" fmla="*/ 10 h 1904"/>
                <a:gd name="T12" fmla="*/ 941 w 1894"/>
                <a:gd name="T13" fmla="*/ 17 h 1904"/>
                <a:gd name="T14" fmla="*/ 1025 w 1894"/>
                <a:gd name="T15" fmla="*/ 26 h 1904"/>
                <a:gd name="T16" fmla="*/ 1116 w 1894"/>
                <a:gd name="T17" fmla="*/ 38 h 1904"/>
                <a:gd name="T18" fmla="*/ 1213 w 1894"/>
                <a:gd name="T19" fmla="*/ 55 h 1904"/>
                <a:gd name="T20" fmla="*/ 1315 w 1894"/>
                <a:gd name="T21" fmla="*/ 73 h 1904"/>
                <a:gd name="T22" fmla="*/ 1418 w 1894"/>
                <a:gd name="T23" fmla="*/ 97 h 1904"/>
                <a:gd name="T24" fmla="*/ 1525 w 1894"/>
                <a:gd name="T25" fmla="*/ 125 h 1904"/>
                <a:gd name="T26" fmla="*/ 1632 w 1894"/>
                <a:gd name="T27" fmla="*/ 159 h 1904"/>
                <a:gd name="T28" fmla="*/ 1739 w 1894"/>
                <a:gd name="T29" fmla="*/ 197 h 1904"/>
                <a:gd name="T30" fmla="*/ 1843 w 1894"/>
                <a:gd name="T31" fmla="*/ 241 h 1904"/>
                <a:gd name="T32" fmla="*/ 1729 w 1894"/>
                <a:gd name="T33" fmla="*/ 1139 h 1904"/>
                <a:gd name="T34" fmla="*/ 1742 w 1894"/>
                <a:gd name="T35" fmla="*/ 1146 h 1904"/>
                <a:gd name="T36" fmla="*/ 1768 w 1894"/>
                <a:gd name="T37" fmla="*/ 1173 h 1904"/>
                <a:gd name="T38" fmla="*/ 1781 w 1894"/>
                <a:gd name="T39" fmla="*/ 1234 h 1904"/>
                <a:gd name="T40" fmla="*/ 1760 w 1894"/>
                <a:gd name="T41" fmla="*/ 1341 h 1904"/>
                <a:gd name="T42" fmla="*/ 1432 w 1894"/>
                <a:gd name="T43" fmla="*/ 1765 h 1904"/>
                <a:gd name="T44" fmla="*/ 1322 w 1894"/>
                <a:gd name="T45" fmla="*/ 1904 h 1904"/>
                <a:gd name="T46" fmla="*/ 1304 w 1894"/>
                <a:gd name="T47" fmla="*/ 1902 h 1904"/>
                <a:gd name="T48" fmla="*/ 1270 w 1894"/>
                <a:gd name="T49" fmla="*/ 1897 h 1904"/>
                <a:gd name="T50" fmla="*/ 1223 w 1894"/>
                <a:gd name="T51" fmla="*/ 1891 h 1904"/>
                <a:gd name="T52" fmla="*/ 1162 w 1894"/>
                <a:gd name="T53" fmla="*/ 1881 h 1904"/>
                <a:gd name="T54" fmla="*/ 1091 w 1894"/>
                <a:gd name="T55" fmla="*/ 1869 h 1904"/>
                <a:gd name="T56" fmla="*/ 1008 w 1894"/>
                <a:gd name="T57" fmla="*/ 1854 h 1904"/>
                <a:gd name="T58" fmla="*/ 918 w 1894"/>
                <a:gd name="T59" fmla="*/ 1835 h 1904"/>
                <a:gd name="T60" fmla="*/ 820 w 1894"/>
                <a:gd name="T61" fmla="*/ 1813 h 1904"/>
                <a:gd name="T62" fmla="*/ 717 w 1894"/>
                <a:gd name="T63" fmla="*/ 1786 h 1904"/>
                <a:gd name="T64" fmla="*/ 610 w 1894"/>
                <a:gd name="T65" fmla="*/ 1755 h 1904"/>
                <a:gd name="T66" fmla="*/ 501 w 1894"/>
                <a:gd name="T67" fmla="*/ 1720 h 1904"/>
                <a:gd name="T68" fmla="*/ 390 w 1894"/>
                <a:gd name="T69" fmla="*/ 1681 h 1904"/>
                <a:gd name="T70" fmla="*/ 280 w 1894"/>
                <a:gd name="T71" fmla="*/ 1636 h 1904"/>
                <a:gd name="T72" fmla="*/ 172 w 1894"/>
                <a:gd name="T73" fmla="*/ 1585 h 1904"/>
                <a:gd name="T74" fmla="*/ 67 w 1894"/>
                <a:gd name="T75" fmla="*/ 1530 h 1904"/>
                <a:gd name="T76" fmla="*/ 16 w 1894"/>
                <a:gd name="T77" fmla="*/ 1495 h 1904"/>
                <a:gd name="T78" fmla="*/ 8 w 1894"/>
                <a:gd name="T79" fmla="*/ 1457 h 1904"/>
                <a:gd name="T80" fmla="*/ 0 w 1894"/>
                <a:gd name="T81" fmla="*/ 1401 h 1904"/>
                <a:gd name="T82" fmla="*/ 4 w 1894"/>
                <a:gd name="T83" fmla="*/ 1343 h 1904"/>
                <a:gd name="T84" fmla="*/ 388 w 1894"/>
                <a:gd name="T85" fmla="*/ 965 h 1904"/>
                <a:gd name="T86" fmla="*/ 386 w 1894"/>
                <a:gd name="T87" fmla="*/ 952 h 1904"/>
                <a:gd name="T88" fmla="*/ 390 w 1894"/>
                <a:gd name="T89" fmla="*/ 917 h 1904"/>
                <a:gd name="T90" fmla="*/ 412 w 1894"/>
                <a:gd name="T91" fmla="*/ 868 h 1904"/>
                <a:gd name="T92" fmla="*/ 468 w 1894"/>
                <a:gd name="T93" fmla="*/ 814 h 19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94"/>
                <a:gd name="T142" fmla="*/ 0 h 1904"/>
                <a:gd name="T143" fmla="*/ 1894 w 1894"/>
                <a:gd name="T144" fmla="*/ 1904 h 19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94" h="1904">
                  <a:moveTo>
                    <a:pt x="651" y="0"/>
                  </a:moveTo>
                  <a:lnTo>
                    <a:pt x="653" y="0"/>
                  </a:lnTo>
                  <a:lnTo>
                    <a:pt x="659" y="0"/>
                  </a:lnTo>
                  <a:lnTo>
                    <a:pt x="668" y="0"/>
                  </a:lnTo>
                  <a:lnTo>
                    <a:pt x="682" y="0"/>
                  </a:lnTo>
                  <a:lnTo>
                    <a:pt x="699" y="1"/>
                  </a:lnTo>
                  <a:lnTo>
                    <a:pt x="720" y="1"/>
                  </a:lnTo>
                  <a:lnTo>
                    <a:pt x="742" y="3"/>
                  </a:lnTo>
                  <a:lnTo>
                    <a:pt x="769" y="4"/>
                  </a:lnTo>
                  <a:lnTo>
                    <a:pt x="799" y="6"/>
                  </a:lnTo>
                  <a:lnTo>
                    <a:pt x="831" y="8"/>
                  </a:lnTo>
                  <a:lnTo>
                    <a:pt x="865" y="10"/>
                  </a:lnTo>
                  <a:lnTo>
                    <a:pt x="902" y="13"/>
                  </a:lnTo>
                  <a:lnTo>
                    <a:pt x="941" y="17"/>
                  </a:lnTo>
                  <a:lnTo>
                    <a:pt x="982" y="21"/>
                  </a:lnTo>
                  <a:lnTo>
                    <a:pt x="1025" y="26"/>
                  </a:lnTo>
                  <a:lnTo>
                    <a:pt x="1070" y="32"/>
                  </a:lnTo>
                  <a:lnTo>
                    <a:pt x="1116" y="38"/>
                  </a:lnTo>
                  <a:lnTo>
                    <a:pt x="1164" y="46"/>
                  </a:lnTo>
                  <a:lnTo>
                    <a:pt x="1213" y="55"/>
                  </a:lnTo>
                  <a:lnTo>
                    <a:pt x="1263" y="63"/>
                  </a:lnTo>
                  <a:lnTo>
                    <a:pt x="1315" y="73"/>
                  </a:lnTo>
                  <a:lnTo>
                    <a:pt x="1366" y="85"/>
                  </a:lnTo>
                  <a:lnTo>
                    <a:pt x="1418" y="97"/>
                  </a:lnTo>
                  <a:lnTo>
                    <a:pt x="1472" y="111"/>
                  </a:lnTo>
                  <a:lnTo>
                    <a:pt x="1525" y="125"/>
                  </a:lnTo>
                  <a:lnTo>
                    <a:pt x="1579" y="141"/>
                  </a:lnTo>
                  <a:lnTo>
                    <a:pt x="1632" y="159"/>
                  </a:lnTo>
                  <a:lnTo>
                    <a:pt x="1685" y="177"/>
                  </a:lnTo>
                  <a:lnTo>
                    <a:pt x="1739" y="197"/>
                  </a:lnTo>
                  <a:lnTo>
                    <a:pt x="1791" y="218"/>
                  </a:lnTo>
                  <a:lnTo>
                    <a:pt x="1843" y="241"/>
                  </a:lnTo>
                  <a:lnTo>
                    <a:pt x="1894" y="266"/>
                  </a:lnTo>
                  <a:lnTo>
                    <a:pt x="1729" y="1139"/>
                  </a:lnTo>
                  <a:lnTo>
                    <a:pt x="1733" y="1140"/>
                  </a:lnTo>
                  <a:lnTo>
                    <a:pt x="1742" y="1146"/>
                  </a:lnTo>
                  <a:lnTo>
                    <a:pt x="1755" y="1156"/>
                  </a:lnTo>
                  <a:lnTo>
                    <a:pt x="1768" y="1173"/>
                  </a:lnTo>
                  <a:lnTo>
                    <a:pt x="1778" y="1199"/>
                  </a:lnTo>
                  <a:lnTo>
                    <a:pt x="1781" y="1234"/>
                  </a:lnTo>
                  <a:lnTo>
                    <a:pt x="1777" y="1281"/>
                  </a:lnTo>
                  <a:lnTo>
                    <a:pt x="1760" y="1341"/>
                  </a:lnTo>
                  <a:lnTo>
                    <a:pt x="1472" y="1765"/>
                  </a:lnTo>
                  <a:lnTo>
                    <a:pt x="1432" y="1765"/>
                  </a:lnTo>
                  <a:lnTo>
                    <a:pt x="1324" y="1904"/>
                  </a:lnTo>
                  <a:lnTo>
                    <a:pt x="1322" y="1904"/>
                  </a:lnTo>
                  <a:lnTo>
                    <a:pt x="1315" y="1903"/>
                  </a:lnTo>
                  <a:lnTo>
                    <a:pt x="1304" y="1902"/>
                  </a:lnTo>
                  <a:lnTo>
                    <a:pt x="1290" y="1900"/>
                  </a:lnTo>
                  <a:lnTo>
                    <a:pt x="1270" y="1897"/>
                  </a:lnTo>
                  <a:lnTo>
                    <a:pt x="1249" y="1894"/>
                  </a:lnTo>
                  <a:lnTo>
                    <a:pt x="1223" y="1891"/>
                  </a:lnTo>
                  <a:lnTo>
                    <a:pt x="1194" y="1887"/>
                  </a:lnTo>
                  <a:lnTo>
                    <a:pt x="1162" y="1881"/>
                  </a:lnTo>
                  <a:lnTo>
                    <a:pt x="1128" y="1876"/>
                  </a:lnTo>
                  <a:lnTo>
                    <a:pt x="1091" y="1869"/>
                  </a:lnTo>
                  <a:lnTo>
                    <a:pt x="1050" y="1862"/>
                  </a:lnTo>
                  <a:lnTo>
                    <a:pt x="1008" y="1854"/>
                  </a:lnTo>
                  <a:lnTo>
                    <a:pt x="964" y="1845"/>
                  </a:lnTo>
                  <a:lnTo>
                    <a:pt x="918" y="1835"/>
                  </a:lnTo>
                  <a:lnTo>
                    <a:pt x="870" y="1824"/>
                  </a:lnTo>
                  <a:lnTo>
                    <a:pt x="820" y="1813"/>
                  </a:lnTo>
                  <a:lnTo>
                    <a:pt x="769" y="1800"/>
                  </a:lnTo>
                  <a:lnTo>
                    <a:pt x="717" y="1786"/>
                  </a:lnTo>
                  <a:lnTo>
                    <a:pt x="664" y="1772"/>
                  </a:lnTo>
                  <a:lnTo>
                    <a:pt x="610" y="1755"/>
                  </a:lnTo>
                  <a:lnTo>
                    <a:pt x="555" y="1738"/>
                  </a:lnTo>
                  <a:lnTo>
                    <a:pt x="501" y="1720"/>
                  </a:lnTo>
                  <a:lnTo>
                    <a:pt x="445" y="1701"/>
                  </a:lnTo>
                  <a:lnTo>
                    <a:pt x="390" y="1681"/>
                  </a:lnTo>
                  <a:lnTo>
                    <a:pt x="334" y="1659"/>
                  </a:lnTo>
                  <a:lnTo>
                    <a:pt x="280" y="1636"/>
                  </a:lnTo>
                  <a:lnTo>
                    <a:pt x="225" y="1611"/>
                  </a:lnTo>
                  <a:lnTo>
                    <a:pt x="172" y="1585"/>
                  </a:lnTo>
                  <a:lnTo>
                    <a:pt x="119" y="1559"/>
                  </a:lnTo>
                  <a:lnTo>
                    <a:pt x="67" y="1530"/>
                  </a:lnTo>
                  <a:lnTo>
                    <a:pt x="17" y="1500"/>
                  </a:lnTo>
                  <a:lnTo>
                    <a:pt x="16" y="1495"/>
                  </a:lnTo>
                  <a:lnTo>
                    <a:pt x="12" y="1480"/>
                  </a:lnTo>
                  <a:lnTo>
                    <a:pt x="8" y="1457"/>
                  </a:lnTo>
                  <a:lnTo>
                    <a:pt x="4" y="1430"/>
                  </a:lnTo>
                  <a:lnTo>
                    <a:pt x="0" y="1401"/>
                  </a:lnTo>
                  <a:lnTo>
                    <a:pt x="0" y="1370"/>
                  </a:lnTo>
                  <a:lnTo>
                    <a:pt x="4" y="1343"/>
                  </a:lnTo>
                  <a:lnTo>
                    <a:pt x="12" y="1319"/>
                  </a:lnTo>
                  <a:lnTo>
                    <a:pt x="388" y="965"/>
                  </a:lnTo>
                  <a:lnTo>
                    <a:pt x="387" y="961"/>
                  </a:lnTo>
                  <a:lnTo>
                    <a:pt x="386" y="952"/>
                  </a:lnTo>
                  <a:lnTo>
                    <a:pt x="386" y="936"/>
                  </a:lnTo>
                  <a:lnTo>
                    <a:pt x="390" y="917"/>
                  </a:lnTo>
                  <a:lnTo>
                    <a:pt x="397" y="893"/>
                  </a:lnTo>
                  <a:lnTo>
                    <a:pt x="412" y="868"/>
                  </a:lnTo>
                  <a:lnTo>
                    <a:pt x="435" y="841"/>
                  </a:lnTo>
                  <a:lnTo>
                    <a:pt x="468" y="814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rgbClr val="B2B2B2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89" name="Freeform 834"/>
            <p:cNvSpPr>
              <a:spLocks noChangeArrowheads="1"/>
            </p:cNvSpPr>
            <p:nvPr/>
          </p:nvSpPr>
          <p:spPr bwMode="auto">
            <a:xfrm>
              <a:off x="3926" y="1272"/>
              <a:ext cx="107" cy="31"/>
            </a:xfrm>
            <a:custGeom>
              <a:avLst/>
              <a:gdLst>
                <a:gd name="T0" fmla="*/ 40 w 1106"/>
                <a:gd name="T1" fmla="*/ 0 h 331"/>
                <a:gd name="T2" fmla="*/ 1106 w 1106"/>
                <a:gd name="T3" fmla="*/ 277 h 331"/>
                <a:gd name="T4" fmla="*/ 1071 w 1106"/>
                <a:gd name="T5" fmla="*/ 331 h 331"/>
                <a:gd name="T6" fmla="*/ 0 w 1106"/>
                <a:gd name="T7" fmla="*/ 36 h 331"/>
                <a:gd name="T8" fmla="*/ 40 w 1106"/>
                <a:gd name="T9" fmla="*/ 0 h 3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6"/>
                <a:gd name="T16" fmla="*/ 0 h 331"/>
                <a:gd name="T17" fmla="*/ 1106 w 1106"/>
                <a:gd name="T18" fmla="*/ 331 h 3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6" h="331">
                  <a:moveTo>
                    <a:pt x="40" y="0"/>
                  </a:moveTo>
                  <a:lnTo>
                    <a:pt x="1106" y="277"/>
                  </a:lnTo>
                  <a:lnTo>
                    <a:pt x="1071" y="331"/>
                  </a:lnTo>
                  <a:lnTo>
                    <a:pt x="0" y="3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0" name="Freeform 835"/>
            <p:cNvSpPr>
              <a:spLocks noChangeArrowheads="1"/>
            </p:cNvSpPr>
            <p:nvPr/>
          </p:nvSpPr>
          <p:spPr bwMode="auto">
            <a:xfrm>
              <a:off x="3908" y="1286"/>
              <a:ext cx="125" cy="49"/>
            </a:xfrm>
            <a:custGeom>
              <a:avLst/>
              <a:gdLst>
                <a:gd name="T0" fmla="*/ 1282 w 1285"/>
                <a:gd name="T1" fmla="*/ 391 h 505"/>
                <a:gd name="T2" fmla="*/ 1264 w 1285"/>
                <a:gd name="T3" fmla="*/ 389 h 505"/>
                <a:gd name="T4" fmla="*/ 1232 w 1285"/>
                <a:gd name="T5" fmla="*/ 385 h 505"/>
                <a:gd name="T6" fmla="*/ 1183 w 1285"/>
                <a:gd name="T7" fmla="*/ 378 h 505"/>
                <a:gd name="T8" fmla="*/ 1124 w 1285"/>
                <a:gd name="T9" fmla="*/ 369 h 505"/>
                <a:gd name="T10" fmla="*/ 1052 w 1285"/>
                <a:gd name="T11" fmla="*/ 355 h 505"/>
                <a:gd name="T12" fmla="*/ 971 w 1285"/>
                <a:gd name="T13" fmla="*/ 340 h 505"/>
                <a:gd name="T14" fmla="*/ 881 w 1285"/>
                <a:gd name="T15" fmla="*/ 322 h 505"/>
                <a:gd name="T16" fmla="*/ 785 w 1285"/>
                <a:gd name="T17" fmla="*/ 299 h 505"/>
                <a:gd name="T18" fmla="*/ 684 w 1285"/>
                <a:gd name="T19" fmla="*/ 273 h 505"/>
                <a:gd name="T20" fmla="*/ 579 w 1285"/>
                <a:gd name="T21" fmla="*/ 244 h 505"/>
                <a:gd name="T22" fmla="*/ 472 w 1285"/>
                <a:gd name="T23" fmla="*/ 209 h 505"/>
                <a:gd name="T24" fmla="*/ 364 w 1285"/>
                <a:gd name="T25" fmla="*/ 171 h 505"/>
                <a:gd name="T26" fmla="*/ 259 w 1285"/>
                <a:gd name="T27" fmla="*/ 128 h 505"/>
                <a:gd name="T28" fmla="*/ 155 w 1285"/>
                <a:gd name="T29" fmla="*/ 81 h 505"/>
                <a:gd name="T30" fmla="*/ 55 w 1285"/>
                <a:gd name="T31" fmla="*/ 28 h 505"/>
                <a:gd name="T32" fmla="*/ 6 w 1285"/>
                <a:gd name="T33" fmla="*/ 4 h 505"/>
                <a:gd name="T34" fmla="*/ 2 w 1285"/>
                <a:gd name="T35" fmla="*/ 32 h 505"/>
                <a:gd name="T36" fmla="*/ 0 w 1285"/>
                <a:gd name="T37" fmla="*/ 76 h 505"/>
                <a:gd name="T38" fmla="*/ 8 w 1285"/>
                <a:gd name="T39" fmla="*/ 120 h 505"/>
                <a:gd name="T40" fmla="*/ 19 w 1285"/>
                <a:gd name="T41" fmla="*/ 139 h 505"/>
                <a:gd name="T42" fmla="*/ 28 w 1285"/>
                <a:gd name="T43" fmla="*/ 144 h 505"/>
                <a:gd name="T44" fmla="*/ 47 w 1285"/>
                <a:gd name="T45" fmla="*/ 155 h 505"/>
                <a:gd name="T46" fmla="*/ 75 w 1285"/>
                <a:gd name="T47" fmla="*/ 170 h 505"/>
                <a:gd name="T48" fmla="*/ 112 w 1285"/>
                <a:gd name="T49" fmla="*/ 190 h 505"/>
                <a:gd name="T50" fmla="*/ 159 w 1285"/>
                <a:gd name="T51" fmla="*/ 212 h 505"/>
                <a:gd name="T52" fmla="*/ 215 w 1285"/>
                <a:gd name="T53" fmla="*/ 238 h 505"/>
                <a:gd name="T54" fmla="*/ 281 w 1285"/>
                <a:gd name="T55" fmla="*/ 267 h 505"/>
                <a:gd name="T56" fmla="*/ 358 w 1285"/>
                <a:gd name="T57" fmla="*/ 296 h 505"/>
                <a:gd name="T58" fmla="*/ 443 w 1285"/>
                <a:gd name="T59" fmla="*/ 326 h 505"/>
                <a:gd name="T60" fmla="*/ 540 w 1285"/>
                <a:gd name="T61" fmla="*/ 357 h 505"/>
                <a:gd name="T62" fmla="*/ 647 w 1285"/>
                <a:gd name="T63" fmla="*/ 387 h 505"/>
                <a:gd name="T64" fmla="*/ 764 w 1285"/>
                <a:gd name="T65" fmla="*/ 416 h 505"/>
                <a:gd name="T66" fmla="*/ 890 w 1285"/>
                <a:gd name="T67" fmla="*/ 444 h 505"/>
                <a:gd name="T68" fmla="*/ 1028 w 1285"/>
                <a:gd name="T69" fmla="*/ 472 h 505"/>
                <a:gd name="T70" fmla="*/ 1177 w 1285"/>
                <a:gd name="T71" fmla="*/ 494 h 505"/>
                <a:gd name="T72" fmla="*/ 1256 w 1285"/>
                <a:gd name="T73" fmla="*/ 503 h 505"/>
                <a:gd name="T74" fmla="*/ 1265 w 1285"/>
                <a:gd name="T75" fmla="*/ 487 h 505"/>
                <a:gd name="T76" fmla="*/ 1278 w 1285"/>
                <a:gd name="T77" fmla="*/ 456 h 505"/>
                <a:gd name="T78" fmla="*/ 1285 w 1285"/>
                <a:gd name="T79" fmla="*/ 415 h 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85"/>
                <a:gd name="T121" fmla="*/ 0 h 505"/>
                <a:gd name="T122" fmla="*/ 1285 w 1285"/>
                <a:gd name="T123" fmla="*/ 505 h 50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85" h="505">
                  <a:moveTo>
                    <a:pt x="1284" y="391"/>
                  </a:moveTo>
                  <a:lnTo>
                    <a:pt x="1282" y="391"/>
                  </a:lnTo>
                  <a:lnTo>
                    <a:pt x="1275" y="390"/>
                  </a:lnTo>
                  <a:lnTo>
                    <a:pt x="1264" y="389"/>
                  </a:lnTo>
                  <a:lnTo>
                    <a:pt x="1250" y="387"/>
                  </a:lnTo>
                  <a:lnTo>
                    <a:pt x="1232" y="385"/>
                  </a:lnTo>
                  <a:lnTo>
                    <a:pt x="1209" y="382"/>
                  </a:lnTo>
                  <a:lnTo>
                    <a:pt x="1183" y="378"/>
                  </a:lnTo>
                  <a:lnTo>
                    <a:pt x="1155" y="374"/>
                  </a:lnTo>
                  <a:lnTo>
                    <a:pt x="1124" y="369"/>
                  </a:lnTo>
                  <a:lnTo>
                    <a:pt x="1089" y="362"/>
                  </a:lnTo>
                  <a:lnTo>
                    <a:pt x="1052" y="355"/>
                  </a:lnTo>
                  <a:lnTo>
                    <a:pt x="1013" y="349"/>
                  </a:lnTo>
                  <a:lnTo>
                    <a:pt x="971" y="340"/>
                  </a:lnTo>
                  <a:lnTo>
                    <a:pt x="926" y="332"/>
                  </a:lnTo>
                  <a:lnTo>
                    <a:pt x="881" y="322"/>
                  </a:lnTo>
                  <a:lnTo>
                    <a:pt x="834" y="311"/>
                  </a:lnTo>
                  <a:lnTo>
                    <a:pt x="785" y="299"/>
                  </a:lnTo>
                  <a:lnTo>
                    <a:pt x="735" y="287"/>
                  </a:lnTo>
                  <a:lnTo>
                    <a:pt x="684" y="273"/>
                  </a:lnTo>
                  <a:lnTo>
                    <a:pt x="632" y="259"/>
                  </a:lnTo>
                  <a:lnTo>
                    <a:pt x="579" y="244"/>
                  </a:lnTo>
                  <a:lnTo>
                    <a:pt x="526" y="228"/>
                  </a:lnTo>
                  <a:lnTo>
                    <a:pt x="472" y="209"/>
                  </a:lnTo>
                  <a:lnTo>
                    <a:pt x="419" y="191"/>
                  </a:lnTo>
                  <a:lnTo>
                    <a:pt x="364" y="171"/>
                  </a:lnTo>
                  <a:lnTo>
                    <a:pt x="311" y="150"/>
                  </a:lnTo>
                  <a:lnTo>
                    <a:pt x="259" y="128"/>
                  </a:lnTo>
                  <a:lnTo>
                    <a:pt x="206" y="105"/>
                  </a:lnTo>
                  <a:lnTo>
                    <a:pt x="155" y="81"/>
                  </a:lnTo>
                  <a:lnTo>
                    <a:pt x="104" y="55"/>
                  </a:lnTo>
                  <a:lnTo>
                    <a:pt x="55" y="28"/>
                  </a:lnTo>
                  <a:lnTo>
                    <a:pt x="7" y="0"/>
                  </a:lnTo>
                  <a:lnTo>
                    <a:pt x="6" y="4"/>
                  </a:lnTo>
                  <a:lnTo>
                    <a:pt x="4" y="15"/>
                  </a:lnTo>
                  <a:lnTo>
                    <a:pt x="2" y="32"/>
                  </a:lnTo>
                  <a:lnTo>
                    <a:pt x="0" y="53"/>
                  </a:lnTo>
                  <a:lnTo>
                    <a:pt x="0" y="76"/>
                  </a:lnTo>
                  <a:lnTo>
                    <a:pt x="2" y="98"/>
                  </a:lnTo>
                  <a:lnTo>
                    <a:pt x="8" y="120"/>
                  </a:lnTo>
                  <a:lnTo>
                    <a:pt x="18" y="137"/>
                  </a:lnTo>
                  <a:lnTo>
                    <a:pt x="19" y="139"/>
                  </a:lnTo>
                  <a:lnTo>
                    <a:pt x="22" y="141"/>
                  </a:lnTo>
                  <a:lnTo>
                    <a:pt x="28" y="144"/>
                  </a:lnTo>
                  <a:lnTo>
                    <a:pt x="37" y="148"/>
                  </a:lnTo>
                  <a:lnTo>
                    <a:pt x="47" y="155"/>
                  </a:lnTo>
                  <a:lnTo>
                    <a:pt x="59" y="162"/>
                  </a:lnTo>
                  <a:lnTo>
                    <a:pt x="75" y="170"/>
                  </a:lnTo>
                  <a:lnTo>
                    <a:pt x="92" y="180"/>
                  </a:lnTo>
                  <a:lnTo>
                    <a:pt x="112" y="190"/>
                  </a:lnTo>
                  <a:lnTo>
                    <a:pt x="134" y="200"/>
                  </a:lnTo>
                  <a:lnTo>
                    <a:pt x="159" y="212"/>
                  </a:lnTo>
                  <a:lnTo>
                    <a:pt x="186" y="225"/>
                  </a:lnTo>
                  <a:lnTo>
                    <a:pt x="215" y="238"/>
                  </a:lnTo>
                  <a:lnTo>
                    <a:pt x="247" y="252"/>
                  </a:lnTo>
                  <a:lnTo>
                    <a:pt x="281" y="267"/>
                  </a:lnTo>
                  <a:lnTo>
                    <a:pt x="318" y="281"/>
                  </a:lnTo>
                  <a:lnTo>
                    <a:pt x="358" y="296"/>
                  </a:lnTo>
                  <a:lnTo>
                    <a:pt x="399" y="311"/>
                  </a:lnTo>
                  <a:lnTo>
                    <a:pt x="443" y="326"/>
                  </a:lnTo>
                  <a:lnTo>
                    <a:pt x="491" y="341"/>
                  </a:lnTo>
                  <a:lnTo>
                    <a:pt x="540" y="357"/>
                  </a:lnTo>
                  <a:lnTo>
                    <a:pt x="592" y="372"/>
                  </a:lnTo>
                  <a:lnTo>
                    <a:pt x="647" y="387"/>
                  </a:lnTo>
                  <a:lnTo>
                    <a:pt x="703" y="402"/>
                  </a:lnTo>
                  <a:lnTo>
                    <a:pt x="764" y="416"/>
                  </a:lnTo>
                  <a:lnTo>
                    <a:pt x="826" y="431"/>
                  </a:lnTo>
                  <a:lnTo>
                    <a:pt x="890" y="444"/>
                  </a:lnTo>
                  <a:lnTo>
                    <a:pt x="958" y="459"/>
                  </a:lnTo>
                  <a:lnTo>
                    <a:pt x="1028" y="472"/>
                  </a:lnTo>
                  <a:lnTo>
                    <a:pt x="1101" y="483"/>
                  </a:lnTo>
                  <a:lnTo>
                    <a:pt x="1177" y="494"/>
                  </a:lnTo>
                  <a:lnTo>
                    <a:pt x="1255" y="505"/>
                  </a:lnTo>
                  <a:lnTo>
                    <a:pt x="1256" y="503"/>
                  </a:lnTo>
                  <a:lnTo>
                    <a:pt x="1260" y="497"/>
                  </a:lnTo>
                  <a:lnTo>
                    <a:pt x="1265" y="487"/>
                  </a:lnTo>
                  <a:lnTo>
                    <a:pt x="1272" y="473"/>
                  </a:lnTo>
                  <a:lnTo>
                    <a:pt x="1278" y="456"/>
                  </a:lnTo>
                  <a:lnTo>
                    <a:pt x="1282" y="437"/>
                  </a:lnTo>
                  <a:lnTo>
                    <a:pt x="1285" y="415"/>
                  </a:lnTo>
                  <a:lnTo>
                    <a:pt x="1284" y="391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1" name="AutoShape 836"/>
            <p:cNvSpPr>
              <a:spLocks noChangeArrowheads="1"/>
            </p:cNvSpPr>
            <p:nvPr/>
          </p:nvSpPr>
          <p:spPr bwMode="auto">
            <a:xfrm>
              <a:off x="3870" y="1089"/>
              <a:ext cx="203" cy="220"/>
            </a:xfrm>
            <a:prstGeom prst="roundRect">
              <a:avLst>
                <a:gd name="adj" fmla="val 49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092" name="Freeform 837"/>
            <p:cNvSpPr>
              <a:spLocks noChangeArrowheads="1"/>
            </p:cNvSpPr>
            <p:nvPr/>
          </p:nvSpPr>
          <p:spPr bwMode="auto">
            <a:xfrm>
              <a:off x="3912" y="1103"/>
              <a:ext cx="29" cy="36"/>
            </a:xfrm>
            <a:custGeom>
              <a:avLst/>
              <a:gdLst>
                <a:gd name="T0" fmla="*/ 63 w 179"/>
                <a:gd name="T1" fmla="*/ 28 h 216"/>
                <a:gd name="T2" fmla="*/ 49 w 179"/>
                <a:gd name="T3" fmla="*/ 37 h 216"/>
                <a:gd name="T4" fmla="*/ 38 w 179"/>
                <a:gd name="T5" fmla="*/ 47 h 216"/>
                <a:gd name="T6" fmla="*/ 27 w 179"/>
                <a:gd name="T7" fmla="*/ 59 h 216"/>
                <a:gd name="T8" fmla="*/ 18 w 179"/>
                <a:gd name="T9" fmla="*/ 72 h 216"/>
                <a:gd name="T10" fmla="*/ 10 w 179"/>
                <a:gd name="T11" fmla="*/ 86 h 216"/>
                <a:gd name="T12" fmla="*/ 5 w 179"/>
                <a:gd name="T13" fmla="*/ 101 h 216"/>
                <a:gd name="T14" fmla="*/ 2 w 179"/>
                <a:gd name="T15" fmla="*/ 117 h 216"/>
                <a:gd name="T16" fmla="*/ 0 w 179"/>
                <a:gd name="T17" fmla="*/ 133 h 216"/>
                <a:gd name="T18" fmla="*/ 2 w 179"/>
                <a:gd name="T19" fmla="*/ 155 h 216"/>
                <a:gd name="T20" fmla="*/ 10 w 179"/>
                <a:gd name="T21" fmla="*/ 173 h 216"/>
                <a:gd name="T22" fmla="*/ 23 w 179"/>
                <a:gd name="T23" fmla="*/ 190 h 216"/>
                <a:gd name="T24" fmla="*/ 40 w 179"/>
                <a:gd name="T25" fmla="*/ 201 h 216"/>
                <a:gd name="T26" fmla="*/ 59 w 179"/>
                <a:gd name="T27" fmla="*/ 211 h 216"/>
                <a:gd name="T28" fmla="*/ 79 w 179"/>
                <a:gd name="T29" fmla="*/ 215 h 216"/>
                <a:gd name="T30" fmla="*/ 100 w 179"/>
                <a:gd name="T31" fmla="*/ 216 h 216"/>
                <a:gd name="T32" fmla="*/ 120 w 179"/>
                <a:gd name="T33" fmla="*/ 213 h 216"/>
                <a:gd name="T34" fmla="*/ 124 w 179"/>
                <a:gd name="T35" fmla="*/ 213 h 216"/>
                <a:gd name="T36" fmla="*/ 128 w 179"/>
                <a:gd name="T37" fmla="*/ 211 h 216"/>
                <a:gd name="T38" fmla="*/ 131 w 179"/>
                <a:gd name="T39" fmla="*/ 208 h 216"/>
                <a:gd name="T40" fmla="*/ 132 w 179"/>
                <a:gd name="T41" fmla="*/ 203 h 216"/>
                <a:gd name="T42" fmla="*/ 130 w 179"/>
                <a:gd name="T43" fmla="*/ 198 h 216"/>
                <a:gd name="T44" fmla="*/ 126 w 179"/>
                <a:gd name="T45" fmla="*/ 194 h 216"/>
                <a:gd name="T46" fmla="*/ 121 w 179"/>
                <a:gd name="T47" fmla="*/ 190 h 216"/>
                <a:gd name="T48" fmla="*/ 116 w 179"/>
                <a:gd name="T49" fmla="*/ 187 h 216"/>
                <a:gd name="T50" fmla="*/ 105 w 179"/>
                <a:gd name="T51" fmla="*/ 184 h 216"/>
                <a:gd name="T52" fmla="*/ 95 w 179"/>
                <a:gd name="T53" fmla="*/ 182 h 216"/>
                <a:gd name="T54" fmla="*/ 84 w 179"/>
                <a:gd name="T55" fmla="*/ 180 h 216"/>
                <a:gd name="T56" fmla="*/ 75 w 179"/>
                <a:gd name="T57" fmla="*/ 178 h 216"/>
                <a:gd name="T58" fmla="*/ 65 w 179"/>
                <a:gd name="T59" fmla="*/ 175 h 216"/>
                <a:gd name="T60" fmla="*/ 56 w 179"/>
                <a:gd name="T61" fmla="*/ 170 h 216"/>
                <a:gd name="T62" fmla="*/ 47 w 179"/>
                <a:gd name="T63" fmla="*/ 165 h 216"/>
                <a:gd name="T64" fmla="*/ 39 w 179"/>
                <a:gd name="T65" fmla="*/ 156 h 216"/>
                <a:gd name="T66" fmla="*/ 36 w 179"/>
                <a:gd name="T67" fmla="*/ 120 h 216"/>
                <a:gd name="T68" fmla="*/ 44 w 179"/>
                <a:gd name="T69" fmla="*/ 90 h 216"/>
                <a:gd name="T70" fmla="*/ 61 w 179"/>
                <a:gd name="T71" fmla="*/ 67 h 216"/>
                <a:gd name="T72" fmla="*/ 84 w 179"/>
                <a:gd name="T73" fmla="*/ 47 h 216"/>
                <a:gd name="T74" fmla="*/ 109 w 179"/>
                <a:gd name="T75" fmla="*/ 32 h 216"/>
                <a:gd name="T76" fmla="*/ 136 w 179"/>
                <a:gd name="T77" fmla="*/ 21 h 216"/>
                <a:gd name="T78" fmla="*/ 160 w 179"/>
                <a:gd name="T79" fmla="*/ 12 h 216"/>
                <a:gd name="T80" fmla="*/ 179 w 179"/>
                <a:gd name="T81" fmla="*/ 5 h 216"/>
                <a:gd name="T82" fmla="*/ 167 w 179"/>
                <a:gd name="T83" fmla="*/ 1 h 216"/>
                <a:gd name="T84" fmla="*/ 154 w 179"/>
                <a:gd name="T85" fmla="*/ 0 h 216"/>
                <a:gd name="T86" fmla="*/ 140 w 179"/>
                <a:gd name="T87" fmla="*/ 2 h 216"/>
                <a:gd name="T88" fmla="*/ 124 w 179"/>
                <a:gd name="T89" fmla="*/ 5 h 216"/>
                <a:gd name="T90" fmla="*/ 108 w 179"/>
                <a:gd name="T91" fmla="*/ 10 h 216"/>
                <a:gd name="T92" fmla="*/ 92 w 179"/>
                <a:gd name="T93" fmla="*/ 15 h 216"/>
                <a:gd name="T94" fmla="*/ 77 w 179"/>
                <a:gd name="T95" fmla="*/ 22 h 216"/>
                <a:gd name="T96" fmla="*/ 63 w 179"/>
                <a:gd name="T97" fmla="*/ 28 h 2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216"/>
                <a:gd name="T149" fmla="*/ 179 w 179"/>
                <a:gd name="T150" fmla="*/ 216 h 2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216">
                  <a:moveTo>
                    <a:pt x="63" y="28"/>
                  </a:moveTo>
                  <a:lnTo>
                    <a:pt x="49" y="37"/>
                  </a:lnTo>
                  <a:lnTo>
                    <a:pt x="38" y="47"/>
                  </a:lnTo>
                  <a:lnTo>
                    <a:pt x="27" y="59"/>
                  </a:lnTo>
                  <a:lnTo>
                    <a:pt x="18" y="72"/>
                  </a:lnTo>
                  <a:lnTo>
                    <a:pt x="10" y="86"/>
                  </a:lnTo>
                  <a:lnTo>
                    <a:pt x="5" y="101"/>
                  </a:lnTo>
                  <a:lnTo>
                    <a:pt x="2" y="117"/>
                  </a:lnTo>
                  <a:lnTo>
                    <a:pt x="0" y="133"/>
                  </a:lnTo>
                  <a:lnTo>
                    <a:pt x="2" y="155"/>
                  </a:lnTo>
                  <a:lnTo>
                    <a:pt x="10" y="173"/>
                  </a:lnTo>
                  <a:lnTo>
                    <a:pt x="23" y="190"/>
                  </a:lnTo>
                  <a:lnTo>
                    <a:pt x="40" y="201"/>
                  </a:lnTo>
                  <a:lnTo>
                    <a:pt x="59" y="211"/>
                  </a:lnTo>
                  <a:lnTo>
                    <a:pt x="79" y="215"/>
                  </a:lnTo>
                  <a:lnTo>
                    <a:pt x="100" y="216"/>
                  </a:lnTo>
                  <a:lnTo>
                    <a:pt x="120" y="213"/>
                  </a:lnTo>
                  <a:lnTo>
                    <a:pt x="124" y="213"/>
                  </a:lnTo>
                  <a:lnTo>
                    <a:pt x="128" y="211"/>
                  </a:lnTo>
                  <a:lnTo>
                    <a:pt x="131" y="208"/>
                  </a:lnTo>
                  <a:lnTo>
                    <a:pt x="132" y="203"/>
                  </a:lnTo>
                  <a:lnTo>
                    <a:pt x="130" y="198"/>
                  </a:lnTo>
                  <a:lnTo>
                    <a:pt x="126" y="194"/>
                  </a:lnTo>
                  <a:lnTo>
                    <a:pt x="121" y="190"/>
                  </a:lnTo>
                  <a:lnTo>
                    <a:pt x="116" y="187"/>
                  </a:lnTo>
                  <a:lnTo>
                    <a:pt x="105" y="184"/>
                  </a:lnTo>
                  <a:lnTo>
                    <a:pt x="95" y="182"/>
                  </a:lnTo>
                  <a:lnTo>
                    <a:pt x="84" y="180"/>
                  </a:lnTo>
                  <a:lnTo>
                    <a:pt x="75" y="178"/>
                  </a:lnTo>
                  <a:lnTo>
                    <a:pt x="65" y="175"/>
                  </a:lnTo>
                  <a:lnTo>
                    <a:pt x="56" y="170"/>
                  </a:lnTo>
                  <a:lnTo>
                    <a:pt x="47" y="165"/>
                  </a:lnTo>
                  <a:lnTo>
                    <a:pt x="39" y="156"/>
                  </a:lnTo>
                  <a:lnTo>
                    <a:pt x="36" y="120"/>
                  </a:lnTo>
                  <a:lnTo>
                    <a:pt x="44" y="90"/>
                  </a:lnTo>
                  <a:lnTo>
                    <a:pt x="61" y="67"/>
                  </a:lnTo>
                  <a:lnTo>
                    <a:pt x="84" y="47"/>
                  </a:lnTo>
                  <a:lnTo>
                    <a:pt x="109" y="32"/>
                  </a:lnTo>
                  <a:lnTo>
                    <a:pt x="136" y="21"/>
                  </a:lnTo>
                  <a:lnTo>
                    <a:pt x="160" y="12"/>
                  </a:lnTo>
                  <a:lnTo>
                    <a:pt x="179" y="5"/>
                  </a:lnTo>
                  <a:lnTo>
                    <a:pt x="167" y="1"/>
                  </a:lnTo>
                  <a:lnTo>
                    <a:pt x="154" y="0"/>
                  </a:lnTo>
                  <a:lnTo>
                    <a:pt x="140" y="2"/>
                  </a:lnTo>
                  <a:lnTo>
                    <a:pt x="124" y="5"/>
                  </a:lnTo>
                  <a:lnTo>
                    <a:pt x="108" y="10"/>
                  </a:lnTo>
                  <a:lnTo>
                    <a:pt x="92" y="15"/>
                  </a:lnTo>
                  <a:lnTo>
                    <a:pt x="77" y="22"/>
                  </a:lnTo>
                  <a:lnTo>
                    <a:pt x="63" y="28"/>
                  </a:lnTo>
                  <a:close/>
                </a:path>
              </a:pathLst>
            </a:custGeom>
            <a:solidFill>
              <a:srgbClr val="C9E8FF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3" name="Freeform 838"/>
            <p:cNvSpPr>
              <a:spLocks noChangeArrowheads="1"/>
            </p:cNvSpPr>
            <p:nvPr/>
          </p:nvSpPr>
          <p:spPr bwMode="auto">
            <a:xfrm>
              <a:off x="3961" y="1102"/>
              <a:ext cx="18" cy="28"/>
            </a:xfrm>
            <a:custGeom>
              <a:avLst/>
              <a:gdLst>
                <a:gd name="T0" fmla="*/ 96 w 114"/>
                <a:gd name="T1" fmla="*/ 55 h 168"/>
                <a:gd name="T2" fmla="*/ 101 w 114"/>
                <a:gd name="T3" fmla="*/ 72 h 168"/>
                <a:gd name="T4" fmla="*/ 100 w 114"/>
                <a:gd name="T5" fmla="*/ 88 h 168"/>
                <a:gd name="T6" fmla="*/ 92 w 114"/>
                <a:gd name="T7" fmla="*/ 101 h 168"/>
                <a:gd name="T8" fmla="*/ 82 w 114"/>
                <a:gd name="T9" fmla="*/ 112 h 168"/>
                <a:gd name="T10" fmla="*/ 69 w 114"/>
                <a:gd name="T11" fmla="*/ 123 h 168"/>
                <a:gd name="T12" fmla="*/ 54 w 114"/>
                <a:gd name="T13" fmla="*/ 134 h 168"/>
                <a:gd name="T14" fmla="*/ 40 w 114"/>
                <a:gd name="T15" fmla="*/ 143 h 168"/>
                <a:gd name="T16" fmla="*/ 27 w 114"/>
                <a:gd name="T17" fmla="*/ 153 h 168"/>
                <a:gd name="T18" fmla="*/ 25 w 114"/>
                <a:gd name="T19" fmla="*/ 156 h 168"/>
                <a:gd name="T20" fmla="*/ 24 w 114"/>
                <a:gd name="T21" fmla="*/ 158 h 168"/>
                <a:gd name="T22" fmla="*/ 24 w 114"/>
                <a:gd name="T23" fmla="*/ 162 h 168"/>
                <a:gd name="T24" fmla="*/ 25 w 114"/>
                <a:gd name="T25" fmla="*/ 165 h 168"/>
                <a:gd name="T26" fmla="*/ 28 w 114"/>
                <a:gd name="T27" fmla="*/ 167 h 168"/>
                <a:gd name="T28" fmla="*/ 31 w 114"/>
                <a:gd name="T29" fmla="*/ 168 h 168"/>
                <a:gd name="T30" fmla="*/ 33 w 114"/>
                <a:gd name="T31" fmla="*/ 168 h 168"/>
                <a:gd name="T32" fmla="*/ 37 w 114"/>
                <a:gd name="T33" fmla="*/ 167 h 168"/>
                <a:gd name="T34" fmla="*/ 53 w 114"/>
                <a:gd name="T35" fmla="*/ 157 h 168"/>
                <a:gd name="T36" fmla="*/ 69 w 114"/>
                <a:gd name="T37" fmla="*/ 147 h 168"/>
                <a:gd name="T38" fmla="*/ 84 w 114"/>
                <a:gd name="T39" fmla="*/ 135 h 168"/>
                <a:gd name="T40" fmla="*/ 97 w 114"/>
                <a:gd name="T41" fmla="*/ 121 h 168"/>
                <a:gd name="T42" fmla="*/ 107 w 114"/>
                <a:gd name="T43" fmla="*/ 106 h 168"/>
                <a:gd name="T44" fmla="*/ 113 w 114"/>
                <a:gd name="T45" fmla="*/ 89 h 168"/>
                <a:gd name="T46" fmla="*/ 114 w 114"/>
                <a:gd name="T47" fmla="*/ 71 h 168"/>
                <a:gd name="T48" fmla="*/ 110 w 114"/>
                <a:gd name="T49" fmla="*/ 51 h 168"/>
                <a:gd name="T50" fmla="*/ 101 w 114"/>
                <a:gd name="T51" fmla="*/ 36 h 168"/>
                <a:gd name="T52" fmla="*/ 87 w 114"/>
                <a:gd name="T53" fmla="*/ 24 h 168"/>
                <a:gd name="T54" fmla="*/ 70 w 114"/>
                <a:gd name="T55" fmla="*/ 14 h 168"/>
                <a:gd name="T56" fmla="*/ 51 w 114"/>
                <a:gd name="T57" fmla="*/ 7 h 168"/>
                <a:gd name="T58" fmla="*/ 32 w 114"/>
                <a:gd name="T59" fmla="*/ 2 h 168"/>
                <a:gd name="T60" fmla="*/ 17 w 114"/>
                <a:gd name="T61" fmla="*/ 0 h 168"/>
                <a:gd name="T62" fmla="*/ 5 w 114"/>
                <a:gd name="T63" fmla="*/ 0 h 168"/>
                <a:gd name="T64" fmla="*/ 0 w 114"/>
                <a:gd name="T65" fmla="*/ 3 h 168"/>
                <a:gd name="T66" fmla="*/ 12 w 114"/>
                <a:gd name="T67" fmla="*/ 9 h 168"/>
                <a:gd name="T68" fmla="*/ 26 w 114"/>
                <a:gd name="T69" fmla="*/ 13 h 168"/>
                <a:gd name="T70" fmla="*/ 41 w 114"/>
                <a:gd name="T71" fmla="*/ 17 h 168"/>
                <a:gd name="T72" fmla="*/ 54 w 114"/>
                <a:gd name="T73" fmla="*/ 22 h 168"/>
                <a:gd name="T74" fmla="*/ 68 w 114"/>
                <a:gd name="T75" fmla="*/ 27 h 168"/>
                <a:gd name="T76" fmla="*/ 80 w 114"/>
                <a:gd name="T77" fmla="*/ 34 h 168"/>
                <a:gd name="T78" fmla="*/ 89 w 114"/>
                <a:gd name="T79" fmla="*/ 43 h 168"/>
                <a:gd name="T80" fmla="*/ 96 w 114"/>
                <a:gd name="T81" fmla="*/ 55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168"/>
                <a:gd name="T125" fmla="*/ 114 w 114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168">
                  <a:moveTo>
                    <a:pt x="96" y="55"/>
                  </a:moveTo>
                  <a:lnTo>
                    <a:pt x="101" y="72"/>
                  </a:lnTo>
                  <a:lnTo>
                    <a:pt x="100" y="88"/>
                  </a:lnTo>
                  <a:lnTo>
                    <a:pt x="92" y="101"/>
                  </a:lnTo>
                  <a:lnTo>
                    <a:pt x="82" y="112"/>
                  </a:lnTo>
                  <a:lnTo>
                    <a:pt x="69" y="123"/>
                  </a:lnTo>
                  <a:lnTo>
                    <a:pt x="54" y="134"/>
                  </a:lnTo>
                  <a:lnTo>
                    <a:pt x="40" y="143"/>
                  </a:lnTo>
                  <a:lnTo>
                    <a:pt x="27" y="153"/>
                  </a:lnTo>
                  <a:lnTo>
                    <a:pt x="25" y="156"/>
                  </a:lnTo>
                  <a:lnTo>
                    <a:pt x="24" y="158"/>
                  </a:lnTo>
                  <a:lnTo>
                    <a:pt x="24" y="162"/>
                  </a:lnTo>
                  <a:lnTo>
                    <a:pt x="25" y="165"/>
                  </a:lnTo>
                  <a:lnTo>
                    <a:pt x="28" y="167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37" y="167"/>
                  </a:lnTo>
                  <a:lnTo>
                    <a:pt x="53" y="157"/>
                  </a:lnTo>
                  <a:lnTo>
                    <a:pt x="69" y="147"/>
                  </a:lnTo>
                  <a:lnTo>
                    <a:pt x="84" y="135"/>
                  </a:lnTo>
                  <a:lnTo>
                    <a:pt x="97" y="121"/>
                  </a:lnTo>
                  <a:lnTo>
                    <a:pt x="107" y="106"/>
                  </a:lnTo>
                  <a:lnTo>
                    <a:pt x="113" y="89"/>
                  </a:lnTo>
                  <a:lnTo>
                    <a:pt x="114" y="71"/>
                  </a:lnTo>
                  <a:lnTo>
                    <a:pt x="110" y="51"/>
                  </a:lnTo>
                  <a:lnTo>
                    <a:pt x="101" y="36"/>
                  </a:lnTo>
                  <a:lnTo>
                    <a:pt x="87" y="24"/>
                  </a:lnTo>
                  <a:lnTo>
                    <a:pt x="70" y="14"/>
                  </a:lnTo>
                  <a:lnTo>
                    <a:pt x="51" y="7"/>
                  </a:lnTo>
                  <a:lnTo>
                    <a:pt x="32" y="2"/>
                  </a:lnTo>
                  <a:lnTo>
                    <a:pt x="17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2" y="9"/>
                  </a:lnTo>
                  <a:lnTo>
                    <a:pt x="26" y="13"/>
                  </a:lnTo>
                  <a:lnTo>
                    <a:pt x="41" y="17"/>
                  </a:lnTo>
                  <a:lnTo>
                    <a:pt x="54" y="22"/>
                  </a:lnTo>
                  <a:lnTo>
                    <a:pt x="68" y="27"/>
                  </a:lnTo>
                  <a:lnTo>
                    <a:pt x="80" y="34"/>
                  </a:lnTo>
                  <a:lnTo>
                    <a:pt x="89" y="43"/>
                  </a:lnTo>
                  <a:lnTo>
                    <a:pt x="96" y="55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4" name="Freeform 839"/>
            <p:cNvSpPr>
              <a:spLocks noChangeArrowheads="1"/>
            </p:cNvSpPr>
            <p:nvPr/>
          </p:nvSpPr>
          <p:spPr bwMode="auto">
            <a:xfrm>
              <a:off x="3894" y="1096"/>
              <a:ext cx="47" cy="58"/>
            </a:xfrm>
            <a:custGeom>
              <a:avLst/>
              <a:gdLst>
                <a:gd name="T0" fmla="*/ 90 w 289"/>
                <a:gd name="T1" fmla="*/ 65 h 351"/>
                <a:gd name="T2" fmla="*/ 48 w 289"/>
                <a:gd name="T3" fmla="*/ 106 h 351"/>
                <a:gd name="T4" fmla="*/ 15 w 289"/>
                <a:gd name="T5" fmla="*/ 155 h 351"/>
                <a:gd name="T6" fmla="*/ 0 w 289"/>
                <a:gd name="T7" fmla="*/ 210 h 351"/>
                <a:gd name="T8" fmla="*/ 3 w 289"/>
                <a:gd name="T9" fmla="*/ 248 h 351"/>
                <a:gd name="T10" fmla="*/ 8 w 289"/>
                <a:gd name="T11" fmla="*/ 262 h 351"/>
                <a:gd name="T12" fmla="*/ 17 w 289"/>
                <a:gd name="T13" fmla="*/ 276 h 351"/>
                <a:gd name="T14" fmla="*/ 29 w 289"/>
                <a:gd name="T15" fmla="*/ 288 h 351"/>
                <a:gd name="T16" fmla="*/ 50 w 289"/>
                <a:gd name="T17" fmla="*/ 301 h 351"/>
                <a:gd name="T18" fmla="*/ 77 w 289"/>
                <a:gd name="T19" fmla="*/ 315 h 351"/>
                <a:gd name="T20" fmla="*/ 107 w 289"/>
                <a:gd name="T21" fmla="*/ 326 h 351"/>
                <a:gd name="T22" fmla="*/ 136 w 289"/>
                <a:gd name="T23" fmla="*/ 334 h 351"/>
                <a:gd name="T24" fmla="*/ 167 w 289"/>
                <a:gd name="T25" fmla="*/ 341 h 351"/>
                <a:gd name="T26" fmla="*/ 197 w 289"/>
                <a:gd name="T27" fmla="*/ 345 h 351"/>
                <a:gd name="T28" fmla="*/ 228 w 289"/>
                <a:gd name="T29" fmla="*/ 348 h 351"/>
                <a:gd name="T30" fmla="*/ 259 w 289"/>
                <a:gd name="T31" fmla="*/ 350 h 351"/>
                <a:gd name="T32" fmla="*/ 279 w 289"/>
                <a:gd name="T33" fmla="*/ 351 h 351"/>
                <a:gd name="T34" fmla="*/ 286 w 289"/>
                <a:gd name="T35" fmla="*/ 345 h 351"/>
                <a:gd name="T36" fmla="*/ 289 w 289"/>
                <a:gd name="T37" fmla="*/ 335 h 351"/>
                <a:gd name="T38" fmla="*/ 282 w 289"/>
                <a:gd name="T39" fmla="*/ 328 h 351"/>
                <a:gd name="T40" fmla="*/ 263 w 289"/>
                <a:gd name="T41" fmla="*/ 322 h 351"/>
                <a:gd name="T42" fmla="*/ 236 w 289"/>
                <a:gd name="T43" fmla="*/ 317 h 351"/>
                <a:gd name="T44" fmla="*/ 208 w 289"/>
                <a:gd name="T45" fmla="*/ 313 h 351"/>
                <a:gd name="T46" fmla="*/ 179 w 289"/>
                <a:gd name="T47" fmla="*/ 308 h 351"/>
                <a:gd name="T48" fmla="*/ 152 w 289"/>
                <a:gd name="T49" fmla="*/ 303 h 351"/>
                <a:gd name="T50" fmla="*/ 125 w 289"/>
                <a:gd name="T51" fmla="*/ 296 h 351"/>
                <a:gd name="T52" fmla="*/ 98 w 289"/>
                <a:gd name="T53" fmla="*/ 287 h 351"/>
                <a:gd name="T54" fmla="*/ 72 w 289"/>
                <a:gd name="T55" fmla="*/ 276 h 351"/>
                <a:gd name="T56" fmla="*/ 49 w 289"/>
                <a:gd name="T57" fmla="*/ 261 h 351"/>
                <a:gd name="T58" fmla="*/ 34 w 289"/>
                <a:gd name="T59" fmla="*/ 241 h 351"/>
                <a:gd name="T60" fmla="*/ 30 w 289"/>
                <a:gd name="T61" fmla="*/ 215 h 351"/>
                <a:gd name="T62" fmla="*/ 34 w 289"/>
                <a:gd name="T63" fmla="*/ 186 h 351"/>
                <a:gd name="T64" fmla="*/ 46 w 289"/>
                <a:gd name="T65" fmla="*/ 158 h 351"/>
                <a:gd name="T66" fmla="*/ 64 w 289"/>
                <a:gd name="T67" fmla="*/ 128 h 351"/>
                <a:gd name="T68" fmla="*/ 85 w 289"/>
                <a:gd name="T69" fmla="*/ 102 h 351"/>
                <a:gd name="T70" fmla="*/ 110 w 289"/>
                <a:gd name="T71" fmla="*/ 77 h 351"/>
                <a:gd name="T72" fmla="*/ 137 w 289"/>
                <a:gd name="T73" fmla="*/ 53 h 351"/>
                <a:gd name="T74" fmla="*/ 175 w 289"/>
                <a:gd name="T75" fmla="*/ 35 h 351"/>
                <a:gd name="T76" fmla="*/ 213 w 289"/>
                <a:gd name="T77" fmla="*/ 19 h 351"/>
                <a:gd name="T78" fmla="*/ 237 w 289"/>
                <a:gd name="T79" fmla="*/ 6 h 351"/>
                <a:gd name="T80" fmla="*/ 230 w 289"/>
                <a:gd name="T81" fmla="*/ 0 h 351"/>
                <a:gd name="T82" fmla="*/ 198 w 289"/>
                <a:gd name="T83" fmla="*/ 4 h 351"/>
                <a:gd name="T84" fmla="*/ 161 w 289"/>
                <a:gd name="T85" fmla="*/ 17 h 351"/>
                <a:gd name="T86" fmla="*/ 127 w 289"/>
                <a:gd name="T87" fmla="*/ 35 h 35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1"/>
                <a:gd name="T134" fmla="*/ 289 w 289"/>
                <a:gd name="T135" fmla="*/ 351 h 35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1">
                  <a:moveTo>
                    <a:pt x="112" y="46"/>
                  </a:moveTo>
                  <a:lnTo>
                    <a:pt x="90" y="65"/>
                  </a:lnTo>
                  <a:lnTo>
                    <a:pt x="68" y="84"/>
                  </a:lnTo>
                  <a:lnTo>
                    <a:pt x="48" y="106"/>
                  </a:lnTo>
                  <a:lnTo>
                    <a:pt x="30" y="130"/>
                  </a:lnTo>
                  <a:lnTo>
                    <a:pt x="15" y="155"/>
                  </a:lnTo>
                  <a:lnTo>
                    <a:pt x="5" y="181"/>
                  </a:lnTo>
                  <a:lnTo>
                    <a:pt x="0" y="210"/>
                  </a:lnTo>
                  <a:lnTo>
                    <a:pt x="1" y="240"/>
                  </a:lnTo>
                  <a:lnTo>
                    <a:pt x="3" y="248"/>
                  </a:lnTo>
                  <a:lnTo>
                    <a:pt x="5" y="256"/>
                  </a:lnTo>
                  <a:lnTo>
                    <a:pt x="8" y="262"/>
                  </a:lnTo>
                  <a:lnTo>
                    <a:pt x="12" y="270"/>
                  </a:lnTo>
                  <a:lnTo>
                    <a:pt x="17" y="276"/>
                  </a:lnTo>
                  <a:lnTo>
                    <a:pt x="24" y="283"/>
                  </a:lnTo>
                  <a:lnTo>
                    <a:pt x="29" y="288"/>
                  </a:lnTo>
                  <a:lnTo>
                    <a:pt x="36" y="292"/>
                  </a:lnTo>
                  <a:lnTo>
                    <a:pt x="50" y="301"/>
                  </a:lnTo>
                  <a:lnTo>
                    <a:pt x="64" y="308"/>
                  </a:lnTo>
                  <a:lnTo>
                    <a:pt x="77" y="315"/>
                  </a:lnTo>
                  <a:lnTo>
                    <a:pt x="92" y="320"/>
                  </a:lnTo>
                  <a:lnTo>
                    <a:pt x="107" y="326"/>
                  </a:lnTo>
                  <a:lnTo>
                    <a:pt x="121" y="330"/>
                  </a:lnTo>
                  <a:lnTo>
                    <a:pt x="136" y="334"/>
                  </a:lnTo>
                  <a:lnTo>
                    <a:pt x="151" y="337"/>
                  </a:lnTo>
                  <a:lnTo>
                    <a:pt x="167" y="341"/>
                  </a:lnTo>
                  <a:lnTo>
                    <a:pt x="181" y="343"/>
                  </a:lnTo>
                  <a:lnTo>
                    <a:pt x="197" y="345"/>
                  </a:lnTo>
                  <a:lnTo>
                    <a:pt x="213" y="347"/>
                  </a:lnTo>
                  <a:lnTo>
                    <a:pt x="228" y="348"/>
                  </a:lnTo>
                  <a:lnTo>
                    <a:pt x="243" y="349"/>
                  </a:lnTo>
                  <a:lnTo>
                    <a:pt x="259" y="350"/>
                  </a:lnTo>
                  <a:lnTo>
                    <a:pt x="274" y="351"/>
                  </a:lnTo>
                  <a:lnTo>
                    <a:pt x="279" y="351"/>
                  </a:lnTo>
                  <a:lnTo>
                    <a:pt x="283" y="349"/>
                  </a:lnTo>
                  <a:lnTo>
                    <a:pt x="286" y="345"/>
                  </a:lnTo>
                  <a:lnTo>
                    <a:pt x="289" y="341"/>
                  </a:lnTo>
                  <a:lnTo>
                    <a:pt x="289" y="335"/>
                  </a:lnTo>
                  <a:lnTo>
                    <a:pt x="286" y="331"/>
                  </a:lnTo>
                  <a:lnTo>
                    <a:pt x="282" y="328"/>
                  </a:lnTo>
                  <a:lnTo>
                    <a:pt x="277" y="326"/>
                  </a:lnTo>
                  <a:lnTo>
                    <a:pt x="263" y="322"/>
                  </a:lnTo>
                  <a:lnTo>
                    <a:pt x="250" y="320"/>
                  </a:lnTo>
                  <a:lnTo>
                    <a:pt x="236" y="317"/>
                  </a:lnTo>
                  <a:lnTo>
                    <a:pt x="221" y="315"/>
                  </a:lnTo>
                  <a:lnTo>
                    <a:pt x="208" y="313"/>
                  </a:lnTo>
                  <a:lnTo>
                    <a:pt x="194" y="311"/>
                  </a:lnTo>
                  <a:lnTo>
                    <a:pt x="179" y="308"/>
                  </a:lnTo>
                  <a:lnTo>
                    <a:pt x="166" y="305"/>
                  </a:lnTo>
                  <a:lnTo>
                    <a:pt x="152" y="303"/>
                  </a:lnTo>
                  <a:lnTo>
                    <a:pt x="138" y="300"/>
                  </a:lnTo>
                  <a:lnTo>
                    <a:pt x="125" y="296"/>
                  </a:lnTo>
                  <a:lnTo>
                    <a:pt x="111" y="292"/>
                  </a:lnTo>
                  <a:lnTo>
                    <a:pt x="98" y="287"/>
                  </a:lnTo>
                  <a:lnTo>
                    <a:pt x="85" y="282"/>
                  </a:lnTo>
                  <a:lnTo>
                    <a:pt x="72" y="276"/>
                  </a:lnTo>
                  <a:lnTo>
                    <a:pt x="59" y="269"/>
                  </a:lnTo>
                  <a:lnTo>
                    <a:pt x="49" y="261"/>
                  </a:lnTo>
                  <a:lnTo>
                    <a:pt x="41" y="252"/>
                  </a:lnTo>
                  <a:lnTo>
                    <a:pt x="34" y="241"/>
                  </a:lnTo>
                  <a:lnTo>
                    <a:pt x="31" y="228"/>
                  </a:lnTo>
                  <a:lnTo>
                    <a:pt x="30" y="215"/>
                  </a:lnTo>
                  <a:lnTo>
                    <a:pt x="31" y="201"/>
                  </a:lnTo>
                  <a:lnTo>
                    <a:pt x="34" y="186"/>
                  </a:lnTo>
                  <a:lnTo>
                    <a:pt x="38" y="174"/>
                  </a:lnTo>
                  <a:lnTo>
                    <a:pt x="46" y="158"/>
                  </a:lnTo>
                  <a:lnTo>
                    <a:pt x="54" y="142"/>
                  </a:lnTo>
                  <a:lnTo>
                    <a:pt x="64" y="128"/>
                  </a:lnTo>
                  <a:lnTo>
                    <a:pt x="74" y="115"/>
                  </a:lnTo>
                  <a:lnTo>
                    <a:pt x="85" y="102"/>
                  </a:lnTo>
                  <a:lnTo>
                    <a:pt x="96" y="89"/>
                  </a:lnTo>
                  <a:lnTo>
                    <a:pt x="110" y="77"/>
                  </a:lnTo>
                  <a:lnTo>
                    <a:pt x="124" y="64"/>
                  </a:lnTo>
                  <a:lnTo>
                    <a:pt x="137" y="53"/>
                  </a:lnTo>
                  <a:lnTo>
                    <a:pt x="155" y="43"/>
                  </a:lnTo>
                  <a:lnTo>
                    <a:pt x="175" y="35"/>
                  </a:lnTo>
                  <a:lnTo>
                    <a:pt x="195" y="26"/>
                  </a:lnTo>
                  <a:lnTo>
                    <a:pt x="213" y="19"/>
                  </a:lnTo>
                  <a:lnTo>
                    <a:pt x="228" y="12"/>
                  </a:lnTo>
                  <a:lnTo>
                    <a:pt x="237" y="6"/>
                  </a:lnTo>
                  <a:lnTo>
                    <a:pt x="240" y="2"/>
                  </a:lnTo>
                  <a:lnTo>
                    <a:pt x="230" y="0"/>
                  </a:lnTo>
                  <a:lnTo>
                    <a:pt x="215" y="1"/>
                  </a:lnTo>
                  <a:lnTo>
                    <a:pt x="198" y="4"/>
                  </a:lnTo>
                  <a:lnTo>
                    <a:pt x="180" y="9"/>
                  </a:lnTo>
                  <a:lnTo>
                    <a:pt x="161" y="17"/>
                  </a:lnTo>
                  <a:lnTo>
                    <a:pt x="144" y="25"/>
                  </a:lnTo>
                  <a:lnTo>
                    <a:pt x="127" y="35"/>
                  </a:lnTo>
                  <a:lnTo>
                    <a:pt x="112" y="4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5" name="Freeform 840"/>
            <p:cNvSpPr>
              <a:spLocks noChangeArrowheads="1"/>
            </p:cNvSpPr>
            <p:nvPr/>
          </p:nvSpPr>
          <p:spPr bwMode="auto">
            <a:xfrm>
              <a:off x="3959" y="1093"/>
              <a:ext cx="40" cy="39"/>
            </a:xfrm>
            <a:custGeom>
              <a:avLst/>
              <a:gdLst>
                <a:gd name="T0" fmla="*/ 210 w 254"/>
                <a:gd name="T1" fmla="*/ 71 h 234"/>
                <a:gd name="T2" fmla="*/ 222 w 254"/>
                <a:gd name="T3" fmla="*/ 84 h 234"/>
                <a:gd name="T4" fmla="*/ 229 w 254"/>
                <a:gd name="T5" fmla="*/ 99 h 234"/>
                <a:gd name="T6" fmla="*/ 232 w 254"/>
                <a:gd name="T7" fmla="*/ 115 h 234"/>
                <a:gd name="T8" fmla="*/ 232 w 254"/>
                <a:gd name="T9" fmla="*/ 132 h 234"/>
                <a:gd name="T10" fmla="*/ 230 w 254"/>
                <a:gd name="T11" fmla="*/ 146 h 234"/>
                <a:gd name="T12" fmla="*/ 226 w 254"/>
                <a:gd name="T13" fmla="*/ 158 h 234"/>
                <a:gd name="T14" fmla="*/ 219 w 254"/>
                <a:gd name="T15" fmla="*/ 170 h 234"/>
                <a:gd name="T16" fmla="*/ 211 w 254"/>
                <a:gd name="T17" fmla="*/ 179 h 234"/>
                <a:gd name="T18" fmla="*/ 202 w 254"/>
                <a:gd name="T19" fmla="*/ 190 h 234"/>
                <a:gd name="T20" fmla="*/ 193 w 254"/>
                <a:gd name="T21" fmla="*/ 199 h 234"/>
                <a:gd name="T22" fmla="*/ 183 w 254"/>
                <a:gd name="T23" fmla="*/ 208 h 234"/>
                <a:gd name="T24" fmla="*/ 174 w 254"/>
                <a:gd name="T25" fmla="*/ 218 h 234"/>
                <a:gd name="T26" fmla="*/ 172 w 254"/>
                <a:gd name="T27" fmla="*/ 221 h 234"/>
                <a:gd name="T28" fmla="*/ 172 w 254"/>
                <a:gd name="T29" fmla="*/ 224 h 234"/>
                <a:gd name="T30" fmla="*/ 172 w 254"/>
                <a:gd name="T31" fmla="*/ 227 h 234"/>
                <a:gd name="T32" fmla="*/ 174 w 254"/>
                <a:gd name="T33" fmla="*/ 231 h 234"/>
                <a:gd name="T34" fmla="*/ 177 w 254"/>
                <a:gd name="T35" fmla="*/ 233 h 234"/>
                <a:gd name="T36" fmla="*/ 181 w 254"/>
                <a:gd name="T37" fmla="*/ 234 h 234"/>
                <a:gd name="T38" fmla="*/ 184 w 254"/>
                <a:gd name="T39" fmla="*/ 233 h 234"/>
                <a:gd name="T40" fmla="*/ 187 w 254"/>
                <a:gd name="T41" fmla="*/ 231 h 234"/>
                <a:gd name="T42" fmla="*/ 208 w 254"/>
                <a:gd name="T43" fmla="*/ 217 h 234"/>
                <a:gd name="T44" fmla="*/ 226 w 254"/>
                <a:gd name="T45" fmla="*/ 199 h 234"/>
                <a:gd name="T46" fmla="*/ 240 w 254"/>
                <a:gd name="T47" fmla="*/ 178 h 234"/>
                <a:gd name="T48" fmla="*/ 249 w 254"/>
                <a:gd name="T49" fmla="*/ 155 h 234"/>
                <a:gd name="T50" fmla="*/ 254 w 254"/>
                <a:gd name="T51" fmla="*/ 131 h 234"/>
                <a:gd name="T52" fmla="*/ 251 w 254"/>
                <a:gd name="T53" fmla="*/ 107 h 234"/>
                <a:gd name="T54" fmla="*/ 243 w 254"/>
                <a:gd name="T55" fmla="*/ 84 h 234"/>
                <a:gd name="T56" fmla="*/ 226 w 254"/>
                <a:gd name="T57" fmla="*/ 64 h 234"/>
                <a:gd name="T58" fmla="*/ 214 w 254"/>
                <a:gd name="T59" fmla="*/ 53 h 234"/>
                <a:gd name="T60" fmla="*/ 199 w 254"/>
                <a:gd name="T61" fmla="*/ 45 h 234"/>
                <a:gd name="T62" fmla="*/ 183 w 254"/>
                <a:gd name="T63" fmla="*/ 36 h 234"/>
                <a:gd name="T64" fmla="*/ 165 w 254"/>
                <a:gd name="T65" fmla="*/ 29 h 234"/>
                <a:gd name="T66" fmla="*/ 147 w 254"/>
                <a:gd name="T67" fmla="*/ 21 h 234"/>
                <a:gd name="T68" fmla="*/ 129 w 254"/>
                <a:gd name="T69" fmla="*/ 16 h 234"/>
                <a:gd name="T70" fmla="*/ 111 w 254"/>
                <a:gd name="T71" fmla="*/ 12 h 234"/>
                <a:gd name="T72" fmla="*/ 93 w 254"/>
                <a:gd name="T73" fmla="*/ 7 h 234"/>
                <a:gd name="T74" fmla="*/ 75 w 254"/>
                <a:gd name="T75" fmla="*/ 4 h 234"/>
                <a:gd name="T76" fmla="*/ 59 w 254"/>
                <a:gd name="T77" fmla="*/ 2 h 234"/>
                <a:gd name="T78" fmla="*/ 43 w 254"/>
                <a:gd name="T79" fmla="*/ 0 h 234"/>
                <a:gd name="T80" fmla="*/ 31 w 254"/>
                <a:gd name="T81" fmla="*/ 0 h 234"/>
                <a:gd name="T82" fmla="*/ 19 w 254"/>
                <a:gd name="T83" fmla="*/ 0 h 234"/>
                <a:gd name="T84" fmla="*/ 10 w 254"/>
                <a:gd name="T85" fmla="*/ 0 h 234"/>
                <a:gd name="T86" fmla="*/ 3 w 254"/>
                <a:gd name="T87" fmla="*/ 2 h 234"/>
                <a:gd name="T88" fmla="*/ 0 w 254"/>
                <a:gd name="T89" fmla="*/ 4 h 234"/>
                <a:gd name="T90" fmla="*/ 11 w 254"/>
                <a:gd name="T91" fmla="*/ 6 h 234"/>
                <a:gd name="T92" fmla="*/ 21 w 254"/>
                <a:gd name="T93" fmla="*/ 7 h 234"/>
                <a:gd name="T94" fmla="*/ 34 w 254"/>
                <a:gd name="T95" fmla="*/ 9 h 234"/>
                <a:gd name="T96" fmla="*/ 46 w 254"/>
                <a:gd name="T97" fmla="*/ 12 h 234"/>
                <a:gd name="T98" fmla="*/ 59 w 254"/>
                <a:gd name="T99" fmla="*/ 15 h 234"/>
                <a:gd name="T100" fmla="*/ 74 w 254"/>
                <a:gd name="T101" fmla="*/ 17 h 234"/>
                <a:gd name="T102" fmla="*/ 87 w 254"/>
                <a:gd name="T103" fmla="*/ 20 h 234"/>
                <a:gd name="T104" fmla="*/ 102 w 254"/>
                <a:gd name="T105" fmla="*/ 23 h 234"/>
                <a:gd name="T106" fmla="*/ 116 w 254"/>
                <a:gd name="T107" fmla="*/ 28 h 234"/>
                <a:gd name="T108" fmla="*/ 131 w 254"/>
                <a:gd name="T109" fmla="*/ 32 h 234"/>
                <a:gd name="T110" fmla="*/ 145 w 254"/>
                <a:gd name="T111" fmla="*/ 36 h 234"/>
                <a:gd name="T112" fmla="*/ 159 w 254"/>
                <a:gd name="T113" fmla="*/ 42 h 234"/>
                <a:gd name="T114" fmla="*/ 173 w 254"/>
                <a:gd name="T115" fmla="*/ 48 h 234"/>
                <a:gd name="T116" fmla="*/ 186 w 254"/>
                <a:gd name="T117" fmla="*/ 55 h 234"/>
                <a:gd name="T118" fmla="*/ 199 w 254"/>
                <a:gd name="T119" fmla="*/ 63 h 234"/>
                <a:gd name="T120" fmla="*/ 210 w 254"/>
                <a:gd name="T121" fmla="*/ 71 h 2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234"/>
                <a:gd name="T185" fmla="*/ 254 w 254"/>
                <a:gd name="T186" fmla="*/ 234 h 2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234">
                  <a:moveTo>
                    <a:pt x="210" y="71"/>
                  </a:moveTo>
                  <a:lnTo>
                    <a:pt x="222" y="84"/>
                  </a:lnTo>
                  <a:lnTo>
                    <a:pt x="229" y="99"/>
                  </a:lnTo>
                  <a:lnTo>
                    <a:pt x="232" y="115"/>
                  </a:lnTo>
                  <a:lnTo>
                    <a:pt x="232" y="132"/>
                  </a:lnTo>
                  <a:lnTo>
                    <a:pt x="230" y="146"/>
                  </a:lnTo>
                  <a:lnTo>
                    <a:pt x="226" y="158"/>
                  </a:lnTo>
                  <a:lnTo>
                    <a:pt x="219" y="170"/>
                  </a:lnTo>
                  <a:lnTo>
                    <a:pt x="211" y="179"/>
                  </a:lnTo>
                  <a:lnTo>
                    <a:pt x="202" y="190"/>
                  </a:lnTo>
                  <a:lnTo>
                    <a:pt x="193" y="199"/>
                  </a:lnTo>
                  <a:lnTo>
                    <a:pt x="183" y="208"/>
                  </a:lnTo>
                  <a:lnTo>
                    <a:pt x="174" y="218"/>
                  </a:lnTo>
                  <a:lnTo>
                    <a:pt x="172" y="221"/>
                  </a:lnTo>
                  <a:lnTo>
                    <a:pt x="172" y="224"/>
                  </a:lnTo>
                  <a:lnTo>
                    <a:pt x="172" y="227"/>
                  </a:lnTo>
                  <a:lnTo>
                    <a:pt x="174" y="231"/>
                  </a:lnTo>
                  <a:lnTo>
                    <a:pt x="177" y="233"/>
                  </a:lnTo>
                  <a:lnTo>
                    <a:pt x="181" y="234"/>
                  </a:lnTo>
                  <a:lnTo>
                    <a:pt x="184" y="233"/>
                  </a:lnTo>
                  <a:lnTo>
                    <a:pt x="187" y="231"/>
                  </a:lnTo>
                  <a:lnTo>
                    <a:pt x="208" y="217"/>
                  </a:lnTo>
                  <a:lnTo>
                    <a:pt x="226" y="199"/>
                  </a:lnTo>
                  <a:lnTo>
                    <a:pt x="240" y="178"/>
                  </a:lnTo>
                  <a:lnTo>
                    <a:pt x="249" y="155"/>
                  </a:lnTo>
                  <a:lnTo>
                    <a:pt x="254" y="131"/>
                  </a:lnTo>
                  <a:lnTo>
                    <a:pt x="251" y="107"/>
                  </a:lnTo>
                  <a:lnTo>
                    <a:pt x="243" y="84"/>
                  </a:lnTo>
                  <a:lnTo>
                    <a:pt x="226" y="64"/>
                  </a:lnTo>
                  <a:lnTo>
                    <a:pt x="214" y="53"/>
                  </a:lnTo>
                  <a:lnTo>
                    <a:pt x="199" y="45"/>
                  </a:lnTo>
                  <a:lnTo>
                    <a:pt x="183" y="36"/>
                  </a:lnTo>
                  <a:lnTo>
                    <a:pt x="165" y="29"/>
                  </a:lnTo>
                  <a:lnTo>
                    <a:pt x="147" y="21"/>
                  </a:lnTo>
                  <a:lnTo>
                    <a:pt x="129" y="16"/>
                  </a:lnTo>
                  <a:lnTo>
                    <a:pt x="111" y="12"/>
                  </a:lnTo>
                  <a:lnTo>
                    <a:pt x="93" y="7"/>
                  </a:lnTo>
                  <a:lnTo>
                    <a:pt x="75" y="4"/>
                  </a:lnTo>
                  <a:lnTo>
                    <a:pt x="59" y="2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11" y="6"/>
                  </a:lnTo>
                  <a:lnTo>
                    <a:pt x="21" y="7"/>
                  </a:lnTo>
                  <a:lnTo>
                    <a:pt x="34" y="9"/>
                  </a:lnTo>
                  <a:lnTo>
                    <a:pt x="46" y="12"/>
                  </a:lnTo>
                  <a:lnTo>
                    <a:pt x="59" y="15"/>
                  </a:lnTo>
                  <a:lnTo>
                    <a:pt x="74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6" y="28"/>
                  </a:lnTo>
                  <a:lnTo>
                    <a:pt x="131" y="32"/>
                  </a:lnTo>
                  <a:lnTo>
                    <a:pt x="145" y="36"/>
                  </a:lnTo>
                  <a:lnTo>
                    <a:pt x="159" y="42"/>
                  </a:lnTo>
                  <a:lnTo>
                    <a:pt x="173" y="48"/>
                  </a:lnTo>
                  <a:lnTo>
                    <a:pt x="186" y="55"/>
                  </a:lnTo>
                  <a:lnTo>
                    <a:pt x="199" y="63"/>
                  </a:lnTo>
                  <a:lnTo>
                    <a:pt x="210" y="7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6" name="Freeform 841"/>
            <p:cNvSpPr>
              <a:spLocks noChangeArrowheads="1"/>
            </p:cNvSpPr>
            <p:nvPr/>
          </p:nvSpPr>
          <p:spPr bwMode="auto">
            <a:xfrm>
              <a:off x="3877" y="1112"/>
              <a:ext cx="16" cy="36"/>
            </a:xfrm>
            <a:custGeom>
              <a:avLst/>
              <a:gdLst>
                <a:gd name="T0" fmla="*/ 0 w 103"/>
                <a:gd name="T1" fmla="*/ 121 h 221"/>
                <a:gd name="T2" fmla="*/ 0 w 103"/>
                <a:gd name="T3" fmla="*/ 139 h 221"/>
                <a:gd name="T4" fmla="*/ 4 w 103"/>
                <a:gd name="T5" fmla="*/ 156 h 221"/>
                <a:gd name="T6" fmla="*/ 12 w 103"/>
                <a:gd name="T7" fmla="*/ 172 h 221"/>
                <a:gd name="T8" fmla="*/ 22 w 103"/>
                <a:gd name="T9" fmla="*/ 186 h 221"/>
                <a:gd name="T10" fmla="*/ 35 w 103"/>
                <a:gd name="T11" fmla="*/ 197 h 221"/>
                <a:gd name="T12" fmla="*/ 50 w 103"/>
                <a:gd name="T13" fmla="*/ 208 h 221"/>
                <a:gd name="T14" fmla="*/ 66 w 103"/>
                <a:gd name="T15" fmla="*/ 216 h 221"/>
                <a:gd name="T16" fmla="*/ 83 w 103"/>
                <a:gd name="T17" fmla="*/ 220 h 221"/>
                <a:gd name="T18" fmla="*/ 89 w 103"/>
                <a:gd name="T19" fmla="*/ 221 h 221"/>
                <a:gd name="T20" fmla="*/ 94 w 103"/>
                <a:gd name="T21" fmla="*/ 219 h 221"/>
                <a:gd name="T22" fmla="*/ 98 w 103"/>
                <a:gd name="T23" fmla="*/ 216 h 221"/>
                <a:gd name="T24" fmla="*/ 100 w 103"/>
                <a:gd name="T25" fmla="*/ 211 h 221"/>
                <a:gd name="T26" fmla="*/ 100 w 103"/>
                <a:gd name="T27" fmla="*/ 206 h 221"/>
                <a:gd name="T28" fmla="*/ 99 w 103"/>
                <a:gd name="T29" fmla="*/ 201 h 221"/>
                <a:gd name="T30" fmla="*/ 96 w 103"/>
                <a:gd name="T31" fmla="*/ 196 h 221"/>
                <a:gd name="T32" fmla="*/ 91 w 103"/>
                <a:gd name="T33" fmla="*/ 194 h 221"/>
                <a:gd name="T34" fmla="*/ 74 w 103"/>
                <a:gd name="T35" fmla="*/ 188 h 221"/>
                <a:gd name="T36" fmla="*/ 58 w 103"/>
                <a:gd name="T37" fmla="*/ 179 h 221"/>
                <a:gd name="T38" fmla="*/ 45 w 103"/>
                <a:gd name="T39" fmla="*/ 168 h 221"/>
                <a:gd name="T40" fmla="*/ 36 w 103"/>
                <a:gd name="T41" fmla="*/ 155 h 221"/>
                <a:gd name="T42" fmla="*/ 30 w 103"/>
                <a:gd name="T43" fmla="*/ 139 h 221"/>
                <a:gd name="T44" fmla="*/ 27 w 103"/>
                <a:gd name="T45" fmla="*/ 122 h 221"/>
                <a:gd name="T46" fmla="*/ 27 w 103"/>
                <a:gd name="T47" fmla="*/ 103 h 221"/>
                <a:gd name="T48" fmla="*/ 32 w 103"/>
                <a:gd name="T49" fmla="*/ 84 h 221"/>
                <a:gd name="T50" fmla="*/ 38 w 103"/>
                <a:gd name="T51" fmla="*/ 70 h 221"/>
                <a:gd name="T52" fmla="*/ 46 w 103"/>
                <a:gd name="T53" fmla="*/ 57 h 221"/>
                <a:gd name="T54" fmla="*/ 56 w 103"/>
                <a:gd name="T55" fmla="*/ 46 h 221"/>
                <a:gd name="T56" fmla="*/ 66 w 103"/>
                <a:gd name="T57" fmla="*/ 35 h 221"/>
                <a:gd name="T58" fmla="*/ 76 w 103"/>
                <a:gd name="T59" fmla="*/ 25 h 221"/>
                <a:gd name="T60" fmla="*/ 86 w 103"/>
                <a:gd name="T61" fmla="*/ 17 h 221"/>
                <a:gd name="T62" fmla="*/ 96 w 103"/>
                <a:gd name="T63" fmla="*/ 8 h 221"/>
                <a:gd name="T64" fmla="*/ 103 w 103"/>
                <a:gd name="T65" fmla="*/ 1 h 221"/>
                <a:gd name="T66" fmla="*/ 96 w 103"/>
                <a:gd name="T67" fmla="*/ 0 h 221"/>
                <a:gd name="T68" fmla="*/ 84 w 103"/>
                <a:gd name="T69" fmla="*/ 5 h 221"/>
                <a:gd name="T70" fmla="*/ 69 w 103"/>
                <a:gd name="T71" fmla="*/ 17 h 221"/>
                <a:gd name="T72" fmla="*/ 51 w 103"/>
                <a:gd name="T73" fmla="*/ 33 h 221"/>
                <a:gd name="T74" fmla="*/ 34 w 103"/>
                <a:gd name="T75" fmla="*/ 53 h 221"/>
                <a:gd name="T76" fmla="*/ 18 w 103"/>
                <a:gd name="T77" fmla="*/ 75 h 221"/>
                <a:gd name="T78" fmla="*/ 7 w 103"/>
                <a:gd name="T79" fmla="*/ 98 h 221"/>
                <a:gd name="T80" fmla="*/ 0 w 103"/>
                <a:gd name="T81" fmla="*/ 121 h 2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1"/>
                <a:gd name="T125" fmla="*/ 103 w 103"/>
                <a:gd name="T126" fmla="*/ 221 h 2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1">
                  <a:moveTo>
                    <a:pt x="0" y="121"/>
                  </a:moveTo>
                  <a:lnTo>
                    <a:pt x="0" y="139"/>
                  </a:lnTo>
                  <a:lnTo>
                    <a:pt x="4" y="156"/>
                  </a:lnTo>
                  <a:lnTo>
                    <a:pt x="12" y="172"/>
                  </a:lnTo>
                  <a:lnTo>
                    <a:pt x="22" y="186"/>
                  </a:lnTo>
                  <a:lnTo>
                    <a:pt x="35" y="197"/>
                  </a:lnTo>
                  <a:lnTo>
                    <a:pt x="50" y="208"/>
                  </a:lnTo>
                  <a:lnTo>
                    <a:pt x="66" y="216"/>
                  </a:lnTo>
                  <a:lnTo>
                    <a:pt x="83" y="220"/>
                  </a:lnTo>
                  <a:lnTo>
                    <a:pt x="89" y="221"/>
                  </a:lnTo>
                  <a:lnTo>
                    <a:pt x="94" y="219"/>
                  </a:lnTo>
                  <a:lnTo>
                    <a:pt x="98" y="216"/>
                  </a:lnTo>
                  <a:lnTo>
                    <a:pt x="100" y="211"/>
                  </a:lnTo>
                  <a:lnTo>
                    <a:pt x="100" y="206"/>
                  </a:lnTo>
                  <a:lnTo>
                    <a:pt x="99" y="201"/>
                  </a:lnTo>
                  <a:lnTo>
                    <a:pt x="96" y="196"/>
                  </a:lnTo>
                  <a:lnTo>
                    <a:pt x="91" y="194"/>
                  </a:lnTo>
                  <a:lnTo>
                    <a:pt x="74" y="188"/>
                  </a:lnTo>
                  <a:lnTo>
                    <a:pt x="58" y="179"/>
                  </a:lnTo>
                  <a:lnTo>
                    <a:pt x="45" y="168"/>
                  </a:lnTo>
                  <a:lnTo>
                    <a:pt x="36" y="155"/>
                  </a:lnTo>
                  <a:lnTo>
                    <a:pt x="30" y="139"/>
                  </a:lnTo>
                  <a:lnTo>
                    <a:pt x="27" y="122"/>
                  </a:lnTo>
                  <a:lnTo>
                    <a:pt x="27" y="103"/>
                  </a:lnTo>
                  <a:lnTo>
                    <a:pt x="32" y="84"/>
                  </a:lnTo>
                  <a:lnTo>
                    <a:pt x="38" y="70"/>
                  </a:lnTo>
                  <a:lnTo>
                    <a:pt x="46" y="57"/>
                  </a:lnTo>
                  <a:lnTo>
                    <a:pt x="56" y="46"/>
                  </a:lnTo>
                  <a:lnTo>
                    <a:pt x="66" y="35"/>
                  </a:lnTo>
                  <a:lnTo>
                    <a:pt x="76" y="25"/>
                  </a:lnTo>
                  <a:lnTo>
                    <a:pt x="86" y="17"/>
                  </a:lnTo>
                  <a:lnTo>
                    <a:pt x="96" y="8"/>
                  </a:lnTo>
                  <a:lnTo>
                    <a:pt x="103" y="1"/>
                  </a:lnTo>
                  <a:lnTo>
                    <a:pt x="96" y="0"/>
                  </a:lnTo>
                  <a:lnTo>
                    <a:pt x="84" y="5"/>
                  </a:lnTo>
                  <a:lnTo>
                    <a:pt x="69" y="17"/>
                  </a:lnTo>
                  <a:lnTo>
                    <a:pt x="51" y="33"/>
                  </a:lnTo>
                  <a:lnTo>
                    <a:pt x="34" y="53"/>
                  </a:lnTo>
                  <a:lnTo>
                    <a:pt x="18" y="75"/>
                  </a:lnTo>
                  <a:lnTo>
                    <a:pt x="7" y="98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7" name="Freeform 842"/>
            <p:cNvSpPr>
              <a:spLocks noChangeArrowheads="1"/>
            </p:cNvSpPr>
            <p:nvPr/>
          </p:nvSpPr>
          <p:spPr bwMode="auto">
            <a:xfrm>
              <a:off x="3992" y="1091"/>
              <a:ext cx="35" cy="48"/>
            </a:xfrm>
            <a:custGeom>
              <a:avLst/>
              <a:gdLst>
                <a:gd name="T0" fmla="*/ 186 w 221"/>
                <a:gd name="T1" fmla="*/ 115 h 288"/>
                <a:gd name="T2" fmla="*/ 197 w 221"/>
                <a:gd name="T3" fmla="*/ 133 h 288"/>
                <a:gd name="T4" fmla="*/ 202 w 221"/>
                <a:gd name="T5" fmla="*/ 153 h 288"/>
                <a:gd name="T6" fmla="*/ 199 w 221"/>
                <a:gd name="T7" fmla="*/ 174 h 288"/>
                <a:gd name="T8" fmla="*/ 187 w 221"/>
                <a:gd name="T9" fmla="*/ 194 h 288"/>
                <a:gd name="T10" fmla="*/ 170 w 221"/>
                <a:gd name="T11" fmla="*/ 212 h 288"/>
                <a:gd name="T12" fmla="*/ 150 w 221"/>
                <a:gd name="T13" fmla="*/ 229 h 288"/>
                <a:gd name="T14" fmla="*/ 129 w 221"/>
                <a:gd name="T15" fmla="*/ 246 h 288"/>
                <a:gd name="T16" fmla="*/ 116 w 221"/>
                <a:gd name="T17" fmla="*/ 258 h 288"/>
                <a:gd name="T18" fmla="*/ 112 w 221"/>
                <a:gd name="T19" fmla="*/ 267 h 288"/>
                <a:gd name="T20" fmla="*/ 109 w 221"/>
                <a:gd name="T21" fmla="*/ 276 h 288"/>
                <a:gd name="T22" fmla="*/ 110 w 221"/>
                <a:gd name="T23" fmla="*/ 284 h 288"/>
                <a:gd name="T24" fmla="*/ 117 w 221"/>
                <a:gd name="T25" fmla="*/ 288 h 288"/>
                <a:gd name="T26" fmla="*/ 125 w 221"/>
                <a:gd name="T27" fmla="*/ 287 h 288"/>
                <a:gd name="T28" fmla="*/ 139 w 221"/>
                <a:gd name="T29" fmla="*/ 272 h 288"/>
                <a:gd name="T30" fmla="*/ 162 w 221"/>
                <a:gd name="T31" fmla="*/ 250 h 288"/>
                <a:gd name="T32" fmla="*/ 186 w 221"/>
                <a:gd name="T33" fmla="*/ 229 h 288"/>
                <a:gd name="T34" fmla="*/ 207 w 221"/>
                <a:gd name="T35" fmla="*/ 204 h 288"/>
                <a:gd name="T36" fmla="*/ 220 w 221"/>
                <a:gd name="T37" fmla="*/ 174 h 288"/>
                <a:gd name="T38" fmla="*/ 218 w 221"/>
                <a:gd name="T39" fmla="*/ 142 h 288"/>
                <a:gd name="T40" fmla="*/ 204 w 221"/>
                <a:gd name="T41" fmla="*/ 112 h 288"/>
                <a:gd name="T42" fmla="*/ 181 w 221"/>
                <a:gd name="T43" fmla="*/ 87 h 288"/>
                <a:gd name="T44" fmla="*/ 159 w 221"/>
                <a:gd name="T45" fmla="*/ 69 h 288"/>
                <a:gd name="T46" fmla="*/ 137 w 221"/>
                <a:gd name="T47" fmla="*/ 55 h 288"/>
                <a:gd name="T48" fmla="*/ 114 w 221"/>
                <a:gd name="T49" fmla="*/ 40 h 288"/>
                <a:gd name="T50" fmla="*/ 89 w 221"/>
                <a:gd name="T51" fmla="*/ 27 h 288"/>
                <a:gd name="T52" fmla="*/ 66 w 221"/>
                <a:gd name="T53" fmla="*/ 15 h 288"/>
                <a:gd name="T54" fmla="*/ 42 w 221"/>
                <a:gd name="T55" fmla="*/ 6 h 288"/>
                <a:gd name="T56" fmla="*/ 22 w 221"/>
                <a:gd name="T57" fmla="*/ 1 h 288"/>
                <a:gd name="T58" fmla="*/ 7 w 221"/>
                <a:gd name="T59" fmla="*/ 1 h 288"/>
                <a:gd name="T60" fmla="*/ 8 w 221"/>
                <a:gd name="T61" fmla="*/ 5 h 288"/>
                <a:gd name="T62" fmla="*/ 26 w 221"/>
                <a:gd name="T63" fmla="*/ 13 h 288"/>
                <a:gd name="T64" fmla="*/ 47 w 221"/>
                <a:gd name="T65" fmla="*/ 22 h 288"/>
                <a:gd name="T66" fmla="*/ 71 w 221"/>
                <a:gd name="T67" fmla="*/ 34 h 288"/>
                <a:gd name="T68" fmla="*/ 96 w 221"/>
                <a:gd name="T69" fmla="*/ 48 h 288"/>
                <a:gd name="T70" fmla="*/ 121 w 221"/>
                <a:gd name="T71" fmla="*/ 64 h 288"/>
                <a:gd name="T72" fmla="*/ 146 w 221"/>
                <a:gd name="T73" fmla="*/ 81 h 288"/>
                <a:gd name="T74" fmla="*/ 169 w 221"/>
                <a:gd name="T75" fmla="*/ 98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"/>
                <a:gd name="T115" fmla="*/ 0 h 288"/>
                <a:gd name="T116" fmla="*/ 221 w 221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" h="288">
                  <a:moveTo>
                    <a:pt x="179" y="108"/>
                  </a:moveTo>
                  <a:lnTo>
                    <a:pt x="186" y="115"/>
                  </a:lnTo>
                  <a:lnTo>
                    <a:pt x="193" y="124"/>
                  </a:lnTo>
                  <a:lnTo>
                    <a:pt x="197" y="133"/>
                  </a:lnTo>
                  <a:lnTo>
                    <a:pt x="201" y="143"/>
                  </a:lnTo>
                  <a:lnTo>
                    <a:pt x="202" y="153"/>
                  </a:lnTo>
                  <a:lnTo>
                    <a:pt x="202" y="163"/>
                  </a:lnTo>
                  <a:lnTo>
                    <a:pt x="199" y="174"/>
                  </a:lnTo>
                  <a:lnTo>
                    <a:pt x="195" y="184"/>
                  </a:lnTo>
                  <a:lnTo>
                    <a:pt x="187" y="194"/>
                  </a:lnTo>
                  <a:lnTo>
                    <a:pt x="179" y="204"/>
                  </a:lnTo>
                  <a:lnTo>
                    <a:pt x="170" y="212"/>
                  </a:lnTo>
                  <a:lnTo>
                    <a:pt x="159" y="221"/>
                  </a:lnTo>
                  <a:lnTo>
                    <a:pt x="150" y="229"/>
                  </a:lnTo>
                  <a:lnTo>
                    <a:pt x="139" y="237"/>
                  </a:lnTo>
                  <a:lnTo>
                    <a:pt x="129" y="246"/>
                  </a:lnTo>
                  <a:lnTo>
                    <a:pt x="119" y="255"/>
                  </a:lnTo>
                  <a:lnTo>
                    <a:pt x="116" y="258"/>
                  </a:lnTo>
                  <a:lnTo>
                    <a:pt x="114" y="263"/>
                  </a:lnTo>
                  <a:lnTo>
                    <a:pt x="112" y="267"/>
                  </a:lnTo>
                  <a:lnTo>
                    <a:pt x="110" y="271"/>
                  </a:lnTo>
                  <a:lnTo>
                    <a:pt x="109" y="276"/>
                  </a:lnTo>
                  <a:lnTo>
                    <a:pt x="109" y="280"/>
                  </a:lnTo>
                  <a:lnTo>
                    <a:pt x="110" y="284"/>
                  </a:lnTo>
                  <a:lnTo>
                    <a:pt x="113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5" y="287"/>
                  </a:lnTo>
                  <a:lnTo>
                    <a:pt x="129" y="284"/>
                  </a:lnTo>
                  <a:lnTo>
                    <a:pt x="139" y="272"/>
                  </a:lnTo>
                  <a:lnTo>
                    <a:pt x="151" y="261"/>
                  </a:lnTo>
                  <a:lnTo>
                    <a:pt x="162" y="250"/>
                  </a:lnTo>
                  <a:lnTo>
                    <a:pt x="175" y="239"/>
                  </a:lnTo>
                  <a:lnTo>
                    <a:pt x="186" y="229"/>
                  </a:lnTo>
                  <a:lnTo>
                    <a:pt x="197" y="217"/>
                  </a:lnTo>
                  <a:lnTo>
                    <a:pt x="207" y="204"/>
                  </a:lnTo>
                  <a:lnTo>
                    <a:pt x="215" y="190"/>
                  </a:lnTo>
                  <a:lnTo>
                    <a:pt x="220" y="174"/>
                  </a:lnTo>
                  <a:lnTo>
                    <a:pt x="221" y="158"/>
                  </a:lnTo>
                  <a:lnTo>
                    <a:pt x="218" y="142"/>
                  </a:lnTo>
                  <a:lnTo>
                    <a:pt x="213" y="127"/>
                  </a:lnTo>
                  <a:lnTo>
                    <a:pt x="204" y="112"/>
                  </a:lnTo>
                  <a:lnTo>
                    <a:pt x="194" y="99"/>
                  </a:lnTo>
                  <a:lnTo>
                    <a:pt x="181" y="87"/>
                  </a:lnTo>
                  <a:lnTo>
                    <a:pt x="169" y="77"/>
                  </a:lnTo>
                  <a:lnTo>
                    <a:pt x="159" y="69"/>
                  </a:lnTo>
                  <a:lnTo>
                    <a:pt x="149" y="63"/>
                  </a:lnTo>
                  <a:lnTo>
                    <a:pt x="137" y="55"/>
                  </a:lnTo>
                  <a:lnTo>
                    <a:pt x="125" y="48"/>
                  </a:lnTo>
                  <a:lnTo>
                    <a:pt x="114" y="40"/>
                  </a:lnTo>
                  <a:lnTo>
                    <a:pt x="101" y="33"/>
                  </a:lnTo>
                  <a:lnTo>
                    <a:pt x="89" y="27"/>
                  </a:lnTo>
                  <a:lnTo>
                    <a:pt x="77" y="20"/>
                  </a:lnTo>
                  <a:lnTo>
                    <a:pt x="66" y="15"/>
                  </a:lnTo>
                  <a:lnTo>
                    <a:pt x="54" y="9"/>
                  </a:lnTo>
                  <a:lnTo>
                    <a:pt x="42" y="6"/>
                  </a:lnTo>
                  <a:lnTo>
                    <a:pt x="32" y="3"/>
                  </a:lnTo>
                  <a:lnTo>
                    <a:pt x="22" y="1"/>
                  </a:lnTo>
                  <a:lnTo>
                    <a:pt x="14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6" y="13"/>
                  </a:lnTo>
                  <a:lnTo>
                    <a:pt x="35" y="17"/>
                  </a:lnTo>
                  <a:lnTo>
                    <a:pt x="47" y="22"/>
                  </a:lnTo>
                  <a:lnTo>
                    <a:pt x="58" y="28"/>
                  </a:lnTo>
                  <a:lnTo>
                    <a:pt x="71" y="34"/>
                  </a:lnTo>
                  <a:lnTo>
                    <a:pt x="83" y="40"/>
                  </a:lnTo>
                  <a:lnTo>
                    <a:pt x="96" y="48"/>
                  </a:lnTo>
                  <a:lnTo>
                    <a:pt x="109" y="55"/>
                  </a:lnTo>
                  <a:lnTo>
                    <a:pt x="121" y="64"/>
                  </a:lnTo>
                  <a:lnTo>
                    <a:pt x="134" y="72"/>
                  </a:lnTo>
                  <a:lnTo>
                    <a:pt x="146" y="81"/>
                  </a:lnTo>
                  <a:lnTo>
                    <a:pt x="158" y="90"/>
                  </a:lnTo>
                  <a:lnTo>
                    <a:pt x="169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8" name="Freeform 843"/>
            <p:cNvSpPr>
              <a:spLocks noChangeArrowheads="1"/>
            </p:cNvSpPr>
            <p:nvPr/>
          </p:nvSpPr>
          <p:spPr bwMode="auto">
            <a:xfrm>
              <a:off x="3954" y="1147"/>
              <a:ext cx="11" cy="29"/>
            </a:xfrm>
            <a:custGeom>
              <a:avLst/>
              <a:gdLst>
                <a:gd name="T0" fmla="*/ 28 w 74"/>
                <a:gd name="T1" fmla="*/ 12 h 174"/>
                <a:gd name="T2" fmla="*/ 26 w 74"/>
                <a:gd name="T3" fmla="*/ 7 h 174"/>
                <a:gd name="T4" fmla="*/ 23 w 74"/>
                <a:gd name="T5" fmla="*/ 3 h 174"/>
                <a:gd name="T6" fmla="*/ 17 w 74"/>
                <a:gd name="T7" fmla="*/ 1 h 174"/>
                <a:gd name="T8" fmla="*/ 12 w 74"/>
                <a:gd name="T9" fmla="*/ 0 h 174"/>
                <a:gd name="T10" fmla="*/ 7 w 74"/>
                <a:gd name="T11" fmla="*/ 2 h 174"/>
                <a:gd name="T12" fmla="*/ 3 w 74"/>
                <a:gd name="T13" fmla="*/ 5 h 174"/>
                <a:gd name="T14" fmla="*/ 0 w 74"/>
                <a:gd name="T15" fmla="*/ 10 h 174"/>
                <a:gd name="T16" fmla="*/ 0 w 74"/>
                <a:gd name="T17" fmla="*/ 16 h 174"/>
                <a:gd name="T18" fmla="*/ 5 w 74"/>
                <a:gd name="T19" fmla="*/ 39 h 174"/>
                <a:gd name="T20" fmla="*/ 13 w 74"/>
                <a:gd name="T21" fmla="*/ 66 h 174"/>
                <a:gd name="T22" fmla="*/ 24 w 74"/>
                <a:gd name="T23" fmla="*/ 92 h 174"/>
                <a:gd name="T24" fmla="*/ 36 w 74"/>
                <a:gd name="T25" fmla="*/ 118 h 174"/>
                <a:gd name="T26" fmla="*/ 49 w 74"/>
                <a:gd name="T27" fmla="*/ 141 h 174"/>
                <a:gd name="T28" fmla="*/ 61 w 74"/>
                <a:gd name="T29" fmla="*/ 159 h 174"/>
                <a:gd name="T30" fmla="*/ 69 w 74"/>
                <a:gd name="T31" fmla="*/ 171 h 174"/>
                <a:gd name="T32" fmla="*/ 74 w 74"/>
                <a:gd name="T33" fmla="*/ 174 h 174"/>
                <a:gd name="T34" fmla="*/ 72 w 74"/>
                <a:gd name="T35" fmla="*/ 162 h 174"/>
                <a:gd name="T36" fmla="*/ 67 w 74"/>
                <a:gd name="T37" fmla="*/ 147 h 174"/>
                <a:gd name="T38" fmla="*/ 61 w 74"/>
                <a:gd name="T39" fmla="*/ 128 h 174"/>
                <a:gd name="T40" fmla="*/ 53 w 74"/>
                <a:gd name="T41" fmla="*/ 105 h 174"/>
                <a:gd name="T42" fmla="*/ 46 w 74"/>
                <a:gd name="T43" fmla="*/ 82 h 174"/>
                <a:gd name="T44" fmla="*/ 38 w 74"/>
                <a:gd name="T45" fmla="*/ 58 h 174"/>
                <a:gd name="T46" fmla="*/ 32 w 74"/>
                <a:gd name="T47" fmla="*/ 35 h 174"/>
                <a:gd name="T48" fmla="*/ 28 w 74"/>
                <a:gd name="T49" fmla="*/ 12 h 1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4"/>
                <a:gd name="T76" fmla="*/ 0 h 174"/>
                <a:gd name="T77" fmla="*/ 74 w 74"/>
                <a:gd name="T78" fmla="*/ 174 h 1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4" h="174">
                  <a:moveTo>
                    <a:pt x="28" y="12"/>
                  </a:moveTo>
                  <a:lnTo>
                    <a:pt x="26" y="7"/>
                  </a:lnTo>
                  <a:lnTo>
                    <a:pt x="23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5" y="39"/>
                  </a:lnTo>
                  <a:lnTo>
                    <a:pt x="13" y="66"/>
                  </a:lnTo>
                  <a:lnTo>
                    <a:pt x="24" y="92"/>
                  </a:lnTo>
                  <a:lnTo>
                    <a:pt x="36" y="118"/>
                  </a:lnTo>
                  <a:lnTo>
                    <a:pt x="49" y="141"/>
                  </a:lnTo>
                  <a:lnTo>
                    <a:pt x="61" y="159"/>
                  </a:lnTo>
                  <a:lnTo>
                    <a:pt x="69" y="171"/>
                  </a:lnTo>
                  <a:lnTo>
                    <a:pt x="74" y="174"/>
                  </a:lnTo>
                  <a:lnTo>
                    <a:pt x="72" y="162"/>
                  </a:lnTo>
                  <a:lnTo>
                    <a:pt x="67" y="147"/>
                  </a:lnTo>
                  <a:lnTo>
                    <a:pt x="61" y="128"/>
                  </a:lnTo>
                  <a:lnTo>
                    <a:pt x="53" y="105"/>
                  </a:lnTo>
                  <a:lnTo>
                    <a:pt x="46" y="82"/>
                  </a:lnTo>
                  <a:lnTo>
                    <a:pt x="38" y="58"/>
                  </a:lnTo>
                  <a:lnTo>
                    <a:pt x="32" y="35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99" name="Freeform 844"/>
            <p:cNvSpPr>
              <a:spLocks noChangeArrowheads="1"/>
            </p:cNvSpPr>
            <p:nvPr/>
          </p:nvSpPr>
          <p:spPr bwMode="auto">
            <a:xfrm>
              <a:off x="3949" y="1132"/>
              <a:ext cx="6" cy="14"/>
            </a:xfrm>
            <a:custGeom>
              <a:avLst/>
              <a:gdLst>
                <a:gd name="T0" fmla="*/ 20 w 39"/>
                <a:gd name="T1" fmla="*/ 9 h 87"/>
                <a:gd name="T2" fmla="*/ 19 w 39"/>
                <a:gd name="T3" fmla="*/ 5 h 87"/>
                <a:gd name="T4" fmla="*/ 16 w 39"/>
                <a:gd name="T5" fmla="*/ 2 h 87"/>
                <a:gd name="T6" fmla="*/ 13 w 39"/>
                <a:gd name="T7" fmla="*/ 0 h 87"/>
                <a:gd name="T8" fmla="*/ 8 w 39"/>
                <a:gd name="T9" fmla="*/ 0 h 87"/>
                <a:gd name="T10" fmla="*/ 5 w 39"/>
                <a:gd name="T11" fmla="*/ 1 h 87"/>
                <a:gd name="T12" fmla="*/ 2 w 39"/>
                <a:gd name="T13" fmla="*/ 3 h 87"/>
                <a:gd name="T14" fmla="*/ 0 w 39"/>
                <a:gd name="T15" fmla="*/ 6 h 87"/>
                <a:gd name="T16" fmla="*/ 0 w 39"/>
                <a:gd name="T17" fmla="*/ 10 h 87"/>
                <a:gd name="T18" fmla="*/ 0 w 39"/>
                <a:gd name="T19" fmla="*/ 22 h 87"/>
                <a:gd name="T20" fmla="*/ 3 w 39"/>
                <a:gd name="T21" fmla="*/ 35 h 87"/>
                <a:gd name="T22" fmla="*/ 7 w 39"/>
                <a:gd name="T23" fmla="*/ 48 h 87"/>
                <a:gd name="T24" fmla="*/ 13 w 39"/>
                <a:gd name="T25" fmla="*/ 60 h 87"/>
                <a:gd name="T26" fmla="*/ 19 w 39"/>
                <a:gd name="T27" fmla="*/ 72 h 87"/>
                <a:gd name="T28" fmla="*/ 25 w 39"/>
                <a:gd name="T29" fmla="*/ 81 h 87"/>
                <a:gd name="T30" fmla="*/ 33 w 39"/>
                <a:gd name="T31" fmla="*/ 86 h 87"/>
                <a:gd name="T32" fmla="*/ 38 w 39"/>
                <a:gd name="T33" fmla="*/ 87 h 87"/>
                <a:gd name="T34" fmla="*/ 39 w 39"/>
                <a:gd name="T35" fmla="*/ 70 h 87"/>
                <a:gd name="T36" fmla="*/ 34 w 39"/>
                <a:gd name="T37" fmla="*/ 50 h 87"/>
                <a:gd name="T38" fmla="*/ 27 w 39"/>
                <a:gd name="T39" fmla="*/ 29 h 87"/>
                <a:gd name="T40" fmla="*/ 20 w 39"/>
                <a:gd name="T41" fmla="*/ 9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"/>
                <a:gd name="T64" fmla="*/ 0 h 87"/>
                <a:gd name="T65" fmla="*/ 39 w 39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" h="87">
                  <a:moveTo>
                    <a:pt x="20" y="9"/>
                  </a:moveTo>
                  <a:lnTo>
                    <a:pt x="19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3" y="35"/>
                  </a:lnTo>
                  <a:lnTo>
                    <a:pt x="7" y="48"/>
                  </a:lnTo>
                  <a:lnTo>
                    <a:pt x="13" y="60"/>
                  </a:lnTo>
                  <a:lnTo>
                    <a:pt x="19" y="72"/>
                  </a:lnTo>
                  <a:lnTo>
                    <a:pt x="25" y="81"/>
                  </a:lnTo>
                  <a:lnTo>
                    <a:pt x="33" y="86"/>
                  </a:lnTo>
                  <a:lnTo>
                    <a:pt x="38" y="87"/>
                  </a:lnTo>
                  <a:lnTo>
                    <a:pt x="39" y="70"/>
                  </a:lnTo>
                  <a:lnTo>
                    <a:pt x="34" y="50"/>
                  </a:lnTo>
                  <a:lnTo>
                    <a:pt x="27" y="29"/>
                  </a:lnTo>
                  <a:lnTo>
                    <a:pt x="2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0" name="Freeform 845"/>
            <p:cNvSpPr>
              <a:spLocks noChangeArrowheads="1"/>
            </p:cNvSpPr>
            <p:nvPr/>
          </p:nvSpPr>
          <p:spPr bwMode="auto">
            <a:xfrm>
              <a:off x="3943" y="1122"/>
              <a:ext cx="5" cy="8"/>
            </a:xfrm>
            <a:custGeom>
              <a:avLst/>
              <a:gdLst>
                <a:gd name="T0" fmla="*/ 18 w 34"/>
                <a:gd name="T1" fmla="*/ 7 h 51"/>
                <a:gd name="T2" fmla="*/ 18 w 34"/>
                <a:gd name="T3" fmla="*/ 8 h 51"/>
                <a:gd name="T4" fmla="*/ 18 w 34"/>
                <a:gd name="T5" fmla="*/ 8 h 51"/>
                <a:gd name="T6" fmla="*/ 18 w 34"/>
                <a:gd name="T7" fmla="*/ 8 h 51"/>
                <a:gd name="T8" fmla="*/ 18 w 34"/>
                <a:gd name="T9" fmla="*/ 8 h 51"/>
                <a:gd name="T10" fmla="*/ 17 w 34"/>
                <a:gd name="T11" fmla="*/ 5 h 51"/>
                <a:gd name="T12" fmla="*/ 14 w 34"/>
                <a:gd name="T13" fmla="*/ 1 h 51"/>
                <a:gd name="T14" fmla="*/ 11 w 34"/>
                <a:gd name="T15" fmla="*/ 0 h 51"/>
                <a:gd name="T16" fmla="*/ 7 w 34"/>
                <a:gd name="T17" fmla="*/ 0 h 51"/>
                <a:gd name="T18" fmla="*/ 4 w 34"/>
                <a:gd name="T19" fmla="*/ 1 h 51"/>
                <a:gd name="T20" fmla="*/ 1 w 34"/>
                <a:gd name="T21" fmla="*/ 5 h 51"/>
                <a:gd name="T22" fmla="*/ 0 w 34"/>
                <a:gd name="T23" fmla="*/ 8 h 51"/>
                <a:gd name="T24" fmla="*/ 0 w 34"/>
                <a:gd name="T25" fmla="*/ 11 h 51"/>
                <a:gd name="T26" fmla="*/ 1 w 34"/>
                <a:gd name="T27" fmla="*/ 16 h 51"/>
                <a:gd name="T28" fmla="*/ 4 w 34"/>
                <a:gd name="T29" fmla="*/ 23 h 51"/>
                <a:gd name="T30" fmla="*/ 8 w 34"/>
                <a:gd name="T31" fmla="*/ 30 h 51"/>
                <a:gd name="T32" fmla="*/ 13 w 34"/>
                <a:gd name="T33" fmla="*/ 37 h 51"/>
                <a:gd name="T34" fmla="*/ 18 w 34"/>
                <a:gd name="T35" fmla="*/ 43 h 51"/>
                <a:gd name="T36" fmla="*/ 25 w 34"/>
                <a:gd name="T37" fmla="*/ 47 h 51"/>
                <a:gd name="T38" fmla="*/ 30 w 34"/>
                <a:gd name="T39" fmla="*/ 51 h 51"/>
                <a:gd name="T40" fmla="*/ 34 w 34"/>
                <a:gd name="T41" fmla="*/ 51 h 51"/>
                <a:gd name="T42" fmla="*/ 33 w 34"/>
                <a:gd name="T43" fmla="*/ 40 h 51"/>
                <a:gd name="T44" fmla="*/ 29 w 34"/>
                <a:gd name="T45" fmla="*/ 27 h 51"/>
                <a:gd name="T46" fmla="*/ 23 w 34"/>
                <a:gd name="T47" fmla="*/ 15 h 51"/>
                <a:gd name="T48" fmla="*/ 18 w 34"/>
                <a:gd name="T49" fmla="*/ 7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"/>
                <a:gd name="T76" fmla="*/ 0 h 51"/>
                <a:gd name="T77" fmla="*/ 34 w 34"/>
                <a:gd name="T78" fmla="*/ 51 h 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" h="51">
                  <a:moveTo>
                    <a:pt x="18" y="7"/>
                  </a:moveTo>
                  <a:lnTo>
                    <a:pt x="18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3"/>
                  </a:lnTo>
                  <a:lnTo>
                    <a:pt x="8" y="30"/>
                  </a:lnTo>
                  <a:lnTo>
                    <a:pt x="13" y="37"/>
                  </a:lnTo>
                  <a:lnTo>
                    <a:pt x="18" y="43"/>
                  </a:lnTo>
                  <a:lnTo>
                    <a:pt x="25" y="47"/>
                  </a:lnTo>
                  <a:lnTo>
                    <a:pt x="30" y="51"/>
                  </a:lnTo>
                  <a:lnTo>
                    <a:pt x="34" y="51"/>
                  </a:lnTo>
                  <a:lnTo>
                    <a:pt x="33" y="40"/>
                  </a:lnTo>
                  <a:lnTo>
                    <a:pt x="29" y="27"/>
                  </a:lnTo>
                  <a:lnTo>
                    <a:pt x="23" y="15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1" name="Freeform 846"/>
            <p:cNvSpPr>
              <a:spLocks noChangeArrowheads="1"/>
            </p:cNvSpPr>
            <p:nvPr/>
          </p:nvSpPr>
          <p:spPr bwMode="auto">
            <a:xfrm>
              <a:off x="3938" y="1114"/>
              <a:ext cx="7" cy="5"/>
            </a:xfrm>
            <a:custGeom>
              <a:avLst/>
              <a:gdLst>
                <a:gd name="T0" fmla="*/ 37 w 46"/>
                <a:gd name="T1" fmla="*/ 24 h 33"/>
                <a:gd name="T2" fmla="*/ 41 w 46"/>
                <a:gd name="T3" fmla="*/ 22 h 33"/>
                <a:gd name="T4" fmla="*/ 45 w 46"/>
                <a:gd name="T5" fmla="*/ 19 h 33"/>
                <a:gd name="T6" fmla="*/ 46 w 46"/>
                <a:gd name="T7" fmla="*/ 15 h 33"/>
                <a:gd name="T8" fmla="*/ 46 w 46"/>
                <a:gd name="T9" fmla="*/ 10 h 33"/>
                <a:gd name="T10" fmla="*/ 44 w 46"/>
                <a:gd name="T11" fmla="*/ 5 h 33"/>
                <a:gd name="T12" fmla="*/ 41 w 46"/>
                <a:gd name="T13" fmla="*/ 2 h 33"/>
                <a:gd name="T14" fmla="*/ 37 w 46"/>
                <a:gd name="T15" fmla="*/ 0 h 33"/>
                <a:gd name="T16" fmla="*/ 32 w 46"/>
                <a:gd name="T17" fmla="*/ 0 h 33"/>
                <a:gd name="T18" fmla="*/ 29 w 46"/>
                <a:gd name="T19" fmla="*/ 0 h 33"/>
                <a:gd name="T20" fmla="*/ 25 w 46"/>
                <a:gd name="T21" fmla="*/ 1 h 33"/>
                <a:gd name="T22" fmla="*/ 19 w 46"/>
                <a:gd name="T23" fmla="*/ 3 h 33"/>
                <a:gd name="T24" fmla="*/ 12 w 46"/>
                <a:gd name="T25" fmla="*/ 7 h 33"/>
                <a:gd name="T26" fmla="*/ 5 w 46"/>
                <a:gd name="T27" fmla="*/ 14 h 33"/>
                <a:gd name="T28" fmla="*/ 2 w 46"/>
                <a:gd name="T29" fmla="*/ 20 h 33"/>
                <a:gd name="T30" fmla="*/ 0 w 46"/>
                <a:gd name="T31" fmla="*/ 26 h 33"/>
                <a:gd name="T32" fmla="*/ 0 w 46"/>
                <a:gd name="T33" fmla="*/ 29 h 33"/>
                <a:gd name="T34" fmla="*/ 3 w 46"/>
                <a:gd name="T35" fmla="*/ 31 h 33"/>
                <a:gd name="T36" fmla="*/ 7 w 46"/>
                <a:gd name="T37" fmla="*/ 33 h 33"/>
                <a:gd name="T38" fmla="*/ 12 w 46"/>
                <a:gd name="T39" fmla="*/ 33 h 33"/>
                <a:gd name="T40" fmla="*/ 16 w 46"/>
                <a:gd name="T41" fmla="*/ 33 h 33"/>
                <a:gd name="T42" fmla="*/ 21 w 46"/>
                <a:gd name="T43" fmla="*/ 31 h 33"/>
                <a:gd name="T44" fmla="*/ 26 w 46"/>
                <a:gd name="T45" fmla="*/ 30 h 33"/>
                <a:gd name="T46" fmla="*/ 32 w 46"/>
                <a:gd name="T47" fmla="*/ 28 h 33"/>
                <a:gd name="T48" fmla="*/ 37 w 46"/>
                <a:gd name="T49" fmla="*/ 24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"/>
                <a:gd name="T76" fmla="*/ 0 h 33"/>
                <a:gd name="T77" fmla="*/ 46 w 46"/>
                <a:gd name="T78" fmla="*/ 33 h 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" h="33">
                  <a:moveTo>
                    <a:pt x="37" y="24"/>
                  </a:moveTo>
                  <a:lnTo>
                    <a:pt x="41" y="22"/>
                  </a:lnTo>
                  <a:lnTo>
                    <a:pt x="45" y="19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4" y="5"/>
                  </a:lnTo>
                  <a:lnTo>
                    <a:pt x="41" y="2"/>
                  </a:lnTo>
                  <a:lnTo>
                    <a:pt x="37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7" y="33"/>
                  </a:lnTo>
                  <a:lnTo>
                    <a:pt x="12" y="33"/>
                  </a:lnTo>
                  <a:lnTo>
                    <a:pt x="16" y="33"/>
                  </a:lnTo>
                  <a:lnTo>
                    <a:pt x="21" y="31"/>
                  </a:lnTo>
                  <a:lnTo>
                    <a:pt x="26" y="30"/>
                  </a:lnTo>
                  <a:lnTo>
                    <a:pt x="32" y="28"/>
                  </a:lnTo>
                  <a:lnTo>
                    <a:pt x="37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2" name="Freeform 847"/>
            <p:cNvSpPr>
              <a:spLocks noChangeArrowheads="1"/>
            </p:cNvSpPr>
            <p:nvPr/>
          </p:nvSpPr>
          <p:spPr bwMode="auto">
            <a:xfrm>
              <a:off x="3904" y="1105"/>
              <a:ext cx="29" cy="36"/>
            </a:xfrm>
            <a:custGeom>
              <a:avLst/>
              <a:gdLst>
                <a:gd name="T0" fmla="*/ 65 w 177"/>
                <a:gd name="T1" fmla="*/ 33 h 219"/>
                <a:gd name="T2" fmla="*/ 52 w 177"/>
                <a:gd name="T3" fmla="*/ 43 h 219"/>
                <a:gd name="T4" fmla="*/ 41 w 177"/>
                <a:gd name="T5" fmla="*/ 54 h 219"/>
                <a:gd name="T6" fmla="*/ 29 w 177"/>
                <a:gd name="T7" fmla="*/ 66 h 219"/>
                <a:gd name="T8" fmla="*/ 20 w 177"/>
                <a:gd name="T9" fmla="*/ 79 h 219"/>
                <a:gd name="T10" fmla="*/ 12 w 177"/>
                <a:gd name="T11" fmla="*/ 93 h 219"/>
                <a:gd name="T12" fmla="*/ 6 w 177"/>
                <a:gd name="T13" fmla="*/ 107 h 219"/>
                <a:gd name="T14" fmla="*/ 2 w 177"/>
                <a:gd name="T15" fmla="*/ 121 h 219"/>
                <a:gd name="T16" fmla="*/ 0 w 177"/>
                <a:gd name="T17" fmla="*/ 136 h 219"/>
                <a:gd name="T18" fmla="*/ 2 w 177"/>
                <a:gd name="T19" fmla="*/ 158 h 219"/>
                <a:gd name="T20" fmla="*/ 10 w 177"/>
                <a:gd name="T21" fmla="*/ 177 h 219"/>
                <a:gd name="T22" fmla="*/ 23 w 177"/>
                <a:gd name="T23" fmla="*/ 193 h 219"/>
                <a:gd name="T24" fmla="*/ 38 w 177"/>
                <a:gd name="T25" fmla="*/ 204 h 219"/>
                <a:gd name="T26" fmla="*/ 57 w 177"/>
                <a:gd name="T27" fmla="*/ 213 h 219"/>
                <a:gd name="T28" fmla="*/ 78 w 177"/>
                <a:gd name="T29" fmla="*/ 218 h 219"/>
                <a:gd name="T30" fmla="*/ 98 w 177"/>
                <a:gd name="T31" fmla="*/ 219 h 219"/>
                <a:gd name="T32" fmla="*/ 118 w 177"/>
                <a:gd name="T33" fmla="*/ 216 h 219"/>
                <a:gd name="T34" fmla="*/ 123 w 177"/>
                <a:gd name="T35" fmla="*/ 216 h 219"/>
                <a:gd name="T36" fmla="*/ 127 w 177"/>
                <a:gd name="T37" fmla="*/ 214 h 219"/>
                <a:gd name="T38" fmla="*/ 130 w 177"/>
                <a:gd name="T39" fmla="*/ 210 h 219"/>
                <a:gd name="T40" fmla="*/ 131 w 177"/>
                <a:gd name="T41" fmla="*/ 205 h 219"/>
                <a:gd name="T42" fmla="*/ 130 w 177"/>
                <a:gd name="T43" fmla="*/ 203 h 219"/>
                <a:gd name="T44" fmla="*/ 127 w 177"/>
                <a:gd name="T45" fmla="*/ 203 h 219"/>
                <a:gd name="T46" fmla="*/ 123 w 177"/>
                <a:gd name="T47" fmla="*/ 202 h 219"/>
                <a:gd name="T48" fmla="*/ 117 w 177"/>
                <a:gd name="T49" fmla="*/ 202 h 219"/>
                <a:gd name="T50" fmla="*/ 111 w 177"/>
                <a:gd name="T51" fmla="*/ 202 h 219"/>
                <a:gd name="T52" fmla="*/ 106 w 177"/>
                <a:gd name="T53" fmla="*/ 202 h 219"/>
                <a:gd name="T54" fmla="*/ 100 w 177"/>
                <a:gd name="T55" fmla="*/ 202 h 219"/>
                <a:gd name="T56" fmla="*/ 97 w 177"/>
                <a:gd name="T57" fmla="*/ 202 h 219"/>
                <a:gd name="T58" fmla="*/ 87 w 177"/>
                <a:gd name="T59" fmla="*/ 201 h 219"/>
                <a:gd name="T60" fmla="*/ 77 w 177"/>
                <a:gd name="T61" fmla="*/ 200 h 219"/>
                <a:gd name="T62" fmla="*/ 67 w 177"/>
                <a:gd name="T63" fmla="*/ 199 h 219"/>
                <a:gd name="T64" fmla="*/ 56 w 177"/>
                <a:gd name="T65" fmla="*/ 196 h 219"/>
                <a:gd name="T66" fmla="*/ 46 w 177"/>
                <a:gd name="T67" fmla="*/ 193 h 219"/>
                <a:gd name="T68" fmla="*/ 35 w 177"/>
                <a:gd name="T69" fmla="*/ 185 h 219"/>
                <a:gd name="T70" fmla="*/ 26 w 177"/>
                <a:gd name="T71" fmla="*/ 175 h 219"/>
                <a:gd name="T72" fmla="*/ 15 w 177"/>
                <a:gd name="T73" fmla="*/ 162 h 219"/>
                <a:gd name="T74" fmla="*/ 13 w 177"/>
                <a:gd name="T75" fmla="*/ 146 h 219"/>
                <a:gd name="T76" fmla="*/ 14 w 177"/>
                <a:gd name="T77" fmla="*/ 131 h 219"/>
                <a:gd name="T78" fmla="*/ 19 w 177"/>
                <a:gd name="T79" fmla="*/ 116 h 219"/>
                <a:gd name="T80" fmla="*/ 25 w 177"/>
                <a:gd name="T81" fmla="*/ 102 h 219"/>
                <a:gd name="T82" fmla="*/ 34 w 177"/>
                <a:gd name="T83" fmla="*/ 89 h 219"/>
                <a:gd name="T84" fmla="*/ 45 w 177"/>
                <a:gd name="T85" fmla="*/ 76 h 219"/>
                <a:gd name="T86" fmla="*/ 56 w 177"/>
                <a:gd name="T87" fmla="*/ 65 h 219"/>
                <a:gd name="T88" fmla="*/ 70 w 177"/>
                <a:gd name="T89" fmla="*/ 55 h 219"/>
                <a:gd name="T90" fmla="*/ 84 w 177"/>
                <a:gd name="T91" fmla="*/ 45 h 219"/>
                <a:gd name="T92" fmla="*/ 98 w 177"/>
                <a:gd name="T93" fmla="*/ 37 h 219"/>
                <a:gd name="T94" fmla="*/ 113 w 177"/>
                <a:gd name="T95" fmla="*/ 29 h 219"/>
                <a:gd name="T96" fmla="*/ 127 w 177"/>
                <a:gd name="T97" fmla="*/ 23 h 219"/>
                <a:gd name="T98" fmla="*/ 141 w 177"/>
                <a:gd name="T99" fmla="*/ 17 h 219"/>
                <a:gd name="T100" fmla="*/ 154 w 177"/>
                <a:gd name="T101" fmla="*/ 12 h 219"/>
                <a:gd name="T102" fmla="*/ 167 w 177"/>
                <a:gd name="T103" fmla="*/ 9 h 219"/>
                <a:gd name="T104" fmla="*/ 177 w 177"/>
                <a:gd name="T105" fmla="*/ 7 h 219"/>
                <a:gd name="T106" fmla="*/ 170 w 177"/>
                <a:gd name="T107" fmla="*/ 2 h 219"/>
                <a:gd name="T108" fmla="*/ 158 w 177"/>
                <a:gd name="T109" fmla="*/ 0 h 219"/>
                <a:gd name="T110" fmla="*/ 145 w 177"/>
                <a:gd name="T111" fmla="*/ 2 h 219"/>
                <a:gd name="T112" fmla="*/ 129 w 177"/>
                <a:gd name="T113" fmla="*/ 6 h 219"/>
                <a:gd name="T114" fmla="*/ 111 w 177"/>
                <a:gd name="T115" fmla="*/ 11 h 219"/>
                <a:gd name="T116" fmla="*/ 94 w 177"/>
                <a:gd name="T117" fmla="*/ 17 h 219"/>
                <a:gd name="T118" fmla="*/ 78 w 177"/>
                <a:gd name="T119" fmla="*/ 26 h 219"/>
                <a:gd name="T120" fmla="*/ 65 w 177"/>
                <a:gd name="T121" fmla="*/ 33 h 2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7"/>
                <a:gd name="T184" fmla="*/ 0 h 219"/>
                <a:gd name="T185" fmla="*/ 177 w 177"/>
                <a:gd name="T186" fmla="*/ 219 h 21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7" h="219">
                  <a:moveTo>
                    <a:pt x="65" y="33"/>
                  </a:moveTo>
                  <a:lnTo>
                    <a:pt x="52" y="43"/>
                  </a:lnTo>
                  <a:lnTo>
                    <a:pt x="41" y="54"/>
                  </a:lnTo>
                  <a:lnTo>
                    <a:pt x="29" y="66"/>
                  </a:lnTo>
                  <a:lnTo>
                    <a:pt x="20" y="79"/>
                  </a:lnTo>
                  <a:lnTo>
                    <a:pt x="12" y="93"/>
                  </a:lnTo>
                  <a:lnTo>
                    <a:pt x="6" y="107"/>
                  </a:lnTo>
                  <a:lnTo>
                    <a:pt x="2" y="121"/>
                  </a:lnTo>
                  <a:lnTo>
                    <a:pt x="0" y="136"/>
                  </a:lnTo>
                  <a:lnTo>
                    <a:pt x="2" y="158"/>
                  </a:lnTo>
                  <a:lnTo>
                    <a:pt x="10" y="177"/>
                  </a:lnTo>
                  <a:lnTo>
                    <a:pt x="23" y="193"/>
                  </a:lnTo>
                  <a:lnTo>
                    <a:pt x="38" y="204"/>
                  </a:lnTo>
                  <a:lnTo>
                    <a:pt x="57" y="213"/>
                  </a:lnTo>
                  <a:lnTo>
                    <a:pt x="78" y="218"/>
                  </a:lnTo>
                  <a:lnTo>
                    <a:pt x="98" y="219"/>
                  </a:lnTo>
                  <a:lnTo>
                    <a:pt x="118" y="216"/>
                  </a:lnTo>
                  <a:lnTo>
                    <a:pt x="123" y="216"/>
                  </a:lnTo>
                  <a:lnTo>
                    <a:pt x="127" y="214"/>
                  </a:lnTo>
                  <a:lnTo>
                    <a:pt x="130" y="210"/>
                  </a:lnTo>
                  <a:lnTo>
                    <a:pt x="131" y="205"/>
                  </a:lnTo>
                  <a:lnTo>
                    <a:pt x="130" y="203"/>
                  </a:lnTo>
                  <a:lnTo>
                    <a:pt x="127" y="203"/>
                  </a:lnTo>
                  <a:lnTo>
                    <a:pt x="123" y="202"/>
                  </a:lnTo>
                  <a:lnTo>
                    <a:pt x="117" y="202"/>
                  </a:lnTo>
                  <a:lnTo>
                    <a:pt x="111" y="202"/>
                  </a:lnTo>
                  <a:lnTo>
                    <a:pt x="106" y="202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87" y="201"/>
                  </a:lnTo>
                  <a:lnTo>
                    <a:pt x="77" y="200"/>
                  </a:lnTo>
                  <a:lnTo>
                    <a:pt x="67" y="199"/>
                  </a:lnTo>
                  <a:lnTo>
                    <a:pt x="56" y="196"/>
                  </a:lnTo>
                  <a:lnTo>
                    <a:pt x="46" y="193"/>
                  </a:lnTo>
                  <a:lnTo>
                    <a:pt x="35" y="185"/>
                  </a:lnTo>
                  <a:lnTo>
                    <a:pt x="26" y="175"/>
                  </a:lnTo>
                  <a:lnTo>
                    <a:pt x="15" y="162"/>
                  </a:lnTo>
                  <a:lnTo>
                    <a:pt x="13" y="146"/>
                  </a:lnTo>
                  <a:lnTo>
                    <a:pt x="14" y="131"/>
                  </a:lnTo>
                  <a:lnTo>
                    <a:pt x="19" y="116"/>
                  </a:lnTo>
                  <a:lnTo>
                    <a:pt x="25" y="102"/>
                  </a:lnTo>
                  <a:lnTo>
                    <a:pt x="34" y="89"/>
                  </a:lnTo>
                  <a:lnTo>
                    <a:pt x="45" y="76"/>
                  </a:lnTo>
                  <a:lnTo>
                    <a:pt x="56" y="65"/>
                  </a:lnTo>
                  <a:lnTo>
                    <a:pt x="70" y="55"/>
                  </a:lnTo>
                  <a:lnTo>
                    <a:pt x="84" y="45"/>
                  </a:lnTo>
                  <a:lnTo>
                    <a:pt x="98" y="37"/>
                  </a:lnTo>
                  <a:lnTo>
                    <a:pt x="113" y="29"/>
                  </a:lnTo>
                  <a:lnTo>
                    <a:pt x="127" y="23"/>
                  </a:lnTo>
                  <a:lnTo>
                    <a:pt x="141" y="17"/>
                  </a:lnTo>
                  <a:lnTo>
                    <a:pt x="154" y="12"/>
                  </a:lnTo>
                  <a:lnTo>
                    <a:pt x="167" y="9"/>
                  </a:lnTo>
                  <a:lnTo>
                    <a:pt x="177" y="7"/>
                  </a:lnTo>
                  <a:lnTo>
                    <a:pt x="170" y="2"/>
                  </a:lnTo>
                  <a:lnTo>
                    <a:pt x="158" y="0"/>
                  </a:lnTo>
                  <a:lnTo>
                    <a:pt x="145" y="2"/>
                  </a:lnTo>
                  <a:lnTo>
                    <a:pt x="129" y="6"/>
                  </a:lnTo>
                  <a:lnTo>
                    <a:pt x="111" y="11"/>
                  </a:lnTo>
                  <a:lnTo>
                    <a:pt x="94" y="17"/>
                  </a:lnTo>
                  <a:lnTo>
                    <a:pt x="78" y="26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3" name="Freeform 848"/>
            <p:cNvSpPr>
              <a:spLocks noChangeArrowheads="1"/>
            </p:cNvSpPr>
            <p:nvPr/>
          </p:nvSpPr>
          <p:spPr bwMode="auto">
            <a:xfrm>
              <a:off x="3952" y="1104"/>
              <a:ext cx="19" cy="29"/>
            </a:xfrm>
            <a:custGeom>
              <a:avLst/>
              <a:gdLst>
                <a:gd name="T0" fmla="*/ 97 w 115"/>
                <a:gd name="T1" fmla="*/ 57 h 170"/>
                <a:gd name="T2" fmla="*/ 100 w 115"/>
                <a:gd name="T3" fmla="*/ 75 h 170"/>
                <a:gd name="T4" fmla="*/ 98 w 115"/>
                <a:gd name="T5" fmla="*/ 90 h 170"/>
                <a:gd name="T6" fmla="*/ 91 w 115"/>
                <a:gd name="T7" fmla="*/ 103 h 170"/>
                <a:gd name="T8" fmla="*/ 80 w 115"/>
                <a:gd name="T9" fmla="*/ 114 h 170"/>
                <a:gd name="T10" fmla="*/ 68 w 115"/>
                <a:gd name="T11" fmla="*/ 125 h 170"/>
                <a:gd name="T12" fmla="*/ 54 w 115"/>
                <a:gd name="T13" fmla="*/ 135 h 170"/>
                <a:gd name="T14" fmla="*/ 39 w 115"/>
                <a:gd name="T15" fmla="*/ 145 h 170"/>
                <a:gd name="T16" fmla="*/ 27 w 115"/>
                <a:gd name="T17" fmla="*/ 155 h 170"/>
                <a:gd name="T18" fmla="*/ 25 w 115"/>
                <a:gd name="T19" fmla="*/ 158 h 170"/>
                <a:gd name="T20" fmla="*/ 23 w 115"/>
                <a:gd name="T21" fmla="*/ 160 h 170"/>
                <a:gd name="T22" fmla="*/ 23 w 115"/>
                <a:gd name="T23" fmla="*/ 164 h 170"/>
                <a:gd name="T24" fmla="*/ 26 w 115"/>
                <a:gd name="T25" fmla="*/ 167 h 170"/>
                <a:gd name="T26" fmla="*/ 28 w 115"/>
                <a:gd name="T27" fmla="*/ 169 h 170"/>
                <a:gd name="T28" fmla="*/ 31 w 115"/>
                <a:gd name="T29" fmla="*/ 170 h 170"/>
                <a:gd name="T30" fmla="*/ 34 w 115"/>
                <a:gd name="T31" fmla="*/ 170 h 170"/>
                <a:gd name="T32" fmla="*/ 37 w 115"/>
                <a:gd name="T33" fmla="*/ 169 h 170"/>
                <a:gd name="T34" fmla="*/ 53 w 115"/>
                <a:gd name="T35" fmla="*/ 159 h 170"/>
                <a:gd name="T36" fmla="*/ 69 w 115"/>
                <a:gd name="T37" fmla="*/ 149 h 170"/>
                <a:gd name="T38" fmla="*/ 83 w 115"/>
                <a:gd name="T39" fmla="*/ 137 h 170"/>
                <a:gd name="T40" fmla="*/ 97 w 115"/>
                <a:gd name="T41" fmla="*/ 123 h 170"/>
                <a:gd name="T42" fmla="*/ 106 w 115"/>
                <a:gd name="T43" fmla="*/ 108 h 170"/>
                <a:gd name="T44" fmla="*/ 113 w 115"/>
                <a:gd name="T45" fmla="*/ 91 h 170"/>
                <a:gd name="T46" fmla="*/ 115 w 115"/>
                <a:gd name="T47" fmla="*/ 73 h 170"/>
                <a:gd name="T48" fmla="*/ 111 w 115"/>
                <a:gd name="T49" fmla="*/ 53 h 170"/>
                <a:gd name="T50" fmla="*/ 101 w 115"/>
                <a:gd name="T51" fmla="*/ 39 h 170"/>
                <a:gd name="T52" fmla="*/ 89 w 115"/>
                <a:gd name="T53" fmla="*/ 26 h 170"/>
                <a:gd name="T54" fmla="*/ 72 w 115"/>
                <a:gd name="T55" fmla="*/ 15 h 170"/>
                <a:gd name="T56" fmla="*/ 55 w 115"/>
                <a:gd name="T57" fmla="*/ 8 h 170"/>
                <a:gd name="T58" fmla="*/ 37 w 115"/>
                <a:gd name="T59" fmla="*/ 2 h 170"/>
                <a:gd name="T60" fmla="*/ 21 w 115"/>
                <a:gd name="T61" fmla="*/ 0 h 170"/>
                <a:gd name="T62" fmla="*/ 9 w 115"/>
                <a:gd name="T63" fmla="*/ 1 h 170"/>
                <a:gd name="T64" fmla="*/ 0 w 115"/>
                <a:gd name="T65" fmla="*/ 5 h 170"/>
                <a:gd name="T66" fmla="*/ 15 w 115"/>
                <a:gd name="T67" fmla="*/ 10 h 170"/>
                <a:gd name="T68" fmla="*/ 30 w 115"/>
                <a:gd name="T69" fmla="*/ 13 h 170"/>
                <a:gd name="T70" fmla="*/ 43 w 115"/>
                <a:gd name="T71" fmla="*/ 16 h 170"/>
                <a:gd name="T72" fmla="*/ 57 w 115"/>
                <a:gd name="T73" fmla="*/ 20 h 170"/>
                <a:gd name="T74" fmla="*/ 70 w 115"/>
                <a:gd name="T75" fmla="*/ 26 h 170"/>
                <a:gd name="T76" fmla="*/ 81 w 115"/>
                <a:gd name="T77" fmla="*/ 33 h 170"/>
                <a:gd name="T78" fmla="*/ 91 w 115"/>
                <a:gd name="T79" fmla="*/ 43 h 170"/>
                <a:gd name="T80" fmla="*/ 97 w 115"/>
                <a:gd name="T81" fmla="*/ 57 h 1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170"/>
                <a:gd name="T125" fmla="*/ 115 w 115"/>
                <a:gd name="T126" fmla="*/ 170 h 1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170">
                  <a:moveTo>
                    <a:pt x="97" y="57"/>
                  </a:moveTo>
                  <a:lnTo>
                    <a:pt x="100" y="75"/>
                  </a:lnTo>
                  <a:lnTo>
                    <a:pt x="98" y="90"/>
                  </a:lnTo>
                  <a:lnTo>
                    <a:pt x="91" y="103"/>
                  </a:lnTo>
                  <a:lnTo>
                    <a:pt x="80" y="114"/>
                  </a:lnTo>
                  <a:lnTo>
                    <a:pt x="68" y="125"/>
                  </a:lnTo>
                  <a:lnTo>
                    <a:pt x="54" y="135"/>
                  </a:lnTo>
                  <a:lnTo>
                    <a:pt x="39" y="145"/>
                  </a:lnTo>
                  <a:lnTo>
                    <a:pt x="27" y="155"/>
                  </a:lnTo>
                  <a:lnTo>
                    <a:pt x="25" y="158"/>
                  </a:lnTo>
                  <a:lnTo>
                    <a:pt x="23" y="160"/>
                  </a:lnTo>
                  <a:lnTo>
                    <a:pt x="23" y="164"/>
                  </a:lnTo>
                  <a:lnTo>
                    <a:pt x="26" y="167"/>
                  </a:lnTo>
                  <a:lnTo>
                    <a:pt x="28" y="169"/>
                  </a:lnTo>
                  <a:lnTo>
                    <a:pt x="31" y="170"/>
                  </a:lnTo>
                  <a:lnTo>
                    <a:pt x="34" y="170"/>
                  </a:lnTo>
                  <a:lnTo>
                    <a:pt x="37" y="169"/>
                  </a:lnTo>
                  <a:lnTo>
                    <a:pt x="53" y="159"/>
                  </a:lnTo>
                  <a:lnTo>
                    <a:pt x="69" y="149"/>
                  </a:lnTo>
                  <a:lnTo>
                    <a:pt x="83" y="137"/>
                  </a:lnTo>
                  <a:lnTo>
                    <a:pt x="97" y="123"/>
                  </a:lnTo>
                  <a:lnTo>
                    <a:pt x="106" y="108"/>
                  </a:lnTo>
                  <a:lnTo>
                    <a:pt x="113" y="91"/>
                  </a:lnTo>
                  <a:lnTo>
                    <a:pt x="115" y="73"/>
                  </a:lnTo>
                  <a:lnTo>
                    <a:pt x="111" y="53"/>
                  </a:lnTo>
                  <a:lnTo>
                    <a:pt x="101" y="39"/>
                  </a:lnTo>
                  <a:lnTo>
                    <a:pt x="89" y="26"/>
                  </a:lnTo>
                  <a:lnTo>
                    <a:pt x="72" y="15"/>
                  </a:lnTo>
                  <a:lnTo>
                    <a:pt x="55" y="8"/>
                  </a:lnTo>
                  <a:lnTo>
                    <a:pt x="37" y="2"/>
                  </a:lnTo>
                  <a:lnTo>
                    <a:pt x="21" y="0"/>
                  </a:lnTo>
                  <a:lnTo>
                    <a:pt x="9" y="1"/>
                  </a:lnTo>
                  <a:lnTo>
                    <a:pt x="0" y="5"/>
                  </a:lnTo>
                  <a:lnTo>
                    <a:pt x="15" y="10"/>
                  </a:lnTo>
                  <a:lnTo>
                    <a:pt x="30" y="13"/>
                  </a:lnTo>
                  <a:lnTo>
                    <a:pt x="43" y="16"/>
                  </a:lnTo>
                  <a:lnTo>
                    <a:pt x="57" y="20"/>
                  </a:lnTo>
                  <a:lnTo>
                    <a:pt x="70" y="26"/>
                  </a:lnTo>
                  <a:lnTo>
                    <a:pt x="81" y="33"/>
                  </a:lnTo>
                  <a:lnTo>
                    <a:pt x="91" y="43"/>
                  </a:lnTo>
                  <a:lnTo>
                    <a:pt x="97" y="57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4" name="Freeform 849"/>
            <p:cNvSpPr>
              <a:spLocks noChangeArrowheads="1"/>
            </p:cNvSpPr>
            <p:nvPr/>
          </p:nvSpPr>
          <p:spPr bwMode="auto">
            <a:xfrm>
              <a:off x="3886" y="1098"/>
              <a:ext cx="46" cy="58"/>
            </a:xfrm>
            <a:custGeom>
              <a:avLst/>
              <a:gdLst>
                <a:gd name="T0" fmla="*/ 90 w 289"/>
                <a:gd name="T1" fmla="*/ 65 h 352"/>
                <a:gd name="T2" fmla="*/ 48 w 289"/>
                <a:gd name="T3" fmla="*/ 106 h 352"/>
                <a:gd name="T4" fmla="*/ 16 w 289"/>
                <a:gd name="T5" fmla="*/ 156 h 352"/>
                <a:gd name="T6" fmla="*/ 0 w 289"/>
                <a:gd name="T7" fmla="*/ 211 h 352"/>
                <a:gd name="T8" fmla="*/ 3 w 289"/>
                <a:gd name="T9" fmla="*/ 249 h 352"/>
                <a:gd name="T10" fmla="*/ 10 w 289"/>
                <a:gd name="T11" fmla="*/ 264 h 352"/>
                <a:gd name="T12" fmla="*/ 19 w 289"/>
                <a:gd name="T13" fmla="*/ 277 h 352"/>
                <a:gd name="T14" fmla="*/ 31 w 289"/>
                <a:gd name="T15" fmla="*/ 289 h 352"/>
                <a:gd name="T16" fmla="*/ 51 w 289"/>
                <a:gd name="T17" fmla="*/ 302 h 352"/>
                <a:gd name="T18" fmla="*/ 78 w 289"/>
                <a:gd name="T19" fmla="*/ 316 h 352"/>
                <a:gd name="T20" fmla="*/ 107 w 289"/>
                <a:gd name="T21" fmla="*/ 327 h 352"/>
                <a:gd name="T22" fmla="*/ 137 w 289"/>
                <a:gd name="T23" fmla="*/ 335 h 352"/>
                <a:gd name="T24" fmla="*/ 167 w 289"/>
                <a:gd name="T25" fmla="*/ 342 h 352"/>
                <a:gd name="T26" fmla="*/ 198 w 289"/>
                <a:gd name="T27" fmla="*/ 346 h 352"/>
                <a:gd name="T28" fmla="*/ 229 w 289"/>
                <a:gd name="T29" fmla="*/ 349 h 352"/>
                <a:gd name="T30" fmla="*/ 260 w 289"/>
                <a:gd name="T31" fmla="*/ 351 h 352"/>
                <a:gd name="T32" fmla="*/ 280 w 289"/>
                <a:gd name="T33" fmla="*/ 352 h 352"/>
                <a:gd name="T34" fmla="*/ 287 w 289"/>
                <a:gd name="T35" fmla="*/ 346 h 352"/>
                <a:gd name="T36" fmla="*/ 289 w 289"/>
                <a:gd name="T37" fmla="*/ 335 h 352"/>
                <a:gd name="T38" fmla="*/ 283 w 289"/>
                <a:gd name="T39" fmla="*/ 328 h 352"/>
                <a:gd name="T40" fmla="*/ 264 w 289"/>
                <a:gd name="T41" fmla="*/ 327 h 352"/>
                <a:gd name="T42" fmla="*/ 235 w 289"/>
                <a:gd name="T43" fmla="*/ 326 h 352"/>
                <a:gd name="T44" fmla="*/ 207 w 289"/>
                <a:gd name="T45" fmla="*/ 323 h 352"/>
                <a:gd name="T46" fmla="*/ 179 w 289"/>
                <a:gd name="T47" fmla="*/ 319 h 352"/>
                <a:gd name="T48" fmla="*/ 150 w 289"/>
                <a:gd name="T49" fmla="*/ 314 h 352"/>
                <a:gd name="T50" fmla="*/ 122 w 289"/>
                <a:gd name="T51" fmla="*/ 306 h 352"/>
                <a:gd name="T52" fmla="*/ 95 w 289"/>
                <a:gd name="T53" fmla="*/ 298 h 352"/>
                <a:gd name="T54" fmla="*/ 68 w 289"/>
                <a:gd name="T55" fmla="*/ 285 h 352"/>
                <a:gd name="T56" fmla="*/ 45 w 289"/>
                <a:gd name="T57" fmla="*/ 271 h 352"/>
                <a:gd name="T58" fmla="*/ 32 w 289"/>
                <a:gd name="T59" fmla="*/ 250 h 352"/>
                <a:gd name="T60" fmla="*/ 27 w 289"/>
                <a:gd name="T61" fmla="*/ 222 h 352"/>
                <a:gd name="T62" fmla="*/ 34 w 289"/>
                <a:gd name="T63" fmla="*/ 183 h 352"/>
                <a:gd name="T64" fmla="*/ 45 w 289"/>
                <a:gd name="T65" fmla="*/ 153 h 352"/>
                <a:gd name="T66" fmla="*/ 61 w 289"/>
                <a:gd name="T67" fmla="*/ 127 h 352"/>
                <a:gd name="T68" fmla="*/ 80 w 289"/>
                <a:gd name="T69" fmla="*/ 103 h 352"/>
                <a:gd name="T70" fmla="*/ 102 w 289"/>
                <a:gd name="T71" fmla="*/ 82 h 352"/>
                <a:gd name="T72" fmla="*/ 129 w 289"/>
                <a:gd name="T73" fmla="*/ 59 h 352"/>
                <a:gd name="T74" fmla="*/ 162 w 289"/>
                <a:gd name="T75" fmla="*/ 38 h 352"/>
                <a:gd name="T76" fmla="*/ 197 w 289"/>
                <a:gd name="T77" fmla="*/ 20 h 352"/>
                <a:gd name="T78" fmla="*/ 227 w 289"/>
                <a:gd name="T79" fmla="*/ 6 h 352"/>
                <a:gd name="T80" fmla="*/ 228 w 289"/>
                <a:gd name="T81" fmla="*/ 0 h 352"/>
                <a:gd name="T82" fmla="*/ 198 w 289"/>
                <a:gd name="T83" fmla="*/ 5 h 352"/>
                <a:gd name="T84" fmla="*/ 162 w 289"/>
                <a:gd name="T85" fmla="*/ 18 h 352"/>
                <a:gd name="T86" fmla="*/ 127 w 289"/>
                <a:gd name="T87" fmla="*/ 36 h 3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2"/>
                <a:gd name="T134" fmla="*/ 289 w 289"/>
                <a:gd name="T135" fmla="*/ 352 h 3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2">
                  <a:moveTo>
                    <a:pt x="113" y="47"/>
                  </a:moveTo>
                  <a:lnTo>
                    <a:pt x="90" y="65"/>
                  </a:lnTo>
                  <a:lnTo>
                    <a:pt x="68" y="85"/>
                  </a:lnTo>
                  <a:lnTo>
                    <a:pt x="48" y="106"/>
                  </a:lnTo>
                  <a:lnTo>
                    <a:pt x="31" y="130"/>
                  </a:lnTo>
                  <a:lnTo>
                    <a:pt x="16" y="156"/>
                  </a:lnTo>
                  <a:lnTo>
                    <a:pt x="5" y="182"/>
                  </a:lnTo>
                  <a:lnTo>
                    <a:pt x="0" y="211"/>
                  </a:lnTo>
                  <a:lnTo>
                    <a:pt x="1" y="241"/>
                  </a:lnTo>
                  <a:lnTo>
                    <a:pt x="3" y="249"/>
                  </a:lnTo>
                  <a:lnTo>
                    <a:pt x="6" y="257"/>
                  </a:lnTo>
                  <a:lnTo>
                    <a:pt x="10" y="264"/>
                  </a:lnTo>
                  <a:lnTo>
                    <a:pt x="14" y="271"/>
                  </a:lnTo>
                  <a:lnTo>
                    <a:pt x="19" y="277"/>
                  </a:lnTo>
                  <a:lnTo>
                    <a:pt x="24" y="284"/>
                  </a:lnTo>
                  <a:lnTo>
                    <a:pt x="31" y="289"/>
                  </a:lnTo>
                  <a:lnTo>
                    <a:pt x="37" y="293"/>
                  </a:lnTo>
                  <a:lnTo>
                    <a:pt x="51" y="302"/>
                  </a:lnTo>
                  <a:lnTo>
                    <a:pt x="64" y="309"/>
                  </a:lnTo>
                  <a:lnTo>
                    <a:pt x="78" y="316"/>
                  </a:lnTo>
                  <a:lnTo>
                    <a:pt x="93" y="321"/>
                  </a:lnTo>
                  <a:lnTo>
                    <a:pt x="107" y="327"/>
                  </a:lnTo>
                  <a:lnTo>
                    <a:pt x="122" y="331"/>
                  </a:lnTo>
                  <a:lnTo>
                    <a:pt x="137" y="335"/>
                  </a:lnTo>
                  <a:lnTo>
                    <a:pt x="151" y="338"/>
                  </a:lnTo>
                  <a:lnTo>
                    <a:pt x="167" y="342"/>
                  </a:lnTo>
                  <a:lnTo>
                    <a:pt x="183" y="344"/>
                  </a:lnTo>
                  <a:lnTo>
                    <a:pt x="198" y="346"/>
                  </a:lnTo>
                  <a:lnTo>
                    <a:pt x="213" y="348"/>
                  </a:lnTo>
                  <a:lnTo>
                    <a:pt x="229" y="349"/>
                  </a:lnTo>
                  <a:lnTo>
                    <a:pt x="245" y="350"/>
                  </a:lnTo>
                  <a:lnTo>
                    <a:pt x="260" y="351"/>
                  </a:lnTo>
                  <a:lnTo>
                    <a:pt x="275" y="352"/>
                  </a:lnTo>
                  <a:lnTo>
                    <a:pt x="280" y="352"/>
                  </a:lnTo>
                  <a:lnTo>
                    <a:pt x="284" y="349"/>
                  </a:lnTo>
                  <a:lnTo>
                    <a:pt x="287" y="346"/>
                  </a:lnTo>
                  <a:lnTo>
                    <a:pt x="289" y="340"/>
                  </a:lnTo>
                  <a:lnTo>
                    <a:pt x="289" y="335"/>
                  </a:lnTo>
                  <a:lnTo>
                    <a:pt x="287" y="331"/>
                  </a:lnTo>
                  <a:lnTo>
                    <a:pt x="283" y="328"/>
                  </a:lnTo>
                  <a:lnTo>
                    <a:pt x="279" y="327"/>
                  </a:lnTo>
                  <a:lnTo>
                    <a:pt x="264" y="327"/>
                  </a:lnTo>
                  <a:lnTo>
                    <a:pt x="250" y="327"/>
                  </a:lnTo>
                  <a:lnTo>
                    <a:pt x="235" y="326"/>
                  </a:lnTo>
                  <a:lnTo>
                    <a:pt x="222" y="324"/>
                  </a:lnTo>
                  <a:lnTo>
                    <a:pt x="207" y="323"/>
                  </a:lnTo>
                  <a:lnTo>
                    <a:pt x="192" y="321"/>
                  </a:lnTo>
                  <a:lnTo>
                    <a:pt x="179" y="319"/>
                  </a:lnTo>
                  <a:lnTo>
                    <a:pt x="164" y="317"/>
                  </a:lnTo>
                  <a:lnTo>
                    <a:pt x="150" y="314"/>
                  </a:lnTo>
                  <a:lnTo>
                    <a:pt x="136" y="311"/>
                  </a:lnTo>
                  <a:lnTo>
                    <a:pt x="122" y="306"/>
                  </a:lnTo>
                  <a:lnTo>
                    <a:pt x="108" y="302"/>
                  </a:lnTo>
                  <a:lnTo>
                    <a:pt x="95" y="298"/>
                  </a:lnTo>
                  <a:lnTo>
                    <a:pt x="82" y="291"/>
                  </a:lnTo>
                  <a:lnTo>
                    <a:pt x="68" y="285"/>
                  </a:lnTo>
                  <a:lnTo>
                    <a:pt x="56" y="278"/>
                  </a:lnTo>
                  <a:lnTo>
                    <a:pt x="45" y="271"/>
                  </a:lnTo>
                  <a:lnTo>
                    <a:pt x="37" y="260"/>
                  </a:lnTo>
                  <a:lnTo>
                    <a:pt x="32" y="250"/>
                  </a:lnTo>
                  <a:lnTo>
                    <a:pt x="27" y="237"/>
                  </a:lnTo>
                  <a:lnTo>
                    <a:pt x="27" y="222"/>
                  </a:lnTo>
                  <a:lnTo>
                    <a:pt x="30" y="203"/>
                  </a:lnTo>
                  <a:lnTo>
                    <a:pt x="34" y="183"/>
                  </a:lnTo>
                  <a:lnTo>
                    <a:pt x="38" y="169"/>
                  </a:lnTo>
                  <a:lnTo>
                    <a:pt x="45" y="153"/>
                  </a:lnTo>
                  <a:lnTo>
                    <a:pt x="54" y="140"/>
                  </a:lnTo>
                  <a:lnTo>
                    <a:pt x="61" y="127"/>
                  </a:lnTo>
                  <a:lnTo>
                    <a:pt x="71" y="115"/>
                  </a:lnTo>
                  <a:lnTo>
                    <a:pt x="80" y="103"/>
                  </a:lnTo>
                  <a:lnTo>
                    <a:pt x="90" y="93"/>
                  </a:lnTo>
                  <a:lnTo>
                    <a:pt x="102" y="82"/>
                  </a:lnTo>
                  <a:lnTo>
                    <a:pt x="116" y="70"/>
                  </a:lnTo>
                  <a:lnTo>
                    <a:pt x="129" y="59"/>
                  </a:lnTo>
                  <a:lnTo>
                    <a:pt x="145" y="49"/>
                  </a:lnTo>
                  <a:lnTo>
                    <a:pt x="162" y="38"/>
                  </a:lnTo>
                  <a:lnTo>
                    <a:pt x="180" y="28"/>
                  </a:lnTo>
                  <a:lnTo>
                    <a:pt x="197" y="20"/>
                  </a:lnTo>
                  <a:lnTo>
                    <a:pt x="212" y="12"/>
                  </a:lnTo>
                  <a:lnTo>
                    <a:pt x="227" y="6"/>
                  </a:lnTo>
                  <a:lnTo>
                    <a:pt x="240" y="1"/>
                  </a:lnTo>
                  <a:lnTo>
                    <a:pt x="228" y="0"/>
                  </a:lnTo>
                  <a:lnTo>
                    <a:pt x="213" y="1"/>
                  </a:lnTo>
                  <a:lnTo>
                    <a:pt x="198" y="5"/>
                  </a:lnTo>
                  <a:lnTo>
                    <a:pt x="180" y="10"/>
                  </a:lnTo>
                  <a:lnTo>
                    <a:pt x="162" y="18"/>
                  </a:lnTo>
                  <a:lnTo>
                    <a:pt x="144" y="26"/>
                  </a:lnTo>
                  <a:lnTo>
                    <a:pt x="127" y="36"/>
                  </a:lnTo>
                  <a:lnTo>
                    <a:pt x="113" y="47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5" name="Freeform 850"/>
            <p:cNvSpPr>
              <a:spLocks noChangeArrowheads="1"/>
            </p:cNvSpPr>
            <p:nvPr/>
          </p:nvSpPr>
          <p:spPr bwMode="auto">
            <a:xfrm>
              <a:off x="3951" y="1096"/>
              <a:ext cx="40" cy="39"/>
            </a:xfrm>
            <a:custGeom>
              <a:avLst/>
              <a:gdLst>
                <a:gd name="T0" fmla="*/ 210 w 252"/>
                <a:gd name="T1" fmla="*/ 72 h 235"/>
                <a:gd name="T2" fmla="*/ 222 w 252"/>
                <a:gd name="T3" fmla="*/ 85 h 235"/>
                <a:gd name="T4" fmla="*/ 228 w 252"/>
                <a:gd name="T5" fmla="*/ 100 h 235"/>
                <a:gd name="T6" fmla="*/ 232 w 252"/>
                <a:gd name="T7" fmla="*/ 116 h 235"/>
                <a:gd name="T8" fmla="*/ 232 w 252"/>
                <a:gd name="T9" fmla="*/ 133 h 235"/>
                <a:gd name="T10" fmla="*/ 230 w 252"/>
                <a:gd name="T11" fmla="*/ 147 h 235"/>
                <a:gd name="T12" fmla="*/ 226 w 252"/>
                <a:gd name="T13" fmla="*/ 159 h 235"/>
                <a:gd name="T14" fmla="*/ 218 w 252"/>
                <a:gd name="T15" fmla="*/ 171 h 235"/>
                <a:gd name="T16" fmla="*/ 211 w 252"/>
                <a:gd name="T17" fmla="*/ 180 h 235"/>
                <a:gd name="T18" fmla="*/ 202 w 252"/>
                <a:gd name="T19" fmla="*/ 191 h 235"/>
                <a:gd name="T20" fmla="*/ 192 w 252"/>
                <a:gd name="T21" fmla="*/ 200 h 235"/>
                <a:gd name="T22" fmla="*/ 183 w 252"/>
                <a:gd name="T23" fmla="*/ 209 h 235"/>
                <a:gd name="T24" fmla="*/ 173 w 252"/>
                <a:gd name="T25" fmla="*/ 219 h 235"/>
                <a:gd name="T26" fmla="*/ 171 w 252"/>
                <a:gd name="T27" fmla="*/ 222 h 235"/>
                <a:gd name="T28" fmla="*/ 170 w 252"/>
                <a:gd name="T29" fmla="*/ 225 h 235"/>
                <a:gd name="T30" fmla="*/ 171 w 252"/>
                <a:gd name="T31" fmla="*/ 229 h 235"/>
                <a:gd name="T32" fmla="*/ 173 w 252"/>
                <a:gd name="T33" fmla="*/ 232 h 235"/>
                <a:gd name="T34" fmla="*/ 176 w 252"/>
                <a:gd name="T35" fmla="*/ 234 h 235"/>
                <a:gd name="T36" fmla="*/ 180 w 252"/>
                <a:gd name="T37" fmla="*/ 235 h 235"/>
                <a:gd name="T38" fmla="*/ 184 w 252"/>
                <a:gd name="T39" fmla="*/ 234 h 235"/>
                <a:gd name="T40" fmla="*/ 187 w 252"/>
                <a:gd name="T41" fmla="*/ 232 h 235"/>
                <a:gd name="T42" fmla="*/ 208 w 252"/>
                <a:gd name="T43" fmla="*/ 218 h 235"/>
                <a:gd name="T44" fmla="*/ 225 w 252"/>
                <a:gd name="T45" fmla="*/ 200 h 235"/>
                <a:gd name="T46" fmla="*/ 239 w 252"/>
                <a:gd name="T47" fmla="*/ 178 h 235"/>
                <a:gd name="T48" fmla="*/ 249 w 252"/>
                <a:gd name="T49" fmla="*/ 156 h 235"/>
                <a:gd name="T50" fmla="*/ 252 w 252"/>
                <a:gd name="T51" fmla="*/ 131 h 235"/>
                <a:gd name="T52" fmla="*/ 250 w 252"/>
                <a:gd name="T53" fmla="*/ 108 h 235"/>
                <a:gd name="T54" fmla="*/ 242 w 252"/>
                <a:gd name="T55" fmla="*/ 85 h 235"/>
                <a:gd name="T56" fmla="*/ 225 w 252"/>
                <a:gd name="T57" fmla="*/ 65 h 235"/>
                <a:gd name="T58" fmla="*/ 212 w 252"/>
                <a:gd name="T59" fmla="*/ 54 h 235"/>
                <a:gd name="T60" fmla="*/ 197 w 252"/>
                <a:gd name="T61" fmla="*/ 45 h 235"/>
                <a:gd name="T62" fmla="*/ 181 w 252"/>
                <a:gd name="T63" fmla="*/ 36 h 235"/>
                <a:gd name="T64" fmla="*/ 164 w 252"/>
                <a:gd name="T65" fmla="*/ 29 h 235"/>
                <a:gd name="T66" fmla="*/ 146 w 252"/>
                <a:gd name="T67" fmla="*/ 22 h 235"/>
                <a:gd name="T68" fmla="*/ 127 w 252"/>
                <a:gd name="T69" fmla="*/ 17 h 235"/>
                <a:gd name="T70" fmla="*/ 109 w 252"/>
                <a:gd name="T71" fmla="*/ 12 h 235"/>
                <a:gd name="T72" fmla="*/ 90 w 252"/>
                <a:gd name="T73" fmla="*/ 7 h 235"/>
                <a:gd name="T74" fmla="*/ 73 w 252"/>
                <a:gd name="T75" fmla="*/ 4 h 235"/>
                <a:gd name="T76" fmla="*/ 57 w 252"/>
                <a:gd name="T77" fmla="*/ 2 h 235"/>
                <a:gd name="T78" fmla="*/ 42 w 252"/>
                <a:gd name="T79" fmla="*/ 0 h 235"/>
                <a:gd name="T80" fmla="*/ 28 w 252"/>
                <a:gd name="T81" fmla="*/ 0 h 235"/>
                <a:gd name="T82" fmla="*/ 17 w 252"/>
                <a:gd name="T83" fmla="*/ 0 h 235"/>
                <a:gd name="T84" fmla="*/ 8 w 252"/>
                <a:gd name="T85" fmla="*/ 1 h 235"/>
                <a:gd name="T86" fmla="*/ 3 w 252"/>
                <a:gd name="T87" fmla="*/ 3 h 235"/>
                <a:gd name="T88" fmla="*/ 0 w 252"/>
                <a:gd name="T89" fmla="*/ 5 h 235"/>
                <a:gd name="T90" fmla="*/ 10 w 252"/>
                <a:gd name="T91" fmla="*/ 7 h 235"/>
                <a:gd name="T92" fmla="*/ 22 w 252"/>
                <a:gd name="T93" fmla="*/ 8 h 235"/>
                <a:gd name="T94" fmla="*/ 33 w 252"/>
                <a:gd name="T95" fmla="*/ 11 h 235"/>
                <a:gd name="T96" fmla="*/ 46 w 252"/>
                <a:gd name="T97" fmla="*/ 13 h 235"/>
                <a:gd name="T98" fmla="*/ 60 w 252"/>
                <a:gd name="T99" fmla="*/ 15 h 235"/>
                <a:gd name="T100" fmla="*/ 73 w 252"/>
                <a:gd name="T101" fmla="*/ 17 h 235"/>
                <a:gd name="T102" fmla="*/ 87 w 252"/>
                <a:gd name="T103" fmla="*/ 20 h 235"/>
                <a:gd name="T104" fmla="*/ 102 w 252"/>
                <a:gd name="T105" fmla="*/ 23 h 235"/>
                <a:gd name="T106" fmla="*/ 115 w 252"/>
                <a:gd name="T107" fmla="*/ 28 h 235"/>
                <a:gd name="T108" fmla="*/ 130 w 252"/>
                <a:gd name="T109" fmla="*/ 32 h 235"/>
                <a:gd name="T110" fmla="*/ 145 w 252"/>
                <a:gd name="T111" fmla="*/ 37 h 235"/>
                <a:gd name="T112" fmla="*/ 159 w 252"/>
                <a:gd name="T113" fmla="*/ 43 h 235"/>
                <a:gd name="T114" fmla="*/ 172 w 252"/>
                <a:gd name="T115" fmla="*/ 49 h 235"/>
                <a:gd name="T116" fmla="*/ 186 w 252"/>
                <a:gd name="T117" fmla="*/ 55 h 235"/>
                <a:gd name="T118" fmla="*/ 198 w 252"/>
                <a:gd name="T119" fmla="*/ 64 h 235"/>
                <a:gd name="T120" fmla="*/ 210 w 252"/>
                <a:gd name="T121" fmla="*/ 72 h 23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2"/>
                <a:gd name="T184" fmla="*/ 0 h 235"/>
                <a:gd name="T185" fmla="*/ 252 w 252"/>
                <a:gd name="T186" fmla="*/ 235 h 23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2" h="235">
                  <a:moveTo>
                    <a:pt x="210" y="72"/>
                  </a:moveTo>
                  <a:lnTo>
                    <a:pt x="222" y="85"/>
                  </a:lnTo>
                  <a:lnTo>
                    <a:pt x="228" y="100"/>
                  </a:lnTo>
                  <a:lnTo>
                    <a:pt x="232" y="116"/>
                  </a:lnTo>
                  <a:lnTo>
                    <a:pt x="232" y="133"/>
                  </a:lnTo>
                  <a:lnTo>
                    <a:pt x="230" y="147"/>
                  </a:lnTo>
                  <a:lnTo>
                    <a:pt x="226" y="159"/>
                  </a:lnTo>
                  <a:lnTo>
                    <a:pt x="218" y="171"/>
                  </a:lnTo>
                  <a:lnTo>
                    <a:pt x="211" y="180"/>
                  </a:lnTo>
                  <a:lnTo>
                    <a:pt x="202" y="191"/>
                  </a:lnTo>
                  <a:lnTo>
                    <a:pt x="192" y="200"/>
                  </a:lnTo>
                  <a:lnTo>
                    <a:pt x="183" y="209"/>
                  </a:lnTo>
                  <a:lnTo>
                    <a:pt x="173" y="219"/>
                  </a:lnTo>
                  <a:lnTo>
                    <a:pt x="171" y="222"/>
                  </a:lnTo>
                  <a:lnTo>
                    <a:pt x="170" y="225"/>
                  </a:lnTo>
                  <a:lnTo>
                    <a:pt x="171" y="229"/>
                  </a:lnTo>
                  <a:lnTo>
                    <a:pt x="173" y="232"/>
                  </a:lnTo>
                  <a:lnTo>
                    <a:pt x="176" y="234"/>
                  </a:lnTo>
                  <a:lnTo>
                    <a:pt x="180" y="235"/>
                  </a:lnTo>
                  <a:lnTo>
                    <a:pt x="184" y="234"/>
                  </a:lnTo>
                  <a:lnTo>
                    <a:pt x="187" y="232"/>
                  </a:lnTo>
                  <a:lnTo>
                    <a:pt x="208" y="218"/>
                  </a:lnTo>
                  <a:lnTo>
                    <a:pt x="225" y="200"/>
                  </a:lnTo>
                  <a:lnTo>
                    <a:pt x="239" y="178"/>
                  </a:lnTo>
                  <a:lnTo>
                    <a:pt x="249" y="156"/>
                  </a:lnTo>
                  <a:lnTo>
                    <a:pt x="252" y="131"/>
                  </a:lnTo>
                  <a:lnTo>
                    <a:pt x="250" y="108"/>
                  </a:lnTo>
                  <a:lnTo>
                    <a:pt x="242" y="85"/>
                  </a:lnTo>
                  <a:lnTo>
                    <a:pt x="225" y="65"/>
                  </a:lnTo>
                  <a:lnTo>
                    <a:pt x="212" y="54"/>
                  </a:lnTo>
                  <a:lnTo>
                    <a:pt x="197" y="45"/>
                  </a:lnTo>
                  <a:lnTo>
                    <a:pt x="181" y="36"/>
                  </a:lnTo>
                  <a:lnTo>
                    <a:pt x="164" y="29"/>
                  </a:lnTo>
                  <a:lnTo>
                    <a:pt x="146" y="22"/>
                  </a:lnTo>
                  <a:lnTo>
                    <a:pt x="127" y="17"/>
                  </a:lnTo>
                  <a:lnTo>
                    <a:pt x="109" y="12"/>
                  </a:lnTo>
                  <a:lnTo>
                    <a:pt x="90" y="7"/>
                  </a:lnTo>
                  <a:lnTo>
                    <a:pt x="73" y="4"/>
                  </a:lnTo>
                  <a:lnTo>
                    <a:pt x="57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0" y="5"/>
                  </a:lnTo>
                  <a:lnTo>
                    <a:pt x="10" y="7"/>
                  </a:lnTo>
                  <a:lnTo>
                    <a:pt x="22" y="8"/>
                  </a:lnTo>
                  <a:lnTo>
                    <a:pt x="33" y="11"/>
                  </a:lnTo>
                  <a:lnTo>
                    <a:pt x="46" y="13"/>
                  </a:lnTo>
                  <a:lnTo>
                    <a:pt x="60" y="15"/>
                  </a:lnTo>
                  <a:lnTo>
                    <a:pt x="73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5" y="28"/>
                  </a:lnTo>
                  <a:lnTo>
                    <a:pt x="130" y="32"/>
                  </a:lnTo>
                  <a:lnTo>
                    <a:pt x="145" y="37"/>
                  </a:lnTo>
                  <a:lnTo>
                    <a:pt x="159" y="43"/>
                  </a:lnTo>
                  <a:lnTo>
                    <a:pt x="172" y="49"/>
                  </a:lnTo>
                  <a:lnTo>
                    <a:pt x="186" y="55"/>
                  </a:lnTo>
                  <a:lnTo>
                    <a:pt x="198" y="64"/>
                  </a:lnTo>
                  <a:lnTo>
                    <a:pt x="210" y="72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6" name="Freeform 851"/>
            <p:cNvSpPr>
              <a:spLocks noChangeArrowheads="1"/>
            </p:cNvSpPr>
            <p:nvPr/>
          </p:nvSpPr>
          <p:spPr bwMode="auto">
            <a:xfrm>
              <a:off x="3871" y="1117"/>
              <a:ext cx="16" cy="37"/>
            </a:xfrm>
            <a:custGeom>
              <a:avLst/>
              <a:gdLst>
                <a:gd name="T0" fmla="*/ 0 w 103"/>
                <a:gd name="T1" fmla="*/ 120 h 220"/>
                <a:gd name="T2" fmla="*/ 0 w 103"/>
                <a:gd name="T3" fmla="*/ 138 h 220"/>
                <a:gd name="T4" fmla="*/ 4 w 103"/>
                <a:gd name="T5" fmla="*/ 155 h 220"/>
                <a:gd name="T6" fmla="*/ 12 w 103"/>
                <a:gd name="T7" fmla="*/ 171 h 220"/>
                <a:gd name="T8" fmla="*/ 22 w 103"/>
                <a:gd name="T9" fmla="*/ 185 h 220"/>
                <a:gd name="T10" fmla="*/ 35 w 103"/>
                <a:gd name="T11" fmla="*/ 197 h 220"/>
                <a:gd name="T12" fmla="*/ 50 w 103"/>
                <a:gd name="T13" fmla="*/ 207 h 220"/>
                <a:gd name="T14" fmla="*/ 66 w 103"/>
                <a:gd name="T15" fmla="*/ 215 h 220"/>
                <a:gd name="T16" fmla="*/ 83 w 103"/>
                <a:gd name="T17" fmla="*/ 219 h 220"/>
                <a:gd name="T18" fmla="*/ 89 w 103"/>
                <a:gd name="T19" fmla="*/ 220 h 220"/>
                <a:gd name="T20" fmla="*/ 94 w 103"/>
                <a:gd name="T21" fmla="*/ 218 h 220"/>
                <a:gd name="T22" fmla="*/ 98 w 103"/>
                <a:gd name="T23" fmla="*/ 215 h 220"/>
                <a:gd name="T24" fmla="*/ 100 w 103"/>
                <a:gd name="T25" fmla="*/ 211 h 220"/>
                <a:gd name="T26" fmla="*/ 100 w 103"/>
                <a:gd name="T27" fmla="*/ 205 h 220"/>
                <a:gd name="T28" fmla="*/ 99 w 103"/>
                <a:gd name="T29" fmla="*/ 200 h 220"/>
                <a:gd name="T30" fmla="*/ 96 w 103"/>
                <a:gd name="T31" fmla="*/ 196 h 220"/>
                <a:gd name="T32" fmla="*/ 91 w 103"/>
                <a:gd name="T33" fmla="*/ 193 h 220"/>
                <a:gd name="T34" fmla="*/ 74 w 103"/>
                <a:gd name="T35" fmla="*/ 187 h 220"/>
                <a:gd name="T36" fmla="*/ 58 w 103"/>
                <a:gd name="T37" fmla="*/ 178 h 220"/>
                <a:gd name="T38" fmla="*/ 45 w 103"/>
                <a:gd name="T39" fmla="*/ 167 h 220"/>
                <a:gd name="T40" fmla="*/ 36 w 103"/>
                <a:gd name="T41" fmla="*/ 154 h 220"/>
                <a:gd name="T42" fmla="*/ 30 w 103"/>
                <a:gd name="T43" fmla="*/ 138 h 220"/>
                <a:gd name="T44" fmla="*/ 27 w 103"/>
                <a:gd name="T45" fmla="*/ 121 h 220"/>
                <a:gd name="T46" fmla="*/ 27 w 103"/>
                <a:gd name="T47" fmla="*/ 103 h 220"/>
                <a:gd name="T48" fmla="*/ 32 w 103"/>
                <a:gd name="T49" fmla="*/ 83 h 220"/>
                <a:gd name="T50" fmla="*/ 39 w 103"/>
                <a:gd name="T51" fmla="*/ 69 h 220"/>
                <a:gd name="T52" fmla="*/ 51 w 103"/>
                <a:gd name="T53" fmla="*/ 56 h 220"/>
                <a:gd name="T54" fmla="*/ 63 w 103"/>
                <a:gd name="T55" fmla="*/ 43 h 220"/>
                <a:gd name="T56" fmla="*/ 77 w 103"/>
                <a:gd name="T57" fmla="*/ 31 h 220"/>
                <a:gd name="T58" fmla="*/ 89 w 103"/>
                <a:gd name="T59" fmla="*/ 21 h 220"/>
                <a:gd name="T60" fmla="*/ 98 w 103"/>
                <a:gd name="T61" fmla="*/ 12 h 220"/>
                <a:gd name="T62" fmla="*/ 103 w 103"/>
                <a:gd name="T63" fmla="*/ 5 h 220"/>
                <a:gd name="T64" fmla="*/ 103 w 103"/>
                <a:gd name="T65" fmla="*/ 0 h 220"/>
                <a:gd name="T66" fmla="*/ 92 w 103"/>
                <a:gd name="T67" fmla="*/ 4 h 220"/>
                <a:gd name="T68" fmla="*/ 77 w 103"/>
                <a:gd name="T69" fmla="*/ 12 h 220"/>
                <a:gd name="T70" fmla="*/ 61 w 103"/>
                <a:gd name="T71" fmla="*/ 25 h 220"/>
                <a:gd name="T72" fmla="*/ 44 w 103"/>
                <a:gd name="T73" fmla="*/ 40 h 220"/>
                <a:gd name="T74" fmla="*/ 29 w 103"/>
                <a:gd name="T75" fmla="*/ 57 h 220"/>
                <a:gd name="T76" fmla="*/ 16 w 103"/>
                <a:gd name="T77" fmla="*/ 77 h 220"/>
                <a:gd name="T78" fmla="*/ 6 w 103"/>
                <a:gd name="T79" fmla="*/ 98 h 220"/>
                <a:gd name="T80" fmla="*/ 0 w 103"/>
                <a:gd name="T81" fmla="*/ 120 h 2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0"/>
                <a:gd name="T125" fmla="*/ 103 w 103"/>
                <a:gd name="T126" fmla="*/ 220 h 2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0">
                  <a:moveTo>
                    <a:pt x="0" y="120"/>
                  </a:moveTo>
                  <a:lnTo>
                    <a:pt x="0" y="138"/>
                  </a:lnTo>
                  <a:lnTo>
                    <a:pt x="4" y="155"/>
                  </a:lnTo>
                  <a:lnTo>
                    <a:pt x="12" y="171"/>
                  </a:lnTo>
                  <a:lnTo>
                    <a:pt x="22" y="185"/>
                  </a:lnTo>
                  <a:lnTo>
                    <a:pt x="35" y="197"/>
                  </a:lnTo>
                  <a:lnTo>
                    <a:pt x="50" y="207"/>
                  </a:lnTo>
                  <a:lnTo>
                    <a:pt x="66" y="215"/>
                  </a:lnTo>
                  <a:lnTo>
                    <a:pt x="83" y="219"/>
                  </a:lnTo>
                  <a:lnTo>
                    <a:pt x="89" y="220"/>
                  </a:lnTo>
                  <a:lnTo>
                    <a:pt x="94" y="218"/>
                  </a:lnTo>
                  <a:lnTo>
                    <a:pt x="98" y="215"/>
                  </a:lnTo>
                  <a:lnTo>
                    <a:pt x="100" y="211"/>
                  </a:lnTo>
                  <a:lnTo>
                    <a:pt x="100" y="205"/>
                  </a:lnTo>
                  <a:lnTo>
                    <a:pt x="99" y="200"/>
                  </a:lnTo>
                  <a:lnTo>
                    <a:pt x="96" y="196"/>
                  </a:lnTo>
                  <a:lnTo>
                    <a:pt x="91" y="193"/>
                  </a:lnTo>
                  <a:lnTo>
                    <a:pt x="74" y="187"/>
                  </a:lnTo>
                  <a:lnTo>
                    <a:pt x="58" y="178"/>
                  </a:lnTo>
                  <a:lnTo>
                    <a:pt x="45" y="167"/>
                  </a:lnTo>
                  <a:lnTo>
                    <a:pt x="36" y="154"/>
                  </a:lnTo>
                  <a:lnTo>
                    <a:pt x="30" y="138"/>
                  </a:lnTo>
                  <a:lnTo>
                    <a:pt x="27" y="121"/>
                  </a:lnTo>
                  <a:lnTo>
                    <a:pt x="27" y="103"/>
                  </a:lnTo>
                  <a:lnTo>
                    <a:pt x="32" y="83"/>
                  </a:lnTo>
                  <a:lnTo>
                    <a:pt x="39" y="69"/>
                  </a:lnTo>
                  <a:lnTo>
                    <a:pt x="51" y="56"/>
                  </a:lnTo>
                  <a:lnTo>
                    <a:pt x="63" y="43"/>
                  </a:lnTo>
                  <a:lnTo>
                    <a:pt x="77" y="31"/>
                  </a:lnTo>
                  <a:lnTo>
                    <a:pt x="89" y="21"/>
                  </a:lnTo>
                  <a:lnTo>
                    <a:pt x="98" y="12"/>
                  </a:lnTo>
                  <a:lnTo>
                    <a:pt x="103" y="5"/>
                  </a:lnTo>
                  <a:lnTo>
                    <a:pt x="103" y="0"/>
                  </a:lnTo>
                  <a:lnTo>
                    <a:pt x="92" y="4"/>
                  </a:lnTo>
                  <a:lnTo>
                    <a:pt x="77" y="12"/>
                  </a:lnTo>
                  <a:lnTo>
                    <a:pt x="61" y="25"/>
                  </a:lnTo>
                  <a:lnTo>
                    <a:pt x="44" y="40"/>
                  </a:lnTo>
                  <a:lnTo>
                    <a:pt x="29" y="57"/>
                  </a:lnTo>
                  <a:lnTo>
                    <a:pt x="16" y="77"/>
                  </a:lnTo>
                  <a:lnTo>
                    <a:pt x="6" y="98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7" name="Freeform 852"/>
            <p:cNvSpPr>
              <a:spLocks noChangeArrowheads="1"/>
            </p:cNvSpPr>
            <p:nvPr/>
          </p:nvSpPr>
          <p:spPr bwMode="auto">
            <a:xfrm>
              <a:off x="3984" y="1093"/>
              <a:ext cx="36" cy="48"/>
            </a:xfrm>
            <a:custGeom>
              <a:avLst/>
              <a:gdLst>
                <a:gd name="T0" fmla="*/ 186 w 220"/>
                <a:gd name="T1" fmla="*/ 115 h 288"/>
                <a:gd name="T2" fmla="*/ 196 w 220"/>
                <a:gd name="T3" fmla="*/ 133 h 288"/>
                <a:gd name="T4" fmla="*/ 202 w 220"/>
                <a:gd name="T5" fmla="*/ 153 h 288"/>
                <a:gd name="T6" fmla="*/ 199 w 220"/>
                <a:gd name="T7" fmla="*/ 174 h 288"/>
                <a:gd name="T8" fmla="*/ 186 w 220"/>
                <a:gd name="T9" fmla="*/ 194 h 288"/>
                <a:gd name="T10" fmla="*/ 168 w 220"/>
                <a:gd name="T11" fmla="*/ 213 h 288"/>
                <a:gd name="T12" fmla="*/ 148 w 220"/>
                <a:gd name="T13" fmla="*/ 229 h 288"/>
                <a:gd name="T14" fmla="*/ 127 w 220"/>
                <a:gd name="T15" fmla="*/ 246 h 288"/>
                <a:gd name="T16" fmla="*/ 115 w 220"/>
                <a:gd name="T17" fmla="*/ 258 h 288"/>
                <a:gd name="T18" fmla="*/ 110 w 220"/>
                <a:gd name="T19" fmla="*/ 267 h 288"/>
                <a:gd name="T20" fmla="*/ 107 w 220"/>
                <a:gd name="T21" fmla="*/ 276 h 288"/>
                <a:gd name="T22" fmla="*/ 109 w 220"/>
                <a:gd name="T23" fmla="*/ 284 h 288"/>
                <a:gd name="T24" fmla="*/ 117 w 220"/>
                <a:gd name="T25" fmla="*/ 288 h 288"/>
                <a:gd name="T26" fmla="*/ 124 w 220"/>
                <a:gd name="T27" fmla="*/ 287 h 288"/>
                <a:gd name="T28" fmla="*/ 138 w 220"/>
                <a:gd name="T29" fmla="*/ 271 h 288"/>
                <a:gd name="T30" fmla="*/ 161 w 220"/>
                <a:gd name="T31" fmla="*/ 250 h 288"/>
                <a:gd name="T32" fmla="*/ 185 w 220"/>
                <a:gd name="T33" fmla="*/ 229 h 288"/>
                <a:gd name="T34" fmla="*/ 206 w 220"/>
                <a:gd name="T35" fmla="*/ 204 h 288"/>
                <a:gd name="T36" fmla="*/ 219 w 220"/>
                <a:gd name="T37" fmla="*/ 173 h 288"/>
                <a:gd name="T38" fmla="*/ 218 w 220"/>
                <a:gd name="T39" fmla="*/ 141 h 288"/>
                <a:gd name="T40" fmla="*/ 204 w 220"/>
                <a:gd name="T41" fmla="*/ 111 h 288"/>
                <a:gd name="T42" fmla="*/ 182 w 220"/>
                <a:gd name="T43" fmla="*/ 86 h 288"/>
                <a:gd name="T44" fmla="*/ 158 w 220"/>
                <a:gd name="T45" fmla="*/ 70 h 288"/>
                <a:gd name="T46" fmla="*/ 134 w 220"/>
                <a:gd name="T47" fmla="*/ 56 h 288"/>
                <a:gd name="T48" fmla="*/ 109 w 220"/>
                <a:gd name="T49" fmla="*/ 43 h 288"/>
                <a:gd name="T50" fmla="*/ 83 w 220"/>
                <a:gd name="T51" fmla="*/ 29 h 288"/>
                <a:gd name="T52" fmla="*/ 59 w 220"/>
                <a:gd name="T53" fmla="*/ 17 h 288"/>
                <a:gd name="T54" fmla="*/ 36 w 220"/>
                <a:gd name="T55" fmla="*/ 7 h 288"/>
                <a:gd name="T56" fmla="*/ 18 w 220"/>
                <a:gd name="T57" fmla="*/ 1 h 288"/>
                <a:gd name="T58" fmla="*/ 4 w 220"/>
                <a:gd name="T59" fmla="*/ 0 h 288"/>
                <a:gd name="T60" fmla="*/ 9 w 220"/>
                <a:gd name="T61" fmla="*/ 7 h 288"/>
                <a:gd name="T62" fmla="*/ 31 w 220"/>
                <a:gd name="T63" fmla="*/ 18 h 288"/>
                <a:gd name="T64" fmla="*/ 54 w 220"/>
                <a:gd name="T65" fmla="*/ 29 h 288"/>
                <a:gd name="T66" fmla="*/ 77 w 220"/>
                <a:gd name="T67" fmla="*/ 40 h 288"/>
                <a:gd name="T68" fmla="*/ 101 w 220"/>
                <a:gd name="T69" fmla="*/ 53 h 288"/>
                <a:gd name="T70" fmla="*/ 124 w 220"/>
                <a:gd name="T71" fmla="*/ 66 h 288"/>
                <a:gd name="T72" fmla="*/ 147 w 220"/>
                <a:gd name="T73" fmla="*/ 82 h 288"/>
                <a:gd name="T74" fmla="*/ 168 w 220"/>
                <a:gd name="T75" fmla="*/ 98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0"/>
                <a:gd name="T115" fmla="*/ 0 h 288"/>
                <a:gd name="T116" fmla="*/ 220 w 220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0" h="288">
                  <a:moveTo>
                    <a:pt x="179" y="108"/>
                  </a:moveTo>
                  <a:lnTo>
                    <a:pt x="186" y="115"/>
                  </a:lnTo>
                  <a:lnTo>
                    <a:pt x="191" y="124"/>
                  </a:lnTo>
                  <a:lnTo>
                    <a:pt x="196" y="133"/>
                  </a:lnTo>
                  <a:lnTo>
                    <a:pt x="200" y="143"/>
                  </a:lnTo>
                  <a:lnTo>
                    <a:pt x="202" y="153"/>
                  </a:lnTo>
                  <a:lnTo>
                    <a:pt x="201" y="163"/>
                  </a:lnTo>
                  <a:lnTo>
                    <a:pt x="199" y="174"/>
                  </a:lnTo>
                  <a:lnTo>
                    <a:pt x="193" y="184"/>
                  </a:lnTo>
                  <a:lnTo>
                    <a:pt x="186" y="194"/>
                  </a:lnTo>
                  <a:lnTo>
                    <a:pt x="178" y="204"/>
                  </a:lnTo>
                  <a:lnTo>
                    <a:pt x="168" y="213"/>
                  </a:lnTo>
                  <a:lnTo>
                    <a:pt x="159" y="221"/>
                  </a:lnTo>
                  <a:lnTo>
                    <a:pt x="148" y="229"/>
                  </a:lnTo>
                  <a:lnTo>
                    <a:pt x="138" y="237"/>
                  </a:lnTo>
                  <a:lnTo>
                    <a:pt x="127" y="246"/>
                  </a:lnTo>
                  <a:lnTo>
                    <a:pt x="118" y="255"/>
                  </a:lnTo>
                  <a:lnTo>
                    <a:pt x="115" y="258"/>
                  </a:lnTo>
                  <a:lnTo>
                    <a:pt x="112" y="263"/>
                  </a:lnTo>
                  <a:lnTo>
                    <a:pt x="110" y="267"/>
                  </a:lnTo>
                  <a:lnTo>
                    <a:pt x="108" y="271"/>
                  </a:lnTo>
                  <a:lnTo>
                    <a:pt x="107" y="276"/>
                  </a:lnTo>
                  <a:lnTo>
                    <a:pt x="107" y="280"/>
                  </a:lnTo>
                  <a:lnTo>
                    <a:pt x="109" y="284"/>
                  </a:lnTo>
                  <a:lnTo>
                    <a:pt x="112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4" y="287"/>
                  </a:lnTo>
                  <a:lnTo>
                    <a:pt x="127" y="284"/>
                  </a:lnTo>
                  <a:lnTo>
                    <a:pt x="138" y="271"/>
                  </a:lnTo>
                  <a:lnTo>
                    <a:pt x="149" y="261"/>
                  </a:lnTo>
                  <a:lnTo>
                    <a:pt x="161" y="250"/>
                  </a:lnTo>
                  <a:lnTo>
                    <a:pt x="173" y="239"/>
                  </a:lnTo>
                  <a:lnTo>
                    <a:pt x="185" y="229"/>
                  </a:lnTo>
                  <a:lnTo>
                    <a:pt x="196" y="217"/>
                  </a:lnTo>
                  <a:lnTo>
                    <a:pt x="206" y="204"/>
                  </a:lnTo>
                  <a:lnTo>
                    <a:pt x="213" y="190"/>
                  </a:lnTo>
                  <a:lnTo>
                    <a:pt x="219" y="173"/>
                  </a:lnTo>
                  <a:lnTo>
                    <a:pt x="220" y="157"/>
                  </a:lnTo>
                  <a:lnTo>
                    <a:pt x="218" y="141"/>
                  </a:lnTo>
                  <a:lnTo>
                    <a:pt x="212" y="125"/>
                  </a:lnTo>
                  <a:lnTo>
                    <a:pt x="204" y="111"/>
                  </a:lnTo>
                  <a:lnTo>
                    <a:pt x="194" y="97"/>
                  </a:lnTo>
                  <a:lnTo>
                    <a:pt x="182" y="86"/>
                  </a:lnTo>
                  <a:lnTo>
                    <a:pt x="168" y="77"/>
                  </a:lnTo>
                  <a:lnTo>
                    <a:pt x="158" y="70"/>
                  </a:lnTo>
                  <a:lnTo>
                    <a:pt x="146" y="64"/>
                  </a:lnTo>
                  <a:lnTo>
                    <a:pt x="134" y="56"/>
                  </a:lnTo>
                  <a:lnTo>
                    <a:pt x="122" y="50"/>
                  </a:lnTo>
                  <a:lnTo>
                    <a:pt x="109" y="43"/>
                  </a:lnTo>
                  <a:lnTo>
                    <a:pt x="96" y="36"/>
                  </a:lnTo>
                  <a:lnTo>
                    <a:pt x="83" y="29"/>
                  </a:lnTo>
                  <a:lnTo>
                    <a:pt x="70" y="22"/>
                  </a:lnTo>
                  <a:lnTo>
                    <a:pt x="59" y="17"/>
                  </a:lnTo>
                  <a:lnTo>
                    <a:pt x="47" y="12"/>
                  </a:lnTo>
                  <a:lnTo>
                    <a:pt x="36" y="7"/>
                  </a:lnTo>
                  <a:lnTo>
                    <a:pt x="26" y="4"/>
                  </a:lnTo>
                  <a:lnTo>
                    <a:pt x="18" y="1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9" y="7"/>
                  </a:lnTo>
                  <a:lnTo>
                    <a:pt x="20" y="13"/>
                  </a:lnTo>
                  <a:lnTo>
                    <a:pt x="31" y="18"/>
                  </a:lnTo>
                  <a:lnTo>
                    <a:pt x="42" y="23"/>
                  </a:lnTo>
                  <a:lnTo>
                    <a:pt x="54" y="29"/>
                  </a:lnTo>
                  <a:lnTo>
                    <a:pt x="65" y="34"/>
                  </a:lnTo>
                  <a:lnTo>
                    <a:pt x="77" y="40"/>
                  </a:lnTo>
                  <a:lnTo>
                    <a:pt x="88" y="47"/>
                  </a:lnTo>
                  <a:lnTo>
                    <a:pt x="101" y="53"/>
                  </a:lnTo>
                  <a:lnTo>
                    <a:pt x="112" y="60"/>
                  </a:lnTo>
                  <a:lnTo>
                    <a:pt x="124" y="66"/>
                  </a:lnTo>
                  <a:lnTo>
                    <a:pt x="136" y="74"/>
                  </a:lnTo>
                  <a:lnTo>
                    <a:pt x="147" y="82"/>
                  </a:lnTo>
                  <a:lnTo>
                    <a:pt x="158" y="90"/>
                  </a:lnTo>
                  <a:lnTo>
                    <a:pt x="168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8" name="Freeform 853"/>
            <p:cNvSpPr>
              <a:spLocks noChangeArrowheads="1"/>
            </p:cNvSpPr>
            <p:nvPr/>
          </p:nvSpPr>
          <p:spPr bwMode="auto">
            <a:xfrm>
              <a:off x="3950" y="1167"/>
              <a:ext cx="136" cy="83"/>
            </a:xfrm>
            <a:custGeom>
              <a:avLst/>
              <a:gdLst>
                <a:gd name="T0" fmla="*/ 141 w 1070"/>
                <a:gd name="T1" fmla="*/ 0 h 844"/>
                <a:gd name="T2" fmla="*/ 1070 w 1070"/>
                <a:gd name="T3" fmla="*/ 194 h 844"/>
                <a:gd name="T4" fmla="*/ 919 w 1070"/>
                <a:gd name="T5" fmla="*/ 844 h 844"/>
                <a:gd name="T6" fmla="*/ 0 w 1070"/>
                <a:gd name="T7" fmla="*/ 624 h 844"/>
                <a:gd name="T8" fmla="*/ 141 w 1070"/>
                <a:gd name="T9" fmla="*/ 0 h 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0"/>
                <a:gd name="T16" fmla="*/ 0 h 844"/>
                <a:gd name="T17" fmla="*/ 1070 w 1070"/>
                <a:gd name="T18" fmla="*/ 844 h 8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0" h="844">
                  <a:moveTo>
                    <a:pt x="141" y="0"/>
                  </a:moveTo>
                  <a:lnTo>
                    <a:pt x="1070" y="194"/>
                  </a:lnTo>
                  <a:lnTo>
                    <a:pt x="919" y="844"/>
                  </a:lnTo>
                  <a:lnTo>
                    <a:pt x="0" y="6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09" name="Freeform 854"/>
            <p:cNvSpPr>
              <a:spLocks noChangeArrowheads="1"/>
            </p:cNvSpPr>
            <p:nvPr/>
          </p:nvSpPr>
          <p:spPr bwMode="auto">
            <a:xfrm>
              <a:off x="3961" y="1169"/>
              <a:ext cx="104" cy="32"/>
            </a:xfrm>
            <a:custGeom>
              <a:avLst/>
              <a:gdLst>
                <a:gd name="T0" fmla="*/ 97 w 819"/>
                <a:gd name="T1" fmla="*/ 0 h 333"/>
                <a:gd name="T2" fmla="*/ 819 w 819"/>
                <a:gd name="T3" fmla="*/ 139 h 333"/>
                <a:gd name="T4" fmla="*/ 172 w 819"/>
                <a:gd name="T5" fmla="*/ 98 h 333"/>
                <a:gd name="T6" fmla="*/ 0 w 819"/>
                <a:gd name="T7" fmla="*/ 333 h 333"/>
                <a:gd name="T8" fmla="*/ 97 w 819"/>
                <a:gd name="T9" fmla="*/ 0 h 3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9"/>
                <a:gd name="T16" fmla="*/ 0 h 333"/>
                <a:gd name="T17" fmla="*/ 819 w 819"/>
                <a:gd name="T18" fmla="*/ 333 h 3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9" h="333">
                  <a:moveTo>
                    <a:pt x="97" y="0"/>
                  </a:moveTo>
                  <a:lnTo>
                    <a:pt x="819" y="139"/>
                  </a:lnTo>
                  <a:lnTo>
                    <a:pt x="172" y="98"/>
                  </a:lnTo>
                  <a:lnTo>
                    <a:pt x="0" y="33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10" name="Freeform 855"/>
            <p:cNvSpPr>
              <a:spLocks noChangeArrowheads="1"/>
            </p:cNvSpPr>
            <p:nvPr/>
          </p:nvSpPr>
          <p:spPr bwMode="auto">
            <a:xfrm>
              <a:off x="3936" y="1266"/>
              <a:ext cx="137" cy="30"/>
            </a:xfrm>
            <a:custGeom>
              <a:avLst/>
              <a:gdLst>
                <a:gd name="T0" fmla="*/ 34 w 1083"/>
                <a:gd name="T1" fmla="*/ 0 h 306"/>
                <a:gd name="T2" fmla="*/ 1083 w 1083"/>
                <a:gd name="T3" fmla="*/ 261 h 306"/>
                <a:gd name="T4" fmla="*/ 1055 w 1083"/>
                <a:gd name="T5" fmla="*/ 306 h 306"/>
                <a:gd name="T6" fmla="*/ 0 w 1083"/>
                <a:gd name="T7" fmla="*/ 28 h 306"/>
                <a:gd name="T8" fmla="*/ 34 w 1083"/>
                <a:gd name="T9" fmla="*/ 0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3"/>
                <a:gd name="T16" fmla="*/ 0 h 306"/>
                <a:gd name="T17" fmla="*/ 1083 w 108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3" h="306">
                  <a:moveTo>
                    <a:pt x="34" y="0"/>
                  </a:moveTo>
                  <a:lnTo>
                    <a:pt x="1083" y="261"/>
                  </a:lnTo>
                  <a:lnTo>
                    <a:pt x="1055" y="306"/>
                  </a:lnTo>
                  <a:lnTo>
                    <a:pt x="0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11" name="Freeform 856"/>
            <p:cNvSpPr>
              <a:spLocks noChangeArrowheads="1"/>
            </p:cNvSpPr>
            <p:nvPr/>
          </p:nvSpPr>
          <p:spPr bwMode="auto">
            <a:xfrm>
              <a:off x="3923" y="1275"/>
              <a:ext cx="138" cy="30"/>
            </a:xfrm>
            <a:custGeom>
              <a:avLst/>
              <a:gdLst>
                <a:gd name="T0" fmla="*/ 39 w 1088"/>
                <a:gd name="T1" fmla="*/ 0 h 311"/>
                <a:gd name="T2" fmla="*/ 1088 w 1088"/>
                <a:gd name="T3" fmla="*/ 260 h 311"/>
                <a:gd name="T4" fmla="*/ 1055 w 1088"/>
                <a:gd name="T5" fmla="*/ 311 h 311"/>
                <a:gd name="T6" fmla="*/ 0 w 1088"/>
                <a:gd name="T7" fmla="*/ 34 h 311"/>
                <a:gd name="T8" fmla="*/ 39 w 1088"/>
                <a:gd name="T9" fmla="*/ 0 h 3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8"/>
                <a:gd name="T16" fmla="*/ 0 h 311"/>
                <a:gd name="T17" fmla="*/ 1088 w 1088"/>
                <a:gd name="T18" fmla="*/ 311 h 3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8" h="311">
                  <a:moveTo>
                    <a:pt x="39" y="0"/>
                  </a:moveTo>
                  <a:lnTo>
                    <a:pt x="1088" y="260"/>
                  </a:lnTo>
                  <a:lnTo>
                    <a:pt x="1055" y="311"/>
                  </a:lnTo>
                  <a:lnTo>
                    <a:pt x="0" y="3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12" name="Freeform 857"/>
            <p:cNvSpPr>
              <a:spLocks noChangeArrowheads="1"/>
            </p:cNvSpPr>
            <p:nvPr/>
          </p:nvSpPr>
          <p:spPr bwMode="auto">
            <a:xfrm>
              <a:off x="3945" y="1303"/>
              <a:ext cx="20" cy="7"/>
            </a:xfrm>
            <a:custGeom>
              <a:avLst/>
              <a:gdLst>
                <a:gd name="T0" fmla="*/ 16 w 164"/>
                <a:gd name="T1" fmla="*/ 1 h 72"/>
                <a:gd name="T2" fmla="*/ 21 w 164"/>
                <a:gd name="T3" fmla="*/ 1 h 72"/>
                <a:gd name="T4" fmla="*/ 35 w 164"/>
                <a:gd name="T5" fmla="*/ 0 h 72"/>
                <a:gd name="T6" fmla="*/ 54 w 164"/>
                <a:gd name="T7" fmla="*/ 0 h 72"/>
                <a:gd name="T8" fmla="*/ 78 w 164"/>
                <a:gd name="T9" fmla="*/ 2 h 72"/>
                <a:gd name="T10" fmla="*/ 104 w 164"/>
                <a:gd name="T11" fmla="*/ 7 h 72"/>
                <a:gd name="T12" fmla="*/ 128 w 164"/>
                <a:gd name="T13" fmla="*/ 17 h 72"/>
                <a:gd name="T14" fmla="*/ 149 w 164"/>
                <a:gd name="T15" fmla="*/ 31 h 72"/>
                <a:gd name="T16" fmla="*/ 164 w 164"/>
                <a:gd name="T17" fmla="*/ 51 h 72"/>
                <a:gd name="T18" fmla="*/ 164 w 164"/>
                <a:gd name="T19" fmla="*/ 52 h 72"/>
                <a:gd name="T20" fmla="*/ 164 w 164"/>
                <a:gd name="T21" fmla="*/ 57 h 72"/>
                <a:gd name="T22" fmla="*/ 163 w 164"/>
                <a:gd name="T23" fmla="*/ 62 h 72"/>
                <a:gd name="T24" fmla="*/ 161 w 164"/>
                <a:gd name="T25" fmla="*/ 67 h 72"/>
                <a:gd name="T26" fmla="*/ 156 w 164"/>
                <a:gd name="T27" fmla="*/ 71 h 72"/>
                <a:gd name="T28" fmla="*/ 149 w 164"/>
                <a:gd name="T29" fmla="*/ 72 h 72"/>
                <a:gd name="T30" fmla="*/ 138 w 164"/>
                <a:gd name="T31" fmla="*/ 71 h 72"/>
                <a:gd name="T32" fmla="*/ 124 w 164"/>
                <a:gd name="T33" fmla="*/ 65 h 72"/>
                <a:gd name="T34" fmla="*/ 124 w 164"/>
                <a:gd name="T35" fmla="*/ 63 h 72"/>
                <a:gd name="T36" fmla="*/ 123 w 164"/>
                <a:gd name="T37" fmla="*/ 59 h 72"/>
                <a:gd name="T38" fmla="*/ 120 w 164"/>
                <a:gd name="T39" fmla="*/ 52 h 72"/>
                <a:gd name="T40" fmla="*/ 113 w 164"/>
                <a:gd name="T41" fmla="*/ 45 h 72"/>
                <a:gd name="T42" fmla="*/ 100 w 164"/>
                <a:gd name="T43" fmla="*/ 38 h 72"/>
                <a:gd name="T44" fmla="*/ 81 w 164"/>
                <a:gd name="T45" fmla="*/ 32 h 72"/>
                <a:gd name="T46" fmla="*/ 55 w 164"/>
                <a:gd name="T47" fmla="*/ 29 h 72"/>
                <a:gd name="T48" fmla="*/ 20 w 164"/>
                <a:gd name="T49" fmla="*/ 29 h 72"/>
                <a:gd name="T50" fmla="*/ 18 w 164"/>
                <a:gd name="T51" fmla="*/ 29 h 72"/>
                <a:gd name="T52" fmla="*/ 14 w 164"/>
                <a:gd name="T53" fmla="*/ 27 h 72"/>
                <a:gd name="T54" fmla="*/ 9 w 164"/>
                <a:gd name="T55" fmla="*/ 25 h 72"/>
                <a:gd name="T56" fmla="*/ 4 w 164"/>
                <a:gd name="T57" fmla="*/ 22 h 72"/>
                <a:gd name="T58" fmla="*/ 0 w 164"/>
                <a:gd name="T59" fmla="*/ 18 h 72"/>
                <a:gd name="T60" fmla="*/ 0 w 164"/>
                <a:gd name="T61" fmla="*/ 14 h 72"/>
                <a:gd name="T62" fmla="*/ 5 w 164"/>
                <a:gd name="T63" fmla="*/ 7 h 72"/>
                <a:gd name="T64" fmla="*/ 16 w 164"/>
                <a:gd name="T65" fmla="*/ 1 h 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4"/>
                <a:gd name="T100" fmla="*/ 0 h 72"/>
                <a:gd name="T101" fmla="*/ 164 w 164"/>
                <a:gd name="T102" fmla="*/ 72 h 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4" h="72">
                  <a:moveTo>
                    <a:pt x="16" y="1"/>
                  </a:moveTo>
                  <a:lnTo>
                    <a:pt x="21" y="1"/>
                  </a:lnTo>
                  <a:lnTo>
                    <a:pt x="35" y="0"/>
                  </a:lnTo>
                  <a:lnTo>
                    <a:pt x="54" y="0"/>
                  </a:lnTo>
                  <a:lnTo>
                    <a:pt x="78" y="2"/>
                  </a:lnTo>
                  <a:lnTo>
                    <a:pt x="104" y="7"/>
                  </a:lnTo>
                  <a:lnTo>
                    <a:pt x="128" y="17"/>
                  </a:lnTo>
                  <a:lnTo>
                    <a:pt x="149" y="31"/>
                  </a:lnTo>
                  <a:lnTo>
                    <a:pt x="164" y="51"/>
                  </a:lnTo>
                  <a:lnTo>
                    <a:pt x="164" y="52"/>
                  </a:lnTo>
                  <a:lnTo>
                    <a:pt x="164" y="57"/>
                  </a:lnTo>
                  <a:lnTo>
                    <a:pt x="163" y="62"/>
                  </a:lnTo>
                  <a:lnTo>
                    <a:pt x="161" y="67"/>
                  </a:lnTo>
                  <a:lnTo>
                    <a:pt x="156" y="71"/>
                  </a:lnTo>
                  <a:lnTo>
                    <a:pt x="149" y="72"/>
                  </a:lnTo>
                  <a:lnTo>
                    <a:pt x="138" y="71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3" y="59"/>
                  </a:lnTo>
                  <a:lnTo>
                    <a:pt x="120" y="52"/>
                  </a:lnTo>
                  <a:lnTo>
                    <a:pt x="113" y="45"/>
                  </a:lnTo>
                  <a:lnTo>
                    <a:pt x="100" y="38"/>
                  </a:lnTo>
                  <a:lnTo>
                    <a:pt x="81" y="32"/>
                  </a:lnTo>
                  <a:lnTo>
                    <a:pt x="55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4" y="27"/>
                  </a:lnTo>
                  <a:lnTo>
                    <a:pt x="9" y="25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5" y="7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13" name="Freeform 858"/>
            <p:cNvSpPr>
              <a:spLocks noChangeArrowheads="1"/>
            </p:cNvSpPr>
            <p:nvPr/>
          </p:nvSpPr>
          <p:spPr bwMode="auto">
            <a:xfrm>
              <a:off x="3949" y="1253"/>
              <a:ext cx="19" cy="10"/>
            </a:xfrm>
            <a:custGeom>
              <a:avLst/>
              <a:gdLst>
                <a:gd name="T0" fmla="*/ 45 w 146"/>
                <a:gd name="T1" fmla="*/ 0 h 109"/>
                <a:gd name="T2" fmla="*/ 42 w 146"/>
                <a:gd name="T3" fmla="*/ 0 h 109"/>
                <a:gd name="T4" fmla="*/ 35 w 146"/>
                <a:gd name="T5" fmla="*/ 3 h 109"/>
                <a:gd name="T6" fmla="*/ 26 w 146"/>
                <a:gd name="T7" fmla="*/ 7 h 109"/>
                <a:gd name="T8" fmla="*/ 15 w 146"/>
                <a:gd name="T9" fmla="*/ 14 h 109"/>
                <a:gd name="T10" fmla="*/ 6 w 146"/>
                <a:gd name="T11" fmla="*/ 24 h 109"/>
                <a:gd name="T12" fmla="*/ 1 w 146"/>
                <a:gd name="T13" fmla="*/ 39 h 109"/>
                <a:gd name="T14" fmla="*/ 0 w 146"/>
                <a:gd name="T15" fmla="*/ 59 h 109"/>
                <a:gd name="T16" fmla="*/ 6 w 146"/>
                <a:gd name="T17" fmla="*/ 85 h 109"/>
                <a:gd name="T18" fmla="*/ 85 w 146"/>
                <a:gd name="T19" fmla="*/ 109 h 109"/>
                <a:gd name="T20" fmla="*/ 84 w 146"/>
                <a:gd name="T21" fmla="*/ 104 h 109"/>
                <a:gd name="T22" fmla="*/ 84 w 146"/>
                <a:gd name="T23" fmla="*/ 93 h 109"/>
                <a:gd name="T24" fmla="*/ 84 w 146"/>
                <a:gd name="T25" fmla="*/ 76 h 109"/>
                <a:gd name="T26" fmla="*/ 87 w 146"/>
                <a:gd name="T27" fmla="*/ 58 h 109"/>
                <a:gd name="T28" fmla="*/ 93 w 146"/>
                <a:gd name="T29" fmla="*/ 40 h 109"/>
                <a:gd name="T30" fmla="*/ 104 w 146"/>
                <a:gd name="T31" fmla="*/ 27 h 109"/>
                <a:gd name="T32" fmla="*/ 121 w 146"/>
                <a:gd name="T33" fmla="*/ 20 h 109"/>
                <a:gd name="T34" fmla="*/ 146 w 146"/>
                <a:gd name="T35" fmla="*/ 23 h 109"/>
                <a:gd name="T36" fmla="*/ 45 w 146"/>
                <a:gd name="T37" fmla="*/ 0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9"/>
                <a:gd name="T59" fmla="*/ 146 w 146"/>
                <a:gd name="T60" fmla="*/ 109 h 10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9">
                  <a:moveTo>
                    <a:pt x="45" y="0"/>
                  </a:moveTo>
                  <a:lnTo>
                    <a:pt x="42" y="0"/>
                  </a:lnTo>
                  <a:lnTo>
                    <a:pt x="35" y="3"/>
                  </a:lnTo>
                  <a:lnTo>
                    <a:pt x="26" y="7"/>
                  </a:lnTo>
                  <a:lnTo>
                    <a:pt x="15" y="14"/>
                  </a:lnTo>
                  <a:lnTo>
                    <a:pt x="6" y="24"/>
                  </a:lnTo>
                  <a:lnTo>
                    <a:pt x="1" y="39"/>
                  </a:lnTo>
                  <a:lnTo>
                    <a:pt x="0" y="59"/>
                  </a:lnTo>
                  <a:lnTo>
                    <a:pt x="6" y="85"/>
                  </a:lnTo>
                  <a:lnTo>
                    <a:pt x="85" y="109"/>
                  </a:lnTo>
                  <a:lnTo>
                    <a:pt x="84" y="104"/>
                  </a:lnTo>
                  <a:lnTo>
                    <a:pt x="84" y="93"/>
                  </a:lnTo>
                  <a:lnTo>
                    <a:pt x="84" y="76"/>
                  </a:lnTo>
                  <a:lnTo>
                    <a:pt x="87" y="58"/>
                  </a:lnTo>
                  <a:lnTo>
                    <a:pt x="93" y="40"/>
                  </a:lnTo>
                  <a:lnTo>
                    <a:pt x="104" y="27"/>
                  </a:lnTo>
                  <a:lnTo>
                    <a:pt x="121" y="20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14" name="Freeform 859"/>
            <p:cNvSpPr>
              <a:spLocks noChangeArrowheads="1"/>
            </p:cNvSpPr>
            <p:nvPr/>
          </p:nvSpPr>
          <p:spPr bwMode="auto">
            <a:xfrm>
              <a:off x="4054" y="1272"/>
              <a:ext cx="19" cy="10"/>
            </a:xfrm>
            <a:custGeom>
              <a:avLst/>
              <a:gdLst>
                <a:gd name="T0" fmla="*/ 45 w 146"/>
                <a:gd name="T1" fmla="*/ 0 h 107"/>
                <a:gd name="T2" fmla="*/ 42 w 146"/>
                <a:gd name="T3" fmla="*/ 0 h 107"/>
                <a:gd name="T4" fmla="*/ 35 w 146"/>
                <a:gd name="T5" fmla="*/ 2 h 107"/>
                <a:gd name="T6" fmla="*/ 25 w 146"/>
                <a:gd name="T7" fmla="*/ 6 h 107"/>
                <a:gd name="T8" fmla="*/ 15 w 146"/>
                <a:gd name="T9" fmla="*/ 12 h 107"/>
                <a:gd name="T10" fmla="*/ 6 w 146"/>
                <a:gd name="T11" fmla="*/ 23 h 107"/>
                <a:gd name="T12" fmla="*/ 0 w 146"/>
                <a:gd name="T13" fmla="*/ 38 h 107"/>
                <a:gd name="T14" fmla="*/ 0 w 146"/>
                <a:gd name="T15" fmla="*/ 58 h 107"/>
                <a:gd name="T16" fmla="*/ 6 w 146"/>
                <a:gd name="T17" fmla="*/ 85 h 107"/>
                <a:gd name="T18" fmla="*/ 84 w 146"/>
                <a:gd name="T19" fmla="*/ 107 h 107"/>
                <a:gd name="T20" fmla="*/ 83 w 146"/>
                <a:gd name="T21" fmla="*/ 103 h 107"/>
                <a:gd name="T22" fmla="*/ 83 w 146"/>
                <a:gd name="T23" fmla="*/ 91 h 107"/>
                <a:gd name="T24" fmla="*/ 83 w 146"/>
                <a:gd name="T25" fmla="*/ 75 h 107"/>
                <a:gd name="T26" fmla="*/ 86 w 146"/>
                <a:gd name="T27" fmla="*/ 56 h 107"/>
                <a:gd name="T28" fmla="*/ 92 w 146"/>
                <a:gd name="T29" fmla="*/ 40 h 107"/>
                <a:gd name="T30" fmla="*/ 103 w 146"/>
                <a:gd name="T31" fmla="*/ 27 h 107"/>
                <a:gd name="T32" fmla="*/ 121 w 146"/>
                <a:gd name="T33" fmla="*/ 19 h 107"/>
                <a:gd name="T34" fmla="*/ 146 w 146"/>
                <a:gd name="T35" fmla="*/ 23 h 107"/>
                <a:gd name="T36" fmla="*/ 45 w 146"/>
                <a:gd name="T37" fmla="*/ 0 h 1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7"/>
                <a:gd name="T59" fmla="*/ 146 w 146"/>
                <a:gd name="T60" fmla="*/ 107 h 1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7">
                  <a:moveTo>
                    <a:pt x="45" y="0"/>
                  </a:moveTo>
                  <a:lnTo>
                    <a:pt x="42" y="0"/>
                  </a:lnTo>
                  <a:lnTo>
                    <a:pt x="35" y="2"/>
                  </a:lnTo>
                  <a:lnTo>
                    <a:pt x="25" y="6"/>
                  </a:lnTo>
                  <a:lnTo>
                    <a:pt x="15" y="12"/>
                  </a:lnTo>
                  <a:lnTo>
                    <a:pt x="6" y="23"/>
                  </a:lnTo>
                  <a:lnTo>
                    <a:pt x="0" y="38"/>
                  </a:lnTo>
                  <a:lnTo>
                    <a:pt x="0" y="58"/>
                  </a:lnTo>
                  <a:lnTo>
                    <a:pt x="6" y="85"/>
                  </a:lnTo>
                  <a:lnTo>
                    <a:pt x="84" y="107"/>
                  </a:lnTo>
                  <a:lnTo>
                    <a:pt x="83" y="103"/>
                  </a:lnTo>
                  <a:lnTo>
                    <a:pt x="83" y="91"/>
                  </a:lnTo>
                  <a:lnTo>
                    <a:pt x="83" y="75"/>
                  </a:lnTo>
                  <a:lnTo>
                    <a:pt x="86" y="56"/>
                  </a:lnTo>
                  <a:lnTo>
                    <a:pt x="92" y="40"/>
                  </a:lnTo>
                  <a:lnTo>
                    <a:pt x="103" y="27"/>
                  </a:lnTo>
                  <a:lnTo>
                    <a:pt x="121" y="19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15" name="Freeform 860"/>
            <p:cNvSpPr>
              <a:spLocks noChangeArrowheads="1"/>
            </p:cNvSpPr>
            <p:nvPr/>
          </p:nvSpPr>
          <p:spPr bwMode="auto">
            <a:xfrm>
              <a:off x="3969" y="1255"/>
              <a:ext cx="80" cy="18"/>
            </a:xfrm>
            <a:custGeom>
              <a:avLst/>
              <a:gdLst>
                <a:gd name="T0" fmla="*/ 0 w 629"/>
                <a:gd name="T1" fmla="*/ 40 h 182"/>
                <a:gd name="T2" fmla="*/ 601 w 629"/>
                <a:gd name="T3" fmla="*/ 182 h 182"/>
                <a:gd name="T4" fmla="*/ 629 w 629"/>
                <a:gd name="T5" fmla="*/ 142 h 182"/>
                <a:gd name="T6" fmla="*/ 29 w 629"/>
                <a:gd name="T7" fmla="*/ 0 h 182"/>
                <a:gd name="T8" fmla="*/ 0 w 629"/>
                <a:gd name="T9" fmla="*/ 40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9"/>
                <a:gd name="T16" fmla="*/ 0 h 182"/>
                <a:gd name="T17" fmla="*/ 629 w 629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9" h="182">
                  <a:moveTo>
                    <a:pt x="0" y="40"/>
                  </a:moveTo>
                  <a:lnTo>
                    <a:pt x="601" y="182"/>
                  </a:lnTo>
                  <a:lnTo>
                    <a:pt x="629" y="142"/>
                  </a:lnTo>
                  <a:lnTo>
                    <a:pt x="29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16" name="Freeform 861"/>
            <p:cNvSpPr>
              <a:spLocks noChangeArrowheads="1"/>
            </p:cNvSpPr>
            <p:nvPr/>
          </p:nvSpPr>
          <p:spPr bwMode="auto">
            <a:xfrm>
              <a:off x="3969" y="1264"/>
              <a:ext cx="76" cy="16"/>
            </a:xfrm>
            <a:custGeom>
              <a:avLst/>
              <a:gdLst>
                <a:gd name="T0" fmla="*/ 0 w 606"/>
                <a:gd name="T1" fmla="*/ 28 h 170"/>
                <a:gd name="T2" fmla="*/ 600 w 606"/>
                <a:gd name="T3" fmla="*/ 170 h 170"/>
                <a:gd name="T4" fmla="*/ 606 w 606"/>
                <a:gd name="T5" fmla="*/ 142 h 170"/>
                <a:gd name="T6" fmla="*/ 5 w 606"/>
                <a:gd name="T7" fmla="*/ 0 h 170"/>
                <a:gd name="T8" fmla="*/ 0 w 606"/>
                <a:gd name="T9" fmla="*/ 28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17" name="Freeform 862"/>
            <p:cNvSpPr>
              <a:spLocks noChangeArrowheads="1"/>
            </p:cNvSpPr>
            <p:nvPr/>
          </p:nvSpPr>
          <p:spPr bwMode="auto">
            <a:xfrm>
              <a:off x="3969" y="1252"/>
              <a:ext cx="76" cy="16"/>
            </a:xfrm>
            <a:custGeom>
              <a:avLst/>
              <a:gdLst>
                <a:gd name="T0" fmla="*/ 0 w 606"/>
                <a:gd name="T1" fmla="*/ 28 h 170"/>
                <a:gd name="T2" fmla="*/ 600 w 606"/>
                <a:gd name="T3" fmla="*/ 170 h 170"/>
                <a:gd name="T4" fmla="*/ 606 w 606"/>
                <a:gd name="T5" fmla="*/ 142 h 170"/>
                <a:gd name="T6" fmla="*/ 5 w 606"/>
                <a:gd name="T7" fmla="*/ 0 h 170"/>
                <a:gd name="T8" fmla="*/ 0 w 606"/>
                <a:gd name="T9" fmla="*/ 28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082" name="AutoShape 863"/>
          <p:cNvSpPr>
            <a:spLocks noChangeArrowheads="1"/>
          </p:cNvSpPr>
          <p:nvPr/>
        </p:nvSpPr>
        <p:spPr bwMode="auto">
          <a:xfrm>
            <a:off x="5227638" y="2174875"/>
            <a:ext cx="517525" cy="180975"/>
          </a:xfrm>
          <a:prstGeom prst="roundRect">
            <a:avLst>
              <a:gd name="adj" fmla="val 875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0083" name="Freeform 864"/>
          <p:cNvSpPr>
            <a:spLocks noChangeArrowheads="1"/>
          </p:cNvSpPr>
          <p:nvPr/>
        </p:nvSpPr>
        <p:spPr bwMode="auto">
          <a:xfrm flipH="1">
            <a:off x="5600700" y="2266950"/>
            <a:ext cx="74613" cy="88900"/>
          </a:xfrm>
          <a:custGeom>
            <a:avLst/>
            <a:gdLst>
              <a:gd name="T0" fmla="*/ 92 w 188"/>
              <a:gd name="T1" fmla="*/ 0 h 168"/>
              <a:gd name="T2" fmla="*/ 135 w 188"/>
              <a:gd name="T3" fmla="*/ 7 h 168"/>
              <a:gd name="T4" fmla="*/ 164 w 188"/>
              <a:gd name="T5" fmla="*/ 27 h 168"/>
              <a:gd name="T6" fmla="*/ 182 w 188"/>
              <a:gd name="T7" fmla="*/ 54 h 168"/>
              <a:gd name="T8" fmla="*/ 188 w 188"/>
              <a:gd name="T9" fmla="*/ 84 h 168"/>
              <a:gd name="T10" fmla="*/ 182 w 188"/>
              <a:gd name="T11" fmla="*/ 115 h 168"/>
              <a:gd name="T12" fmla="*/ 164 w 188"/>
              <a:gd name="T13" fmla="*/ 141 h 168"/>
              <a:gd name="T14" fmla="*/ 135 w 188"/>
              <a:gd name="T15" fmla="*/ 161 h 168"/>
              <a:gd name="T16" fmla="*/ 92 w 188"/>
              <a:gd name="T17" fmla="*/ 168 h 168"/>
              <a:gd name="T18" fmla="*/ 51 w 188"/>
              <a:gd name="T19" fmla="*/ 161 h 168"/>
              <a:gd name="T20" fmla="*/ 22 w 188"/>
              <a:gd name="T21" fmla="*/ 141 h 168"/>
              <a:gd name="T22" fmla="*/ 5 w 188"/>
              <a:gd name="T23" fmla="*/ 115 h 168"/>
              <a:gd name="T24" fmla="*/ 0 w 188"/>
              <a:gd name="T25" fmla="*/ 84 h 168"/>
              <a:gd name="T26" fmla="*/ 5 w 188"/>
              <a:gd name="T27" fmla="*/ 54 h 168"/>
              <a:gd name="T28" fmla="*/ 22 w 188"/>
              <a:gd name="T29" fmla="*/ 27 h 168"/>
              <a:gd name="T30" fmla="*/ 51 w 188"/>
              <a:gd name="T31" fmla="*/ 7 h 168"/>
              <a:gd name="T32" fmla="*/ 92 w 188"/>
              <a:gd name="T33" fmla="*/ 0 h 168"/>
              <a:gd name="T34" fmla="*/ 96 w 188"/>
              <a:gd name="T35" fmla="*/ 37 h 168"/>
              <a:gd name="T36" fmla="*/ 72 w 188"/>
              <a:gd name="T37" fmla="*/ 42 h 168"/>
              <a:gd name="T38" fmla="*/ 57 w 188"/>
              <a:gd name="T39" fmla="*/ 52 h 168"/>
              <a:gd name="T40" fmla="*/ 47 w 188"/>
              <a:gd name="T41" fmla="*/ 67 h 168"/>
              <a:gd name="T42" fmla="*/ 45 w 188"/>
              <a:gd name="T43" fmla="*/ 85 h 168"/>
              <a:gd name="T44" fmla="*/ 47 w 188"/>
              <a:gd name="T45" fmla="*/ 102 h 168"/>
              <a:gd name="T46" fmla="*/ 58 w 188"/>
              <a:gd name="T47" fmla="*/ 117 h 168"/>
              <a:gd name="T48" fmla="*/ 74 w 188"/>
              <a:gd name="T49" fmla="*/ 128 h 168"/>
              <a:gd name="T50" fmla="*/ 96 w 188"/>
              <a:gd name="T51" fmla="*/ 132 h 168"/>
              <a:gd name="T52" fmla="*/ 96 w 188"/>
              <a:gd name="T53" fmla="*/ 132 h 168"/>
              <a:gd name="T54" fmla="*/ 120 w 188"/>
              <a:gd name="T55" fmla="*/ 128 h 168"/>
              <a:gd name="T56" fmla="*/ 136 w 188"/>
              <a:gd name="T57" fmla="*/ 117 h 168"/>
              <a:gd name="T58" fmla="*/ 147 w 188"/>
              <a:gd name="T59" fmla="*/ 102 h 168"/>
              <a:gd name="T60" fmla="*/ 151 w 188"/>
              <a:gd name="T61" fmla="*/ 85 h 168"/>
              <a:gd name="T62" fmla="*/ 148 w 188"/>
              <a:gd name="T63" fmla="*/ 67 h 168"/>
              <a:gd name="T64" fmla="*/ 137 w 188"/>
              <a:gd name="T65" fmla="*/ 52 h 168"/>
              <a:gd name="T66" fmla="*/ 120 w 188"/>
              <a:gd name="T67" fmla="*/ 42 h 168"/>
              <a:gd name="T68" fmla="*/ 96 w 188"/>
              <a:gd name="T69" fmla="*/ 37 h 168"/>
              <a:gd name="T70" fmla="*/ 92 w 188"/>
              <a:gd name="T71" fmla="*/ 0 h 16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88"/>
              <a:gd name="T109" fmla="*/ 0 h 168"/>
              <a:gd name="T110" fmla="*/ 188 w 188"/>
              <a:gd name="T111" fmla="*/ 168 h 168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88" h="168">
                <a:moveTo>
                  <a:pt x="92" y="0"/>
                </a:moveTo>
                <a:lnTo>
                  <a:pt x="135" y="7"/>
                </a:lnTo>
                <a:lnTo>
                  <a:pt x="164" y="27"/>
                </a:lnTo>
                <a:lnTo>
                  <a:pt x="182" y="54"/>
                </a:lnTo>
                <a:lnTo>
                  <a:pt x="188" y="84"/>
                </a:lnTo>
                <a:lnTo>
                  <a:pt x="182" y="115"/>
                </a:lnTo>
                <a:lnTo>
                  <a:pt x="164" y="141"/>
                </a:lnTo>
                <a:lnTo>
                  <a:pt x="135" y="161"/>
                </a:lnTo>
                <a:lnTo>
                  <a:pt x="92" y="168"/>
                </a:lnTo>
                <a:lnTo>
                  <a:pt x="51" y="161"/>
                </a:lnTo>
                <a:lnTo>
                  <a:pt x="22" y="141"/>
                </a:lnTo>
                <a:lnTo>
                  <a:pt x="5" y="115"/>
                </a:lnTo>
                <a:lnTo>
                  <a:pt x="0" y="84"/>
                </a:lnTo>
                <a:lnTo>
                  <a:pt x="5" y="54"/>
                </a:lnTo>
                <a:lnTo>
                  <a:pt x="22" y="27"/>
                </a:lnTo>
                <a:lnTo>
                  <a:pt x="51" y="7"/>
                </a:lnTo>
                <a:lnTo>
                  <a:pt x="92" y="0"/>
                </a:lnTo>
                <a:lnTo>
                  <a:pt x="96" y="37"/>
                </a:lnTo>
                <a:lnTo>
                  <a:pt x="72" y="42"/>
                </a:lnTo>
                <a:lnTo>
                  <a:pt x="57" y="52"/>
                </a:lnTo>
                <a:lnTo>
                  <a:pt x="47" y="67"/>
                </a:lnTo>
                <a:lnTo>
                  <a:pt x="45" y="85"/>
                </a:lnTo>
                <a:lnTo>
                  <a:pt x="47" y="102"/>
                </a:lnTo>
                <a:lnTo>
                  <a:pt x="58" y="117"/>
                </a:lnTo>
                <a:lnTo>
                  <a:pt x="74" y="128"/>
                </a:lnTo>
                <a:lnTo>
                  <a:pt x="96" y="132"/>
                </a:lnTo>
                <a:lnTo>
                  <a:pt x="120" y="128"/>
                </a:lnTo>
                <a:lnTo>
                  <a:pt x="136" y="117"/>
                </a:lnTo>
                <a:lnTo>
                  <a:pt x="147" y="102"/>
                </a:lnTo>
                <a:lnTo>
                  <a:pt x="151" y="85"/>
                </a:lnTo>
                <a:lnTo>
                  <a:pt x="148" y="67"/>
                </a:lnTo>
                <a:lnTo>
                  <a:pt x="137" y="52"/>
                </a:lnTo>
                <a:lnTo>
                  <a:pt x="120" y="42"/>
                </a:lnTo>
                <a:lnTo>
                  <a:pt x="96" y="37"/>
                </a:lnTo>
                <a:lnTo>
                  <a:pt x="92" y="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084" name="Freeform 865"/>
          <p:cNvSpPr>
            <a:spLocks noChangeArrowheads="1"/>
          </p:cNvSpPr>
          <p:nvPr/>
        </p:nvSpPr>
        <p:spPr bwMode="auto">
          <a:xfrm flipH="1">
            <a:off x="5294313" y="2266950"/>
            <a:ext cx="76200" cy="88900"/>
          </a:xfrm>
          <a:custGeom>
            <a:avLst/>
            <a:gdLst>
              <a:gd name="T0" fmla="*/ 95 w 192"/>
              <a:gd name="T1" fmla="*/ 0 h 168"/>
              <a:gd name="T2" fmla="*/ 138 w 192"/>
              <a:gd name="T3" fmla="*/ 7 h 168"/>
              <a:gd name="T4" fmla="*/ 168 w 192"/>
              <a:gd name="T5" fmla="*/ 27 h 168"/>
              <a:gd name="T6" fmla="*/ 185 w 192"/>
              <a:gd name="T7" fmla="*/ 54 h 168"/>
              <a:gd name="T8" fmla="*/ 192 w 192"/>
              <a:gd name="T9" fmla="*/ 84 h 168"/>
              <a:gd name="T10" fmla="*/ 187 w 192"/>
              <a:gd name="T11" fmla="*/ 115 h 168"/>
              <a:gd name="T12" fmla="*/ 168 w 192"/>
              <a:gd name="T13" fmla="*/ 141 h 168"/>
              <a:gd name="T14" fmla="*/ 138 w 192"/>
              <a:gd name="T15" fmla="*/ 161 h 168"/>
              <a:gd name="T16" fmla="*/ 95 w 192"/>
              <a:gd name="T17" fmla="*/ 168 h 168"/>
              <a:gd name="T18" fmla="*/ 53 w 192"/>
              <a:gd name="T19" fmla="*/ 161 h 168"/>
              <a:gd name="T20" fmla="*/ 24 w 192"/>
              <a:gd name="T21" fmla="*/ 141 h 168"/>
              <a:gd name="T22" fmla="*/ 5 w 192"/>
              <a:gd name="T23" fmla="*/ 115 h 168"/>
              <a:gd name="T24" fmla="*/ 0 w 192"/>
              <a:gd name="T25" fmla="*/ 84 h 168"/>
              <a:gd name="T26" fmla="*/ 6 w 192"/>
              <a:gd name="T27" fmla="*/ 54 h 168"/>
              <a:gd name="T28" fmla="*/ 24 w 192"/>
              <a:gd name="T29" fmla="*/ 27 h 168"/>
              <a:gd name="T30" fmla="*/ 54 w 192"/>
              <a:gd name="T31" fmla="*/ 7 h 168"/>
              <a:gd name="T32" fmla="*/ 95 w 192"/>
              <a:gd name="T33" fmla="*/ 0 h 168"/>
              <a:gd name="T34" fmla="*/ 95 w 192"/>
              <a:gd name="T35" fmla="*/ 0 h 168"/>
              <a:gd name="T36" fmla="*/ 95 w 192"/>
              <a:gd name="T37" fmla="*/ 37 h 168"/>
              <a:gd name="T38" fmla="*/ 71 w 192"/>
              <a:gd name="T39" fmla="*/ 42 h 168"/>
              <a:gd name="T40" fmla="*/ 56 w 192"/>
              <a:gd name="T41" fmla="*/ 52 h 168"/>
              <a:gd name="T42" fmla="*/ 46 w 192"/>
              <a:gd name="T43" fmla="*/ 67 h 168"/>
              <a:gd name="T44" fmla="*/ 44 w 192"/>
              <a:gd name="T45" fmla="*/ 85 h 168"/>
              <a:gd name="T46" fmla="*/ 46 w 192"/>
              <a:gd name="T47" fmla="*/ 102 h 168"/>
              <a:gd name="T48" fmla="*/ 57 w 192"/>
              <a:gd name="T49" fmla="*/ 117 h 168"/>
              <a:gd name="T50" fmla="*/ 73 w 192"/>
              <a:gd name="T51" fmla="*/ 128 h 168"/>
              <a:gd name="T52" fmla="*/ 95 w 192"/>
              <a:gd name="T53" fmla="*/ 132 h 168"/>
              <a:gd name="T54" fmla="*/ 95 w 192"/>
              <a:gd name="T55" fmla="*/ 132 h 168"/>
              <a:gd name="T56" fmla="*/ 119 w 192"/>
              <a:gd name="T57" fmla="*/ 128 h 168"/>
              <a:gd name="T58" fmla="*/ 135 w 192"/>
              <a:gd name="T59" fmla="*/ 117 h 168"/>
              <a:gd name="T60" fmla="*/ 146 w 192"/>
              <a:gd name="T61" fmla="*/ 102 h 168"/>
              <a:gd name="T62" fmla="*/ 150 w 192"/>
              <a:gd name="T63" fmla="*/ 85 h 168"/>
              <a:gd name="T64" fmla="*/ 147 w 192"/>
              <a:gd name="T65" fmla="*/ 67 h 168"/>
              <a:gd name="T66" fmla="*/ 136 w 192"/>
              <a:gd name="T67" fmla="*/ 52 h 168"/>
              <a:gd name="T68" fmla="*/ 119 w 192"/>
              <a:gd name="T69" fmla="*/ 42 h 168"/>
              <a:gd name="T70" fmla="*/ 95 w 192"/>
              <a:gd name="T71" fmla="*/ 37 h 168"/>
              <a:gd name="T72" fmla="*/ 95 w 192"/>
              <a:gd name="T73" fmla="*/ 0 h 16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92"/>
              <a:gd name="T112" fmla="*/ 0 h 168"/>
              <a:gd name="T113" fmla="*/ 192 w 192"/>
              <a:gd name="T114" fmla="*/ 168 h 16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92" h="168">
                <a:moveTo>
                  <a:pt x="95" y="0"/>
                </a:moveTo>
                <a:lnTo>
                  <a:pt x="138" y="7"/>
                </a:lnTo>
                <a:lnTo>
                  <a:pt x="168" y="27"/>
                </a:lnTo>
                <a:lnTo>
                  <a:pt x="185" y="54"/>
                </a:lnTo>
                <a:lnTo>
                  <a:pt x="192" y="84"/>
                </a:lnTo>
                <a:lnTo>
                  <a:pt x="187" y="115"/>
                </a:lnTo>
                <a:lnTo>
                  <a:pt x="168" y="141"/>
                </a:lnTo>
                <a:lnTo>
                  <a:pt x="138" y="161"/>
                </a:lnTo>
                <a:lnTo>
                  <a:pt x="95" y="168"/>
                </a:lnTo>
                <a:lnTo>
                  <a:pt x="53" y="161"/>
                </a:lnTo>
                <a:lnTo>
                  <a:pt x="24" y="141"/>
                </a:lnTo>
                <a:lnTo>
                  <a:pt x="5" y="115"/>
                </a:lnTo>
                <a:lnTo>
                  <a:pt x="0" y="84"/>
                </a:lnTo>
                <a:lnTo>
                  <a:pt x="6" y="54"/>
                </a:lnTo>
                <a:lnTo>
                  <a:pt x="24" y="27"/>
                </a:lnTo>
                <a:lnTo>
                  <a:pt x="54" y="7"/>
                </a:lnTo>
                <a:lnTo>
                  <a:pt x="95" y="0"/>
                </a:lnTo>
                <a:lnTo>
                  <a:pt x="95" y="37"/>
                </a:lnTo>
                <a:lnTo>
                  <a:pt x="71" y="42"/>
                </a:lnTo>
                <a:lnTo>
                  <a:pt x="56" y="52"/>
                </a:lnTo>
                <a:lnTo>
                  <a:pt x="46" y="67"/>
                </a:lnTo>
                <a:lnTo>
                  <a:pt x="44" y="85"/>
                </a:lnTo>
                <a:lnTo>
                  <a:pt x="46" y="102"/>
                </a:lnTo>
                <a:lnTo>
                  <a:pt x="57" y="117"/>
                </a:lnTo>
                <a:lnTo>
                  <a:pt x="73" y="128"/>
                </a:lnTo>
                <a:lnTo>
                  <a:pt x="95" y="132"/>
                </a:lnTo>
                <a:lnTo>
                  <a:pt x="119" y="128"/>
                </a:lnTo>
                <a:lnTo>
                  <a:pt x="135" y="117"/>
                </a:lnTo>
                <a:lnTo>
                  <a:pt x="146" y="102"/>
                </a:lnTo>
                <a:lnTo>
                  <a:pt x="150" y="85"/>
                </a:lnTo>
                <a:lnTo>
                  <a:pt x="147" y="67"/>
                </a:lnTo>
                <a:lnTo>
                  <a:pt x="136" y="52"/>
                </a:lnTo>
                <a:lnTo>
                  <a:pt x="119" y="42"/>
                </a:lnTo>
                <a:lnTo>
                  <a:pt x="95" y="37"/>
                </a:lnTo>
                <a:lnTo>
                  <a:pt x="95" y="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085" name="Freeform 866"/>
          <p:cNvSpPr>
            <a:spLocks noChangeArrowheads="1"/>
          </p:cNvSpPr>
          <p:nvPr/>
        </p:nvSpPr>
        <p:spPr bwMode="auto">
          <a:xfrm flipH="1">
            <a:off x="5432425" y="2251075"/>
            <a:ext cx="128588" cy="77788"/>
          </a:xfrm>
          <a:custGeom>
            <a:avLst/>
            <a:gdLst>
              <a:gd name="T0" fmla="*/ 45 w 325"/>
              <a:gd name="T1" fmla="*/ 0 h 148"/>
              <a:gd name="T2" fmla="*/ 58 w 325"/>
              <a:gd name="T3" fmla="*/ 0 h 148"/>
              <a:gd name="T4" fmla="*/ 73 w 325"/>
              <a:gd name="T5" fmla="*/ 0 h 148"/>
              <a:gd name="T6" fmla="*/ 88 w 325"/>
              <a:gd name="T7" fmla="*/ 0 h 148"/>
              <a:gd name="T8" fmla="*/ 102 w 325"/>
              <a:gd name="T9" fmla="*/ 2 h 148"/>
              <a:gd name="T10" fmla="*/ 117 w 325"/>
              <a:gd name="T11" fmla="*/ 2 h 148"/>
              <a:gd name="T12" fmla="*/ 131 w 325"/>
              <a:gd name="T13" fmla="*/ 2 h 148"/>
              <a:gd name="T14" fmla="*/ 147 w 325"/>
              <a:gd name="T15" fmla="*/ 2 h 148"/>
              <a:gd name="T16" fmla="*/ 163 w 325"/>
              <a:gd name="T17" fmla="*/ 2 h 148"/>
              <a:gd name="T18" fmla="*/ 179 w 325"/>
              <a:gd name="T19" fmla="*/ 2 h 148"/>
              <a:gd name="T20" fmla="*/ 196 w 325"/>
              <a:gd name="T21" fmla="*/ 2 h 148"/>
              <a:gd name="T22" fmla="*/ 212 w 325"/>
              <a:gd name="T23" fmla="*/ 2 h 148"/>
              <a:gd name="T24" fmla="*/ 229 w 325"/>
              <a:gd name="T25" fmla="*/ 2 h 148"/>
              <a:gd name="T26" fmla="*/ 247 w 325"/>
              <a:gd name="T27" fmla="*/ 2 h 148"/>
              <a:gd name="T28" fmla="*/ 265 w 325"/>
              <a:gd name="T29" fmla="*/ 2 h 148"/>
              <a:gd name="T30" fmla="*/ 282 w 325"/>
              <a:gd name="T31" fmla="*/ 2 h 148"/>
              <a:gd name="T32" fmla="*/ 301 w 325"/>
              <a:gd name="T33" fmla="*/ 2 h 148"/>
              <a:gd name="T34" fmla="*/ 310 w 325"/>
              <a:gd name="T35" fmla="*/ 11 h 148"/>
              <a:gd name="T36" fmla="*/ 225 w 325"/>
              <a:gd name="T37" fmla="*/ 17 h 148"/>
              <a:gd name="T38" fmla="*/ 316 w 325"/>
              <a:gd name="T39" fmla="*/ 24 h 148"/>
              <a:gd name="T40" fmla="*/ 325 w 325"/>
              <a:gd name="T41" fmla="*/ 47 h 148"/>
              <a:gd name="T42" fmla="*/ 325 w 325"/>
              <a:gd name="T43" fmla="*/ 65 h 148"/>
              <a:gd name="T44" fmla="*/ 318 w 325"/>
              <a:gd name="T45" fmla="*/ 80 h 148"/>
              <a:gd name="T46" fmla="*/ 308 w 325"/>
              <a:gd name="T47" fmla="*/ 94 h 148"/>
              <a:gd name="T48" fmla="*/ 296 w 325"/>
              <a:gd name="T49" fmla="*/ 106 h 148"/>
              <a:gd name="T50" fmla="*/ 284 w 325"/>
              <a:gd name="T51" fmla="*/ 118 h 148"/>
              <a:gd name="T52" fmla="*/ 276 w 325"/>
              <a:gd name="T53" fmla="*/ 132 h 148"/>
              <a:gd name="T54" fmla="*/ 272 w 325"/>
              <a:gd name="T55" fmla="*/ 148 h 148"/>
              <a:gd name="T56" fmla="*/ 20 w 325"/>
              <a:gd name="T57" fmla="*/ 144 h 148"/>
              <a:gd name="T58" fmla="*/ 19 w 325"/>
              <a:gd name="T59" fmla="*/ 125 h 148"/>
              <a:gd name="T60" fmla="*/ 15 w 325"/>
              <a:gd name="T61" fmla="*/ 104 h 148"/>
              <a:gd name="T62" fmla="*/ 9 w 325"/>
              <a:gd name="T63" fmla="*/ 82 h 148"/>
              <a:gd name="T64" fmla="*/ 0 w 325"/>
              <a:gd name="T65" fmla="*/ 57 h 148"/>
              <a:gd name="T66" fmla="*/ 45 w 325"/>
              <a:gd name="T67" fmla="*/ 0 h 148"/>
              <a:gd name="T68" fmla="*/ 45 w 325"/>
              <a:gd name="T69" fmla="*/ 0 h 14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25"/>
              <a:gd name="T106" fmla="*/ 0 h 148"/>
              <a:gd name="T107" fmla="*/ 325 w 325"/>
              <a:gd name="T108" fmla="*/ 148 h 14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25" h="148">
                <a:moveTo>
                  <a:pt x="45" y="0"/>
                </a:moveTo>
                <a:lnTo>
                  <a:pt x="58" y="0"/>
                </a:lnTo>
                <a:lnTo>
                  <a:pt x="73" y="0"/>
                </a:lnTo>
                <a:lnTo>
                  <a:pt x="88" y="0"/>
                </a:lnTo>
                <a:lnTo>
                  <a:pt x="102" y="2"/>
                </a:lnTo>
                <a:lnTo>
                  <a:pt x="117" y="2"/>
                </a:lnTo>
                <a:lnTo>
                  <a:pt x="131" y="2"/>
                </a:lnTo>
                <a:lnTo>
                  <a:pt x="147" y="2"/>
                </a:lnTo>
                <a:lnTo>
                  <a:pt x="163" y="2"/>
                </a:lnTo>
                <a:lnTo>
                  <a:pt x="179" y="2"/>
                </a:lnTo>
                <a:lnTo>
                  <a:pt x="196" y="2"/>
                </a:lnTo>
                <a:lnTo>
                  <a:pt x="212" y="2"/>
                </a:lnTo>
                <a:lnTo>
                  <a:pt x="229" y="2"/>
                </a:lnTo>
                <a:lnTo>
                  <a:pt x="247" y="2"/>
                </a:lnTo>
                <a:lnTo>
                  <a:pt x="265" y="2"/>
                </a:lnTo>
                <a:lnTo>
                  <a:pt x="282" y="2"/>
                </a:lnTo>
                <a:lnTo>
                  <a:pt x="301" y="2"/>
                </a:lnTo>
                <a:lnTo>
                  <a:pt x="310" y="11"/>
                </a:lnTo>
                <a:lnTo>
                  <a:pt x="225" y="17"/>
                </a:lnTo>
                <a:lnTo>
                  <a:pt x="316" y="24"/>
                </a:lnTo>
                <a:lnTo>
                  <a:pt x="325" y="47"/>
                </a:lnTo>
                <a:lnTo>
                  <a:pt x="325" y="65"/>
                </a:lnTo>
                <a:lnTo>
                  <a:pt x="318" y="80"/>
                </a:lnTo>
                <a:lnTo>
                  <a:pt x="308" y="94"/>
                </a:lnTo>
                <a:lnTo>
                  <a:pt x="296" y="106"/>
                </a:lnTo>
                <a:lnTo>
                  <a:pt x="284" y="118"/>
                </a:lnTo>
                <a:lnTo>
                  <a:pt x="276" y="132"/>
                </a:lnTo>
                <a:lnTo>
                  <a:pt x="272" y="148"/>
                </a:lnTo>
                <a:lnTo>
                  <a:pt x="20" y="144"/>
                </a:lnTo>
                <a:lnTo>
                  <a:pt x="19" y="125"/>
                </a:lnTo>
                <a:lnTo>
                  <a:pt x="15" y="104"/>
                </a:lnTo>
                <a:lnTo>
                  <a:pt x="9" y="82"/>
                </a:lnTo>
                <a:lnTo>
                  <a:pt x="0" y="57"/>
                </a:lnTo>
                <a:lnTo>
                  <a:pt x="45" y="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086" name="Freeform 867"/>
          <p:cNvSpPr>
            <a:spLocks noChangeArrowheads="1"/>
          </p:cNvSpPr>
          <p:nvPr/>
        </p:nvSpPr>
        <p:spPr bwMode="auto">
          <a:xfrm flipH="1">
            <a:off x="5227638" y="2195513"/>
            <a:ext cx="517525" cy="133350"/>
          </a:xfrm>
          <a:custGeom>
            <a:avLst/>
            <a:gdLst>
              <a:gd name="T0" fmla="*/ 791 w 1303"/>
              <a:gd name="T1" fmla="*/ 200 h 253"/>
              <a:gd name="T2" fmla="*/ 770 w 1303"/>
              <a:gd name="T3" fmla="*/ 224 h 253"/>
              <a:gd name="T4" fmla="*/ 760 w 1303"/>
              <a:gd name="T5" fmla="*/ 253 h 253"/>
              <a:gd name="T6" fmla="*/ 921 w 1303"/>
              <a:gd name="T7" fmla="*/ 191 h 253"/>
              <a:gd name="T8" fmla="*/ 972 w 1303"/>
              <a:gd name="T9" fmla="*/ 132 h 253"/>
              <a:gd name="T10" fmla="*/ 1045 w 1303"/>
              <a:gd name="T11" fmla="*/ 112 h 253"/>
              <a:gd name="T12" fmla="*/ 1116 w 1303"/>
              <a:gd name="T13" fmla="*/ 130 h 253"/>
              <a:gd name="T14" fmla="*/ 1167 w 1303"/>
              <a:gd name="T15" fmla="*/ 183 h 253"/>
              <a:gd name="T16" fmla="*/ 1291 w 1303"/>
              <a:gd name="T17" fmla="*/ 224 h 253"/>
              <a:gd name="T18" fmla="*/ 1298 w 1303"/>
              <a:gd name="T19" fmla="*/ 202 h 253"/>
              <a:gd name="T20" fmla="*/ 1282 w 1303"/>
              <a:gd name="T21" fmla="*/ 166 h 253"/>
              <a:gd name="T22" fmla="*/ 1290 w 1303"/>
              <a:gd name="T23" fmla="*/ 139 h 253"/>
              <a:gd name="T24" fmla="*/ 1303 w 1303"/>
              <a:gd name="T25" fmla="*/ 108 h 253"/>
              <a:gd name="T26" fmla="*/ 1242 w 1303"/>
              <a:gd name="T27" fmla="*/ 107 h 253"/>
              <a:gd name="T28" fmla="*/ 1184 w 1303"/>
              <a:gd name="T29" fmla="*/ 101 h 253"/>
              <a:gd name="T30" fmla="*/ 1128 w 1303"/>
              <a:gd name="T31" fmla="*/ 92 h 253"/>
              <a:gd name="T32" fmla="*/ 1074 w 1303"/>
              <a:gd name="T33" fmla="*/ 78 h 253"/>
              <a:gd name="T34" fmla="*/ 1018 w 1303"/>
              <a:gd name="T35" fmla="*/ 58 h 253"/>
              <a:gd name="T36" fmla="*/ 921 w 1303"/>
              <a:gd name="T37" fmla="*/ 22 h 253"/>
              <a:gd name="T38" fmla="*/ 798 w 1303"/>
              <a:gd name="T39" fmla="*/ 3 h 253"/>
              <a:gd name="T40" fmla="*/ 674 w 1303"/>
              <a:gd name="T41" fmla="*/ 4 h 253"/>
              <a:gd name="T42" fmla="*/ 548 w 1303"/>
              <a:gd name="T43" fmla="*/ 25 h 253"/>
              <a:gd name="T44" fmla="*/ 428 w 1303"/>
              <a:gd name="T45" fmla="*/ 62 h 253"/>
              <a:gd name="T46" fmla="*/ 382 w 1303"/>
              <a:gd name="T47" fmla="*/ 97 h 253"/>
              <a:gd name="T48" fmla="*/ 426 w 1303"/>
              <a:gd name="T49" fmla="*/ 80 h 253"/>
              <a:gd name="T50" fmla="*/ 499 w 1303"/>
              <a:gd name="T51" fmla="*/ 53 h 253"/>
              <a:gd name="T52" fmla="*/ 565 w 1303"/>
              <a:gd name="T53" fmla="*/ 31 h 253"/>
              <a:gd name="T54" fmla="*/ 354 w 1303"/>
              <a:gd name="T55" fmla="*/ 93 h 253"/>
              <a:gd name="T56" fmla="*/ 280 w 1303"/>
              <a:gd name="T57" fmla="*/ 87 h 253"/>
              <a:gd name="T58" fmla="*/ 212 w 1303"/>
              <a:gd name="T59" fmla="*/ 90 h 253"/>
              <a:gd name="T60" fmla="*/ 149 w 1303"/>
              <a:gd name="T61" fmla="*/ 103 h 253"/>
              <a:gd name="T62" fmla="*/ 88 w 1303"/>
              <a:gd name="T63" fmla="*/ 129 h 253"/>
              <a:gd name="T64" fmla="*/ 29 w 1303"/>
              <a:gd name="T65" fmla="*/ 167 h 253"/>
              <a:gd name="T66" fmla="*/ 108 w 1303"/>
              <a:gd name="T67" fmla="*/ 204 h 253"/>
              <a:gd name="T68" fmla="*/ 61 w 1303"/>
              <a:gd name="T69" fmla="*/ 212 h 253"/>
              <a:gd name="T70" fmla="*/ 14 w 1303"/>
              <a:gd name="T71" fmla="*/ 202 h 253"/>
              <a:gd name="T72" fmla="*/ 4 w 1303"/>
              <a:gd name="T73" fmla="*/ 208 h 253"/>
              <a:gd name="T74" fmla="*/ 149 w 1303"/>
              <a:gd name="T75" fmla="*/ 229 h 253"/>
              <a:gd name="T76" fmla="*/ 173 w 1303"/>
              <a:gd name="T77" fmla="*/ 156 h 253"/>
              <a:gd name="T78" fmla="*/ 228 w 1303"/>
              <a:gd name="T79" fmla="*/ 119 h 253"/>
              <a:gd name="T80" fmla="*/ 298 w 1303"/>
              <a:gd name="T81" fmla="*/ 116 h 253"/>
              <a:gd name="T82" fmla="*/ 362 w 1303"/>
              <a:gd name="T83" fmla="*/ 148 h 253"/>
              <a:gd name="T84" fmla="*/ 399 w 1303"/>
              <a:gd name="T85" fmla="*/ 218 h 253"/>
              <a:gd name="T86" fmla="*/ 465 w 1303"/>
              <a:gd name="T87" fmla="*/ 228 h 253"/>
              <a:gd name="T88" fmla="*/ 442 w 1303"/>
              <a:gd name="T89" fmla="*/ 160 h 253"/>
              <a:gd name="T90" fmla="*/ 811 w 1303"/>
              <a:gd name="T91" fmla="*/ 21 h 253"/>
              <a:gd name="T92" fmla="*/ 860 w 1303"/>
              <a:gd name="T93" fmla="*/ 50 h 253"/>
              <a:gd name="T94" fmla="*/ 905 w 1303"/>
              <a:gd name="T95" fmla="*/ 50 h 253"/>
              <a:gd name="T96" fmla="*/ 909 w 1303"/>
              <a:gd name="T97" fmla="*/ 83 h 253"/>
              <a:gd name="T98" fmla="*/ 892 w 1303"/>
              <a:gd name="T99" fmla="*/ 50 h 253"/>
              <a:gd name="T100" fmla="*/ 875 w 1303"/>
              <a:gd name="T101" fmla="*/ 50 h 253"/>
              <a:gd name="T102" fmla="*/ 830 w 1303"/>
              <a:gd name="T103" fmla="*/ 83 h 253"/>
              <a:gd name="T104" fmla="*/ 802 w 1303"/>
              <a:gd name="T105" fmla="*/ 103 h 253"/>
              <a:gd name="T106" fmla="*/ 799 w 1303"/>
              <a:gd name="T107" fmla="*/ 112 h 253"/>
              <a:gd name="T108" fmla="*/ 850 w 1303"/>
              <a:gd name="T109" fmla="*/ 107 h 253"/>
              <a:gd name="T110" fmla="*/ 892 w 1303"/>
              <a:gd name="T111" fmla="*/ 114 h 253"/>
              <a:gd name="T112" fmla="*/ 882 w 1303"/>
              <a:gd name="T113" fmla="*/ 129 h 253"/>
              <a:gd name="T114" fmla="*/ 831 w 1303"/>
              <a:gd name="T115" fmla="*/ 130 h 253"/>
              <a:gd name="T116" fmla="*/ 797 w 1303"/>
              <a:gd name="T117" fmla="*/ 129 h 253"/>
              <a:gd name="T118" fmla="*/ 809 w 1303"/>
              <a:gd name="T119" fmla="*/ 172 h 253"/>
              <a:gd name="T120" fmla="*/ 843 w 1303"/>
              <a:gd name="T121" fmla="*/ 168 h 253"/>
              <a:gd name="T122" fmla="*/ 860 w 1303"/>
              <a:gd name="T123" fmla="*/ 168 h 253"/>
              <a:gd name="T124" fmla="*/ 829 w 1303"/>
              <a:gd name="T125" fmla="*/ 183 h 25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303"/>
              <a:gd name="T190" fmla="*/ 0 h 253"/>
              <a:gd name="T191" fmla="*/ 1303 w 1303"/>
              <a:gd name="T192" fmla="*/ 253 h 25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303" h="253">
                <a:moveTo>
                  <a:pt x="805" y="184"/>
                </a:moveTo>
                <a:lnTo>
                  <a:pt x="799" y="192"/>
                </a:lnTo>
                <a:lnTo>
                  <a:pt x="791" y="200"/>
                </a:lnTo>
                <a:lnTo>
                  <a:pt x="785" y="208"/>
                </a:lnTo>
                <a:lnTo>
                  <a:pt x="777" y="216"/>
                </a:lnTo>
                <a:lnTo>
                  <a:pt x="770" y="224"/>
                </a:lnTo>
                <a:lnTo>
                  <a:pt x="765" y="233"/>
                </a:lnTo>
                <a:lnTo>
                  <a:pt x="761" y="243"/>
                </a:lnTo>
                <a:lnTo>
                  <a:pt x="760" y="253"/>
                </a:lnTo>
                <a:lnTo>
                  <a:pt x="909" y="252"/>
                </a:lnTo>
                <a:lnTo>
                  <a:pt x="912" y="219"/>
                </a:lnTo>
                <a:lnTo>
                  <a:pt x="921" y="191"/>
                </a:lnTo>
                <a:lnTo>
                  <a:pt x="935" y="167"/>
                </a:lnTo>
                <a:lnTo>
                  <a:pt x="952" y="147"/>
                </a:lnTo>
                <a:lnTo>
                  <a:pt x="972" y="132"/>
                </a:lnTo>
                <a:lnTo>
                  <a:pt x="994" y="122"/>
                </a:lnTo>
                <a:lnTo>
                  <a:pt x="1019" y="115"/>
                </a:lnTo>
                <a:lnTo>
                  <a:pt x="1045" y="112"/>
                </a:lnTo>
                <a:lnTo>
                  <a:pt x="1068" y="115"/>
                </a:lnTo>
                <a:lnTo>
                  <a:pt x="1094" y="120"/>
                </a:lnTo>
                <a:lnTo>
                  <a:pt x="1116" y="130"/>
                </a:lnTo>
                <a:lnTo>
                  <a:pt x="1136" y="144"/>
                </a:lnTo>
                <a:lnTo>
                  <a:pt x="1153" y="162"/>
                </a:lnTo>
                <a:lnTo>
                  <a:pt x="1167" y="183"/>
                </a:lnTo>
                <a:lnTo>
                  <a:pt x="1176" y="208"/>
                </a:lnTo>
                <a:lnTo>
                  <a:pt x="1178" y="237"/>
                </a:lnTo>
                <a:lnTo>
                  <a:pt x="1291" y="224"/>
                </a:lnTo>
                <a:lnTo>
                  <a:pt x="1284" y="212"/>
                </a:lnTo>
                <a:lnTo>
                  <a:pt x="1290" y="206"/>
                </a:lnTo>
                <a:lnTo>
                  <a:pt x="1298" y="202"/>
                </a:lnTo>
                <a:lnTo>
                  <a:pt x="1302" y="196"/>
                </a:lnTo>
                <a:lnTo>
                  <a:pt x="1288" y="178"/>
                </a:lnTo>
                <a:lnTo>
                  <a:pt x="1282" y="166"/>
                </a:lnTo>
                <a:lnTo>
                  <a:pt x="1280" y="155"/>
                </a:lnTo>
                <a:lnTo>
                  <a:pt x="1284" y="147"/>
                </a:lnTo>
                <a:lnTo>
                  <a:pt x="1290" y="139"/>
                </a:lnTo>
                <a:lnTo>
                  <a:pt x="1296" y="131"/>
                </a:lnTo>
                <a:lnTo>
                  <a:pt x="1300" y="120"/>
                </a:lnTo>
                <a:lnTo>
                  <a:pt x="1303" y="108"/>
                </a:lnTo>
                <a:lnTo>
                  <a:pt x="1282" y="108"/>
                </a:lnTo>
                <a:lnTo>
                  <a:pt x="1262" y="107"/>
                </a:lnTo>
                <a:lnTo>
                  <a:pt x="1242" y="107"/>
                </a:lnTo>
                <a:lnTo>
                  <a:pt x="1222" y="105"/>
                </a:lnTo>
                <a:lnTo>
                  <a:pt x="1204" y="103"/>
                </a:lnTo>
                <a:lnTo>
                  <a:pt x="1184" y="101"/>
                </a:lnTo>
                <a:lnTo>
                  <a:pt x="1165" y="98"/>
                </a:lnTo>
                <a:lnTo>
                  <a:pt x="1147" y="95"/>
                </a:lnTo>
                <a:lnTo>
                  <a:pt x="1128" y="92"/>
                </a:lnTo>
                <a:lnTo>
                  <a:pt x="1110" y="88"/>
                </a:lnTo>
                <a:lnTo>
                  <a:pt x="1091" y="82"/>
                </a:lnTo>
                <a:lnTo>
                  <a:pt x="1074" y="78"/>
                </a:lnTo>
                <a:lnTo>
                  <a:pt x="1055" y="72"/>
                </a:lnTo>
                <a:lnTo>
                  <a:pt x="1037" y="65"/>
                </a:lnTo>
                <a:lnTo>
                  <a:pt x="1018" y="58"/>
                </a:lnTo>
                <a:lnTo>
                  <a:pt x="1000" y="50"/>
                </a:lnTo>
                <a:lnTo>
                  <a:pt x="961" y="35"/>
                </a:lnTo>
                <a:lnTo>
                  <a:pt x="921" y="22"/>
                </a:lnTo>
                <a:lnTo>
                  <a:pt x="882" y="13"/>
                </a:lnTo>
                <a:lnTo>
                  <a:pt x="841" y="6"/>
                </a:lnTo>
                <a:lnTo>
                  <a:pt x="798" y="3"/>
                </a:lnTo>
                <a:lnTo>
                  <a:pt x="757" y="0"/>
                </a:lnTo>
                <a:lnTo>
                  <a:pt x="715" y="1"/>
                </a:lnTo>
                <a:lnTo>
                  <a:pt x="674" y="4"/>
                </a:lnTo>
                <a:lnTo>
                  <a:pt x="631" y="10"/>
                </a:lnTo>
                <a:lnTo>
                  <a:pt x="589" y="16"/>
                </a:lnTo>
                <a:lnTo>
                  <a:pt x="548" y="25"/>
                </a:lnTo>
                <a:lnTo>
                  <a:pt x="508" y="35"/>
                </a:lnTo>
                <a:lnTo>
                  <a:pt x="468" y="48"/>
                </a:lnTo>
                <a:lnTo>
                  <a:pt x="428" y="62"/>
                </a:lnTo>
                <a:lnTo>
                  <a:pt x="391" y="77"/>
                </a:lnTo>
                <a:lnTo>
                  <a:pt x="354" y="93"/>
                </a:lnTo>
                <a:lnTo>
                  <a:pt x="382" y="97"/>
                </a:lnTo>
                <a:lnTo>
                  <a:pt x="393" y="93"/>
                </a:lnTo>
                <a:lnTo>
                  <a:pt x="407" y="87"/>
                </a:lnTo>
                <a:lnTo>
                  <a:pt x="426" y="80"/>
                </a:lnTo>
                <a:lnTo>
                  <a:pt x="447" y="72"/>
                </a:lnTo>
                <a:lnTo>
                  <a:pt x="471" y="64"/>
                </a:lnTo>
                <a:lnTo>
                  <a:pt x="499" y="53"/>
                </a:lnTo>
                <a:lnTo>
                  <a:pt x="530" y="43"/>
                </a:lnTo>
                <a:lnTo>
                  <a:pt x="565" y="31"/>
                </a:lnTo>
                <a:lnTo>
                  <a:pt x="459" y="97"/>
                </a:lnTo>
                <a:lnTo>
                  <a:pt x="382" y="97"/>
                </a:lnTo>
                <a:lnTo>
                  <a:pt x="354" y="93"/>
                </a:lnTo>
                <a:lnTo>
                  <a:pt x="329" y="90"/>
                </a:lnTo>
                <a:lnTo>
                  <a:pt x="304" y="88"/>
                </a:lnTo>
                <a:lnTo>
                  <a:pt x="280" y="87"/>
                </a:lnTo>
                <a:lnTo>
                  <a:pt x="257" y="87"/>
                </a:lnTo>
                <a:lnTo>
                  <a:pt x="235" y="88"/>
                </a:lnTo>
                <a:lnTo>
                  <a:pt x="212" y="90"/>
                </a:lnTo>
                <a:lnTo>
                  <a:pt x="191" y="94"/>
                </a:lnTo>
                <a:lnTo>
                  <a:pt x="170" y="97"/>
                </a:lnTo>
                <a:lnTo>
                  <a:pt x="149" y="103"/>
                </a:lnTo>
                <a:lnTo>
                  <a:pt x="129" y="110"/>
                </a:lnTo>
                <a:lnTo>
                  <a:pt x="108" y="119"/>
                </a:lnTo>
                <a:lnTo>
                  <a:pt x="88" y="129"/>
                </a:lnTo>
                <a:lnTo>
                  <a:pt x="68" y="140"/>
                </a:lnTo>
                <a:lnTo>
                  <a:pt x="49" y="153"/>
                </a:lnTo>
                <a:lnTo>
                  <a:pt x="29" y="167"/>
                </a:lnTo>
                <a:lnTo>
                  <a:pt x="10" y="183"/>
                </a:lnTo>
                <a:lnTo>
                  <a:pt x="122" y="197"/>
                </a:lnTo>
                <a:lnTo>
                  <a:pt x="108" y="204"/>
                </a:lnTo>
                <a:lnTo>
                  <a:pt x="93" y="208"/>
                </a:lnTo>
                <a:lnTo>
                  <a:pt x="77" y="212"/>
                </a:lnTo>
                <a:lnTo>
                  <a:pt x="61" y="212"/>
                </a:lnTo>
                <a:lnTo>
                  <a:pt x="44" y="211"/>
                </a:lnTo>
                <a:lnTo>
                  <a:pt x="29" y="207"/>
                </a:lnTo>
                <a:lnTo>
                  <a:pt x="14" y="202"/>
                </a:lnTo>
                <a:lnTo>
                  <a:pt x="0" y="196"/>
                </a:lnTo>
                <a:lnTo>
                  <a:pt x="0" y="201"/>
                </a:lnTo>
                <a:lnTo>
                  <a:pt x="4" y="208"/>
                </a:lnTo>
                <a:lnTo>
                  <a:pt x="10" y="218"/>
                </a:lnTo>
                <a:lnTo>
                  <a:pt x="19" y="229"/>
                </a:lnTo>
                <a:lnTo>
                  <a:pt x="149" y="229"/>
                </a:lnTo>
                <a:lnTo>
                  <a:pt x="151" y="201"/>
                </a:lnTo>
                <a:lnTo>
                  <a:pt x="159" y="177"/>
                </a:lnTo>
                <a:lnTo>
                  <a:pt x="173" y="156"/>
                </a:lnTo>
                <a:lnTo>
                  <a:pt x="189" y="140"/>
                </a:lnTo>
                <a:lnTo>
                  <a:pt x="207" y="127"/>
                </a:lnTo>
                <a:lnTo>
                  <a:pt x="228" y="119"/>
                </a:lnTo>
                <a:lnTo>
                  <a:pt x="252" y="114"/>
                </a:lnTo>
                <a:lnTo>
                  <a:pt x="276" y="112"/>
                </a:lnTo>
                <a:lnTo>
                  <a:pt x="298" y="116"/>
                </a:lnTo>
                <a:lnTo>
                  <a:pt x="322" y="123"/>
                </a:lnTo>
                <a:lnTo>
                  <a:pt x="344" y="133"/>
                </a:lnTo>
                <a:lnTo>
                  <a:pt x="362" y="148"/>
                </a:lnTo>
                <a:lnTo>
                  <a:pt x="378" y="168"/>
                </a:lnTo>
                <a:lnTo>
                  <a:pt x="391" y="190"/>
                </a:lnTo>
                <a:lnTo>
                  <a:pt x="399" y="218"/>
                </a:lnTo>
                <a:lnTo>
                  <a:pt x="402" y="249"/>
                </a:lnTo>
                <a:lnTo>
                  <a:pt x="467" y="249"/>
                </a:lnTo>
                <a:lnTo>
                  <a:pt x="465" y="228"/>
                </a:lnTo>
                <a:lnTo>
                  <a:pt x="460" y="206"/>
                </a:lnTo>
                <a:lnTo>
                  <a:pt x="452" y="184"/>
                </a:lnTo>
                <a:lnTo>
                  <a:pt x="442" y="160"/>
                </a:lnTo>
                <a:lnTo>
                  <a:pt x="598" y="30"/>
                </a:lnTo>
                <a:lnTo>
                  <a:pt x="811" y="21"/>
                </a:lnTo>
                <a:lnTo>
                  <a:pt x="809" y="47"/>
                </a:lnTo>
                <a:lnTo>
                  <a:pt x="843" y="50"/>
                </a:lnTo>
                <a:lnTo>
                  <a:pt x="860" y="50"/>
                </a:lnTo>
                <a:lnTo>
                  <a:pt x="875" y="50"/>
                </a:lnTo>
                <a:lnTo>
                  <a:pt x="892" y="50"/>
                </a:lnTo>
                <a:lnTo>
                  <a:pt x="905" y="50"/>
                </a:lnTo>
                <a:lnTo>
                  <a:pt x="924" y="50"/>
                </a:lnTo>
                <a:lnTo>
                  <a:pt x="909" y="83"/>
                </a:lnTo>
                <a:lnTo>
                  <a:pt x="892" y="83"/>
                </a:lnTo>
                <a:lnTo>
                  <a:pt x="905" y="50"/>
                </a:lnTo>
                <a:lnTo>
                  <a:pt x="892" y="50"/>
                </a:lnTo>
                <a:lnTo>
                  <a:pt x="878" y="83"/>
                </a:lnTo>
                <a:lnTo>
                  <a:pt x="860" y="83"/>
                </a:lnTo>
                <a:lnTo>
                  <a:pt x="875" y="50"/>
                </a:lnTo>
                <a:lnTo>
                  <a:pt x="860" y="50"/>
                </a:lnTo>
                <a:lnTo>
                  <a:pt x="848" y="83"/>
                </a:lnTo>
                <a:lnTo>
                  <a:pt x="830" y="83"/>
                </a:lnTo>
                <a:lnTo>
                  <a:pt x="843" y="50"/>
                </a:lnTo>
                <a:lnTo>
                  <a:pt x="809" y="47"/>
                </a:lnTo>
                <a:lnTo>
                  <a:pt x="802" y="103"/>
                </a:lnTo>
                <a:lnTo>
                  <a:pt x="785" y="105"/>
                </a:lnTo>
                <a:lnTo>
                  <a:pt x="790" y="116"/>
                </a:lnTo>
                <a:lnTo>
                  <a:pt x="799" y="112"/>
                </a:lnTo>
                <a:lnTo>
                  <a:pt x="814" y="109"/>
                </a:lnTo>
                <a:lnTo>
                  <a:pt x="831" y="108"/>
                </a:lnTo>
                <a:lnTo>
                  <a:pt x="850" y="107"/>
                </a:lnTo>
                <a:lnTo>
                  <a:pt x="867" y="107"/>
                </a:lnTo>
                <a:lnTo>
                  <a:pt x="882" y="109"/>
                </a:lnTo>
                <a:lnTo>
                  <a:pt x="892" y="114"/>
                </a:lnTo>
                <a:lnTo>
                  <a:pt x="896" y="122"/>
                </a:lnTo>
                <a:lnTo>
                  <a:pt x="892" y="126"/>
                </a:lnTo>
                <a:lnTo>
                  <a:pt x="882" y="129"/>
                </a:lnTo>
                <a:lnTo>
                  <a:pt x="867" y="130"/>
                </a:lnTo>
                <a:lnTo>
                  <a:pt x="848" y="130"/>
                </a:lnTo>
                <a:lnTo>
                  <a:pt x="831" y="130"/>
                </a:lnTo>
                <a:lnTo>
                  <a:pt x="815" y="130"/>
                </a:lnTo>
                <a:lnTo>
                  <a:pt x="803" y="129"/>
                </a:lnTo>
                <a:lnTo>
                  <a:pt x="797" y="129"/>
                </a:lnTo>
                <a:lnTo>
                  <a:pt x="806" y="146"/>
                </a:lnTo>
                <a:lnTo>
                  <a:pt x="810" y="160"/>
                </a:lnTo>
                <a:lnTo>
                  <a:pt x="809" y="172"/>
                </a:lnTo>
                <a:lnTo>
                  <a:pt x="805" y="184"/>
                </a:lnTo>
                <a:lnTo>
                  <a:pt x="829" y="183"/>
                </a:lnTo>
                <a:lnTo>
                  <a:pt x="843" y="168"/>
                </a:lnTo>
                <a:lnTo>
                  <a:pt x="831" y="154"/>
                </a:lnTo>
                <a:lnTo>
                  <a:pt x="846" y="154"/>
                </a:lnTo>
                <a:lnTo>
                  <a:pt x="860" y="168"/>
                </a:lnTo>
                <a:lnTo>
                  <a:pt x="848" y="183"/>
                </a:lnTo>
                <a:lnTo>
                  <a:pt x="829" y="183"/>
                </a:lnTo>
                <a:lnTo>
                  <a:pt x="805" y="184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20DE1D04-C54B-4468-A0C1-9876905FF029}" type="slidenum">
              <a:rPr lang="en-GB" altLang="it-IT"/>
              <a:pPr/>
              <a:t>29</a:t>
            </a:fld>
            <a:endParaRPr lang="en-GB" altLang="it-IT"/>
          </a:p>
        </p:txBody>
      </p:sp>
      <p:sp>
        <p:nvSpPr>
          <p:cNvPr id="7176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94688" cy="923925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000" smtClean="0"/>
              <a:t>Il nucleo della rete: commutazione di circuito</a:t>
            </a:r>
          </a:p>
        </p:txBody>
      </p:sp>
      <p:sp>
        <p:nvSpPr>
          <p:cNvPr id="717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42925" y="1406525"/>
            <a:ext cx="4029075" cy="4648200"/>
          </a:xfrm>
        </p:spPr>
        <p:txBody>
          <a:bodyPr/>
          <a:lstStyle/>
          <a:p>
            <a:pPr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Risorse punto-punto riservate alla “chiamata”</a:t>
            </a:r>
            <a:endParaRPr lang="en-GB" altLang="it-IT" smtClean="0">
              <a:solidFill>
                <a:srgbClr val="FF0000"/>
              </a:solidFill>
            </a:endParaRP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ampiezza di banda, capacità del commutatore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risorse dedicate: non c’è condivisione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prestazioni da circuito (garantite)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necessaria l’impostazione della chiamata</a:t>
            </a:r>
          </a:p>
        </p:txBody>
      </p:sp>
      <p:grpSp>
        <p:nvGrpSpPr>
          <p:cNvPr id="7178" name="Group 544"/>
          <p:cNvGrpSpPr>
            <a:grpSpLocks/>
          </p:cNvGrpSpPr>
          <p:nvPr/>
        </p:nvGrpSpPr>
        <p:grpSpPr bwMode="auto">
          <a:xfrm>
            <a:off x="4989513" y="1639888"/>
            <a:ext cx="3468687" cy="4167187"/>
            <a:chOff x="3143" y="1033"/>
            <a:chExt cx="2185" cy="2625"/>
          </a:xfrm>
        </p:grpSpPr>
        <p:sp>
          <p:nvSpPr>
            <p:cNvPr id="7181" name="Freeform 545"/>
            <p:cNvSpPr>
              <a:spLocks noChangeArrowheads="1"/>
            </p:cNvSpPr>
            <p:nvPr/>
          </p:nvSpPr>
          <p:spPr bwMode="auto">
            <a:xfrm>
              <a:off x="4227" y="2178"/>
              <a:ext cx="828" cy="425"/>
            </a:xfrm>
            <a:custGeom>
              <a:avLst/>
              <a:gdLst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" name="Freeform 546"/>
            <p:cNvSpPr>
              <a:spLocks noChangeArrowheads="1"/>
            </p:cNvSpPr>
            <p:nvPr/>
          </p:nvSpPr>
          <p:spPr bwMode="auto">
            <a:xfrm>
              <a:off x="4239" y="1217"/>
              <a:ext cx="1090" cy="658"/>
            </a:xfrm>
            <a:custGeom>
              <a:avLst/>
              <a:gdLst>
                <a:gd name="T0" fmla="*/ 424 w 765"/>
                <a:gd name="T1" fmla="*/ 10 h 459"/>
                <a:gd name="T2" fmla="*/ 288 w 765"/>
                <a:gd name="T3" fmla="*/ 70 h 459"/>
                <a:gd name="T4" fmla="*/ 96 w 765"/>
                <a:gd name="T5" fmla="*/ 100 h 459"/>
                <a:gd name="T6" fmla="*/ 14 w 765"/>
                <a:gd name="T7" fmla="*/ 336 h 459"/>
                <a:gd name="T8" fmla="*/ 180 w 765"/>
                <a:gd name="T9" fmla="*/ 444 h 459"/>
                <a:gd name="T10" fmla="*/ 346 w 765"/>
                <a:gd name="T11" fmla="*/ 426 h 459"/>
                <a:gd name="T12" fmla="*/ 584 w 765"/>
                <a:gd name="T13" fmla="*/ 444 h 459"/>
                <a:gd name="T14" fmla="*/ 698 w 765"/>
                <a:gd name="T15" fmla="*/ 434 h 459"/>
                <a:gd name="T16" fmla="*/ 752 w 765"/>
                <a:gd name="T17" fmla="*/ 372 h 459"/>
                <a:gd name="T18" fmla="*/ 750 w 765"/>
                <a:gd name="T19" fmla="*/ 158 h 459"/>
                <a:gd name="T20" fmla="*/ 662 w 765"/>
                <a:gd name="T21" fmla="*/ 34 h 459"/>
                <a:gd name="T22" fmla="*/ 424 w 765"/>
                <a:gd name="T23" fmla="*/ 10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CC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3" name="Freeform 547"/>
            <p:cNvSpPr>
              <a:spLocks noChangeArrowheads="1"/>
            </p:cNvSpPr>
            <p:nvPr/>
          </p:nvSpPr>
          <p:spPr bwMode="auto">
            <a:xfrm>
              <a:off x="3143" y="1033"/>
              <a:ext cx="1036" cy="675"/>
            </a:xfrm>
            <a:custGeom>
              <a:avLst/>
              <a:gdLst>
                <a:gd name="T0" fmla="*/ 648 w 1036"/>
                <a:gd name="T1" fmla="*/ 11 h 675"/>
                <a:gd name="T2" fmla="*/ 390 w 1036"/>
                <a:gd name="T3" fmla="*/ 53 h 675"/>
                <a:gd name="T4" fmla="*/ 206 w 1036"/>
                <a:gd name="T5" fmla="*/ 129 h 675"/>
                <a:gd name="T6" fmla="*/ 152 w 1036"/>
                <a:gd name="T7" fmla="*/ 229 h 675"/>
                <a:gd name="T8" fmla="*/ 22 w 1036"/>
                <a:gd name="T9" fmla="*/ 297 h 675"/>
                <a:gd name="T10" fmla="*/ 18 w 1036"/>
                <a:gd name="T11" fmla="*/ 459 h 675"/>
                <a:gd name="T12" fmla="*/ 132 w 1036"/>
                <a:gd name="T13" fmla="*/ 489 h 675"/>
                <a:gd name="T14" fmla="*/ 458 w 1036"/>
                <a:gd name="T15" fmla="*/ 489 h 675"/>
                <a:gd name="T16" fmla="*/ 598 w 1036"/>
                <a:gd name="T17" fmla="*/ 555 h 675"/>
                <a:gd name="T18" fmla="*/ 752 w 1036"/>
                <a:gd name="T19" fmla="*/ 657 h 675"/>
                <a:gd name="T20" fmla="*/ 870 w 1036"/>
                <a:gd name="T21" fmla="*/ 661 h 675"/>
                <a:gd name="T22" fmla="*/ 952 w 1036"/>
                <a:gd name="T23" fmla="*/ 603 h 675"/>
                <a:gd name="T24" fmla="*/ 992 w 1036"/>
                <a:gd name="T25" fmla="*/ 445 h 675"/>
                <a:gd name="T26" fmla="*/ 1018 w 1036"/>
                <a:gd name="T27" fmla="*/ 291 h 675"/>
                <a:gd name="T28" fmla="*/ 1022 w 1036"/>
                <a:gd name="T29" fmla="*/ 107 h 675"/>
                <a:gd name="T30" fmla="*/ 934 w 1036"/>
                <a:gd name="T31" fmla="*/ 17 h 675"/>
                <a:gd name="T32" fmla="*/ 776 w 1036"/>
                <a:gd name="T33" fmla="*/ 3 h 675"/>
                <a:gd name="T34" fmla="*/ 648 w 1036"/>
                <a:gd name="T35" fmla="*/ 11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184" name="Group 548"/>
            <p:cNvGrpSpPr>
              <a:grpSpLocks/>
            </p:cNvGrpSpPr>
            <p:nvPr/>
          </p:nvGrpSpPr>
          <p:grpSpPr bwMode="auto">
            <a:xfrm>
              <a:off x="3198" y="1874"/>
              <a:ext cx="918" cy="587"/>
              <a:chOff x="3198" y="1874"/>
              <a:chExt cx="918" cy="587"/>
            </a:xfrm>
          </p:grpSpPr>
          <p:sp>
            <p:nvSpPr>
              <p:cNvPr id="7491" name="Rectangle 549"/>
              <p:cNvSpPr>
                <a:spLocks noChangeArrowheads="1"/>
              </p:cNvSpPr>
              <p:nvPr/>
            </p:nvSpPr>
            <p:spPr bwMode="auto">
              <a:xfrm>
                <a:off x="3345" y="2040"/>
                <a:ext cx="622" cy="422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92" name="AutoShape 550"/>
              <p:cNvSpPr>
                <a:spLocks noChangeArrowheads="1"/>
              </p:cNvSpPr>
              <p:nvPr/>
            </p:nvSpPr>
            <p:spPr bwMode="auto">
              <a:xfrm>
                <a:off x="3198" y="1874"/>
                <a:ext cx="919" cy="200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7185" name="Group 551"/>
            <p:cNvGrpSpPr>
              <a:grpSpLocks/>
            </p:cNvGrpSpPr>
            <p:nvPr/>
          </p:nvGrpSpPr>
          <p:grpSpPr bwMode="auto">
            <a:xfrm>
              <a:off x="3637" y="1152"/>
              <a:ext cx="216" cy="336"/>
              <a:chOff x="3637" y="1152"/>
              <a:chExt cx="216" cy="336"/>
            </a:xfrm>
          </p:grpSpPr>
          <p:sp>
            <p:nvSpPr>
              <p:cNvPr id="7461" name="Line 552"/>
              <p:cNvSpPr>
                <a:spLocks noChangeShapeType="1"/>
              </p:cNvSpPr>
              <p:nvPr/>
            </p:nvSpPr>
            <p:spPr bwMode="auto">
              <a:xfrm flipH="1">
                <a:off x="3687" y="1273"/>
                <a:ext cx="60" cy="19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2" name="Line 553"/>
              <p:cNvSpPr>
                <a:spLocks noChangeShapeType="1"/>
              </p:cNvSpPr>
              <p:nvPr/>
            </p:nvSpPr>
            <p:spPr bwMode="auto">
              <a:xfrm>
                <a:off x="3746" y="1273"/>
                <a:ext cx="58" cy="19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3" name="Line 554"/>
              <p:cNvSpPr>
                <a:spLocks noChangeShapeType="1"/>
              </p:cNvSpPr>
              <p:nvPr/>
            </p:nvSpPr>
            <p:spPr bwMode="auto">
              <a:xfrm>
                <a:off x="3688" y="1468"/>
                <a:ext cx="58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4" name="Line 555"/>
              <p:cNvSpPr>
                <a:spLocks noChangeShapeType="1"/>
              </p:cNvSpPr>
              <p:nvPr/>
            </p:nvSpPr>
            <p:spPr bwMode="auto">
              <a:xfrm flipH="1">
                <a:off x="3744" y="1468"/>
                <a:ext cx="60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5" name="Line 556"/>
              <p:cNvSpPr>
                <a:spLocks noChangeShapeType="1"/>
              </p:cNvSpPr>
              <p:nvPr/>
            </p:nvSpPr>
            <p:spPr bwMode="auto">
              <a:xfrm>
                <a:off x="3746" y="1277"/>
                <a:ext cx="1" cy="21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6" name="Line 557"/>
              <p:cNvSpPr>
                <a:spLocks noChangeShapeType="1"/>
              </p:cNvSpPr>
              <p:nvPr/>
            </p:nvSpPr>
            <p:spPr bwMode="auto">
              <a:xfrm flipV="1">
                <a:off x="3688" y="1446"/>
                <a:ext cx="58" cy="2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7" name="Line 558"/>
              <p:cNvSpPr>
                <a:spLocks noChangeShapeType="1"/>
              </p:cNvSpPr>
              <p:nvPr/>
            </p:nvSpPr>
            <p:spPr bwMode="auto">
              <a:xfrm flipH="1" flipV="1">
                <a:off x="3744" y="1446"/>
                <a:ext cx="60" cy="2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8" name="Line 559"/>
              <p:cNvSpPr>
                <a:spLocks noChangeShapeType="1"/>
              </p:cNvSpPr>
              <p:nvPr/>
            </p:nvSpPr>
            <p:spPr bwMode="auto">
              <a:xfrm>
                <a:off x="3712" y="1383"/>
                <a:ext cx="33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9" name="Line 560"/>
              <p:cNvSpPr>
                <a:spLocks noChangeShapeType="1"/>
              </p:cNvSpPr>
              <p:nvPr/>
            </p:nvSpPr>
            <p:spPr bwMode="auto">
              <a:xfrm flipV="1">
                <a:off x="3746" y="1382"/>
                <a:ext cx="35" cy="1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0" name="Line 561"/>
              <p:cNvSpPr>
                <a:spLocks noChangeShapeType="1"/>
              </p:cNvSpPr>
              <p:nvPr/>
            </p:nvSpPr>
            <p:spPr bwMode="auto">
              <a:xfrm>
                <a:off x="3701" y="1412"/>
                <a:ext cx="43" cy="2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1" name="Line 562"/>
              <p:cNvSpPr>
                <a:spLocks noChangeShapeType="1"/>
              </p:cNvSpPr>
              <p:nvPr/>
            </p:nvSpPr>
            <p:spPr bwMode="auto">
              <a:xfrm flipV="1">
                <a:off x="3746" y="1415"/>
                <a:ext cx="43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2" name="Line 563"/>
              <p:cNvSpPr>
                <a:spLocks noChangeShapeType="1"/>
              </p:cNvSpPr>
              <p:nvPr/>
            </p:nvSpPr>
            <p:spPr bwMode="auto">
              <a:xfrm flipV="1">
                <a:off x="3746" y="1353"/>
                <a:ext cx="22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3" name="Line 564"/>
              <p:cNvSpPr>
                <a:spLocks noChangeShapeType="1"/>
              </p:cNvSpPr>
              <p:nvPr/>
            </p:nvSpPr>
            <p:spPr bwMode="auto">
              <a:xfrm flipV="1">
                <a:off x="3746" y="1312"/>
                <a:ext cx="14" cy="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4" name="Line 565"/>
              <p:cNvSpPr>
                <a:spLocks noChangeShapeType="1"/>
              </p:cNvSpPr>
              <p:nvPr/>
            </p:nvSpPr>
            <p:spPr bwMode="auto">
              <a:xfrm>
                <a:off x="3721" y="1351"/>
                <a:ext cx="27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5" name="Line 566"/>
              <p:cNvSpPr>
                <a:spLocks noChangeShapeType="1"/>
              </p:cNvSpPr>
              <p:nvPr/>
            </p:nvSpPr>
            <p:spPr bwMode="auto">
              <a:xfrm>
                <a:off x="3733" y="1312"/>
                <a:ext cx="15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476" name="Group 567"/>
              <p:cNvGrpSpPr>
                <a:grpSpLocks/>
              </p:cNvGrpSpPr>
              <p:nvPr/>
            </p:nvGrpSpPr>
            <p:grpSpPr bwMode="auto">
              <a:xfrm>
                <a:off x="3756" y="1263"/>
                <a:ext cx="98" cy="24"/>
                <a:chOff x="3756" y="1263"/>
                <a:chExt cx="98" cy="24"/>
              </a:xfrm>
            </p:grpSpPr>
            <p:sp>
              <p:nvSpPr>
                <p:cNvPr id="7487" name="Line 568"/>
                <p:cNvSpPr>
                  <a:spLocks noChangeShapeType="1"/>
                </p:cNvSpPr>
                <p:nvPr/>
              </p:nvSpPr>
              <p:spPr bwMode="auto">
                <a:xfrm>
                  <a:off x="3756" y="1288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8" name="Line 569"/>
                <p:cNvSpPr>
                  <a:spLocks noChangeShapeType="1"/>
                </p:cNvSpPr>
                <p:nvPr/>
              </p:nvSpPr>
              <p:spPr bwMode="auto">
                <a:xfrm flipV="1">
                  <a:off x="3762" y="1261"/>
                  <a:ext cx="61" cy="12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9" name="Line 570"/>
                <p:cNvSpPr>
                  <a:spLocks noChangeShapeType="1"/>
                </p:cNvSpPr>
                <p:nvPr/>
              </p:nvSpPr>
              <p:spPr bwMode="auto">
                <a:xfrm flipH="1">
                  <a:off x="3792" y="1264"/>
                  <a:ext cx="31" cy="19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0" name="Line 571"/>
                <p:cNvSpPr>
                  <a:spLocks noChangeShapeType="1"/>
                </p:cNvSpPr>
                <p:nvPr/>
              </p:nvSpPr>
              <p:spPr bwMode="auto">
                <a:xfrm flipV="1">
                  <a:off x="3794" y="1273"/>
                  <a:ext cx="61" cy="12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77" name="Group 572"/>
              <p:cNvGrpSpPr>
                <a:grpSpLocks/>
              </p:cNvGrpSpPr>
              <p:nvPr/>
            </p:nvGrpSpPr>
            <p:grpSpPr bwMode="auto">
              <a:xfrm>
                <a:off x="3742" y="1152"/>
                <a:ext cx="14" cy="109"/>
                <a:chOff x="3742" y="1152"/>
                <a:chExt cx="14" cy="109"/>
              </a:xfrm>
            </p:grpSpPr>
            <p:sp>
              <p:nvSpPr>
                <p:cNvPr id="7483" name="Line 573"/>
                <p:cNvSpPr>
                  <a:spLocks noChangeShapeType="1"/>
                </p:cNvSpPr>
                <p:nvPr/>
              </p:nvSpPr>
              <p:spPr bwMode="auto">
                <a:xfrm>
                  <a:off x="3742" y="1152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4" name="Line 574"/>
                <p:cNvSpPr>
                  <a:spLocks noChangeShapeType="1"/>
                </p:cNvSpPr>
                <p:nvPr/>
              </p:nvSpPr>
              <p:spPr bwMode="auto">
                <a:xfrm flipH="1">
                  <a:off x="3755" y="1161"/>
                  <a:ext cx="3" cy="6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5" name="Line 575"/>
                <p:cNvSpPr>
                  <a:spLocks noChangeShapeType="1"/>
                </p:cNvSpPr>
                <p:nvPr/>
              </p:nvSpPr>
              <p:spPr bwMode="auto">
                <a:xfrm flipH="1" flipV="1">
                  <a:off x="3744" y="1195"/>
                  <a:ext cx="14" cy="34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6" name="Line 576"/>
                <p:cNvSpPr>
                  <a:spLocks noChangeShapeType="1"/>
                </p:cNvSpPr>
                <p:nvPr/>
              </p:nvSpPr>
              <p:spPr bwMode="auto">
                <a:xfrm flipH="1">
                  <a:off x="3742" y="1196"/>
                  <a:ext cx="3" cy="6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78" name="Group 577"/>
              <p:cNvGrpSpPr>
                <a:grpSpLocks/>
              </p:cNvGrpSpPr>
              <p:nvPr/>
            </p:nvGrpSpPr>
            <p:grpSpPr bwMode="auto">
              <a:xfrm>
                <a:off x="3637" y="1254"/>
                <a:ext cx="98" cy="24"/>
                <a:chOff x="3637" y="1254"/>
                <a:chExt cx="98" cy="24"/>
              </a:xfrm>
            </p:grpSpPr>
            <p:sp>
              <p:nvSpPr>
                <p:cNvPr id="7479" name="Line 578"/>
                <p:cNvSpPr>
                  <a:spLocks noChangeShapeType="1"/>
                </p:cNvSpPr>
                <p:nvPr/>
              </p:nvSpPr>
              <p:spPr bwMode="auto">
                <a:xfrm>
                  <a:off x="3736" y="1254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0" name="Line 579"/>
                <p:cNvSpPr>
                  <a:spLocks noChangeShapeType="1"/>
                </p:cNvSpPr>
                <p:nvPr/>
              </p:nvSpPr>
              <p:spPr bwMode="auto">
                <a:xfrm flipH="1">
                  <a:off x="3667" y="1270"/>
                  <a:ext cx="63" cy="10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1" name="Line 580"/>
                <p:cNvSpPr>
                  <a:spLocks noChangeShapeType="1"/>
                </p:cNvSpPr>
                <p:nvPr/>
              </p:nvSpPr>
              <p:spPr bwMode="auto">
                <a:xfrm flipV="1">
                  <a:off x="3670" y="1259"/>
                  <a:ext cx="29" cy="21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2" name="Line 581"/>
                <p:cNvSpPr>
                  <a:spLocks noChangeShapeType="1"/>
                </p:cNvSpPr>
                <p:nvPr/>
              </p:nvSpPr>
              <p:spPr bwMode="auto">
                <a:xfrm flipH="1">
                  <a:off x="3636" y="1259"/>
                  <a:ext cx="63" cy="10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186" name="Group 582"/>
            <p:cNvGrpSpPr>
              <a:grpSpLocks/>
            </p:cNvGrpSpPr>
            <p:nvPr/>
          </p:nvGrpSpPr>
          <p:grpSpPr bwMode="auto">
            <a:xfrm>
              <a:off x="3189" y="1364"/>
              <a:ext cx="435" cy="113"/>
              <a:chOff x="3189" y="1364"/>
              <a:chExt cx="435" cy="113"/>
            </a:xfrm>
          </p:grpSpPr>
          <p:pic>
            <p:nvPicPr>
              <p:cNvPr id="7458" name="Picture 58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99" y="1364"/>
                <a:ext cx="326" cy="11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7459" name="Line 584"/>
              <p:cNvSpPr>
                <a:spLocks noChangeShapeType="1"/>
              </p:cNvSpPr>
              <p:nvPr/>
            </p:nvSpPr>
            <p:spPr bwMode="auto">
              <a:xfrm flipH="1">
                <a:off x="3209" y="1399"/>
                <a:ext cx="6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0" name="Line 585"/>
              <p:cNvSpPr>
                <a:spLocks noChangeShapeType="1"/>
              </p:cNvSpPr>
              <p:nvPr/>
            </p:nvSpPr>
            <p:spPr bwMode="auto">
              <a:xfrm flipH="1">
                <a:off x="3188" y="1380"/>
                <a:ext cx="98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7187" name="Picture 58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5" y="1183"/>
              <a:ext cx="232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7188" name="Group 587"/>
            <p:cNvGrpSpPr>
              <a:grpSpLocks/>
            </p:cNvGrpSpPr>
            <p:nvPr/>
          </p:nvGrpSpPr>
          <p:grpSpPr bwMode="auto">
            <a:xfrm>
              <a:off x="3846" y="1069"/>
              <a:ext cx="255" cy="268"/>
              <a:chOff x="3846" y="1069"/>
              <a:chExt cx="255" cy="268"/>
            </a:xfrm>
          </p:grpSpPr>
          <p:pic>
            <p:nvPicPr>
              <p:cNvPr id="7456" name="Picture 58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46" y="1069"/>
                <a:ext cx="238" cy="2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7457" name="Picture 589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884" y="1140"/>
                <a:ext cx="218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7189" name="Group 590"/>
            <p:cNvGrpSpPr>
              <a:grpSpLocks/>
            </p:cNvGrpSpPr>
            <p:nvPr/>
          </p:nvGrpSpPr>
          <p:grpSpPr bwMode="auto">
            <a:xfrm>
              <a:off x="4304" y="2253"/>
              <a:ext cx="227" cy="107"/>
              <a:chOff x="4304" y="2253"/>
              <a:chExt cx="227" cy="107"/>
            </a:xfrm>
          </p:grpSpPr>
          <p:sp>
            <p:nvSpPr>
              <p:cNvPr id="7443" name="Oval 591"/>
              <p:cNvSpPr>
                <a:spLocks noChangeArrowheads="1"/>
              </p:cNvSpPr>
              <p:nvPr/>
            </p:nvSpPr>
            <p:spPr bwMode="auto">
              <a:xfrm>
                <a:off x="4306" y="230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44" name="Line 592"/>
              <p:cNvSpPr>
                <a:spLocks noChangeShapeType="1"/>
              </p:cNvSpPr>
              <p:nvPr/>
            </p:nvSpPr>
            <p:spPr bwMode="auto">
              <a:xfrm>
                <a:off x="4306" y="229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45" name="Line 593"/>
              <p:cNvSpPr>
                <a:spLocks noChangeShapeType="1"/>
              </p:cNvSpPr>
              <p:nvPr/>
            </p:nvSpPr>
            <p:spPr bwMode="auto">
              <a:xfrm>
                <a:off x="4532" y="229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46" name="Rectangle 594"/>
              <p:cNvSpPr>
                <a:spLocks noChangeArrowheads="1"/>
              </p:cNvSpPr>
              <p:nvPr/>
            </p:nvSpPr>
            <p:spPr bwMode="auto">
              <a:xfrm>
                <a:off x="4306" y="229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47" name="Oval 595"/>
              <p:cNvSpPr>
                <a:spLocks noChangeArrowheads="1"/>
              </p:cNvSpPr>
              <p:nvPr/>
            </p:nvSpPr>
            <p:spPr bwMode="auto">
              <a:xfrm>
                <a:off x="4304" y="225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448" name="Group 596"/>
              <p:cNvGrpSpPr>
                <a:grpSpLocks/>
              </p:cNvGrpSpPr>
              <p:nvPr/>
            </p:nvGrpSpPr>
            <p:grpSpPr bwMode="auto">
              <a:xfrm>
                <a:off x="4358" y="2268"/>
                <a:ext cx="111" cy="40"/>
                <a:chOff x="4358" y="2268"/>
                <a:chExt cx="111" cy="40"/>
              </a:xfrm>
            </p:grpSpPr>
            <p:sp>
              <p:nvSpPr>
                <p:cNvPr id="7453" name="Line 597"/>
                <p:cNvSpPr>
                  <a:spLocks noChangeShapeType="1"/>
                </p:cNvSpPr>
                <p:nvPr/>
              </p:nvSpPr>
              <p:spPr bwMode="auto">
                <a:xfrm flipV="1">
                  <a:off x="4358" y="226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54" name="Line 598"/>
                <p:cNvSpPr>
                  <a:spLocks noChangeShapeType="1"/>
                </p:cNvSpPr>
                <p:nvPr/>
              </p:nvSpPr>
              <p:spPr bwMode="auto">
                <a:xfrm>
                  <a:off x="4435" y="230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55" name="Line 599"/>
                <p:cNvSpPr>
                  <a:spLocks noChangeShapeType="1"/>
                </p:cNvSpPr>
                <p:nvPr/>
              </p:nvSpPr>
              <p:spPr bwMode="auto">
                <a:xfrm>
                  <a:off x="4395" y="226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49" name="Group 600"/>
              <p:cNvGrpSpPr>
                <a:grpSpLocks/>
              </p:cNvGrpSpPr>
              <p:nvPr/>
            </p:nvGrpSpPr>
            <p:grpSpPr bwMode="auto">
              <a:xfrm>
                <a:off x="4358" y="2267"/>
                <a:ext cx="111" cy="40"/>
                <a:chOff x="4358" y="2267"/>
                <a:chExt cx="111" cy="40"/>
              </a:xfrm>
            </p:grpSpPr>
            <p:sp>
              <p:nvSpPr>
                <p:cNvPr id="7450" name="Line 601"/>
                <p:cNvSpPr>
                  <a:spLocks noChangeShapeType="1"/>
                </p:cNvSpPr>
                <p:nvPr/>
              </p:nvSpPr>
              <p:spPr bwMode="auto">
                <a:xfrm>
                  <a:off x="4358" y="230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51" name="Line 602"/>
                <p:cNvSpPr>
                  <a:spLocks noChangeShapeType="1"/>
                </p:cNvSpPr>
                <p:nvPr/>
              </p:nvSpPr>
              <p:spPr bwMode="auto">
                <a:xfrm>
                  <a:off x="4435" y="226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52" name="Line 603"/>
                <p:cNvSpPr>
                  <a:spLocks noChangeShapeType="1"/>
                </p:cNvSpPr>
                <p:nvPr/>
              </p:nvSpPr>
              <p:spPr bwMode="auto">
                <a:xfrm flipV="1">
                  <a:off x="4395" y="2266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190" name="Group 604"/>
            <p:cNvGrpSpPr>
              <a:grpSpLocks/>
            </p:cNvGrpSpPr>
            <p:nvPr/>
          </p:nvGrpSpPr>
          <p:grpSpPr bwMode="auto">
            <a:xfrm>
              <a:off x="4528" y="2429"/>
              <a:ext cx="227" cy="107"/>
              <a:chOff x="4528" y="2429"/>
              <a:chExt cx="227" cy="107"/>
            </a:xfrm>
          </p:grpSpPr>
          <p:sp>
            <p:nvSpPr>
              <p:cNvPr id="7430" name="Oval 605"/>
              <p:cNvSpPr>
                <a:spLocks noChangeArrowheads="1"/>
              </p:cNvSpPr>
              <p:nvPr/>
            </p:nvSpPr>
            <p:spPr bwMode="auto">
              <a:xfrm>
                <a:off x="4530" y="2477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31" name="Line 606"/>
              <p:cNvSpPr>
                <a:spLocks noChangeShapeType="1"/>
              </p:cNvSpPr>
              <p:nvPr/>
            </p:nvSpPr>
            <p:spPr bwMode="auto">
              <a:xfrm>
                <a:off x="4530" y="2472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32" name="Line 607"/>
              <p:cNvSpPr>
                <a:spLocks noChangeShapeType="1"/>
              </p:cNvSpPr>
              <p:nvPr/>
            </p:nvSpPr>
            <p:spPr bwMode="auto">
              <a:xfrm>
                <a:off x="4756" y="2472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33" name="Rectangle 608"/>
              <p:cNvSpPr>
                <a:spLocks noChangeArrowheads="1"/>
              </p:cNvSpPr>
              <p:nvPr/>
            </p:nvSpPr>
            <p:spPr bwMode="auto">
              <a:xfrm>
                <a:off x="4530" y="2472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34" name="Oval 609"/>
              <p:cNvSpPr>
                <a:spLocks noChangeArrowheads="1"/>
              </p:cNvSpPr>
              <p:nvPr/>
            </p:nvSpPr>
            <p:spPr bwMode="auto">
              <a:xfrm>
                <a:off x="4528" y="2429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435" name="Group 610"/>
              <p:cNvGrpSpPr>
                <a:grpSpLocks/>
              </p:cNvGrpSpPr>
              <p:nvPr/>
            </p:nvGrpSpPr>
            <p:grpSpPr bwMode="auto">
              <a:xfrm>
                <a:off x="4582" y="2444"/>
                <a:ext cx="111" cy="40"/>
                <a:chOff x="4582" y="2444"/>
                <a:chExt cx="111" cy="40"/>
              </a:xfrm>
            </p:grpSpPr>
            <p:sp>
              <p:nvSpPr>
                <p:cNvPr id="7440" name="Line 611"/>
                <p:cNvSpPr>
                  <a:spLocks noChangeShapeType="1"/>
                </p:cNvSpPr>
                <p:nvPr/>
              </p:nvSpPr>
              <p:spPr bwMode="auto">
                <a:xfrm flipV="1">
                  <a:off x="4582" y="2443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41" name="Line 612"/>
                <p:cNvSpPr>
                  <a:spLocks noChangeShapeType="1"/>
                </p:cNvSpPr>
                <p:nvPr/>
              </p:nvSpPr>
              <p:spPr bwMode="auto">
                <a:xfrm>
                  <a:off x="4659" y="2485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42" name="Line 613"/>
                <p:cNvSpPr>
                  <a:spLocks noChangeShapeType="1"/>
                </p:cNvSpPr>
                <p:nvPr/>
              </p:nvSpPr>
              <p:spPr bwMode="auto">
                <a:xfrm>
                  <a:off x="4619" y="2445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36" name="Group 614"/>
              <p:cNvGrpSpPr>
                <a:grpSpLocks/>
              </p:cNvGrpSpPr>
              <p:nvPr/>
            </p:nvGrpSpPr>
            <p:grpSpPr bwMode="auto">
              <a:xfrm>
                <a:off x="4582" y="2443"/>
                <a:ext cx="111" cy="40"/>
                <a:chOff x="4582" y="2443"/>
                <a:chExt cx="111" cy="40"/>
              </a:xfrm>
            </p:grpSpPr>
            <p:sp>
              <p:nvSpPr>
                <p:cNvPr id="7437" name="Line 615"/>
                <p:cNvSpPr>
                  <a:spLocks noChangeShapeType="1"/>
                </p:cNvSpPr>
                <p:nvPr/>
              </p:nvSpPr>
              <p:spPr bwMode="auto">
                <a:xfrm>
                  <a:off x="4582" y="2484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38" name="Line 616"/>
                <p:cNvSpPr>
                  <a:spLocks noChangeShapeType="1"/>
                </p:cNvSpPr>
                <p:nvPr/>
              </p:nvSpPr>
              <p:spPr bwMode="auto">
                <a:xfrm>
                  <a:off x="4659" y="2443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39" name="Line 617"/>
                <p:cNvSpPr>
                  <a:spLocks noChangeShapeType="1"/>
                </p:cNvSpPr>
                <p:nvPr/>
              </p:nvSpPr>
              <p:spPr bwMode="auto">
                <a:xfrm flipV="1">
                  <a:off x="4619" y="2442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191" name="Group 618"/>
            <p:cNvGrpSpPr>
              <a:grpSpLocks/>
            </p:cNvGrpSpPr>
            <p:nvPr/>
          </p:nvGrpSpPr>
          <p:grpSpPr bwMode="auto">
            <a:xfrm>
              <a:off x="4704" y="2261"/>
              <a:ext cx="227" cy="107"/>
              <a:chOff x="4704" y="2261"/>
              <a:chExt cx="227" cy="107"/>
            </a:xfrm>
          </p:grpSpPr>
          <p:sp>
            <p:nvSpPr>
              <p:cNvPr id="7417" name="Oval 619"/>
              <p:cNvSpPr>
                <a:spLocks noChangeArrowheads="1"/>
              </p:cNvSpPr>
              <p:nvPr/>
            </p:nvSpPr>
            <p:spPr bwMode="auto">
              <a:xfrm>
                <a:off x="4706" y="2309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18" name="Line 620"/>
              <p:cNvSpPr>
                <a:spLocks noChangeShapeType="1"/>
              </p:cNvSpPr>
              <p:nvPr/>
            </p:nvSpPr>
            <p:spPr bwMode="auto">
              <a:xfrm>
                <a:off x="4706" y="2304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19" name="Line 621"/>
              <p:cNvSpPr>
                <a:spLocks noChangeShapeType="1"/>
              </p:cNvSpPr>
              <p:nvPr/>
            </p:nvSpPr>
            <p:spPr bwMode="auto">
              <a:xfrm>
                <a:off x="4932" y="2304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20" name="Rectangle 622"/>
              <p:cNvSpPr>
                <a:spLocks noChangeArrowheads="1"/>
              </p:cNvSpPr>
              <p:nvPr/>
            </p:nvSpPr>
            <p:spPr bwMode="auto">
              <a:xfrm>
                <a:off x="4706" y="2304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21" name="Oval 623"/>
              <p:cNvSpPr>
                <a:spLocks noChangeArrowheads="1"/>
              </p:cNvSpPr>
              <p:nvPr/>
            </p:nvSpPr>
            <p:spPr bwMode="auto">
              <a:xfrm>
                <a:off x="4704" y="2261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422" name="Group 624"/>
              <p:cNvGrpSpPr>
                <a:grpSpLocks/>
              </p:cNvGrpSpPr>
              <p:nvPr/>
            </p:nvGrpSpPr>
            <p:grpSpPr bwMode="auto">
              <a:xfrm>
                <a:off x="4758" y="2276"/>
                <a:ext cx="111" cy="40"/>
                <a:chOff x="4758" y="2276"/>
                <a:chExt cx="111" cy="40"/>
              </a:xfrm>
            </p:grpSpPr>
            <p:sp>
              <p:nvSpPr>
                <p:cNvPr id="7427" name="Line 625"/>
                <p:cNvSpPr>
                  <a:spLocks noChangeShapeType="1"/>
                </p:cNvSpPr>
                <p:nvPr/>
              </p:nvSpPr>
              <p:spPr bwMode="auto">
                <a:xfrm flipV="1">
                  <a:off x="4758" y="2275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28" name="Line 626"/>
                <p:cNvSpPr>
                  <a:spLocks noChangeShapeType="1"/>
                </p:cNvSpPr>
                <p:nvPr/>
              </p:nvSpPr>
              <p:spPr bwMode="auto">
                <a:xfrm>
                  <a:off x="4835" y="231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29" name="Line 627"/>
                <p:cNvSpPr>
                  <a:spLocks noChangeShapeType="1"/>
                </p:cNvSpPr>
                <p:nvPr/>
              </p:nvSpPr>
              <p:spPr bwMode="auto">
                <a:xfrm>
                  <a:off x="4795" y="2277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23" name="Group 628"/>
              <p:cNvGrpSpPr>
                <a:grpSpLocks/>
              </p:cNvGrpSpPr>
              <p:nvPr/>
            </p:nvGrpSpPr>
            <p:grpSpPr bwMode="auto">
              <a:xfrm>
                <a:off x="4758" y="2276"/>
                <a:ext cx="111" cy="40"/>
                <a:chOff x="4758" y="2276"/>
                <a:chExt cx="111" cy="40"/>
              </a:xfrm>
            </p:grpSpPr>
            <p:sp>
              <p:nvSpPr>
                <p:cNvPr id="7424" name="Line 629"/>
                <p:cNvSpPr>
                  <a:spLocks noChangeShapeType="1"/>
                </p:cNvSpPr>
                <p:nvPr/>
              </p:nvSpPr>
              <p:spPr bwMode="auto">
                <a:xfrm>
                  <a:off x="4758" y="2316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25" name="Line 630"/>
                <p:cNvSpPr>
                  <a:spLocks noChangeShapeType="1"/>
                </p:cNvSpPr>
                <p:nvPr/>
              </p:nvSpPr>
              <p:spPr bwMode="auto">
                <a:xfrm>
                  <a:off x="4835" y="2276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26" name="Line 631"/>
                <p:cNvSpPr>
                  <a:spLocks noChangeShapeType="1"/>
                </p:cNvSpPr>
                <p:nvPr/>
              </p:nvSpPr>
              <p:spPr bwMode="auto">
                <a:xfrm flipV="1">
                  <a:off x="4795" y="2275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192" name="Group 632"/>
            <p:cNvGrpSpPr>
              <a:grpSpLocks/>
            </p:cNvGrpSpPr>
            <p:nvPr/>
          </p:nvGrpSpPr>
          <p:grpSpPr bwMode="auto">
            <a:xfrm>
              <a:off x="4367" y="1532"/>
              <a:ext cx="220" cy="100"/>
              <a:chOff x="4367" y="1532"/>
              <a:chExt cx="220" cy="100"/>
            </a:xfrm>
          </p:grpSpPr>
          <p:sp>
            <p:nvSpPr>
              <p:cNvPr id="7404" name="Oval 633"/>
              <p:cNvSpPr>
                <a:spLocks noChangeArrowheads="1"/>
              </p:cNvSpPr>
              <p:nvPr/>
            </p:nvSpPr>
            <p:spPr bwMode="auto">
              <a:xfrm>
                <a:off x="4369" y="1577"/>
                <a:ext cx="219" cy="56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05" name="Line 634"/>
              <p:cNvSpPr>
                <a:spLocks noChangeShapeType="1"/>
              </p:cNvSpPr>
              <p:nvPr/>
            </p:nvSpPr>
            <p:spPr bwMode="auto">
              <a:xfrm>
                <a:off x="4369" y="1572"/>
                <a:ext cx="1" cy="35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06" name="Line 635"/>
              <p:cNvSpPr>
                <a:spLocks noChangeShapeType="1"/>
              </p:cNvSpPr>
              <p:nvPr/>
            </p:nvSpPr>
            <p:spPr bwMode="auto">
              <a:xfrm>
                <a:off x="4588" y="1572"/>
                <a:ext cx="1" cy="35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07" name="Rectangle 636"/>
              <p:cNvSpPr>
                <a:spLocks noChangeArrowheads="1"/>
              </p:cNvSpPr>
              <p:nvPr/>
            </p:nvSpPr>
            <p:spPr bwMode="auto">
              <a:xfrm>
                <a:off x="4369" y="1572"/>
                <a:ext cx="217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08" name="Oval 637"/>
              <p:cNvSpPr>
                <a:spLocks noChangeArrowheads="1"/>
              </p:cNvSpPr>
              <p:nvPr/>
            </p:nvSpPr>
            <p:spPr bwMode="auto">
              <a:xfrm>
                <a:off x="4367" y="1532"/>
                <a:ext cx="219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409" name="Group 638"/>
              <p:cNvGrpSpPr>
                <a:grpSpLocks/>
              </p:cNvGrpSpPr>
              <p:nvPr/>
            </p:nvGrpSpPr>
            <p:grpSpPr bwMode="auto">
              <a:xfrm>
                <a:off x="4420" y="1546"/>
                <a:ext cx="107" cy="37"/>
                <a:chOff x="4420" y="1546"/>
                <a:chExt cx="107" cy="37"/>
              </a:xfrm>
            </p:grpSpPr>
            <p:sp>
              <p:nvSpPr>
                <p:cNvPr id="7414" name="Line 639"/>
                <p:cNvSpPr>
                  <a:spLocks noChangeShapeType="1"/>
                </p:cNvSpPr>
                <p:nvPr/>
              </p:nvSpPr>
              <p:spPr bwMode="auto">
                <a:xfrm flipV="1">
                  <a:off x="4420" y="1545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15" name="Line 640"/>
                <p:cNvSpPr>
                  <a:spLocks noChangeShapeType="1"/>
                </p:cNvSpPr>
                <p:nvPr/>
              </p:nvSpPr>
              <p:spPr bwMode="auto">
                <a:xfrm>
                  <a:off x="4494" y="1584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16" name="Line 641"/>
                <p:cNvSpPr>
                  <a:spLocks noChangeShapeType="1"/>
                </p:cNvSpPr>
                <p:nvPr/>
              </p:nvSpPr>
              <p:spPr bwMode="auto">
                <a:xfrm>
                  <a:off x="4455" y="1547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10" name="Group 642"/>
              <p:cNvGrpSpPr>
                <a:grpSpLocks/>
              </p:cNvGrpSpPr>
              <p:nvPr/>
            </p:nvGrpSpPr>
            <p:grpSpPr bwMode="auto">
              <a:xfrm>
                <a:off x="4420" y="1546"/>
                <a:ext cx="107" cy="37"/>
                <a:chOff x="4420" y="1546"/>
                <a:chExt cx="107" cy="37"/>
              </a:xfrm>
            </p:grpSpPr>
            <p:sp>
              <p:nvSpPr>
                <p:cNvPr id="7411" name="Line 643"/>
                <p:cNvSpPr>
                  <a:spLocks noChangeShapeType="1"/>
                </p:cNvSpPr>
                <p:nvPr/>
              </p:nvSpPr>
              <p:spPr bwMode="auto">
                <a:xfrm>
                  <a:off x="4420" y="1584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12" name="Line 644"/>
                <p:cNvSpPr>
                  <a:spLocks noChangeShapeType="1"/>
                </p:cNvSpPr>
                <p:nvPr/>
              </p:nvSpPr>
              <p:spPr bwMode="auto">
                <a:xfrm>
                  <a:off x="4494" y="1546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13" name="Line 645"/>
                <p:cNvSpPr>
                  <a:spLocks noChangeShapeType="1"/>
                </p:cNvSpPr>
                <p:nvPr/>
              </p:nvSpPr>
              <p:spPr bwMode="auto">
                <a:xfrm flipV="1">
                  <a:off x="4455" y="1545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193" name="Group 646"/>
            <p:cNvGrpSpPr>
              <a:grpSpLocks/>
            </p:cNvGrpSpPr>
            <p:nvPr/>
          </p:nvGrpSpPr>
          <p:grpSpPr bwMode="auto">
            <a:xfrm>
              <a:off x="4366" y="1693"/>
              <a:ext cx="227" cy="107"/>
              <a:chOff x="4366" y="1693"/>
              <a:chExt cx="227" cy="107"/>
            </a:xfrm>
          </p:grpSpPr>
          <p:sp>
            <p:nvSpPr>
              <p:cNvPr id="7391" name="Oval 647"/>
              <p:cNvSpPr>
                <a:spLocks noChangeArrowheads="1"/>
              </p:cNvSpPr>
              <p:nvPr/>
            </p:nvSpPr>
            <p:spPr bwMode="auto">
              <a:xfrm>
                <a:off x="4368" y="174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92" name="Line 648"/>
              <p:cNvSpPr>
                <a:spLocks noChangeShapeType="1"/>
              </p:cNvSpPr>
              <p:nvPr/>
            </p:nvSpPr>
            <p:spPr bwMode="auto">
              <a:xfrm>
                <a:off x="4368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93" name="Line 649"/>
              <p:cNvSpPr>
                <a:spLocks noChangeShapeType="1"/>
              </p:cNvSpPr>
              <p:nvPr/>
            </p:nvSpPr>
            <p:spPr bwMode="auto">
              <a:xfrm>
                <a:off x="4594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94" name="Rectangle 650"/>
              <p:cNvSpPr>
                <a:spLocks noChangeArrowheads="1"/>
              </p:cNvSpPr>
              <p:nvPr/>
            </p:nvSpPr>
            <p:spPr bwMode="auto">
              <a:xfrm>
                <a:off x="4368" y="173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95" name="Oval 651"/>
              <p:cNvSpPr>
                <a:spLocks noChangeArrowheads="1"/>
              </p:cNvSpPr>
              <p:nvPr/>
            </p:nvSpPr>
            <p:spPr bwMode="auto">
              <a:xfrm>
                <a:off x="4366" y="169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396" name="Group 652"/>
              <p:cNvGrpSpPr>
                <a:grpSpLocks/>
              </p:cNvGrpSpPr>
              <p:nvPr/>
            </p:nvGrpSpPr>
            <p:grpSpPr bwMode="auto">
              <a:xfrm>
                <a:off x="4420" y="1708"/>
                <a:ext cx="111" cy="40"/>
                <a:chOff x="4420" y="1708"/>
                <a:chExt cx="111" cy="40"/>
              </a:xfrm>
            </p:grpSpPr>
            <p:sp>
              <p:nvSpPr>
                <p:cNvPr id="7401" name="Line 653"/>
                <p:cNvSpPr>
                  <a:spLocks noChangeShapeType="1"/>
                </p:cNvSpPr>
                <p:nvPr/>
              </p:nvSpPr>
              <p:spPr bwMode="auto">
                <a:xfrm flipV="1">
                  <a:off x="4420" y="170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02" name="Line 654"/>
                <p:cNvSpPr>
                  <a:spLocks noChangeShapeType="1"/>
                </p:cNvSpPr>
                <p:nvPr/>
              </p:nvSpPr>
              <p:spPr bwMode="auto">
                <a:xfrm>
                  <a:off x="4497" y="174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03" name="Line 655"/>
                <p:cNvSpPr>
                  <a:spLocks noChangeShapeType="1"/>
                </p:cNvSpPr>
                <p:nvPr/>
              </p:nvSpPr>
              <p:spPr bwMode="auto">
                <a:xfrm>
                  <a:off x="4457" y="170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397" name="Group 656"/>
              <p:cNvGrpSpPr>
                <a:grpSpLocks/>
              </p:cNvGrpSpPr>
              <p:nvPr/>
            </p:nvGrpSpPr>
            <p:grpSpPr bwMode="auto">
              <a:xfrm>
                <a:off x="4420" y="1708"/>
                <a:ext cx="111" cy="40"/>
                <a:chOff x="4420" y="1708"/>
                <a:chExt cx="111" cy="40"/>
              </a:xfrm>
            </p:grpSpPr>
            <p:sp>
              <p:nvSpPr>
                <p:cNvPr id="7398" name="Line 657"/>
                <p:cNvSpPr>
                  <a:spLocks noChangeShapeType="1"/>
                </p:cNvSpPr>
                <p:nvPr/>
              </p:nvSpPr>
              <p:spPr bwMode="auto">
                <a:xfrm>
                  <a:off x="4420" y="174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99" name="Line 658"/>
                <p:cNvSpPr>
                  <a:spLocks noChangeShapeType="1"/>
                </p:cNvSpPr>
                <p:nvPr/>
              </p:nvSpPr>
              <p:spPr bwMode="auto">
                <a:xfrm>
                  <a:off x="4497" y="170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00" name="Line 659"/>
                <p:cNvSpPr>
                  <a:spLocks noChangeShapeType="1"/>
                </p:cNvSpPr>
                <p:nvPr/>
              </p:nvSpPr>
              <p:spPr bwMode="auto">
                <a:xfrm flipV="1">
                  <a:off x="4457" y="1707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194" name="Group 660"/>
            <p:cNvGrpSpPr>
              <a:grpSpLocks/>
            </p:cNvGrpSpPr>
            <p:nvPr/>
          </p:nvGrpSpPr>
          <p:grpSpPr bwMode="auto">
            <a:xfrm>
              <a:off x="4666" y="1472"/>
              <a:ext cx="209" cy="96"/>
              <a:chOff x="4666" y="1472"/>
              <a:chExt cx="209" cy="96"/>
            </a:xfrm>
          </p:grpSpPr>
          <p:sp>
            <p:nvSpPr>
              <p:cNvPr id="7378" name="Oval 661"/>
              <p:cNvSpPr>
                <a:spLocks noChangeArrowheads="1"/>
              </p:cNvSpPr>
              <p:nvPr/>
            </p:nvSpPr>
            <p:spPr bwMode="auto">
              <a:xfrm>
                <a:off x="4668" y="1515"/>
                <a:ext cx="208" cy="54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79" name="Line 662"/>
              <p:cNvSpPr>
                <a:spLocks noChangeShapeType="1"/>
              </p:cNvSpPr>
              <p:nvPr/>
            </p:nvSpPr>
            <p:spPr bwMode="auto">
              <a:xfrm>
                <a:off x="4668" y="1511"/>
                <a:ext cx="1" cy="3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80" name="Line 663"/>
              <p:cNvSpPr>
                <a:spLocks noChangeShapeType="1"/>
              </p:cNvSpPr>
              <p:nvPr/>
            </p:nvSpPr>
            <p:spPr bwMode="auto">
              <a:xfrm>
                <a:off x="4876" y="1511"/>
                <a:ext cx="1" cy="3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81" name="Rectangle 664"/>
              <p:cNvSpPr>
                <a:spLocks noChangeArrowheads="1"/>
              </p:cNvSpPr>
              <p:nvPr/>
            </p:nvSpPr>
            <p:spPr bwMode="auto">
              <a:xfrm>
                <a:off x="4668" y="1511"/>
                <a:ext cx="206" cy="33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82" name="Oval 665"/>
              <p:cNvSpPr>
                <a:spLocks noChangeArrowheads="1"/>
              </p:cNvSpPr>
              <p:nvPr/>
            </p:nvSpPr>
            <p:spPr bwMode="auto">
              <a:xfrm>
                <a:off x="4666" y="1472"/>
                <a:ext cx="208" cy="63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383" name="Group 666"/>
              <p:cNvGrpSpPr>
                <a:grpSpLocks/>
              </p:cNvGrpSpPr>
              <p:nvPr/>
            </p:nvGrpSpPr>
            <p:grpSpPr bwMode="auto">
              <a:xfrm>
                <a:off x="4716" y="1486"/>
                <a:ext cx="102" cy="36"/>
                <a:chOff x="4716" y="1486"/>
                <a:chExt cx="102" cy="36"/>
              </a:xfrm>
            </p:grpSpPr>
            <p:sp>
              <p:nvSpPr>
                <p:cNvPr id="7388" name="Line 667"/>
                <p:cNvSpPr>
                  <a:spLocks noChangeShapeType="1"/>
                </p:cNvSpPr>
                <p:nvPr/>
              </p:nvSpPr>
              <p:spPr bwMode="auto">
                <a:xfrm flipV="1">
                  <a:off x="4716" y="1484"/>
                  <a:ext cx="37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89" name="Line 668"/>
                <p:cNvSpPr>
                  <a:spLocks noChangeShapeType="1"/>
                </p:cNvSpPr>
                <p:nvPr/>
              </p:nvSpPr>
              <p:spPr bwMode="auto">
                <a:xfrm>
                  <a:off x="4787" y="1522"/>
                  <a:ext cx="3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90" name="Line 669"/>
                <p:cNvSpPr>
                  <a:spLocks noChangeShapeType="1"/>
                </p:cNvSpPr>
                <p:nvPr/>
              </p:nvSpPr>
              <p:spPr bwMode="auto">
                <a:xfrm>
                  <a:off x="4750" y="1486"/>
                  <a:ext cx="38" cy="3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384" name="Group 670"/>
              <p:cNvGrpSpPr>
                <a:grpSpLocks/>
              </p:cNvGrpSpPr>
              <p:nvPr/>
            </p:nvGrpSpPr>
            <p:grpSpPr bwMode="auto">
              <a:xfrm>
                <a:off x="4716" y="1485"/>
                <a:ext cx="102" cy="36"/>
                <a:chOff x="4716" y="1485"/>
                <a:chExt cx="102" cy="36"/>
              </a:xfrm>
            </p:grpSpPr>
            <p:sp>
              <p:nvSpPr>
                <p:cNvPr id="7385" name="Line 671"/>
                <p:cNvSpPr>
                  <a:spLocks noChangeShapeType="1"/>
                </p:cNvSpPr>
                <p:nvPr/>
              </p:nvSpPr>
              <p:spPr bwMode="auto">
                <a:xfrm>
                  <a:off x="4716" y="1521"/>
                  <a:ext cx="37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86" name="Line 672"/>
                <p:cNvSpPr>
                  <a:spLocks noChangeShapeType="1"/>
                </p:cNvSpPr>
                <p:nvPr/>
              </p:nvSpPr>
              <p:spPr bwMode="auto">
                <a:xfrm>
                  <a:off x="4787" y="1485"/>
                  <a:ext cx="3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87" name="Line 673"/>
                <p:cNvSpPr>
                  <a:spLocks noChangeShapeType="1"/>
                </p:cNvSpPr>
                <p:nvPr/>
              </p:nvSpPr>
              <p:spPr bwMode="auto">
                <a:xfrm flipV="1">
                  <a:off x="4750" y="1484"/>
                  <a:ext cx="38" cy="38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195" name="Group 674"/>
            <p:cNvGrpSpPr>
              <a:grpSpLocks/>
            </p:cNvGrpSpPr>
            <p:nvPr/>
          </p:nvGrpSpPr>
          <p:grpSpPr bwMode="auto">
            <a:xfrm>
              <a:off x="4720" y="1693"/>
              <a:ext cx="227" cy="107"/>
              <a:chOff x="4720" y="1693"/>
              <a:chExt cx="227" cy="107"/>
            </a:xfrm>
          </p:grpSpPr>
          <p:sp>
            <p:nvSpPr>
              <p:cNvPr id="7365" name="Oval 675"/>
              <p:cNvSpPr>
                <a:spLocks noChangeArrowheads="1"/>
              </p:cNvSpPr>
              <p:nvPr/>
            </p:nvSpPr>
            <p:spPr bwMode="auto">
              <a:xfrm>
                <a:off x="4722" y="174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66" name="Line 676"/>
              <p:cNvSpPr>
                <a:spLocks noChangeShapeType="1"/>
              </p:cNvSpPr>
              <p:nvPr/>
            </p:nvSpPr>
            <p:spPr bwMode="auto">
              <a:xfrm>
                <a:off x="4722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67" name="Line 677"/>
              <p:cNvSpPr>
                <a:spLocks noChangeShapeType="1"/>
              </p:cNvSpPr>
              <p:nvPr/>
            </p:nvSpPr>
            <p:spPr bwMode="auto">
              <a:xfrm>
                <a:off x="4948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68" name="Rectangle 678"/>
              <p:cNvSpPr>
                <a:spLocks noChangeArrowheads="1"/>
              </p:cNvSpPr>
              <p:nvPr/>
            </p:nvSpPr>
            <p:spPr bwMode="auto">
              <a:xfrm>
                <a:off x="4722" y="173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69" name="Oval 679"/>
              <p:cNvSpPr>
                <a:spLocks noChangeArrowheads="1"/>
              </p:cNvSpPr>
              <p:nvPr/>
            </p:nvSpPr>
            <p:spPr bwMode="auto">
              <a:xfrm>
                <a:off x="4720" y="169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370" name="Group 680"/>
              <p:cNvGrpSpPr>
                <a:grpSpLocks/>
              </p:cNvGrpSpPr>
              <p:nvPr/>
            </p:nvGrpSpPr>
            <p:grpSpPr bwMode="auto">
              <a:xfrm>
                <a:off x="4774" y="1708"/>
                <a:ext cx="111" cy="40"/>
                <a:chOff x="4774" y="1708"/>
                <a:chExt cx="111" cy="40"/>
              </a:xfrm>
            </p:grpSpPr>
            <p:sp>
              <p:nvSpPr>
                <p:cNvPr id="7375" name="Line 681"/>
                <p:cNvSpPr>
                  <a:spLocks noChangeShapeType="1"/>
                </p:cNvSpPr>
                <p:nvPr/>
              </p:nvSpPr>
              <p:spPr bwMode="auto">
                <a:xfrm flipV="1">
                  <a:off x="4774" y="170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76" name="Line 682"/>
                <p:cNvSpPr>
                  <a:spLocks noChangeShapeType="1"/>
                </p:cNvSpPr>
                <p:nvPr/>
              </p:nvSpPr>
              <p:spPr bwMode="auto">
                <a:xfrm>
                  <a:off x="4851" y="174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77" name="Line 683"/>
                <p:cNvSpPr>
                  <a:spLocks noChangeShapeType="1"/>
                </p:cNvSpPr>
                <p:nvPr/>
              </p:nvSpPr>
              <p:spPr bwMode="auto">
                <a:xfrm>
                  <a:off x="4811" y="170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371" name="Group 684"/>
              <p:cNvGrpSpPr>
                <a:grpSpLocks/>
              </p:cNvGrpSpPr>
              <p:nvPr/>
            </p:nvGrpSpPr>
            <p:grpSpPr bwMode="auto">
              <a:xfrm>
                <a:off x="4774" y="1708"/>
                <a:ext cx="111" cy="40"/>
                <a:chOff x="4774" y="1708"/>
                <a:chExt cx="111" cy="40"/>
              </a:xfrm>
            </p:grpSpPr>
            <p:sp>
              <p:nvSpPr>
                <p:cNvPr id="7372" name="Line 685"/>
                <p:cNvSpPr>
                  <a:spLocks noChangeShapeType="1"/>
                </p:cNvSpPr>
                <p:nvPr/>
              </p:nvSpPr>
              <p:spPr bwMode="auto">
                <a:xfrm>
                  <a:off x="4774" y="174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73" name="Line 686"/>
                <p:cNvSpPr>
                  <a:spLocks noChangeShapeType="1"/>
                </p:cNvSpPr>
                <p:nvPr/>
              </p:nvSpPr>
              <p:spPr bwMode="auto">
                <a:xfrm>
                  <a:off x="4851" y="170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74" name="Line 687"/>
                <p:cNvSpPr>
                  <a:spLocks noChangeShapeType="1"/>
                </p:cNvSpPr>
                <p:nvPr/>
              </p:nvSpPr>
              <p:spPr bwMode="auto">
                <a:xfrm flipV="1">
                  <a:off x="4811" y="1707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196" name="Group 688"/>
            <p:cNvGrpSpPr>
              <a:grpSpLocks/>
            </p:cNvGrpSpPr>
            <p:nvPr/>
          </p:nvGrpSpPr>
          <p:grpSpPr bwMode="auto">
            <a:xfrm>
              <a:off x="3832" y="1529"/>
              <a:ext cx="219" cy="99"/>
              <a:chOff x="3832" y="1529"/>
              <a:chExt cx="219" cy="99"/>
            </a:xfrm>
          </p:grpSpPr>
          <p:sp>
            <p:nvSpPr>
              <p:cNvPr id="7352" name="Oval 689"/>
              <p:cNvSpPr>
                <a:spLocks noChangeArrowheads="1"/>
              </p:cNvSpPr>
              <p:nvPr/>
            </p:nvSpPr>
            <p:spPr bwMode="auto">
              <a:xfrm>
                <a:off x="3834" y="1573"/>
                <a:ext cx="218" cy="5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53" name="Line 690"/>
              <p:cNvSpPr>
                <a:spLocks noChangeShapeType="1"/>
              </p:cNvSpPr>
              <p:nvPr/>
            </p:nvSpPr>
            <p:spPr bwMode="auto">
              <a:xfrm>
                <a:off x="3834" y="1569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54" name="Line 691"/>
              <p:cNvSpPr>
                <a:spLocks noChangeShapeType="1"/>
              </p:cNvSpPr>
              <p:nvPr/>
            </p:nvSpPr>
            <p:spPr bwMode="auto">
              <a:xfrm>
                <a:off x="4052" y="1569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55" name="Rectangle 692"/>
              <p:cNvSpPr>
                <a:spLocks noChangeArrowheads="1"/>
              </p:cNvSpPr>
              <p:nvPr/>
            </p:nvSpPr>
            <p:spPr bwMode="auto">
              <a:xfrm>
                <a:off x="3834" y="1569"/>
                <a:ext cx="216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56" name="Oval 693"/>
              <p:cNvSpPr>
                <a:spLocks noChangeArrowheads="1"/>
              </p:cNvSpPr>
              <p:nvPr/>
            </p:nvSpPr>
            <p:spPr bwMode="auto">
              <a:xfrm>
                <a:off x="3832" y="1529"/>
                <a:ext cx="218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357" name="Group 694"/>
              <p:cNvGrpSpPr>
                <a:grpSpLocks/>
              </p:cNvGrpSpPr>
              <p:nvPr/>
            </p:nvGrpSpPr>
            <p:grpSpPr bwMode="auto">
              <a:xfrm>
                <a:off x="3884" y="1543"/>
                <a:ext cx="107" cy="37"/>
                <a:chOff x="3884" y="1543"/>
                <a:chExt cx="107" cy="37"/>
              </a:xfrm>
            </p:grpSpPr>
            <p:sp>
              <p:nvSpPr>
                <p:cNvPr id="7362" name="Line 695"/>
                <p:cNvSpPr>
                  <a:spLocks noChangeShapeType="1"/>
                </p:cNvSpPr>
                <p:nvPr/>
              </p:nvSpPr>
              <p:spPr bwMode="auto">
                <a:xfrm flipV="1">
                  <a:off x="3884" y="1541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63" name="Line 696"/>
                <p:cNvSpPr>
                  <a:spLocks noChangeShapeType="1"/>
                </p:cNvSpPr>
                <p:nvPr/>
              </p:nvSpPr>
              <p:spPr bwMode="auto">
                <a:xfrm>
                  <a:off x="3959" y="1581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64" name="Line 697"/>
                <p:cNvSpPr>
                  <a:spLocks noChangeShapeType="1"/>
                </p:cNvSpPr>
                <p:nvPr/>
              </p:nvSpPr>
              <p:spPr bwMode="auto">
                <a:xfrm>
                  <a:off x="3920" y="1544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358" name="Group 698"/>
              <p:cNvGrpSpPr>
                <a:grpSpLocks/>
              </p:cNvGrpSpPr>
              <p:nvPr/>
            </p:nvGrpSpPr>
            <p:grpSpPr bwMode="auto">
              <a:xfrm>
                <a:off x="3884" y="1543"/>
                <a:ext cx="107" cy="37"/>
                <a:chOff x="3884" y="1543"/>
                <a:chExt cx="107" cy="37"/>
              </a:xfrm>
            </p:grpSpPr>
            <p:sp>
              <p:nvSpPr>
                <p:cNvPr id="7359" name="Line 699"/>
                <p:cNvSpPr>
                  <a:spLocks noChangeShapeType="1"/>
                </p:cNvSpPr>
                <p:nvPr/>
              </p:nvSpPr>
              <p:spPr bwMode="auto">
                <a:xfrm>
                  <a:off x="3884" y="1580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60" name="Line 700"/>
                <p:cNvSpPr>
                  <a:spLocks noChangeShapeType="1"/>
                </p:cNvSpPr>
                <p:nvPr/>
              </p:nvSpPr>
              <p:spPr bwMode="auto">
                <a:xfrm>
                  <a:off x="3959" y="1543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61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3920" y="1541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197" name="Group 702"/>
            <p:cNvGrpSpPr>
              <a:grpSpLocks/>
            </p:cNvGrpSpPr>
            <p:nvPr/>
          </p:nvGrpSpPr>
          <p:grpSpPr bwMode="auto">
            <a:xfrm>
              <a:off x="3639" y="2253"/>
              <a:ext cx="219" cy="99"/>
              <a:chOff x="3639" y="2253"/>
              <a:chExt cx="219" cy="99"/>
            </a:xfrm>
          </p:grpSpPr>
          <p:sp>
            <p:nvSpPr>
              <p:cNvPr id="7339" name="Oval 703"/>
              <p:cNvSpPr>
                <a:spLocks noChangeArrowheads="1"/>
              </p:cNvSpPr>
              <p:nvPr/>
            </p:nvSpPr>
            <p:spPr bwMode="auto">
              <a:xfrm>
                <a:off x="3641" y="2297"/>
                <a:ext cx="218" cy="5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40" name="Line 704"/>
              <p:cNvSpPr>
                <a:spLocks noChangeShapeType="1"/>
              </p:cNvSpPr>
              <p:nvPr/>
            </p:nvSpPr>
            <p:spPr bwMode="auto">
              <a:xfrm>
                <a:off x="3641" y="2293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41" name="Line 705"/>
              <p:cNvSpPr>
                <a:spLocks noChangeShapeType="1"/>
              </p:cNvSpPr>
              <p:nvPr/>
            </p:nvSpPr>
            <p:spPr bwMode="auto">
              <a:xfrm>
                <a:off x="3859" y="2293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42" name="Rectangle 706"/>
              <p:cNvSpPr>
                <a:spLocks noChangeArrowheads="1"/>
              </p:cNvSpPr>
              <p:nvPr/>
            </p:nvSpPr>
            <p:spPr bwMode="auto">
              <a:xfrm>
                <a:off x="3641" y="2293"/>
                <a:ext cx="216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43" name="Oval 707"/>
              <p:cNvSpPr>
                <a:spLocks noChangeArrowheads="1"/>
              </p:cNvSpPr>
              <p:nvPr/>
            </p:nvSpPr>
            <p:spPr bwMode="auto">
              <a:xfrm>
                <a:off x="3639" y="2253"/>
                <a:ext cx="218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344" name="Group 708"/>
              <p:cNvGrpSpPr>
                <a:grpSpLocks/>
              </p:cNvGrpSpPr>
              <p:nvPr/>
            </p:nvGrpSpPr>
            <p:grpSpPr bwMode="auto">
              <a:xfrm>
                <a:off x="3691" y="2267"/>
                <a:ext cx="107" cy="37"/>
                <a:chOff x="3691" y="2267"/>
                <a:chExt cx="107" cy="37"/>
              </a:xfrm>
            </p:grpSpPr>
            <p:sp>
              <p:nvSpPr>
                <p:cNvPr id="7349" name="Line 709"/>
                <p:cNvSpPr>
                  <a:spLocks noChangeShapeType="1"/>
                </p:cNvSpPr>
                <p:nvPr/>
              </p:nvSpPr>
              <p:spPr bwMode="auto">
                <a:xfrm flipV="1">
                  <a:off x="3691" y="2265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50" name="Line 710"/>
                <p:cNvSpPr>
                  <a:spLocks noChangeShapeType="1"/>
                </p:cNvSpPr>
                <p:nvPr/>
              </p:nvSpPr>
              <p:spPr bwMode="auto">
                <a:xfrm>
                  <a:off x="3766" y="2305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51" name="Line 711"/>
                <p:cNvSpPr>
                  <a:spLocks noChangeShapeType="1"/>
                </p:cNvSpPr>
                <p:nvPr/>
              </p:nvSpPr>
              <p:spPr bwMode="auto">
                <a:xfrm>
                  <a:off x="3727" y="2268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345" name="Group 712"/>
              <p:cNvGrpSpPr>
                <a:grpSpLocks/>
              </p:cNvGrpSpPr>
              <p:nvPr/>
            </p:nvGrpSpPr>
            <p:grpSpPr bwMode="auto">
              <a:xfrm>
                <a:off x="3691" y="2267"/>
                <a:ext cx="107" cy="37"/>
                <a:chOff x="3691" y="2267"/>
                <a:chExt cx="107" cy="37"/>
              </a:xfrm>
            </p:grpSpPr>
            <p:sp>
              <p:nvSpPr>
                <p:cNvPr id="7346" name="Line 713"/>
                <p:cNvSpPr>
                  <a:spLocks noChangeShapeType="1"/>
                </p:cNvSpPr>
                <p:nvPr/>
              </p:nvSpPr>
              <p:spPr bwMode="auto">
                <a:xfrm>
                  <a:off x="3691" y="2304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47" name="Line 714"/>
                <p:cNvSpPr>
                  <a:spLocks noChangeShapeType="1"/>
                </p:cNvSpPr>
                <p:nvPr/>
              </p:nvSpPr>
              <p:spPr bwMode="auto">
                <a:xfrm>
                  <a:off x="3766" y="2267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48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3727" y="2266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7198" name="Line 716"/>
            <p:cNvSpPr>
              <a:spLocks noChangeShapeType="1"/>
            </p:cNvSpPr>
            <p:nvPr/>
          </p:nvSpPr>
          <p:spPr bwMode="auto">
            <a:xfrm flipV="1">
              <a:off x="4396" y="2522"/>
              <a:ext cx="143" cy="27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9" name="Line 717"/>
            <p:cNvSpPr>
              <a:spLocks noChangeShapeType="1"/>
            </p:cNvSpPr>
            <p:nvPr/>
          </p:nvSpPr>
          <p:spPr bwMode="auto">
            <a:xfrm>
              <a:off x="4474" y="2358"/>
              <a:ext cx="103" cy="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0" name="Line 718"/>
            <p:cNvSpPr>
              <a:spLocks noChangeShapeType="1"/>
            </p:cNvSpPr>
            <p:nvPr/>
          </p:nvSpPr>
          <p:spPr bwMode="auto">
            <a:xfrm>
              <a:off x="4535" y="2308"/>
              <a:ext cx="17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1" name="Line 719"/>
            <p:cNvSpPr>
              <a:spLocks noChangeShapeType="1"/>
            </p:cNvSpPr>
            <p:nvPr/>
          </p:nvSpPr>
          <p:spPr bwMode="auto">
            <a:xfrm flipV="1">
              <a:off x="4684" y="2361"/>
              <a:ext cx="85" cy="6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2" name="Line 720"/>
            <p:cNvSpPr>
              <a:spLocks noChangeShapeType="1"/>
            </p:cNvSpPr>
            <p:nvPr/>
          </p:nvSpPr>
          <p:spPr bwMode="auto">
            <a:xfrm>
              <a:off x="3864" y="2312"/>
              <a:ext cx="42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203" name="Group 721"/>
            <p:cNvGrpSpPr>
              <a:grpSpLocks/>
            </p:cNvGrpSpPr>
            <p:nvPr/>
          </p:nvGrpSpPr>
          <p:grpSpPr bwMode="auto">
            <a:xfrm>
              <a:off x="3390" y="1979"/>
              <a:ext cx="208" cy="223"/>
              <a:chOff x="3390" y="1979"/>
              <a:chExt cx="208" cy="223"/>
            </a:xfrm>
          </p:grpSpPr>
          <p:pic>
            <p:nvPicPr>
              <p:cNvPr id="7337" name="Picture 72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390" y="1979"/>
                <a:ext cx="195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7338" name="Picture 72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21" y="2038"/>
                <a:ext cx="178" cy="16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7204" name="Group 724"/>
            <p:cNvGrpSpPr>
              <a:grpSpLocks/>
            </p:cNvGrpSpPr>
            <p:nvPr/>
          </p:nvGrpSpPr>
          <p:grpSpPr bwMode="auto">
            <a:xfrm>
              <a:off x="3418" y="2211"/>
              <a:ext cx="138" cy="193"/>
              <a:chOff x="3418" y="2211"/>
              <a:chExt cx="138" cy="193"/>
            </a:xfrm>
          </p:grpSpPr>
          <p:pic>
            <p:nvPicPr>
              <p:cNvPr id="7320" name="Picture 72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458" y="2272"/>
                <a:ext cx="92" cy="1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7321" name="Freeform 726"/>
              <p:cNvSpPr>
                <a:spLocks noChangeArrowheads="1"/>
              </p:cNvSpPr>
              <p:nvPr/>
            </p:nvSpPr>
            <p:spPr bwMode="auto">
              <a:xfrm>
                <a:off x="3455" y="2221"/>
                <a:ext cx="25" cy="29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22" name="Freeform 727"/>
              <p:cNvSpPr>
                <a:spLocks noChangeArrowheads="1"/>
              </p:cNvSpPr>
              <p:nvPr/>
            </p:nvSpPr>
            <p:spPr bwMode="auto">
              <a:xfrm>
                <a:off x="3497" y="2220"/>
                <a:ext cx="17" cy="23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23" name="Freeform 728"/>
              <p:cNvSpPr>
                <a:spLocks noChangeArrowheads="1"/>
              </p:cNvSpPr>
              <p:nvPr/>
            </p:nvSpPr>
            <p:spPr bwMode="auto">
              <a:xfrm>
                <a:off x="3439" y="2215"/>
                <a:ext cx="41" cy="48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24" name="Freeform 729"/>
              <p:cNvSpPr>
                <a:spLocks noChangeArrowheads="1"/>
              </p:cNvSpPr>
              <p:nvPr/>
            </p:nvSpPr>
            <p:spPr bwMode="auto">
              <a:xfrm>
                <a:off x="3497" y="2213"/>
                <a:ext cx="36" cy="32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25" name="Freeform 730"/>
              <p:cNvSpPr>
                <a:spLocks noChangeArrowheads="1"/>
              </p:cNvSpPr>
              <p:nvPr/>
            </p:nvSpPr>
            <p:spPr bwMode="auto">
              <a:xfrm>
                <a:off x="3424" y="2228"/>
                <a:ext cx="14" cy="29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26" name="Freeform 731"/>
              <p:cNvSpPr>
                <a:spLocks noChangeArrowheads="1"/>
              </p:cNvSpPr>
              <p:nvPr/>
            </p:nvSpPr>
            <p:spPr bwMode="auto">
              <a:xfrm>
                <a:off x="3526" y="2211"/>
                <a:ext cx="31" cy="39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27" name="Freeform 732"/>
              <p:cNvSpPr>
                <a:spLocks noChangeArrowheads="1"/>
              </p:cNvSpPr>
              <p:nvPr/>
            </p:nvSpPr>
            <p:spPr bwMode="auto">
              <a:xfrm>
                <a:off x="3492" y="2257"/>
                <a:ext cx="11" cy="23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28" name="Freeform 733"/>
              <p:cNvSpPr>
                <a:spLocks noChangeArrowheads="1"/>
              </p:cNvSpPr>
              <p:nvPr/>
            </p:nvSpPr>
            <p:spPr bwMode="auto">
              <a:xfrm>
                <a:off x="3487" y="2244"/>
                <a:ext cx="5" cy="12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29" name="Freeform 734"/>
              <p:cNvSpPr>
                <a:spLocks noChangeArrowheads="1"/>
              </p:cNvSpPr>
              <p:nvPr/>
            </p:nvSpPr>
            <p:spPr bwMode="auto">
              <a:xfrm>
                <a:off x="3482" y="2236"/>
                <a:ext cx="5" cy="7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30" name="Freeform 735"/>
              <p:cNvSpPr>
                <a:spLocks noChangeArrowheads="1"/>
              </p:cNvSpPr>
              <p:nvPr/>
            </p:nvSpPr>
            <p:spPr bwMode="auto">
              <a:xfrm>
                <a:off x="3479" y="2230"/>
                <a:ext cx="6" cy="4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31" name="Freeform 736"/>
              <p:cNvSpPr>
                <a:spLocks noChangeArrowheads="1"/>
              </p:cNvSpPr>
              <p:nvPr/>
            </p:nvSpPr>
            <p:spPr bwMode="auto">
              <a:xfrm>
                <a:off x="3448" y="2222"/>
                <a:ext cx="25" cy="29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32" name="Freeform 737"/>
              <p:cNvSpPr>
                <a:spLocks noChangeArrowheads="1"/>
              </p:cNvSpPr>
              <p:nvPr/>
            </p:nvSpPr>
            <p:spPr bwMode="auto">
              <a:xfrm>
                <a:off x="3491" y="2222"/>
                <a:ext cx="17" cy="23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33" name="Freeform 738"/>
              <p:cNvSpPr>
                <a:spLocks noChangeArrowheads="1"/>
              </p:cNvSpPr>
              <p:nvPr/>
            </p:nvSpPr>
            <p:spPr bwMode="auto">
              <a:xfrm>
                <a:off x="3432" y="2217"/>
                <a:ext cx="40" cy="48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34" name="Freeform 739"/>
              <p:cNvSpPr>
                <a:spLocks noChangeArrowheads="1"/>
              </p:cNvSpPr>
              <p:nvPr/>
            </p:nvSpPr>
            <p:spPr bwMode="auto">
              <a:xfrm>
                <a:off x="3489" y="2215"/>
                <a:ext cx="36" cy="32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35" name="Freeform 740"/>
              <p:cNvSpPr>
                <a:spLocks noChangeArrowheads="1"/>
              </p:cNvSpPr>
              <p:nvPr/>
            </p:nvSpPr>
            <p:spPr bwMode="auto">
              <a:xfrm>
                <a:off x="3418" y="2233"/>
                <a:ext cx="14" cy="29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36" name="Freeform 741"/>
              <p:cNvSpPr>
                <a:spLocks noChangeArrowheads="1"/>
              </p:cNvSpPr>
              <p:nvPr/>
            </p:nvSpPr>
            <p:spPr bwMode="auto">
              <a:xfrm>
                <a:off x="3519" y="2213"/>
                <a:ext cx="31" cy="39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7170" name="Object 742"/>
            <p:cNvGraphicFramePr>
              <a:graphicFrameLocks noChangeAspect="1"/>
            </p:cNvGraphicFramePr>
            <p:nvPr/>
          </p:nvGraphicFramePr>
          <p:xfrm>
            <a:off x="3660" y="2006"/>
            <a:ext cx="207" cy="173"/>
          </p:xfrm>
          <a:graphic>
            <a:graphicData uri="http://schemas.openxmlformats.org/presentationml/2006/ole">
              <p:oleObj spid="_x0000_s7170" r:id="rId9" imgW="1305000" imgH="1085760" progId="">
                <p:embed/>
              </p:oleObj>
            </a:graphicData>
          </a:graphic>
        </p:graphicFrame>
        <p:sp>
          <p:nvSpPr>
            <p:cNvPr id="7205" name="Line 743"/>
            <p:cNvSpPr>
              <a:spLocks noChangeShapeType="1"/>
            </p:cNvSpPr>
            <p:nvPr/>
          </p:nvSpPr>
          <p:spPr bwMode="auto">
            <a:xfrm>
              <a:off x="4050" y="1586"/>
              <a:ext cx="321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6" name="Line 744"/>
            <p:cNvSpPr>
              <a:spLocks noChangeShapeType="1"/>
            </p:cNvSpPr>
            <p:nvPr/>
          </p:nvSpPr>
          <p:spPr bwMode="auto">
            <a:xfrm>
              <a:off x="3777" y="1478"/>
              <a:ext cx="96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7" name="Freeform 745"/>
            <p:cNvSpPr>
              <a:spLocks noChangeArrowheads="1"/>
            </p:cNvSpPr>
            <p:nvPr/>
          </p:nvSpPr>
          <p:spPr bwMode="auto">
            <a:xfrm>
              <a:off x="3348" y="2742"/>
              <a:ext cx="1877" cy="917"/>
            </a:xfrm>
            <a:custGeom>
              <a:avLst/>
              <a:gdLst>
                <a:gd name="T0" fmla="*/ 889 w 1877"/>
                <a:gd name="T1" fmla="*/ 23 h 917"/>
                <a:gd name="T2" fmla="*/ 692 w 1877"/>
                <a:gd name="T3" fmla="*/ 109 h 917"/>
                <a:gd name="T4" fmla="*/ 415 w 1877"/>
                <a:gd name="T5" fmla="*/ 91 h 917"/>
                <a:gd name="T6" fmla="*/ 112 w 1877"/>
                <a:gd name="T7" fmla="*/ 170 h 917"/>
                <a:gd name="T8" fmla="*/ 50 w 1877"/>
                <a:gd name="T9" fmla="*/ 353 h 917"/>
                <a:gd name="T10" fmla="*/ 14 w 1877"/>
                <a:gd name="T11" fmla="*/ 528 h 917"/>
                <a:gd name="T12" fmla="*/ 139 w 1877"/>
                <a:gd name="T13" fmla="*/ 650 h 917"/>
                <a:gd name="T14" fmla="*/ 505 w 1877"/>
                <a:gd name="T15" fmla="*/ 781 h 917"/>
                <a:gd name="T16" fmla="*/ 933 w 1877"/>
                <a:gd name="T17" fmla="*/ 886 h 917"/>
                <a:gd name="T18" fmla="*/ 1370 w 1877"/>
                <a:gd name="T19" fmla="*/ 901 h 917"/>
                <a:gd name="T20" fmla="*/ 1676 w 1877"/>
                <a:gd name="T21" fmla="*/ 793 h 917"/>
                <a:gd name="T22" fmla="*/ 1860 w 1877"/>
                <a:gd name="T23" fmla="*/ 624 h 917"/>
                <a:gd name="T24" fmla="*/ 1776 w 1877"/>
                <a:gd name="T25" fmla="*/ 219 h 917"/>
                <a:gd name="T26" fmla="*/ 1503 w 1877"/>
                <a:gd name="T27" fmla="*/ 100 h 917"/>
                <a:gd name="T28" fmla="*/ 1200 w 1877"/>
                <a:gd name="T29" fmla="*/ 13 h 917"/>
                <a:gd name="T30" fmla="*/ 889 w 1877"/>
                <a:gd name="T31" fmla="*/ 23 h 9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17"/>
                <a:gd name="T50" fmla="*/ 1877 w 1877"/>
                <a:gd name="T51" fmla="*/ 917 h 9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7" h="917">
                  <a:moveTo>
                    <a:pt x="889" y="23"/>
                  </a:moveTo>
                  <a:cubicBezTo>
                    <a:pt x="804" y="39"/>
                    <a:pt x="771" y="98"/>
                    <a:pt x="692" y="109"/>
                  </a:cubicBezTo>
                  <a:cubicBezTo>
                    <a:pt x="613" y="120"/>
                    <a:pt x="511" y="81"/>
                    <a:pt x="415" y="91"/>
                  </a:cubicBezTo>
                  <a:cubicBezTo>
                    <a:pt x="319" y="101"/>
                    <a:pt x="174" y="126"/>
                    <a:pt x="112" y="170"/>
                  </a:cubicBezTo>
                  <a:cubicBezTo>
                    <a:pt x="51" y="214"/>
                    <a:pt x="66" y="294"/>
                    <a:pt x="50" y="353"/>
                  </a:cubicBezTo>
                  <a:cubicBezTo>
                    <a:pt x="34" y="412"/>
                    <a:pt x="0" y="479"/>
                    <a:pt x="14" y="528"/>
                  </a:cubicBezTo>
                  <a:cubicBezTo>
                    <a:pt x="29" y="577"/>
                    <a:pt x="57" y="608"/>
                    <a:pt x="139" y="650"/>
                  </a:cubicBezTo>
                  <a:cubicBezTo>
                    <a:pt x="221" y="692"/>
                    <a:pt x="372" y="742"/>
                    <a:pt x="505" y="781"/>
                  </a:cubicBezTo>
                  <a:cubicBezTo>
                    <a:pt x="638" y="820"/>
                    <a:pt x="789" y="866"/>
                    <a:pt x="933" y="886"/>
                  </a:cubicBezTo>
                  <a:cubicBezTo>
                    <a:pt x="1077" y="906"/>
                    <a:pt x="1246" y="917"/>
                    <a:pt x="1370" y="901"/>
                  </a:cubicBezTo>
                  <a:cubicBezTo>
                    <a:pt x="1494" y="885"/>
                    <a:pt x="1594" y="839"/>
                    <a:pt x="1676" y="793"/>
                  </a:cubicBezTo>
                  <a:cubicBezTo>
                    <a:pt x="1758" y="747"/>
                    <a:pt x="1843" y="720"/>
                    <a:pt x="1860" y="624"/>
                  </a:cubicBezTo>
                  <a:cubicBezTo>
                    <a:pt x="1877" y="528"/>
                    <a:pt x="1835" y="306"/>
                    <a:pt x="1776" y="219"/>
                  </a:cubicBezTo>
                  <a:cubicBezTo>
                    <a:pt x="1717" y="132"/>
                    <a:pt x="1599" y="134"/>
                    <a:pt x="1503" y="100"/>
                  </a:cubicBezTo>
                  <a:cubicBezTo>
                    <a:pt x="1407" y="66"/>
                    <a:pt x="1302" y="26"/>
                    <a:pt x="1200" y="13"/>
                  </a:cubicBezTo>
                  <a:cubicBezTo>
                    <a:pt x="1098" y="0"/>
                    <a:pt x="974" y="7"/>
                    <a:pt x="889" y="23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8" name="Line 746"/>
            <p:cNvSpPr>
              <a:spLocks noChangeShapeType="1"/>
            </p:cNvSpPr>
            <p:nvPr/>
          </p:nvSpPr>
          <p:spPr bwMode="auto">
            <a:xfrm flipV="1">
              <a:off x="4878" y="3084"/>
              <a:ext cx="88" cy="33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209" name="Group 747"/>
            <p:cNvGrpSpPr>
              <a:grpSpLocks/>
            </p:cNvGrpSpPr>
            <p:nvPr/>
          </p:nvGrpSpPr>
          <p:grpSpPr bwMode="auto">
            <a:xfrm>
              <a:off x="4702" y="3292"/>
              <a:ext cx="124" cy="229"/>
              <a:chOff x="4702" y="3292"/>
              <a:chExt cx="124" cy="229"/>
            </a:xfrm>
          </p:grpSpPr>
          <p:sp>
            <p:nvSpPr>
              <p:cNvPr id="7312" name="AutoShape 748"/>
              <p:cNvSpPr>
                <a:spLocks noChangeArrowheads="1"/>
              </p:cNvSpPr>
              <p:nvPr/>
            </p:nvSpPr>
            <p:spPr bwMode="auto">
              <a:xfrm>
                <a:off x="4702" y="3469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13" name="Rectangle 749"/>
              <p:cNvSpPr>
                <a:spLocks noChangeArrowheads="1"/>
              </p:cNvSpPr>
              <p:nvPr/>
            </p:nvSpPr>
            <p:spPr bwMode="auto">
              <a:xfrm>
                <a:off x="4765" y="3293"/>
                <a:ext cx="57" cy="177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14" name="Rectangle 750"/>
              <p:cNvSpPr>
                <a:spLocks noChangeArrowheads="1"/>
              </p:cNvSpPr>
              <p:nvPr/>
            </p:nvSpPr>
            <p:spPr bwMode="auto">
              <a:xfrm>
                <a:off x="4703" y="3344"/>
                <a:ext cx="79" cy="177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15" name="AutoShape 751"/>
              <p:cNvSpPr>
                <a:spLocks noChangeArrowheads="1"/>
              </p:cNvSpPr>
              <p:nvPr/>
            </p:nvSpPr>
            <p:spPr bwMode="auto">
              <a:xfrm>
                <a:off x="4702" y="3292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16" name="Line 752"/>
              <p:cNvSpPr>
                <a:spLocks noChangeShapeType="1"/>
              </p:cNvSpPr>
              <p:nvPr/>
            </p:nvSpPr>
            <p:spPr bwMode="auto">
              <a:xfrm>
                <a:off x="4827" y="3296"/>
                <a:ext cx="1" cy="17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17" name="Line 753"/>
              <p:cNvSpPr>
                <a:spLocks noChangeShapeType="1"/>
              </p:cNvSpPr>
              <p:nvPr/>
            </p:nvSpPr>
            <p:spPr bwMode="auto">
              <a:xfrm flipH="1">
                <a:off x="4781" y="3469"/>
                <a:ext cx="47" cy="5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18" name="Rectangle 754"/>
              <p:cNvSpPr>
                <a:spLocks noChangeArrowheads="1"/>
              </p:cNvSpPr>
              <p:nvPr/>
            </p:nvSpPr>
            <p:spPr bwMode="auto">
              <a:xfrm>
                <a:off x="4713" y="3367"/>
                <a:ext cx="52" cy="102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19" name="Rectangle 755"/>
              <p:cNvSpPr>
                <a:spLocks noChangeArrowheads="1"/>
              </p:cNvSpPr>
              <p:nvPr/>
            </p:nvSpPr>
            <p:spPr bwMode="auto">
              <a:xfrm>
                <a:off x="4720" y="3397"/>
                <a:ext cx="40" cy="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7210" name="Line 756"/>
            <p:cNvSpPr>
              <a:spLocks noChangeShapeType="1"/>
            </p:cNvSpPr>
            <p:nvPr/>
          </p:nvSpPr>
          <p:spPr bwMode="auto">
            <a:xfrm>
              <a:off x="4823" y="3409"/>
              <a:ext cx="54" cy="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1" name="Line 757"/>
            <p:cNvSpPr>
              <a:spLocks noChangeShapeType="1"/>
            </p:cNvSpPr>
            <p:nvPr/>
          </p:nvSpPr>
          <p:spPr bwMode="auto">
            <a:xfrm>
              <a:off x="4930" y="3215"/>
              <a:ext cx="7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212" name="Group 758"/>
            <p:cNvGrpSpPr>
              <a:grpSpLocks/>
            </p:cNvGrpSpPr>
            <p:nvPr/>
          </p:nvGrpSpPr>
          <p:grpSpPr bwMode="auto">
            <a:xfrm>
              <a:off x="4701" y="2996"/>
              <a:ext cx="315" cy="147"/>
              <a:chOff x="4701" y="2996"/>
              <a:chExt cx="315" cy="147"/>
            </a:xfrm>
          </p:grpSpPr>
          <p:sp>
            <p:nvSpPr>
              <p:cNvPr id="7299" name="Oval 759"/>
              <p:cNvSpPr>
                <a:spLocks noChangeArrowheads="1"/>
              </p:cNvSpPr>
              <p:nvPr/>
            </p:nvSpPr>
            <p:spPr bwMode="auto">
              <a:xfrm>
                <a:off x="4703" y="3062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00" name="Line 760"/>
              <p:cNvSpPr>
                <a:spLocks noChangeShapeType="1"/>
              </p:cNvSpPr>
              <p:nvPr/>
            </p:nvSpPr>
            <p:spPr bwMode="auto">
              <a:xfrm>
                <a:off x="4703" y="3055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01" name="Line 761"/>
              <p:cNvSpPr>
                <a:spLocks noChangeShapeType="1"/>
              </p:cNvSpPr>
              <p:nvPr/>
            </p:nvSpPr>
            <p:spPr bwMode="auto">
              <a:xfrm>
                <a:off x="5017" y="3055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02" name="Rectangle 762"/>
              <p:cNvSpPr>
                <a:spLocks noChangeArrowheads="1"/>
              </p:cNvSpPr>
              <p:nvPr/>
            </p:nvSpPr>
            <p:spPr bwMode="auto">
              <a:xfrm>
                <a:off x="4703" y="3055"/>
                <a:ext cx="311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03" name="Oval 763"/>
              <p:cNvSpPr>
                <a:spLocks noChangeArrowheads="1"/>
              </p:cNvSpPr>
              <p:nvPr/>
            </p:nvSpPr>
            <p:spPr bwMode="auto">
              <a:xfrm>
                <a:off x="4701" y="2996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304" name="Group 764"/>
              <p:cNvGrpSpPr>
                <a:grpSpLocks/>
              </p:cNvGrpSpPr>
              <p:nvPr/>
            </p:nvGrpSpPr>
            <p:grpSpPr bwMode="auto">
              <a:xfrm>
                <a:off x="4776" y="3017"/>
                <a:ext cx="154" cy="55"/>
                <a:chOff x="4776" y="3017"/>
                <a:chExt cx="154" cy="55"/>
              </a:xfrm>
            </p:grpSpPr>
            <p:sp>
              <p:nvSpPr>
                <p:cNvPr id="7309" name="Line 765"/>
                <p:cNvSpPr>
                  <a:spLocks noChangeShapeType="1"/>
                </p:cNvSpPr>
                <p:nvPr/>
              </p:nvSpPr>
              <p:spPr bwMode="auto">
                <a:xfrm flipV="1">
                  <a:off x="4776" y="3016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10" name="Line 766"/>
                <p:cNvSpPr>
                  <a:spLocks noChangeShapeType="1"/>
                </p:cNvSpPr>
                <p:nvPr/>
              </p:nvSpPr>
              <p:spPr bwMode="auto">
                <a:xfrm>
                  <a:off x="4883" y="3073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11" name="Line 767"/>
                <p:cNvSpPr>
                  <a:spLocks noChangeShapeType="1"/>
                </p:cNvSpPr>
                <p:nvPr/>
              </p:nvSpPr>
              <p:spPr bwMode="auto">
                <a:xfrm>
                  <a:off x="4827" y="3018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305" name="Group 768"/>
              <p:cNvGrpSpPr>
                <a:grpSpLocks/>
              </p:cNvGrpSpPr>
              <p:nvPr/>
            </p:nvGrpSpPr>
            <p:grpSpPr bwMode="auto">
              <a:xfrm>
                <a:off x="4776" y="3016"/>
                <a:ext cx="154" cy="55"/>
                <a:chOff x="4776" y="3016"/>
                <a:chExt cx="154" cy="55"/>
              </a:xfrm>
            </p:grpSpPr>
            <p:sp>
              <p:nvSpPr>
                <p:cNvPr id="7306" name="Line 769"/>
                <p:cNvSpPr>
                  <a:spLocks noChangeShapeType="1"/>
                </p:cNvSpPr>
                <p:nvPr/>
              </p:nvSpPr>
              <p:spPr bwMode="auto">
                <a:xfrm>
                  <a:off x="4776" y="3071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07" name="Line 770"/>
                <p:cNvSpPr>
                  <a:spLocks noChangeShapeType="1"/>
                </p:cNvSpPr>
                <p:nvPr/>
              </p:nvSpPr>
              <p:spPr bwMode="auto">
                <a:xfrm>
                  <a:off x="4883" y="3016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08" name="Line 771"/>
                <p:cNvSpPr>
                  <a:spLocks noChangeShapeType="1"/>
                </p:cNvSpPr>
                <p:nvPr/>
              </p:nvSpPr>
              <p:spPr bwMode="auto">
                <a:xfrm flipV="1">
                  <a:off x="4827" y="3015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213" name="Group 772"/>
            <p:cNvGrpSpPr>
              <a:grpSpLocks/>
            </p:cNvGrpSpPr>
            <p:nvPr/>
          </p:nvGrpSpPr>
          <p:grpSpPr bwMode="auto">
            <a:xfrm>
              <a:off x="4187" y="2822"/>
              <a:ext cx="315" cy="147"/>
              <a:chOff x="4187" y="2822"/>
              <a:chExt cx="315" cy="147"/>
            </a:xfrm>
          </p:grpSpPr>
          <p:sp>
            <p:nvSpPr>
              <p:cNvPr id="7286" name="Oval 773"/>
              <p:cNvSpPr>
                <a:spLocks noChangeArrowheads="1"/>
              </p:cNvSpPr>
              <p:nvPr/>
            </p:nvSpPr>
            <p:spPr bwMode="auto">
              <a:xfrm>
                <a:off x="4190" y="2888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287" name="Line 774"/>
              <p:cNvSpPr>
                <a:spLocks noChangeShapeType="1"/>
              </p:cNvSpPr>
              <p:nvPr/>
            </p:nvSpPr>
            <p:spPr bwMode="auto">
              <a:xfrm>
                <a:off x="4190" y="2881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88" name="Line 775"/>
              <p:cNvSpPr>
                <a:spLocks noChangeShapeType="1"/>
              </p:cNvSpPr>
              <p:nvPr/>
            </p:nvSpPr>
            <p:spPr bwMode="auto">
              <a:xfrm>
                <a:off x="4503" y="2881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89" name="Rectangle 776"/>
              <p:cNvSpPr>
                <a:spLocks noChangeArrowheads="1"/>
              </p:cNvSpPr>
              <p:nvPr/>
            </p:nvSpPr>
            <p:spPr bwMode="auto">
              <a:xfrm>
                <a:off x="4190" y="2881"/>
                <a:ext cx="310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290" name="Oval 777"/>
              <p:cNvSpPr>
                <a:spLocks noChangeArrowheads="1"/>
              </p:cNvSpPr>
              <p:nvPr/>
            </p:nvSpPr>
            <p:spPr bwMode="auto">
              <a:xfrm>
                <a:off x="4187" y="2822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291" name="Group 778"/>
              <p:cNvGrpSpPr>
                <a:grpSpLocks/>
              </p:cNvGrpSpPr>
              <p:nvPr/>
            </p:nvGrpSpPr>
            <p:grpSpPr bwMode="auto">
              <a:xfrm>
                <a:off x="4262" y="2843"/>
                <a:ext cx="154" cy="55"/>
                <a:chOff x="4262" y="2843"/>
                <a:chExt cx="154" cy="55"/>
              </a:xfrm>
            </p:grpSpPr>
            <p:sp>
              <p:nvSpPr>
                <p:cNvPr id="7296" name="Line 779"/>
                <p:cNvSpPr>
                  <a:spLocks noChangeShapeType="1"/>
                </p:cNvSpPr>
                <p:nvPr/>
              </p:nvSpPr>
              <p:spPr bwMode="auto">
                <a:xfrm flipV="1">
                  <a:off x="4262" y="2842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97" name="Line 780"/>
                <p:cNvSpPr>
                  <a:spLocks noChangeShapeType="1"/>
                </p:cNvSpPr>
                <p:nvPr/>
              </p:nvSpPr>
              <p:spPr bwMode="auto">
                <a:xfrm>
                  <a:off x="4369" y="2899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98" name="Line 781"/>
                <p:cNvSpPr>
                  <a:spLocks noChangeShapeType="1"/>
                </p:cNvSpPr>
                <p:nvPr/>
              </p:nvSpPr>
              <p:spPr bwMode="auto">
                <a:xfrm>
                  <a:off x="4313" y="2844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292" name="Group 782"/>
              <p:cNvGrpSpPr>
                <a:grpSpLocks/>
              </p:cNvGrpSpPr>
              <p:nvPr/>
            </p:nvGrpSpPr>
            <p:grpSpPr bwMode="auto">
              <a:xfrm>
                <a:off x="4262" y="2842"/>
                <a:ext cx="154" cy="55"/>
                <a:chOff x="4262" y="2842"/>
                <a:chExt cx="154" cy="55"/>
              </a:xfrm>
            </p:grpSpPr>
            <p:sp>
              <p:nvSpPr>
                <p:cNvPr id="7293" name="Line 783"/>
                <p:cNvSpPr>
                  <a:spLocks noChangeShapeType="1"/>
                </p:cNvSpPr>
                <p:nvPr/>
              </p:nvSpPr>
              <p:spPr bwMode="auto">
                <a:xfrm>
                  <a:off x="4262" y="2897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94" name="Line 784"/>
                <p:cNvSpPr>
                  <a:spLocks noChangeShapeType="1"/>
                </p:cNvSpPr>
                <p:nvPr/>
              </p:nvSpPr>
              <p:spPr bwMode="auto">
                <a:xfrm>
                  <a:off x="4369" y="2842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95" name="Line 785"/>
                <p:cNvSpPr>
                  <a:spLocks noChangeShapeType="1"/>
                </p:cNvSpPr>
                <p:nvPr/>
              </p:nvSpPr>
              <p:spPr bwMode="auto">
                <a:xfrm flipV="1">
                  <a:off x="4313" y="2841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7214" name="Group 786"/>
            <p:cNvGrpSpPr>
              <a:grpSpLocks/>
            </p:cNvGrpSpPr>
            <p:nvPr/>
          </p:nvGrpSpPr>
          <p:grpSpPr bwMode="auto">
            <a:xfrm>
              <a:off x="3768" y="3014"/>
              <a:ext cx="315" cy="147"/>
              <a:chOff x="3768" y="3014"/>
              <a:chExt cx="315" cy="147"/>
            </a:xfrm>
          </p:grpSpPr>
          <p:sp>
            <p:nvSpPr>
              <p:cNvPr id="7273" name="Oval 787"/>
              <p:cNvSpPr>
                <a:spLocks noChangeArrowheads="1"/>
              </p:cNvSpPr>
              <p:nvPr/>
            </p:nvSpPr>
            <p:spPr bwMode="auto">
              <a:xfrm>
                <a:off x="3771" y="3080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274" name="Line 788"/>
              <p:cNvSpPr>
                <a:spLocks noChangeShapeType="1"/>
              </p:cNvSpPr>
              <p:nvPr/>
            </p:nvSpPr>
            <p:spPr bwMode="auto">
              <a:xfrm>
                <a:off x="3771" y="3073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5" name="Line 789"/>
              <p:cNvSpPr>
                <a:spLocks noChangeShapeType="1"/>
              </p:cNvSpPr>
              <p:nvPr/>
            </p:nvSpPr>
            <p:spPr bwMode="auto">
              <a:xfrm>
                <a:off x="4084" y="3073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6" name="Rectangle 790"/>
              <p:cNvSpPr>
                <a:spLocks noChangeArrowheads="1"/>
              </p:cNvSpPr>
              <p:nvPr/>
            </p:nvSpPr>
            <p:spPr bwMode="auto">
              <a:xfrm>
                <a:off x="3771" y="3073"/>
                <a:ext cx="310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277" name="Oval 791"/>
              <p:cNvSpPr>
                <a:spLocks noChangeArrowheads="1"/>
              </p:cNvSpPr>
              <p:nvPr/>
            </p:nvSpPr>
            <p:spPr bwMode="auto">
              <a:xfrm>
                <a:off x="3768" y="3014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7278" name="Group 792"/>
              <p:cNvGrpSpPr>
                <a:grpSpLocks/>
              </p:cNvGrpSpPr>
              <p:nvPr/>
            </p:nvGrpSpPr>
            <p:grpSpPr bwMode="auto">
              <a:xfrm>
                <a:off x="3843" y="3035"/>
                <a:ext cx="154" cy="55"/>
                <a:chOff x="3843" y="3035"/>
                <a:chExt cx="154" cy="55"/>
              </a:xfrm>
            </p:grpSpPr>
            <p:sp>
              <p:nvSpPr>
                <p:cNvPr id="7283" name="Line 793"/>
                <p:cNvSpPr>
                  <a:spLocks noChangeShapeType="1"/>
                </p:cNvSpPr>
                <p:nvPr/>
              </p:nvSpPr>
              <p:spPr bwMode="auto">
                <a:xfrm flipV="1">
                  <a:off x="3843" y="3034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84" name="Line 794"/>
                <p:cNvSpPr>
                  <a:spLocks noChangeShapeType="1"/>
                </p:cNvSpPr>
                <p:nvPr/>
              </p:nvSpPr>
              <p:spPr bwMode="auto">
                <a:xfrm>
                  <a:off x="3950" y="3091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85" name="Line 795"/>
                <p:cNvSpPr>
                  <a:spLocks noChangeShapeType="1"/>
                </p:cNvSpPr>
                <p:nvPr/>
              </p:nvSpPr>
              <p:spPr bwMode="auto">
                <a:xfrm>
                  <a:off x="3894" y="3036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279" name="Group 796"/>
              <p:cNvGrpSpPr>
                <a:grpSpLocks/>
              </p:cNvGrpSpPr>
              <p:nvPr/>
            </p:nvGrpSpPr>
            <p:grpSpPr bwMode="auto">
              <a:xfrm>
                <a:off x="3843" y="3034"/>
                <a:ext cx="154" cy="55"/>
                <a:chOff x="3843" y="3034"/>
                <a:chExt cx="154" cy="55"/>
              </a:xfrm>
            </p:grpSpPr>
            <p:sp>
              <p:nvSpPr>
                <p:cNvPr id="7280" name="Line 797"/>
                <p:cNvSpPr>
                  <a:spLocks noChangeShapeType="1"/>
                </p:cNvSpPr>
                <p:nvPr/>
              </p:nvSpPr>
              <p:spPr bwMode="auto">
                <a:xfrm>
                  <a:off x="3843" y="3089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81" name="Line 798"/>
                <p:cNvSpPr>
                  <a:spLocks noChangeShapeType="1"/>
                </p:cNvSpPr>
                <p:nvPr/>
              </p:nvSpPr>
              <p:spPr bwMode="auto">
                <a:xfrm>
                  <a:off x="3950" y="3034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82" name="Line 799"/>
                <p:cNvSpPr>
                  <a:spLocks noChangeShapeType="1"/>
                </p:cNvSpPr>
                <p:nvPr/>
              </p:nvSpPr>
              <p:spPr bwMode="auto">
                <a:xfrm flipV="1">
                  <a:off x="3894" y="3033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7215" name="Line 800"/>
            <p:cNvSpPr>
              <a:spLocks noChangeShapeType="1"/>
            </p:cNvSpPr>
            <p:nvPr/>
          </p:nvSpPr>
          <p:spPr bwMode="auto">
            <a:xfrm>
              <a:off x="4470" y="2955"/>
              <a:ext cx="226" cy="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6" name="Line 801"/>
            <p:cNvSpPr>
              <a:spLocks noChangeShapeType="1"/>
            </p:cNvSpPr>
            <p:nvPr/>
          </p:nvSpPr>
          <p:spPr bwMode="auto">
            <a:xfrm flipV="1">
              <a:off x="4059" y="2962"/>
              <a:ext cx="175" cy="7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7" name="Line 802"/>
            <p:cNvSpPr>
              <a:spLocks noChangeShapeType="1"/>
            </p:cNvSpPr>
            <p:nvPr/>
          </p:nvSpPr>
          <p:spPr bwMode="auto">
            <a:xfrm>
              <a:off x="4086" y="3091"/>
              <a:ext cx="6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8" name="Line 803"/>
            <p:cNvSpPr>
              <a:spLocks noChangeShapeType="1"/>
            </p:cNvSpPr>
            <p:nvPr/>
          </p:nvSpPr>
          <p:spPr bwMode="auto">
            <a:xfrm flipH="1">
              <a:off x="3641" y="2931"/>
              <a:ext cx="162" cy="29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9" name="Line 804"/>
            <p:cNvSpPr>
              <a:spLocks noChangeShapeType="1"/>
            </p:cNvSpPr>
            <p:nvPr/>
          </p:nvSpPr>
          <p:spPr bwMode="auto">
            <a:xfrm>
              <a:off x="3658" y="2963"/>
              <a:ext cx="12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0" name="Line 805"/>
            <p:cNvSpPr>
              <a:spLocks noChangeShapeType="1"/>
            </p:cNvSpPr>
            <p:nvPr/>
          </p:nvSpPr>
          <p:spPr bwMode="auto">
            <a:xfrm>
              <a:off x="3570" y="3175"/>
              <a:ext cx="9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1" name="Line 806"/>
            <p:cNvSpPr>
              <a:spLocks noChangeShapeType="1"/>
            </p:cNvSpPr>
            <p:nvPr/>
          </p:nvSpPr>
          <p:spPr bwMode="auto">
            <a:xfrm>
              <a:off x="3729" y="3225"/>
              <a:ext cx="30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2" name="Line 807"/>
            <p:cNvSpPr>
              <a:spLocks noChangeShapeType="1"/>
            </p:cNvSpPr>
            <p:nvPr/>
          </p:nvSpPr>
          <p:spPr bwMode="auto">
            <a:xfrm flipH="1">
              <a:off x="3879" y="3167"/>
              <a:ext cx="36" cy="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3" name="Line 808"/>
            <p:cNvSpPr>
              <a:spLocks noChangeShapeType="1"/>
            </p:cNvSpPr>
            <p:nvPr/>
          </p:nvSpPr>
          <p:spPr bwMode="auto">
            <a:xfrm>
              <a:off x="3762" y="3223"/>
              <a:ext cx="1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4" name="Line 809"/>
            <p:cNvSpPr>
              <a:spLocks noChangeShapeType="1"/>
            </p:cNvSpPr>
            <p:nvPr/>
          </p:nvSpPr>
          <p:spPr bwMode="auto">
            <a:xfrm flipV="1">
              <a:off x="4012" y="3227"/>
              <a:ext cx="1" cy="5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225" name="Group 810"/>
            <p:cNvGrpSpPr>
              <a:grpSpLocks/>
            </p:cNvGrpSpPr>
            <p:nvPr/>
          </p:nvGrpSpPr>
          <p:grpSpPr bwMode="auto">
            <a:xfrm>
              <a:off x="3417" y="3101"/>
              <a:ext cx="215" cy="289"/>
              <a:chOff x="3417" y="3101"/>
              <a:chExt cx="215" cy="289"/>
            </a:xfrm>
          </p:grpSpPr>
          <p:graphicFrame>
            <p:nvGraphicFramePr>
              <p:cNvPr id="7174" name="Object 811"/>
              <p:cNvGraphicFramePr>
                <a:graphicFrameLocks noChangeAspect="1"/>
              </p:cNvGraphicFramePr>
              <p:nvPr/>
            </p:nvGraphicFramePr>
            <p:xfrm>
              <a:off x="3417" y="3101"/>
              <a:ext cx="216" cy="180"/>
            </p:xfrm>
            <a:graphic>
              <a:graphicData uri="http://schemas.openxmlformats.org/presentationml/2006/ole">
                <p:oleObj spid="_x0000_s7174" r:id="rId10" imgW="1305000" imgH="1085760" progId="">
                  <p:embed/>
                </p:oleObj>
              </a:graphicData>
            </a:graphic>
          </p:graphicFrame>
          <p:sp>
            <p:nvSpPr>
              <p:cNvPr id="7272" name="Text Box 812"/>
              <p:cNvSpPr txBox="1">
                <a:spLocks noChangeArrowheads="1"/>
              </p:cNvSpPr>
              <p:nvPr/>
            </p:nvSpPr>
            <p:spPr bwMode="auto">
              <a:xfrm>
                <a:off x="3417" y="3101"/>
                <a:ext cx="216" cy="2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aphicFrame>
          <p:nvGraphicFramePr>
            <p:cNvPr id="7171" name="Object 813"/>
            <p:cNvGraphicFramePr>
              <a:graphicFrameLocks noChangeAspect="1"/>
            </p:cNvGraphicFramePr>
            <p:nvPr/>
          </p:nvGraphicFramePr>
          <p:xfrm>
            <a:off x="3521" y="2901"/>
            <a:ext cx="216" cy="180"/>
          </p:xfrm>
          <a:graphic>
            <a:graphicData uri="http://schemas.openxmlformats.org/presentationml/2006/ole">
              <p:oleObj spid="_x0000_s7171" r:id="rId11" imgW="1305000" imgH="1085760" progId="">
                <p:embed/>
              </p:oleObj>
            </a:graphicData>
          </a:graphic>
        </p:graphicFrame>
        <p:graphicFrame>
          <p:nvGraphicFramePr>
            <p:cNvPr id="7172" name="Object 814"/>
            <p:cNvGraphicFramePr>
              <a:graphicFrameLocks noChangeAspect="1"/>
            </p:cNvGraphicFramePr>
            <p:nvPr/>
          </p:nvGraphicFramePr>
          <p:xfrm>
            <a:off x="3689" y="3261"/>
            <a:ext cx="216" cy="180"/>
          </p:xfrm>
          <a:graphic>
            <a:graphicData uri="http://schemas.openxmlformats.org/presentationml/2006/ole">
              <p:oleObj spid="_x0000_s7172" r:id="rId12" imgW="1305000" imgH="1085760" progId="">
                <p:embed/>
              </p:oleObj>
            </a:graphicData>
          </a:graphic>
        </p:graphicFrame>
        <p:graphicFrame>
          <p:nvGraphicFramePr>
            <p:cNvPr id="7173" name="Object 815"/>
            <p:cNvGraphicFramePr>
              <a:graphicFrameLocks noChangeAspect="1"/>
            </p:cNvGraphicFramePr>
            <p:nvPr/>
          </p:nvGraphicFramePr>
          <p:xfrm>
            <a:off x="3903" y="3263"/>
            <a:ext cx="216" cy="180"/>
          </p:xfrm>
          <a:graphic>
            <a:graphicData uri="http://schemas.openxmlformats.org/presentationml/2006/ole">
              <p:oleObj spid="_x0000_s7173" r:id="rId13" imgW="1305000" imgH="1085760" progId="">
                <p:embed/>
              </p:oleObj>
            </a:graphicData>
          </a:graphic>
        </p:graphicFrame>
        <p:grpSp>
          <p:nvGrpSpPr>
            <p:cNvPr id="7226" name="Group 816"/>
            <p:cNvGrpSpPr>
              <a:grpSpLocks/>
            </p:cNvGrpSpPr>
            <p:nvPr/>
          </p:nvGrpSpPr>
          <p:grpSpPr bwMode="auto">
            <a:xfrm>
              <a:off x="4475" y="3342"/>
              <a:ext cx="171" cy="214"/>
              <a:chOff x="4475" y="3342"/>
              <a:chExt cx="171" cy="214"/>
            </a:xfrm>
          </p:grpSpPr>
          <p:pic>
            <p:nvPicPr>
              <p:cNvPr id="7270" name="Picture 81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75" y="3342"/>
                <a:ext cx="160" cy="1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7271" name="Picture 81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500" y="3398"/>
                <a:ext cx="146" cy="15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7227" name="Group 819"/>
            <p:cNvGrpSpPr>
              <a:grpSpLocks/>
            </p:cNvGrpSpPr>
            <p:nvPr/>
          </p:nvGrpSpPr>
          <p:grpSpPr bwMode="auto">
            <a:xfrm>
              <a:off x="4191" y="3374"/>
              <a:ext cx="219" cy="202"/>
              <a:chOff x="4191" y="3374"/>
              <a:chExt cx="219" cy="202"/>
            </a:xfrm>
          </p:grpSpPr>
          <p:pic>
            <p:nvPicPr>
              <p:cNvPr id="7268" name="Picture 820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91" y="3374"/>
                <a:ext cx="205" cy="17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7269" name="Picture 82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23" y="3427"/>
                <a:ext cx="188" cy="15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7228" name="Group 822"/>
            <p:cNvGrpSpPr>
              <a:grpSpLocks/>
            </p:cNvGrpSpPr>
            <p:nvPr/>
          </p:nvGrpSpPr>
          <p:grpSpPr bwMode="auto">
            <a:xfrm>
              <a:off x="4290" y="3130"/>
              <a:ext cx="182" cy="254"/>
              <a:chOff x="4290" y="3130"/>
              <a:chExt cx="182" cy="254"/>
            </a:xfrm>
          </p:grpSpPr>
          <p:pic>
            <p:nvPicPr>
              <p:cNvPr id="7251" name="Picture 823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343" y="3211"/>
                <a:ext cx="121" cy="17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7252" name="Freeform 824"/>
              <p:cNvSpPr>
                <a:spLocks noChangeArrowheads="1"/>
              </p:cNvSpPr>
              <p:nvPr/>
            </p:nvSpPr>
            <p:spPr bwMode="auto">
              <a:xfrm>
                <a:off x="4339" y="3143"/>
                <a:ext cx="33" cy="39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53" name="Freeform 825"/>
              <p:cNvSpPr>
                <a:spLocks noChangeArrowheads="1"/>
              </p:cNvSpPr>
              <p:nvPr/>
            </p:nvSpPr>
            <p:spPr bwMode="auto">
              <a:xfrm>
                <a:off x="4395" y="3142"/>
                <a:ext cx="22" cy="30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54" name="Freeform 826"/>
              <p:cNvSpPr>
                <a:spLocks noChangeArrowheads="1"/>
              </p:cNvSpPr>
              <p:nvPr/>
            </p:nvSpPr>
            <p:spPr bwMode="auto">
              <a:xfrm>
                <a:off x="4318" y="3135"/>
                <a:ext cx="54" cy="63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55" name="Freeform 827"/>
              <p:cNvSpPr>
                <a:spLocks noChangeArrowheads="1"/>
              </p:cNvSpPr>
              <p:nvPr/>
            </p:nvSpPr>
            <p:spPr bwMode="auto">
              <a:xfrm>
                <a:off x="4394" y="3133"/>
                <a:ext cx="47" cy="42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56" name="Freeform 828"/>
              <p:cNvSpPr>
                <a:spLocks noChangeArrowheads="1"/>
              </p:cNvSpPr>
              <p:nvPr/>
            </p:nvSpPr>
            <p:spPr bwMode="auto">
              <a:xfrm>
                <a:off x="4298" y="3153"/>
                <a:ext cx="19" cy="39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57" name="Freeform 829"/>
              <p:cNvSpPr>
                <a:spLocks noChangeArrowheads="1"/>
              </p:cNvSpPr>
              <p:nvPr/>
            </p:nvSpPr>
            <p:spPr bwMode="auto">
              <a:xfrm>
                <a:off x="4432" y="3130"/>
                <a:ext cx="41" cy="52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58" name="Freeform 830"/>
              <p:cNvSpPr>
                <a:spLocks noChangeArrowheads="1"/>
              </p:cNvSpPr>
              <p:nvPr/>
            </p:nvSpPr>
            <p:spPr bwMode="auto">
              <a:xfrm>
                <a:off x="4387" y="3191"/>
                <a:ext cx="14" cy="31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59" name="Freeform 831"/>
              <p:cNvSpPr>
                <a:spLocks noChangeArrowheads="1"/>
              </p:cNvSpPr>
              <p:nvPr/>
            </p:nvSpPr>
            <p:spPr bwMode="auto">
              <a:xfrm>
                <a:off x="4381" y="3174"/>
                <a:ext cx="7" cy="16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60" name="Freeform 832"/>
              <p:cNvSpPr>
                <a:spLocks noChangeArrowheads="1"/>
              </p:cNvSpPr>
              <p:nvPr/>
            </p:nvSpPr>
            <p:spPr bwMode="auto">
              <a:xfrm>
                <a:off x="4375" y="3163"/>
                <a:ext cx="6" cy="9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61" name="Freeform 833"/>
              <p:cNvSpPr>
                <a:spLocks noChangeArrowheads="1"/>
              </p:cNvSpPr>
              <p:nvPr/>
            </p:nvSpPr>
            <p:spPr bwMode="auto">
              <a:xfrm>
                <a:off x="4370" y="3155"/>
                <a:ext cx="8" cy="6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62" name="Freeform 834"/>
              <p:cNvSpPr>
                <a:spLocks noChangeArrowheads="1"/>
              </p:cNvSpPr>
              <p:nvPr/>
            </p:nvSpPr>
            <p:spPr bwMode="auto">
              <a:xfrm>
                <a:off x="4330" y="3145"/>
                <a:ext cx="33" cy="39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63" name="Freeform 835"/>
              <p:cNvSpPr>
                <a:spLocks noChangeArrowheads="1"/>
              </p:cNvSpPr>
              <p:nvPr/>
            </p:nvSpPr>
            <p:spPr bwMode="auto">
              <a:xfrm>
                <a:off x="4386" y="3145"/>
                <a:ext cx="22" cy="30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64" name="Freeform 836"/>
              <p:cNvSpPr>
                <a:spLocks noChangeArrowheads="1"/>
              </p:cNvSpPr>
              <p:nvPr/>
            </p:nvSpPr>
            <p:spPr bwMode="auto">
              <a:xfrm>
                <a:off x="4309" y="3138"/>
                <a:ext cx="53" cy="63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65" name="Freeform 837"/>
              <p:cNvSpPr>
                <a:spLocks noChangeArrowheads="1"/>
              </p:cNvSpPr>
              <p:nvPr/>
            </p:nvSpPr>
            <p:spPr bwMode="auto">
              <a:xfrm>
                <a:off x="4384" y="3136"/>
                <a:ext cx="47" cy="42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66" name="Freeform 838"/>
              <p:cNvSpPr>
                <a:spLocks noChangeArrowheads="1"/>
              </p:cNvSpPr>
              <p:nvPr/>
            </p:nvSpPr>
            <p:spPr bwMode="auto">
              <a:xfrm>
                <a:off x="4290" y="3159"/>
                <a:ext cx="19" cy="39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67" name="Freeform 839"/>
              <p:cNvSpPr>
                <a:spLocks noChangeArrowheads="1"/>
              </p:cNvSpPr>
              <p:nvPr/>
            </p:nvSpPr>
            <p:spPr bwMode="auto">
              <a:xfrm>
                <a:off x="4423" y="3133"/>
                <a:ext cx="41" cy="52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229" name="Line 840"/>
            <p:cNvSpPr>
              <a:spLocks noChangeShapeType="1"/>
            </p:cNvSpPr>
            <p:nvPr/>
          </p:nvSpPr>
          <p:spPr bwMode="auto">
            <a:xfrm>
              <a:off x="4063" y="3139"/>
              <a:ext cx="317" cy="17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0" name="Line 841"/>
            <p:cNvSpPr>
              <a:spLocks noChangeShapeType="1"/>
            </p:cNvSpPr>
            <p:nvPr/>
          </p:nvSpPr>
          <p:spPr bwMode="auto">
            <a:xfrm>
              <a:off x="3716" y="3098"/>
              <a:ext cx="5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231" name="Group 842"/>
            <p:cNvGrpSpPr>
              <a:grpSpLocks/>
            </p:cNvGrpSpPr>
            <p:nvPr/>
          </p:nvGrpSpPr>
          <p:grpSpPr bwMode="auto">
            <a:xfrm>
              <a:off x="4961" y="3136"/>
              <a:ext cx="130" cy="257"/>
              <a:chOff x="4961" y="3136"/>
              <a:chExt cx="130" cy="257"/>
            </a:xfrm>
          </p:grpSpPr>
          <p:sp>
            <p:nvSpPr>
              <p:cNvPr id="7243" name="AutoShape 843"/>
              <p:cNvSpPr>
                <a:spLocks noChangeArrowheads="1"/>
              </p:cNvSpPr>
              <p:nvPr/>
            </p:nvSpPr>
            <p:spPr bwMode="auto">
              <a:xfrm>
                <a:off x="4961" y="3334"/>
                <a:ext cx="131" cy="60"/>
              </a:xfrm>
              <a:prstGeom prst="parallelogram">
                <a:avLst>
                  <a:gd name="adj" fmla="val 84109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244" name="Rectangle 844"/>
              <p:cNvSpPr>
                <a:spLocks noChangeArrowheads="1"/>
              </p:cNvSpPr>
              <p:nvPr/>
            </p:nvSpPr>
            <p:spPr bwMode="auto">
              <a:xfrm>
                <a:off x="5027" y="3138"/>
                <a:ext cx="60" cy="198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245" name="Rectangle 845"/>
              <p:cNvSpPr>
                <a:spLocks noChangeArrowheads="1"/>
              </p:cNvSpPr>
              <p:nvPr/>
            </p:nvSpPr>
            <p:spPr bwMode="auto">
              <a:xfrm>
                <a:off x="4962" y="3194"/>
                <a:ext cx="83" cy="198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246" name="AutoShape 846"/>
              <p:cNvSpPr>
                <a:spLocks noChangeArrowheads="1"/>
              </p:cNvSpPr>
              <p:nvPr/>
            </p:nvSpPr>
            <p:spPr bwMode="auto">
              <a:xfrm>
                <a:off x="4961" y="3136"/>
                <a:ext cx="131" cy="60"/>
              </a:xfrm>
              <a:prstGeom prst="parallelogram">
                <a:avLst>
                  <a:gd name="adj" fmla="val 84109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247" name="Line 847"/>
              <p:cNvSpPr>
                <a:spLocks noChangeShapeType="1"/>
              </p:cNvSpPr>
              <p:nvPr/>
            </p:nvSpPr>
            <p:spPr bwMode="auto">
              <a:xfrm>
                <a:off x="5092" y="3140"/>
                <a:ext cx="1" cy="19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" name="Line 848"/>
              <p:cNvSpPr>
                <a:spLocks noChangeShapeType="1"/>
              </p:cNvSpPr>
              <p:nvPr/>
            </p:nvSpPr>
            <p:spPr bwMode="auto">
              <a:xfrm flipH="1">
                <a:off x="5043" y="3334"/>
                <a:ext cx="49" cy="5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" name="Rectangle 849"/>
              <p:cNvSpPr>
                <a:spLocks noChangeArrowheads="1"/>
              </p:cNvSpPr>
              <p:nvPr/>
            </p:nvSpPr>
            <p:spPr bwMode="auto">
              <a:xfrm>
                <a:off x="4972" y="3220"/>
                <a:ext cx="55" cy="114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250" name="Rectangle 850"/>
              <p:cNvSpPr>
                <a:spLocks noChangeArrowheads="1"/>
              </p:cNvSpPr>
              <p:nvPr/>
            </p:nvSpPr>
            <p:spPr bwMode="auto">
              <a:xfrm>
                <a:off x="4980" y="3254"/>
                <a:ext cx="42" cy="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7232" name="Line 851"/>
            <p:cNvSpPr>
              <a:spLocks noChangeShapeType="1"/>
            </p:cNvSpPr>
            <p:nvPr/>
          </p:nvSpPr>
          <p:spPr bwMode="auto">
            <a:xfrm flipH="1">
              <a:off x="3771" y="2167"/>
              <a:ext cx="4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3" name="Line 852"/>
            <p:cNvSpPr>
              <a:spLocks noChangeShapeType="1"/>
            </p:cNvSpPr>
            <p:nvPr/>
          </p:nvSpPr>
          <p:spPr bwMode="auto">
            <a:xfrm flipV="1">
              <a:off x="4589" y="1525"/>
              <a:ext cx="78" cy="5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4" name="Line 853"/>
            <p:cNvSpPr>
              <a:spLocks noChangeShapeType="1"/>
            </p:cNvSpPr>
            <p:nvPr/>
          </p:nvSpPr>
          <p:spPr bwMode="auto">
            <a:xfrm>
              <a:off x="4480" y="1635"/>
              <a:ext cx="1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5" name="Line 854"/>
            <p:cNvSpPr>
              <a:spLocks noChangeShapeType="1"/>
            </p:cNvSpPr>
            <p:nvPr/>
          </p:nvSpPr>
          <p:spPr bwMode="auto">
            <a:xfrm flipV="1">
              <a:off x="4596" y="1569"/>
              <a:ext cx="166" cy="18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6" name="Line 855"/>
            <p:cNvSpPr>
              <a:spLocks noChangeShapeType="1"/>
            </p:cNvSpPr>
            <p:nvPr/>
          </p:nvSpPr>
          <p:spPr bwMode="auto">
            <a:xfrm>
              <a:off x="4818" y="1569"/>
              <a:ext cx="1" cy="12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7" name="Line 856"/>
            <p:cNvSpPr>
              <a:spLocks noChangeShapeType="1"/>
            </p:cNvSpPr>
            <p:nvPr/>
          </p:nvSpPr>
          <p:spPr bwMode="auto">
            <a:xfrm>
              <a:off x="4600" y="1762"/>
              <a:ext cx="11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8" name="Line 857"/>
            <p:cNvSpPr>
              <a:spLocks noChangeShapeType="1"/>
            </p:cNvSpPr>
            <p:nvPr/>
          </p:nvSpPr>
          <p:spPr bwMode="auto">
            <a:xfrm flipV="1">
              <a:off x="3526" y="2307"/>
              <a:ext cx="106" cy="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9" name="Line 858"/>
            <p:cNvSpPr>
              <a:spLocks noChangeShapeType="1"/>
            </p:cNvSpPr>
            <p:nvPr/>
          </p:nvSpPr>
          <p:spPr bwMode="auto">
            <a:xfrm flipV="1">
              <a:off x="4861" y="1379"/>
              <a:ext cx="150" cy="10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0" name="Line 859"/>
            <p:cNvSpPr>
              <a:spLocks noChangeShapeType="1"/>
            </p:cNvSpPr>
            <p:nvPr/>
          </p:nvSpPr>
          <p:spPr bwMode="auto">
            <a:xfrm>
              <a:off x="4949" y="1756"/>
              <a:ext cx="1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1" name="Line 860"/>
            <p:cNvSpPr>
              <a:spLocks noChangeShapeType="1"/>
            </p:cNvSpPr>
            <p:nvPr/>
          </p:nvSpPr>
          <p:spPr bwMode="auto">
            <a:xfrm flipH="1">
              <a:off x="4410" y="1804"/>
              <a:ext cx="64" cy="4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2" name="Line 861"/>
            <p:cNvSpPr>
              <a:spLocks noChangeShapeType="1"/>
            </p:cNvSpPr>
            <p:nvPr/>
          </p:nvSpPr>
          <p:spPr bwMode="auto">
            <a:xfrm flipH="1">
              <a:off x="4782" y="1804"/>
              <a:ext cx="72" cy="45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9" name="Freeform 862"/>
          <p:cNvSpPr>
            <a:spLocks/>
          </p:cNvSpPr>
          <p:nvPr/>
        </p:nvSpPr>
        <p:spPr bwMode="auto">
          <a:xfrm>
            <a:off x="5645150" y="2054225"/>
            <a:ext cx="2584450" cy="3233738"/>
          </a:xfrm>
          <a:custGeom>
            <a:avLst/>
            <a:gdLst>
              <a:gd name="T0" fmla="*/ 0 w 1628"/>
              <a:gd name="T1" fmla="*/ 0 h 2037"/>
              <a:gd name="T2" fmla="*/ 351 w 1628"/>
              <a:gd name="T3" fmla="*/ 209 h 2037"/>
              <a:gd name="T4" fmla="*/ 1060 w 1628"/>
              <a:gd name="T5" fmla="*/ 250 h 2037"/>
              <a:gd name="T6" fmla="*/ 969 w 1628"/>
              <a:gd name="T7" fmla="*/ 910 h 2037"/>
              <a:gd name="T8" fmla="*/ 1161 w 1628"/>
              <a:gd name="T9" fmla="*/ 1127 h 2037"/>
              <a:gd name="T10" fmla="*/ 927 w 1628"/>
              <a:gd name="T11" fmla="*/ 1528 h 2037"/>
              <a:gd name="T12" fmla="*/ 1469 w 1628"/>
              <a:gd name="T13" fmla="*/ 1653 h 2037"/>
              <a:gd name="T14" fmla="*/ 1369 w 1628"/>
              <a:gd name="T15" fmla="*/ 1995 h 2037"/>
              <a:gd name="T16" fmla="*/ 1628 w 1628"/>
              <a:gd name="T17" fmla="*/ 2037 h 20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28"/>
              <a:gd name="T28" fmla="*/ 0 h 2037"/>
              <a:gd name="T29" fmla="*/ 1628 w 1628"/>
              <a:gd name="T30" fmla="*/ 2037 h 20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28" h="2037">
                <a:moveTo>
                  <a:pt x="0" y="0"/>
                </a:moveTo>
                <a:lnTo>
                  <a:pt x="351" y="209"/>
                </a:lnTo>
                <a:lnTo>
                  <a:pt x="1060" y="250"/>
                </a:lnTo>
                <a:lnTo>
                  <a:pt x="969" y="910"/>
                </a:lnTo>
                <a:lnTo>
                  <a:pt x="1161" y="1127"/>
                </a:lnTo>
                <a:lnTo>
                  <a:pt x="927" y="1528"/>
                </a:lnTo>
                <a:lnTo>
                  <a:pt x="1469" y="1653"/>
                </a:lnTo>
                <a:lnTo>
                  <a:pt x="1369" y="1995"/>
                </a:lnTo>
                <a:lnTo>
                  <a:pt x="1628" y="2037"/>
                </a:lnTo>
              </a:path>
            </a:pathLst>
          </a:custGeom>
          <a:noFill/>
          <a:ln w="76320">
            <a:solidFill>
              <a:srgbClr val="FF33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Freeform 863"/>
          <p:cNvSpPr>
            <a:spLocks/>
          </p:cNvSpPr>
          <p:nvPr/>
        </p:nvSpPr>
        <p:spPr bwMode="auto">
          <a:xfrm>
            <a:off x="5592763" y="3390900"/>
            <a:ext cx="1646237" cy="1974850"/>
          </a:xfrm>
          <a:custGeom>
            <a:avLst/>
            <a:gdLst>
              <a:gd name="T0" fmla="*/ 0 w 1037"/>
              <a:gd name="T1" fmla="*/ 0 h 1244"/>
              <a:gd name="T2" fmla="*/ 29 w 1037"/>
              <a:gd name="T3" fmla="*/ 86 h 1244"/>
              <a:gd name="T4" fmla="*/ 845 w 1037"/>
              <a:gd name="T5" fmla="*/ 80 h 1244"/>
              <a:gd name="T6" fmla="*/ 1037 w 1037"/>
              <a:gd name="T7" fmla="*/ 280 h 1244"/>
              <a:gd name="T8" fmla="*/ 805 w 1037"/>
              <a:gd name="T9" fmla="*/ 688 h 1244"/>
              <a:gd name="T10" fmla="*/ 473 w 1037"/>
              <a:gd name="T11" fmla="*/ 880 h 1244"/>
              <a:gd name="T12" fmla="*/ 345 w 1037"/>
              <a:gd name="T13" fmla="*/ 1024 h 1244"/>
              <a:gd name="T14" fmla="*/ 285 w 1037"/>
              <a:gd name="T15" fmla="*/ 1244 h 12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37"/>
              <a:gd name="T25" fmla="*/ 0 h 1244"/>
              <a:gd name="T26" fmla="*/ 1037 w 1037"/>
              <a:gd name="T27" fmla="*/ 1244 h 12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37" h="1244">
                <a:moveTo>
                  <a:pt x="0" y="0"/>
                </a:moveTo>
                <a:lnTo>
                  <a:pt x="29" y="86"/>
                </a:lnTo>
                <a:lnTo>
                  <a:pt x="845" y="80"/>
                </a:lnTo>
                <a:lnTo>
                  <a:pt x="1037" y="280"/>
                </a:lnTo>
                <a:lnTo>
                  <a:pt x="805" y="688"/>
                </a:lnTo>
                <a:lnTo>
                  <a:pt x="473" y="880"/>
                </a:lnTo>
                <a:lnTo>
                  <a:pt x="345" y="1024"/>
                </a:lnTo>
                <a:lnTo>
                  <a:pt x="285" y="1244"/>
                </a:lnTo>
              </a:path>
            </a:pathLst>
          </a:custGeom>
          <a:noFill/>
          <a:ln w="7632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59766E22-F2AA-4433-AC1F-AB97EAA79CFF}" type="slidenum">
              <a:rPr lang="en-GB" altLang="it-IT"/>
              <a:pPr/>
              <a:t>3</a:t>
            </a:fld>
            <a:endParaRPr lang="en-GB" altLang="it-IT"/>
          </a:p>
        </p:txBody>
      </p:sp>
      <p:sp>
        <p:nvSpPr>
          <p:cNvPr id="20483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Capitolo 1: roadmap</a:t>
            </a: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FF0000"/>
                </a:solidFill>
              </a:rPr>
              <a:t>1.1 Cos’è Internet?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1.2</a:t>
            </a:r>
            <a:r>
              <a:rPr lang="en-GB" altLang="it-IT" smtClean="0"/>
              <a:t> Ai confini della rete</a:t>
            </a:r>
          </a:p>
          <a:p>
            <a:pPr lvl="2"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/>
              <a:t> sistemi terminali, reti di accesso, collegamenti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1.3</a:t>
            </a:r>
            <a:r>
              <a:rPr lang="en-GB" altLang="it-IT" smtClean="0"/>
              <a:t> Il nucleo della rete</a:t>
            </a:r>
          </a:p>
          <a:p>
            <a:pPr lvl="2"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/>
              <a:t>commutazione di circuito e di pacchetto, struttura della rete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1.4 </a:t>
            </a:r>
            <a:r>
              <a:rPr lang="en-GB" altLang="it-IT" smtClean="0"/>
              <a:t>Ritardi, perdite e throughput nelle reti a commutazione di pacchetto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1.5</a:t>
            </a:r>
            <a:r>
              <a:rPr lang="en-GB" altLang="it-IT" smtClean="0"/>
              <a:t> Livelli di protocollo e loro modelli di servizio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1.6</a:t>
            </a:r>
            <a:r>
              <a:rPr lang="en-GB" altLang="it-IT" smtClean="0"/>
              <a:t> Reti sotto attacco: la sicurezza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1.7</a:t>
            </a:r>
            <a:r>
              <a:rPr lang="en-GB" altLang="it-IT" smtClean="0"/>
              <a:t> Storia del computer networking e di Internet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5D1F0DD9-F75F-4363-A58D-5270412A9C28}" type="slidenum">
              <a:rPr lang="en-GB" altLang="it-IT"/>
              <a:pPr/>
              <a:t>30</a:t>
            </a:fld>
            <a:endParaRPr lang="en-GB" altLang="it-IT"/>
          </a:p>
        </p:txBody>
      </p:sp>
      <p:sp>
        <p:nvSpPr>
          <p:cNvPr id="40963" name="Rectangle 1"/>
          <p:cNvSpPr>
            <a:spLocks noGrp="1" noChangeArrowheads="1"/>
          </p:cNvSpPr>
          <p:nvPr>
            <p:ph type="title"/>
          </p:nvPr>
        </p:nvSpPr>
        <p:spPr>
          <a:xfrm>
            <a:off x="450850" y="228600"/>
            <a:ext cx="8334375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000" smtClean="0"/>
              <a:t>Il nucleo della rete: commutazione di circuito</a:t>
            </a:r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4038600" cy="4648200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Risorse di rete (ad es. ampiezza di banda, </a:t>
            </a:r>
            <a:r>
              <a:rPr lang="en-GB" altLang="it-IT" sz="2400" i="1" smtClean="0"/>
              <a:t>bandwidth</a:t>
            </a:r>
            <a:r>
              <a:rPr lang="en-GB" altLang="it-IT" sz="2400" smtClean="0"/>
              <a:t>) </a:t>
            </a:r>
            <a:r>
              <a:rPr lang="en-GB" altLang="it-IT" sz="2400" smtClean="0">
                <a:solidFill>
                  <a:srgbClr val="FF0000"/>
                </a:solidFill>
              </a:rPr>
              <a:t>suddivise in “pezzi”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ciascun “pezzo” viene allocato ai vari collegamenti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le risorse rimangono </a:t>
            </a:r>
            <a:r>
              <a:rPr lang="en-GB" altLang="it-IT" sz="2000" i="1" smtClean="0">
                <a:solidFill>
                  <a:srgbClr val="FF0000"/>
                </a:solidFill>
              </a:rPr>
              <a:t>inattive</a:t>
            </a:r>
            <a:r>
              <a:rPr lang="en-GB" altLang="it-IT" sz="2000" smtClean="0"/>
              <a:t> se non utilizzate </a:t>
            </a:r>
            <a:r>
              <a:rPr lang="en-GB" altLang="it-IT" sz="2000" i="1" smtClean="0"/>
              <a:t>(non c’è condivisione)</a:t>
            </a:r>
            <a:r>
              <a:rPr lang="ar-SA" altLang="it-IT" sz="2000" i="1" smtClean="0">
                <a:cs typeface="Arial" charset="0"/>
              </a:rPr>
              <a:t>‏</a:t>
            </a:r>
            <a:endParaRPr lang="en-GB" altLang="it-IT" sz="2000" i="1" smtClean="0"/>
          </a:p>
        </p:txBody>
      </p:sp>
      <p:sp>
        <p:nvSpPr>
          <p:cNvPr id="40965" name="Rectangle 3"/>
          <p:cNvSpPr>
            <a:spLocks noChangeArrowheads="1"/>
          </p:cNvSpPr>
          <p:nvPr/>
        </p:nvSpPr>
        <p:spPr bwMode="auto">
          <a:xfrm>
            <a:off x="4606925" y="1485900"/>
            <a:ext cx="4038600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suddivisione della banda in “pezzi”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divisione di frequenza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divisione di tempo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A9D3B0FF-A9B9-4FA6-ABE1-45CB42D39B59}" type="slidenum">
              <a:rPr lang="en-GB" altLang="it-IT"/>
              <a:pPr/>
              <a:t>31</a:t>
            </a:fld>
            <a:endParaRPr lang="en-GB" altLang="it-IT"/>
          </a:p>
        </p:txBody>
      </p:sp>
      <p:sp>
        <p:nvSpPr>
          <p:cNvPr id="41987" name="Rectangle 1"/>
          <p:cNvSpPr>
            <a:spLocks noGrp="1" noChangeArrowheads="1"/>
          </p:cNvSpPr>
          <p:nvPr>
            <p:ph type="title"/>
          </p:nvPr>
        </p:nvSpPr>
        <p:spPr>
          <a:xfrm>
            <a:off x="439738" y="227013"/>
            <a:ext cx="8462962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Commutazione di circuito: FDM e TDM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5288" y="1585913"/>
            <a:ext cx="7237412" cy="2438400"/>
            <a:chOff x="249" y="999"/>
            <a:chExt cx="4559" cy="1536"/>
          </a:xfrm>
        </p:grpSpPr>
        <p:sp>
          <p:nvSpPr>
            <p:cNvPr id="42082" name="Text Box 3"/>
            <p:cNvSpPr txBox="1">
              <a:spLocks noChangeArrowheads="1"/>
            </p:cNvSpPr>
            <p:nvPr/>
          </p:nvSpPr>
          <p:spPr bwMode="auto">
            <a:xfrm>
              <a:off x="249" y="999"/>
              <a:ext cx="530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Arial" charset="0"/>
                </a:rPr>
                <a:t>FDM</a:t>
              </a:r>
            </a:p>
          </p:txBody>
        </p:sp>
        <p:grpSp>
          <p:nvGrpSpPr>
            <p:cNvPr id="42083" name="Group 4"/>
            <p:cNvGrpSpPr>
              <a:grpSpLocks/>
            </p:cNvGrpSpPr>
            <p:nvPr/>
          </p:nvGrpSpPr>
          <p:grpSpPr bwMode="auto">
            <a:xfrm>
              <a:off x="682" y="1382"/>
              <a:ext cx="4126" cy="1153"/>
              <a:chOff x="682" y="1382"/>
              <a:chExt cx="4126" cy="1153"/>
            </a:xfrm>
          </p:grpSpPr>
          <p:sp>
            <p:nvSpPr>
              <p:cNvPr id="42084" name="Line 5"/>
              <p:cNvSpPr>
                <a:spLocks noChangeShapeType="1"/>
              </p:cNvSpPr>
              <p:nvPr/>
            </p:nvSpPr>
            <p:spPr bwMode="auto">
              <a:xfrm flipV="1">
                <a:off x="1688" y="1382"/>
                <a:ext cx="1" cy="820"/>
              </a:xfrm>
              <a:prstGeom prst="line">
                <a:avLst/>
              </a:prstGeom>
              <a:noFill/>
              <a:ln w="38160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085" name="Text Box 6"/>
              <p:cNvSpPr txBox="1">
                <a:spLocks noChangeArrowheads="1"/>
              </p:cNvSpPr>
              <p:nvPr/>
            </p:nvSpPr>
            <p:spPr bwMode="auto">
              <a:xfrm>
                <a:off x="682" y="1672"/>
                <a:ext cx="968" cy="28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>
                    <a:solidFill>
                      <a:srgbClr val="000000"/>
                    </a:solidFill>
                    <a:latin typeface="Arial" charset="0"/>
                  </a:rPr>
                  <a:t>frequenza</a:t>
                </a:r>
              </a:p>
            </p:txBody>
          </p:sp>
          <p:sp>
            <p:nvSpPr>
              <p:cNvPr id="42086" name="Line 7"/>
              <p:cNvSpPr>
                <a:spLocks noChangeShapeType="1"/>
              </p:cNvSpPr>
              <p:nvPr/>
            </p:nvSpPr>
            <p:spPr bwMode="auto">
              <a:xfrm>
                <a:off x="1688" y="2200"/>
                <a:ext cx="3120" cy="1"/>
              </a:xfrm>
              <a:prstGeom prst="line">
                <a:avLst/>
              </a:prstGeom>
              <a:noFill/>
              <a:ln w="38160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087" name="Text Box 8"/>
              <p:cNvSpPr txBox="1">
                <a:spLocks noChangeArrowheads="1"/>
              </p:cNvSpPr>
              <p:nvPr/>
            </p:nvSpPr>
            <p:spPr bwMode="auto">
              <a:xfrm>
                <a:off x="3009" y="2247"/>
                <a:ext cx="648" cy="28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>
                    <a:solidFill>
                      <a:srgbClr val="000000"/>
                    </a:solidFill>
                    <a:latin typeface="Arial" charset="0"/>
                  </a:rPr>
                  <a:t>tempo</a:t>
                </a:r>
              </a:p>
            </p:txBody>
          </p:sp>
          <p:sp>
            <p:nvSpPr>
              <p:cNvPr id="42088" name="Rectangle 9"/>
              <p:cNvSpPr>
                <a:spLocks noChangeArrowheads="1"/>
              </p:cNvSpPr>
              <p:nvPr/>
            </p:nvSpPr>
            <p:spPr bwMode="auto">
              <a:xfrm>
                <a:off x="1736" y="1576"/>
                <a:ext cx="2880" cy="576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2743200" y="2514600"/>
            <a:ext cx="4572000" cy="228600"/>
          </a:xfrm>
          <a:prstGeom prst="rect">
            <a:avLst/>
          </a:prstGeom>
          <a:solidFill>
            <a:srgbClr val="3366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2743200" y="2743200"/>
            <a:ext cx="4572000" cy="228600"/>
          </a:xfrm>
          <a:prstGeom prst="rect">
            <a:avLst/>
          </a:prstGeom>
          <a:solidFill>
            <a:srgbClr val="99CC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2743200" y="2971800"/>
            <a:ext cx="4572000" cy="228600"/>
          </a:xfrm>
          <a:prstGeom prst="rect">
            <a:avLst/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2743200" y="3200400"/>
            <a:ext cx="4572000" cy="228600"/>
          </a:xfrm>
          <a:prstGeom prst="rect">
            <a:avLst/>
          </a:prstGeom>
          <a:solidFill>
            <a:srgbClr val="FF00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82588" y="4037013"/>
            <a:ext cx="7237412" cy="2516187"/>
            <a:chOff x="241" y="2543"/>
            <a:chExt cx="4559" cy="1585"/>
          </a:xfrm>
        </p:grpSpPr>
        <p:sp>
          <p:nvSpPr>
            <p:cNvPr id="42076" name="Text Box 15"/>
            <p:cNvSpPr txBox="1">
              <a:spLocks noChangeArrowheads="1"/>
            </p:cNvSpPr>
            <p:nvPr/>
          </p:nvSpPr>
          <p:spPr bwMode="auto">
            <a:xfrm>
              <a:off x="241" y="2543"/>
              <a:ext cx="530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Arial" charset="0"/>
                </a:rPr>
                <a:t>TDM</a:t>
              </a:r>
            </a:p>
          </p:txBody>
        </p:sp>
        <p:sp>
          <p:nvSpPr>
            <p:cNvPr id="42077" name="Line 16"/>
            <p:cNvSpPr>
              <a:spLocks noChangeShapeType="1"/>
            </p:cNvSpPr>
            <p:nvPr/>
          </p:nvSpPr>
          <p:spPr bwMode="auto">
            <a:xfrm flipV="1">
              <a:off x="1680" y="2975"/>
              <a:ext cx="1" cy="82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8" name="Text Box 17"/>
            <p:cNvSpPr txBox="1">
              <a:spLocks noChangeArrowheads="1"/>
            </p:cNvSpPr>
            <p:nvPr/>
          </p:nvSpPr>
          <p:spPr bwMode="auto">
            <a:xfrm>
              <a:off x="674" y="3265"/>
              <a:ext cx="968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Arial" charset="0"/>
                </a:rPr>
                <a:t>frequenza</a:t>
              </a:r>
            </a:p>
          </p:txBody>
        </p:sp>
        <p:sp>
          <p:nvSpPr>
            <p:cNvPr id="42079" name="Line 18"/>
            <p:cNvSpPr>
              <a:spLocks noChangeShapeType="1"/>
            </p:cNvSpPr>
            <p:nvPr/>
          </p:nvSpPr>
          <p:spPr bwMode="auto">
            <a:xfrm>
              <a:off x="1680" y="3793"/>
              <a:ext cx="3120" cy="1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0" name="Text Box 19"/>
            <p:cNvSpPr txBox="1">
              <a:spLocks noChangeArrowheads="1"/>
            </p:cNvSpPr>
            <p:nvPr/>
          </p:nvSpPr>
          <p:spPr bwMode="auto">
            <a:xfrm>
              <a:off x="3001" y="3840"/>
              <a:ext cx="648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Arial" charset="0"/>
                </a:rPr>
                <a:t>tempo</a:t>
              </a:r>
            </a:p>
          </p:txBody>
        </p:sp>
        <p:sp>
          <p:nvSpPr>
            <p:cNvPr id="42081" name="Rectangle 20"/>
            <p:cNvSpPr>
              <a:spLocks noChangeArrowheads="1"/>
            </p:cNvSpPr>
            <p:nvPr/>
          </p:nvSpPr>
          <p:spPr bwMode="auto">
            <a:xfrm>
              <a:off x="1728" y="3168"/>
              <a:ext cx="2880" cy="57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2743200" y="5029200"/>
            <a:ext cx="3884613" cy="912813"/>
            <a:chOff x="1728" y="3168"/>
            <a:chExt cx="2447" cy="575"/>
          </a:xfrm>
        </p:grpSpPr>
        <p:sp>
          <p:nvSpPr>
            <p:cNvPr id="42071" name="Rectangle 22"/>
            <p:cNvSpPr>
              <a:spLocks noChangeArrowheads="1"/>
            </p:cNvSpPr>
            <p:nvPr/>
          </p:nvSpPr>
          <p:spPr bwMode="auto">
            <a:xfrm>
              <a:off x="1728" y="3168"/>
              <a:ext cx="144" cy="576"/>
            </a:xfrm>
            <a:prstGeom prst="rect">
              <a:avLst/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72" name="Rectangle 23"/>
            <p:cNvSpPr>
              <a:spLocks noChangeArrowheads="1"/>
            </p:cNvSpPr>
            <p:nvPr/>
          </p:nvSpPr>
          <p:spPr bwMode="auto">
            <a:xfrm>
              <a:off x="2304" y="3168"/>
              <a:ext cx="144" cy="576"/>
            </a:xfrm>
            <a:prstGeom prst="rect">
              <a:avLst/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73" name="Rectangle 24"/>
            <p:cNvSpPr>
              <a:spLocks noChangeArrowheads="1"/>
            </p:cNvSpPr>
            <p:nvPr/>
          </p:nvSpPr>
          <p:spPr bwMode="auto">
            <a:xfrm>
              <a:off x="2880" y="3168"/>
              <a:ext cx="144" cy="576"/>
            </a:xfrm>
            <a:prstGeom prst="rect">
              <a:avLst/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74" name="Rectangle 25"/>
            <p:cNvSpPr>
              <a:spLocks noChangeArrowheads="1"/>
            </p:cNvSpPr>
            <p:nvPr/>
          </p:nvSpPr>
          <p:spPr bwMode="auto">
            <a:xfrm>
              <a:off x="3456" y="3168"/>
              <a:ext cx="144" cy="576"/>
            </a:xfrm>
            <a:prstGeom prst="rect">
              <a:avLst/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75" name="Rectangle 26"/>
            <p:cNvSpPr>
              <a:spLocks noChangeArrowheads="1"/>
            </p:cNvSpPr>
            <p:nvPr/>
          </p:nvSpPr>
          <p:spPr bwMode="auto">
            <a:xfrm>
              <a:off x="4032" y="3168"/>
              <a:ext cx="144" cy="576"/>
            </a:xfrm>
            <a:prstGeom prst="rect">
              <a:avLst/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2971800" y="5029200"/>
            <a:ext cx="3884613" cy="912813"/>
            <a:chOff x="1872" y="3168"/>
            <a:chExt cx="2447" cy="575"/>
          </a:xfrm>
        </p:grpSpPr>
        <p:sp>
          <p:nvSpPr>
            <p:cNvPr id="42066" name="Rectangle 28"/>
            <p:cNvSpPr>
              <a:spLocks noChangeArrowheads="1"/>
            </p:cNvSpPr>
            <p:nvPr/>
          </p:nvSpPr>
          <p:spPr bwMode="auto">
            <a:xfrm>
              <a:off x="1872" y="3168"/>
              <a:ext cx="144" cy="576"/>
            </a:xfrm>
            <a:prstGeom prst="rect">
              <a:avLst/>
            </a:prstGeom>
            <a:solidFill>
              <a:srgbClr val="99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67" name="Rectangle 29"/>
            <p:cNvSpPr>
              <a:spLocks noChangeArrowheads="1"/>
            </p:cNvSpPr>
            <p:nvPr/>
          </p:nvSpPr>
          <p:spPr bwMode="auto">
            <a:xfrm>
              <a:off x="2448" y="3168"/>
              <a:ext cx="144" cy="576"/>
            </a:xfrm>
            <a:prstGeom prst="rect">
              <a:avLst/>
            </a:prstGeom>
            <a:solidFill>
              <a:srgbClr val="99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68" name="Rectangle 30"/>
            <p:cNvSpPr>
              <a:spLocks noChangeArrowheads="1"/>
            </p:cNvSpPr>
            <p:nvPr/>
          </p:nvSpPr>
          <p:spPr bwMode="auto">
            <a:xfrm>
              <a:off x="3024" y="3168"/>
              <a:ext cx="144" cy="576"/>
            </a:xfrm>
            <a:prstGeom prst="rect">
              <a:avLst/>
            </a:prstGeom>
            <a:solidFill>
              <a:srgbClr val="99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69" name="Rectangle 31"/>
            <p:cNvSpPr>
              <a:spLocks noChangeArrowheads="1"/>
            </p:cNvSpPr>
            <p:nvPr/>
          </p:nvSpPr>
          <p:spPr bwMode="auto">
            <a:xfrm>
              <a:off x="3600" y="3168"/>
              <a:ext cx="144" cy="576"/>
            </a:xfrm>
            <a:prstGeom prst="rect">
              <a:avLst/>
            </a:prstGeom>
            <a:solidFill>
              <a:srgbClr val="99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70" name="Rectangle 32"/>
            <p:cNvSpPr>
              <a:spLocks noChangeArrowheads="1"/>
            </p:cNvSpPr>
            <p:nvPr/>
          </p:nvSpPr>
          <p:spPr bwMode="auto">
            <a:xfrm>
              <a:off x="4176" y="3168"/>
              <a:ext cx="144" cy="576"/>
            </a:xfrm>
            <a:prstGeom prst="rect">
              <a:avLst/>
            </a:prstGeom>
            <a:solidFill>
              <a:srgbClr val="99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3200400" y="5029200"/>
            <a:ext cx="3884613" cy="912813"/>
            <a:chOff x="2016" y="3168"/>
            <a:chExt cx="2447" cy="575"/>
          </a:xfrm>
        </p:grpSpPr>
        <p:sp>
          <p:nvSpPr>
            <p:cNvPr id="42061" name="Rectangle 34"/>
            <p:cNvSpPr>
              <a:spLocks noChangeArrowheads="1"/>
            </p:cNvSpPr>
            <p:nvPr/>
          </p:nvSpPr>
          <p:spPr bwMode="auto">
            <a:xfrm>
              <a:off x="2016" y="3168"/>
              <a:ext cx="144" cy="576"/>
            </a:xfrm>
            <a:prstGeom prst="rect">
              <a:avLst/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62" name="Rectangle 35"/>
            <p:cNvSpPr>
              <a:spLocks noChangeArrowheads="1"/>
            </p:cNvSpPr>
            <p:nvPr/>
          </p:nvSpPr>
          <p:spPr bwMode="auto">
            <a:xfrm>
              <a:off x="2592" y="3168"/>
              <a:ext cx="144" cy="576"/>
            </a:xfrm>
            <a:prstGeom prst="rect">
              <a:avLst/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63" name="Rectangle 36"/>
            <p:cNvSpPr>
              <a:spLocks noChangeArrowheads="1"/>
            </p:cNvSpPr>
            <p:nvPr/>
          </p:nvSpPr>
          <p:spPr bwMode="auto">
            <a:xfrm>
              <a:off x="3168" y="3168"/>
              <a:ext cx="144" cy="576"/>
            </a:xfrm>
            <a:prstGeom prst="rect">
              <a:avLst/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64" name="Rectangle 37"/>
            <p:cNvSpPr>
              <a:spLocks noChangeArrowheads="1"/>
            </p:cNvSpPr>
            <p:nvPr/>
          </p:nvSpPr>
          <p:spPr bwMode="auto">
            <a:xfrm>
              <a:off x="3744" y="3168"/>
              <a:ext cx="144" cy="576"/>
            </a:xfrm>
            <a:prstGeom prst="rect">
              <a:avLst/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65" name="Rectangle 38"/>
            <p:cNvSpPr>
              <a:spLocks noChangeArrowheads="1"/>
            </p:cNvSpPr>
            <p:nvPr/>
          </p:nvSpPr>
          <p:spPr bwMode="auto">
            <a:xfrm>
              <a:off x="4320" y="3168"/>
              <a:ext cx="144" cy="576"/>
            </a:xfrm>
            <a:prstGeom prst="rect">
              <a:avLst/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3429000" y="5029200"/>
            <a:ext cx="3884613" cy="912813"/>
            <a:chOff x="2160" y="3168"/>
            <a:chExt cx="2447" cy="575"/>
          </a:xfrm>
        </p:grpSpPr>
        <p:sp>
          <p:nvSpPr>
            <p:cNvPr id="42056" name="Rectangle 40"/>
            <p:cNvSpPr>
              <a:spLocks noChangeArrowheads="1"/>
            </p:cNvSpPr>
            <p:nvPr/>
          </p:nvSpPr>
          <p:spPr bwMode="auto">
            <a:xfrm>
              <a:off x="2160" y="3168"/>
              <a:ext cx="144" cy="576"/>
            </a:xfrm>
            <a:prstGeom prst="rect">
              <a:avLst/>
            </a:prstGeom>
            <a:solidFill>
              <a:srgbClr val="FF00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57" name="Rectangle 41"/>
            <p:cNvSpPr>
              <a:spLocks noChangeArrowheads="1"/>
            </p:cNvSpPr>
            <p:nvPr/>
          </p:nvSpPr>
          <p:spPr bwMode="auto">
            <a:xfrm>
              <a:off x="2736" y="3168"/>
              <a:ext cx="144" cy="576"/>
            </a:xfrm>
            <a:prstGeom prst="rect">
              <a:avLst/>
            </a:prstGeom>
            <a:solidFill>
              <a:srgbClr val="FF00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58" name="Rectangle 42"/>
            <p:cNvSpPr>
              <a:spLocks noChangeArrowheads="1"/>
            </p:cNvSpPr>
            <p:nvPr/>
          </p:nvSpPr>
          <p:spPr bwMode="auto">
            <a:xfrm>
              <a:off x="3312" y="3168"/>
              <a:ext cx="144" cy="576"/>
            </a:xfrm>
            <a:prstGeom prst="rect">
              <a:avLst/>
            </a:prstGeom>
            <a:solidFill>
              <a:srgbClr val="FF00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59" name="Rectangle 43"/>
            <p:cNvSpPr>
              <a:spLocks noChangeArrowheads="1"/>
            </p:cNvSpPr>
            <p:nvPr/>
          </p:nvSpPr>
          <p:spPr bwMode="auto">
            <a:xfrm>
              <a:off x="3888" y="3168"/>
              <a:ext cx="144" cy="576"/>
            </a:xfrm>
            <a:prstGeom prst="rect">
              <a:avLst/>
            </a:prstGeom>
            <a:solidFill>
              <a:srgbClr val="FF00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060" name="Rectangle 44"/>
            <p:cNvSpPr>
              <a:spLocks noChangeArrowheads="1"/>
            </p:cNvSpPr>
            <p:nvPr/>
          </p:nvSpPr>
          <p:spPr bwMode="auto">
            <a:xfrm>
              <a:off x="4464" y="3168"/>
              <a:ext cx="144" cy="576"/>
            </a:xfrm>
            <a:prstGeom prst="rect">
              <a:avLst/>
            </a:prstGeom>
            <a:solidFill>
              <a:srgbClr val="FF00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9" name="Group 45"/>
          <p:cNvGrpSpPr>
            <a:grpSpLocks/>
          </p:cNvGrpSpPr>
          <p:nvPr/>
        </p:nvGrpSpPr>
        <p:grpSpPr bwMode="auto">
          <a:xfrm>
            <a:off x="2743200" y="2743200"/>
            <a:ext cx="4570413" cy="457200"/>
            <a:chOff x="1728" y="1728"/>
            <a:chExt cx="2879" cy="288"/>
          </a:xfrm>
        </p:grpSpPr>
        <p:sp>
          <p:nvSpPr>
            <p:cNvPr id="42053" name="Line 46"/>
            <p:cNvSpPr>
              <a:spLocks noChangeShapeType="1"/>
            </p:cNvSpPr>
            <p:nvPr/>
          </p:nvSpPr>
          <p:spPr bwMode="auto">
            <a:xfrm>
              <a:off x="1728" y="1728"/>
              <a:ext cx="288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4" name="Line 47"/>
            <p:cNvSpPr>
              <a:spLocks noChangeShapeType="1"/>
            </p:cNvSpPr>
            <p:nvPr/>
          </p:nvSpPr>
          <p:spPr bwMode="auto">
            <a:xfrm>
              <a:off x="1728" y="1872"/>
              <a:ext cx="288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5" name="Line 48"/>
            <p:cNvSpPr>
              <a:spLocks noChangeShapeType="1"/>
            </p:cNvSpPr>
            <p:nvPr/>
          </p:nvSpPr>
          <p:spPr bwMode="auto">
            <a:xfrm>
              <a:off x="1728" y="2016"/>
              <a:ext cx="288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9"/>
          <p:cNvGrpSpPr>
            <a:grpSpLocks/>
          </p:cNvGrpSpPr>
          <p:nvPr/>
        </p:nvGrpSpPr>
        <p:grpSpPr bwMode="auto">
          <a:xfrm>
            <a:off x="2971800" y="5029200"/>
            <a:ext cx="4114800" cy="912813"/>
            <a:chOff x="1872" y="3168"/>
            <a:chExt cx="2592" cy="575"/>
          </a:xfrm>
        </p:grpSpPr>
        <p:sp>
          <p:nvSpPr>
            <p:cNvPr id="42034" name="Line 50"/>
            <p:cNvSpPr>
              <a:spLocks noChangeShapeType="1"/>
            </p:cNvSpPr>
            <p:nvPr/>
          </p:nvSpPr>
          <p:spPr bwMode="auto">
            <a:xfrm>
              <a:off x="1872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5" name="Line 51"/>
            <p:cNvSpPr>
              <a:spLocks noChangeShapeType="1"/>
            </p:cNvSpPr>
            <p:nvPr/>
          </p:nvSpPr>
          <p:spPr bwMode="auto">
            <a:xfrm>
              <a:off x="2016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6" name="Line 52"/>
            <p:cNvSpPr>
              <a:spLocks noChangeShapeType="1"/>
            </p:cNvSpPr>
            <p:nvPr/>
          </p:nvSpPr>
          <p:spPr bwMode="auto">
            <a:xfrm>
              <a:off x="2160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7" name="Line 53"/>
            <p:cNvSpPr>
              <a:spLocks noChangeShapeType="1"/>
            </p:cNvSpPr>
            <p:nvPr/>
          </p:nvSpPr>
          <p:spPr bwMode="auto">
            <a:xfrm>
              <a:off x="2304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8" name="Line 54"/>
            <p:cNvSpPr>
              <a:spLocks noChangeShapeType="1"/>
            </p:cNvSpPr>
            <p:nvPr/>
          </p:nvSpPr>
          <p:spPr bwMode="auto">
            <a:xfrm>
              <a:off x="2448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9" name="Line 55"/>
            <p:cNvSpPr>
              <a:spLocks noChangeShapeType="1"/>
            </p:cNvSpPr>
            <p:nvPr/>
          </p:nvSpPr>
          <p:spPr bwMode="auto">
            <a:xfrm>
              <a:off x="2592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0" name="Line 56"/>
            <p:cNvSpPr>
              <a:spLocks noChangeShapeType="1"/>
            </p:cNvSpPr>
            <p:nvPr/>
          </p:nvSpPr>
          <p:spPr bwMode="auto">
            <a:xfrm>
              <a:off x="2736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1" name="Line 57"/>
            <p:cNvSpPr>
              <a:spLocks noChangeShapeType="1"/>
            </p:cNvSpPr>
            <p:nvPr/>
          </p:nvSpPr>
          <p:spPr bwMode="auto">
            <a:xfrm>
              <a:off x="2880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2" name="Line 58"/>
            <p:cNvSpPr>
              <a:spLocks noChangeShapeType="1"/>
            </p:cNvSpPr>
            <p:nvPr/>
          </p:nvSpPr>
          <p:spPr bwMode="auto">
            <a:xfrm>
              <a:off x="3024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3" name="Line 59"/>
            <p:cNvSpPr>
              <a:spLocks noChangeShapeType="1"/>
            </p:cNvSpPr>
            <p:nvPr/>
          </p:nvSpPr>
          <p:spPr bwMode="auto">
            <a:xfrm>
              <a:off x="3168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4" name="Line 60"/>
            <p:cNvSpPr>
              <a:spLocks noChangeShapeType="1"/>
            </p:cNvSpPr>
            <p:nvPr/>
          </p:nvSpPr>
          <p:spPr bwMode="auto">
            <a:xfrm>
              <a:off x="3312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5" name="Line 61"/>
            <p:cNvSpPr>
              <a:spLocks noChangeShapeType="1"/>
            </p:cNvSpPr>
            <p:nvPr/>
          </p:nvSpPr>
          <p:spPr bwMode="auto">
            <a:xfrm>
              <a:off x="3456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6" name="Line 62"/>
            <p:cNvSpPr>
              <a:spLocks noChangeShapeType="1"/>
            </p:cNvSpPr>
            <p:nvPr/>
          </p:nvSpPr>
          <p:spPr bwMode="auto">
            <a:xfrm>
              <a:off x="3600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7" name="Line 63"/>
            <p:cNvSpPr>
              <a:spLocks noChangeShapeType="1"/>
            </p:cNvSpPr>
            <p:nvPr/>
          </p:nvSpPr>
          <p:spPr bwMode="auto">
            <a:xfrm>
              <a:off x="3744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8" name="Line 64"/>
            <p:cNvSpPr>
              <a:spLocks noChangeShapeType="1"/>
            </p:cNvSpPr>
            <p:nvPr/>
          </p:nvSpPr>
          <p:spPr bwMode="auto">
            <a:xfrm>
              <a:off x="3888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9" name="Line 65"/>
            <p:cNvSpPr>
              <a:spLocks noChangeShapeType="1"/>
            </p:cNvSpPr>
            <p:nvPr/>
          </p:nvSpPr>
          <p:spPr bwMode="auto">
            <a:xfrm>
              <a:off x="4032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0" name="Line 66"/>
            <p:cNvSpPr>
              <a:spLocks noChangeShapeType="1"/>
            </p:cNvSpPr>
            <p:nvPr/>
          </p:nvSpPr>
          <p:spPr bwMode="auto">
            <a:xfrm>
              <a:off x="4176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1" name="Line 67"/>
            <p:cNvSpPr>
              <a:spLocks noChangeShapeType="1"/>
            </p:cNvSpPr>
            <p:nvPr/>
          </p:nvSpPr>
          <p:spPr bwMode="auto">
            <a:xfrm>
              <a:off x="4320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2" name="Line 68"/>
            <p:cNvSpPr>
              <a:spLocks noChangeShapeType="1"/>
            </p:cNvSpPr>
            <p:nvPr/>
          </p:nvSpPr>
          <p:spPr bwMode="auto">
            <a:xfrm>
              <a:off x="4464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69"/>
          <p:cNvGrpSpPr>
            <a:grpSpLocks/>
          </p:cNvGrpSpPr>
          <p:nvPr/>
        </p:nvGrpSpPr>
        <p:grpSpPr bwMode="auto">
          <a:xfrm>
            <a:off x="2743200" y="2628900"/>
            <a:ext cx="4570413" cy="685800"/>
            <a:chOff x="1728" y="1656"/>
            <a:chExt cx="2879" cy="432"/>
          </a:xfrm>
        </p:grpSpPr>
        <p:sp>
          <p:nvSpPr>
            <p:cNvPr id="42030" name="Line 70"/>
            <p:cNvSpPr>
              <a:spLocks noChangeShapeType="1"/>
            </p:cNvSpPr>
            <p:nvPr/>
          </p:nvSpPr>
          <p:spPr bwMode="auto">
            <a:xfrm>
              <a:off x="1728" y="1656"/>
              <a:ext cx="288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1" name="Line 71"/>
            <p:cNvSpPr>
              <a:spLocks noChangeShapeType="1"/>
            </p:cNvSpPr>
            <p:nvPr/>
          </p:nvSpPr>
          <p:spPr bwMode="auto">
            <a:xfrm>
              <a:off x="1728" y="1800"/>
              <a:ext cx="288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2" name="Line 72"/>
            <p:cNvSpPr>
              <a:spLocks noChangeShapeType="1"/>
            </p:cNvSpPr>
            <p:nvPr/>
          </p:nvSpPr>
          <p:spPr bwMode="auto">
            <a:xfrm>
              <a:off x="1728" y="1944"/>
              <a:ext cx="288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3" name="Line 73"/>
            <p:cNvSpPr>
              <a:spLocks noChangeShapeType="1"/>
            </p:cNvSpPr>
            <p:nvPr/>
          </p:nvSpPr>
          <p:spPr bwMode="auto">
            <a:xfrm>
              <a:off x="1728" y="2088"/>
              <a:ext cx="288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74"/>
          <p:cNvGrpSpPr>
            <a:grpSpLocks/>
          </p:cNvGrpSpPr>
          <p:nvPr/>
        </p:nvGrpSpPr>
        <p:grpSpPr bwMode="auto">
          <a:xfrm>
            <a:off x="2857500" y="5029200"/>
            <a:ext cx="4343400" cy="912813"/>
            <a:chOff x="1800" y="3168"/>
            <a:chExt cx="2736" cy="575"/>
          </a:xfrm>
        </p:grpSpPr>
        <p:sp>
          <p:nvSpPr>
            <p:cNvPr id="42010" name="Line 75"/>
            <p:cNvSpPr>
              <a:spLocks noChangeShapeType="1"/>
            </p:cNvSpPr>
            <p:nvPr/>
          </p:nvSpPr>
          <p:spPr bwMode="auto">
            <a:xfrm>
              <a:off x="1800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1" name="Line 76"/>
            <p:cNvSpPr>
              <a:spLocks noChangeShapeType="1"/>
            </p:cNvSpPr>
            <p:nvPr/>
          </p:nvSpPr>
          <p:spPr bwMode="auto">
            <a:xfrm>
              <a:off x="1944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2" name="Line 77"/>
            <p:cNvSpPr>
              <a:spLocks noChangeShapeType="1"/>
            </p:cNvSpPr>
            <p:nvPr/>
          </p:nvSpPr>
          <p:spPr bwMode="auto">
            <a:xfrm>
              <a:off x="2088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3" name="Line 78"/>
            <p:cNvSpPr>
              <a:spLocks noChangeShapeType="1"/>
            </p:cNvSpPr>
            <p:nvPr/>
          </p:nvSpPr>
          <p:spPr bwMode="auto">
            <a:xfrm>
              <a:off x="2232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4" name="Line 79"/>
            <p:cNvSpPr>
              <a:spLocks noChangeShapeType="1"/>
            </p:cNvSpPr>
            <p:nvPr/>
          </p:nvSpPr>
          <p:spPr bwMode="auto">
            <a:xfrm>
              <a:off x="2376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5" name="Line 80"/>
            <p:cNvSpPr>
              <a:spLocks noChangeShapeType="1"/>
            </p:cNvSpPr>
            <p:nvPr/>
          </p:nvSpPr>
          <p:spPr bwMode="auto">
            <a:xfrm>
              <a:off x="2520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6" name="Line 81"/>
            <p:cNvSpPr>
              <a:spLocks noChangeShapeType="1"/>
            </p:cNvSpPr>
            <p:nvPr/>
          </p:nvSpPr>
          <p:spPr bwMode="auto">
            <a:xfrm>
              <a:off x="2664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7" name="Line 82"/>
            <p:cNvSpPr>
              <a:spLocks noChangeShapeType="1"/>
            </p:cNvSpPr>
            <p:nvPr/>
          </p:nvSpPr>
          <p:spPr bwMode="auto">
            <a:xfrm>
              <a:off x="2808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8" name="Line 83"/>
            <p:cNvSpPr>
              <a:spLocks noChangeShapeType="1"/>
            </p:cNvSpPr>
            <p:nvPr/>
          </p:nvSpPr>
          <p:spPr bwMode="auto">
            <a:xfrm>
              <a:off x="2952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9" name="Line 84"/>
            <p:cNvSpPr>
              <a:spLocks noChangeShapeType="1"/>
            </p:cNvSpPr>
            <p:nvPr/>
          </p:nvSpPr>
          <p:spPr bwMode="auto">
            <a:xfrm>
              <a:off x="3096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0" name="Line 85"/>
            <p:cNvSpPr>
              <a:spLocks noChangeShapeType="1"/>
            </p:cNvSpPr>
            <p:nvPr/>
          </p:nvSpPr>
          <p:spPr bwMode="auto">
            <a:xfrm>
              <a:off x="3240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1" name="Line 86"/>
            <p:cNvSpPr>
              <a:spLocks noChangeShapeType="1"/>
            </p:cNvSpPr>
            <p:nvPr/>
          </p:nvSpPr>
          <p:spPr bwMode="auto">
            <a:xfrm>
              <a:off x="3384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2" name="Line 87"/>
            <p:cNvSpPr>
              <a:spLocks noChangeShapeType="1"/>
            </p:cNvSpPr>
            <p:nvPr/>
          </p:nvSpPr>
          <p:spPr bwMode="auto">
            <a:xfrm>
              <a:off x="3528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3" name="Line 88"/>
            <p:cNvSpPr>
              <a:spLocks noChangeShapeType="1"/>
            </p:cNvSpPr>
            <p:nvPr/>
          </p:nvSpPr>
          <p:spPr bwMode="auto">
            <a:xfrm>
              <a:off x="3672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4" name="Line 89"/>
            <p:cNvSpPr>
              <a:spLocks noChangeShapeType="1"/>
            </p:cNvSpPr>
            <p:nvPr/>
          </p:nvSpPr>
          <p:spPr bwMode="auto">
            <a:xfrm>
              <a:off x="3816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5" name="Line 90"/>
            <p:cNvSpPr>
              <a:spLocks noChangeShapeType="1"/>
            </p:cNvSpPr>
            <p:nvPr/>
          </p:nvSpPr>
          <p:spPr bwMode="auto">
            <a:xfrm>
              <a:off x="3960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6" name="Line 91"/>
            <p:cNvSpPr>
              <a:spLocks noChangeShapeType="1"/>
            </p:cNvSpPr>
            <p:nvPr/>
          </p:nvSpPr>
          <p:spPr bwMode="auto">
            <a:xfrm>
              <a:off x="4104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7" name="Line 92"/>
            <p:cNvSpPr>
              <a:spLocks noChangeShapeType="1"/>
            </p:cNvSpPr>
            <p:nvPr/>
          </p:nvSpPr>
          <p:spPr bwMode="auto">
            <a:xfrm>
              <a:off x="4248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8" name="Line 93"/>
            <p:cNvSpPr>
              <a:spLocks noChangeShapeType="1"/>
            </p:cNvSpPr>
            <p:nvPr/>
          </p:nvSpPr>
          <p:spPr bwMode="auto">
            <a:xfrm>
              <a:off x="4392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9" name="Line 94"/>
            <p:cNvSpPr>
              <a:spLocks noChangeShapeType="1"/>
            </p:cNvSpPr>
            <p:nvPr/>
          </p:nvSpPr>
          <p:spPr bwMode="auto">
            <a:xfrm>
              <a:off x="4536" y="3168"/>
              <a:ext cx="1" cy="5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95"/>
          <p:cNvGrpSpPr>
            <a:grpSpLocks/>
          </p:cNvGrpSpPr>
          <p:nvPr/>
        </p:nvGrpSpPr>
        <p:grpSpPr bwMode="auto">
          <a:xfrm>
            <a:off x="5370513" y="1257300"/>
            <a:ext cx="2708275" cy="952500"/>
            <a:chOff x="3383" y="792"/>
            <a:chExt cx="1706" cy="600"/>
          </a:xfrm>
        </p:grpSpPr>
        <p:grpSp>
          <p:nvGrpSpPr>
            <p:cNvPr id="42003" name="Group 96"/>
            <p:cNvGrpSpPr>
              <a:grpSpLocks/>
            </p:cNvGrpSpPr>
            <p:nvPr/>
          </p:nvGrpSpPr>
          <p:grpSpPr bwMode="auto">
            <a:xfrm>
              <a:off x="3383" y="1104"/>
              <a:ext cx="1706" cy="288"/>
              <a:chOff x="3383" y="1104"/>
              <a:chExt cx="1706" cy="288"/>
            </a:xfrm>
          </p:grpSpPr>
          <p:sp>
            <p:nvSpPr>
              <p:cNvPr id="42005" name="Text Box 97"/>
              <p:cNvSpPr txBox="1">
                <a:spLocks noChangeArrowheads="1"/>
              </p:cNvSpPr>
              <p:nvPr/>
            </p:nvSpPr>
            <p:spPr bwMode="auto">
              <a:xfrm>
                <a:off x="3383" y="1104"/>
                <a:ext cx="744" cy="28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>
                    <a:solidFill>
                      <a:srgbClr val="000000"/>
                    </a:solidFill>
                    <a:latin typeface="Arial" charset="0"/>
                  </a:rPr>
                  <a:t>4 utenti</a:t>
                </a:r>
              </a:p>
            </p:txBody>
          </p:sp>
          <p:sp>
            <p:nvSpPr>
              <p:cNvPr id="42006" name="Rectangle 98"/>
              <p:cNvSpPr>
                <a:spLocks noChangeArrowheads="1"/>
              </p:cNvSpPr>
              <p:nvPr/>
            </p:nvSpPr>
            <p:spPr bwMode="auto">
              <a:xfrm>
                <a:off x="4369" y="1168"/>
                <a:ext cx="144" cy="144"/>
              </a:xfrm>
              <a:prstGeom prst="rect">
                <a:avLst/>
              </a:prstGeom>
              <a:solidFill>
                <a:srgbClr val="3366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007" name="Rectangle 99"/>
              <p:cNvSpPr>
                <a:spLocks noChangeArrowheads="1"/>
              </p:cNvSpPr>
              <p:nvPr/>
            </p:nvSpPr>
            <p:spPr bwMode="auto">
              <a:xfrm>
                <a:off x="4561" y="1168"/>
                <a:ext cx="144" cy="144"/>
              </a:xfrm>
              <a:prstGeom prst="rect">
                <a:avLst/>
              </a:prstGeom>
              <a:solidFill>
                <a:srgbClr val="99CC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008" name="Rectangle 100"/>
              <p:cNvSpPr>
                <a:spLocks noChangeArrowheads="1"/>
              </p:cNvSpPr>
              <p:nvPr/>
            </p:nvSpPr>
            <p:spPr bwMode="auto">
              <a:xfrm>
                <a:off x="4753" y="1168"/>
                <a:ext cx="144" cy="144"/>
              </a:xfrm>
              <a:prstGeom prst="rect">
                <a:avLst/>
              </a:prstGeom>
              <a:solidFill>
                <a:srgbClr val="FFCC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2009" name="Rectangle 101"/>
              <p:cNvSpPr>
                <a:spLocks noChangeArrowheads="1"/>
              </p:cNvSpPr>
              <p:nvPr/>
            </p:nvSpPr>
            <p:spPr bwMode="auto">
              <a:xfrm>
                <a:off x="4945" y="1168"/>
                <a:ext cx="144" cy="144"/>
              </a:xfrm>
              <a:prstGeom prst="rect">
                <a:avLst/>
              </a:prstGeom>
              <a:solidFill>
                <a:srgbClr val="FF00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42004" name="Text Box 102"/>
            <p:cNvSpPr txBox="1">
              <a:spLocks noChangeArrowheads="1"/>
            </p:cNvSpPr>
            <p:nvPr/>
          </p:nvSpPr>
          <p:spPr bwMode="auto">
            <a:xfrm>
              <a:off x="3387" y="792"/>
              <a:ext cx="914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Arial" charset="0"/>
                </a:rPr>
                <a:t>Esempio: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1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5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9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3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 animBg="1"/>
      <p:bldP spid="21515" grpId="0" animBg="1"/>
      <p:bldP spid="21516" grpId="0" animBg="1"/>
      <p:bldP spid="215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7E009F87-8EFA-4627-A3BD-FC5632ED9399}" type="slidenum">
              <a:rPr lang="en-GB" altLang="it-IT"/>
              <a:pPr/>
              <a:t>32</a:t>
            </a:fld>
            <a:endParaRPr lang="en-GB" altLang="it-IT"/>
          </a:p>
        </p:txBody>
      </p:sp>
      <p:sp>
        <p:nvSpPr>
          <p:cNvPr id="43011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Un esempio numerico</a:t>
            </a:r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4648200"/>
          </a:xfrm>
        </p:spPr>
        <p:txBody>
          <a:bodyPr/>
          <a:lstStyle/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Quanto tempo occorre per inviare un file di 640.000 bit dall’host A all’host B su una rete a commutazione di circuito?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Tutti i collegamenti presentano un bit rate di 1.536 Mbps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Ciascun collegamento utilizza TDM con 24 slot/sec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Si impiegano 500 ms per stabilire un circuito punto-punto</a:t>
            </a:r>
          </a:p>
          <a:p>
            <a:pPr lvl="1"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mtClean="0"/>
          </a:p>
          <a:p>
            <a:pPr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Provate a calcolarlo!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D8E3A2A9-E53F-4188-8AAB-98782D3030CE}" type="slidenum">
              <a:rPr lang="en-GB" altLang="it-IT"/>
              <a:pPr/>
              <a:t>33</a:t>
            </a:fld>
            <a:endParaRPr lang="en-GB" altLang="it-IT"/>
          </a:p>
        </p:txBody>
      </p:sp>
      <p:sp>
        <p:nvSpPr>
          <p:cNvPr id="44035" name="Rectangle 1"/>
          <p:cNvSpPr>
            <a:spLocks noGrp="1" noChangeArrowheads="1"/>
          </p:cNvSpPr>
          <p:nvPr>
            <p:ph type="title"/>
          </p:nvPr>
        </p:nvSpPr>
        <p:spPr>
          <a:xfrm>
            <a:off x="390525" y="228600"/>
            <a:ext cx="83693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900" smtClean="0"/>
              <a:t>Il nucleo della rete: commutazione di pacchetto</a:t>
            </a: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4343400" cy="3348038"/>
          </a:xfrm>
        </p:spPr>
        <p:txBody>
          <a:bodyPr/>
          <a:lstStyle/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Il flusso di dati punto-punto viene suddiviso in </a:t>
            </a:r>
            <a:r>
              <a:rPr lang="en-GB" altLang="it-IT" sz="2000" i="1" smtClean="0">
                <a:solidFill>
                  <a:srgbClr val="FF0000"/>
                </a:solidFill>
              </a:rPr>
              <a:t>pacchetti</a:t>
            </a:r>
          </a:p>
          <a:p>
            <a:pPr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I pacchetti degli utenti A e B </a:t>
            </a:r>
            <a:r>
              <a:rPr lang="en-GB" altLang="it-IT" sz="1600" i="1" smtClean="0"/>
              <a:t>condividono</a:t>
            </a:r>
            <a:r>
              <a:rPr lang="en-GB" altLang="it-IT" sz="1600" smtClean="0"/>
              <a:t> le risorse di rete </a:t>
            </a:r>
          </a:p>
          <a:p>
            <a:pPr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Ciascun pacchetto utilizza completamente il canale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Le risorse vengono usate </a:t>
            </a:r>
            <a:r>
              <a:rPr lang="en-GB" altLang="it-IT" sz="1600" i="1" smtClean="0"/>
              <a:t>a seconda delle necessità</a:t>
            </a:r>
            <a:r>
              <a:rPr lang="en-GB" altLang="it-IT" sz="2400" smtClean="0"/>
              <a:t> </a:t>
            </a:r>
          </a:p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400" smtClean="0"/>
          </a:p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400" smtClean="0"/>
          </a:p>
        </p:txBody>
      </p:sp>
      <p:sp>
        <p:nvSpPr>
          <p:cNvPr id="44037" name="Rectangle 3"/>
          <p:cNvSpPr>
            <a:spLocks noChangeArrowheads="1"/>
          </p:cNvSpPr>
          <p:nvPr/>
        </p:nvSpPr>
        <p:spPr bwMode="auto">
          <a:xfrm>
            <a:off x="5029200" y="1371600"/>
            <a:ext cx="3886200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>
                <a:solidFill>
                  <a:srgbClr val="FF0000"/>
                </a:solidFill>
                <a:latin typeface="Comic Sans MS" pitchFamily="64" charset="0"/>
              </a:rPr>
              <a:t>Contesa per le risorse</a:t>
            </a:r>
          </a:p>
          <a:p>
            <a:pPr marL="339725" indent="-339725">
              <a:spcBef>
                <a:spcPts val="4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La richiesta di risorse può eccedere  il quantitativo disponibile</a:t>
            </a:r>
          </a:p>
          <a:p>
            <a:pPr marL="339725" indent="-339725">
              <a:spcBef>
                <a:spcPts val="4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600" b="1">
                <a:solidFill>
                  <a:srgbClr val="000000"/>
                </a:solidFill>
                <a:latin typeface="Comic Sans MS" pitchFamily="64" charset="0"/>
              </a:rPr>
              <a:t>congestione</a:t>
            </a: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: accodamento dei pacchetti, attesa per l’utilizzo del collegamento</a:t>
            </a:r>
          </a:p>
          <a:p>
            <a:pPr marL="339725" indent="-339725">
              <a:spcBef>
                <a:spcPts val="4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600" b="1">
                <a:solidFill>
                  <a:srgbClr val="000000"/>
                </a:solidFill>
                <a:latin typeface="Comic Sans MS" pitchFamily="64" charset="0"/>
              </a:rPr>
              <a:t>store and forward</a:t>
            </a: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: il commutatore deve ricevere l’intero pacchetto prima di poter cominciare a trasmettere sul collegamento in uscita</a:t>
            </a:r>
          </a:p>
        </p:txBody>
      </p:sp>
      <p:grpSp>
        <p:nvGrpSpPr>
          <p:cNvPr id="44038" name="Group 4"/>
          <p:cNvGrpSpPr>
            <a:grpSpLocks/>
          </p:cNvGrpSpPr>
          <p:nvPr/>
        </p:nvGrpSpPr>
        <p:grpSpPr bwMode="auto">
          <a:xfrm>
            <a:off x="306388" y="4081463"/>
            <a:ext cx="4537075" cy="2208212"/>
            <a:chOff x="193" y="2571"/>
            <a:chExt cx="2858" cy="1391"/>
          </a:xfrm>
        </p:grpSpPr>
        <p:sp>
          <p:nvSpPr>
            <p:cNvPr id="44039" name="Rectangle 5"/>
            <p:cNvSpPr>
              <a:spLocks noChangeArrowheads="1"/>
            </p:cNvSpPr>
            <p:nvPr/>
          </p:nvSpPr>
          <p:spPr bwMode="auto">
            <a:xfrm>
              <a:off x="193" y="2812"/>
              <a:ext cx="2859" cy="81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 marL="339725" indent="-339725" algn="ctr">
                <a:spcBef>
                  <a:spcPts val="475"/>
                </a:spcBef>
                <a:buClr>
                  <a:srgbClr val="3333CC"/>
                </a:buClr>
                <a:buSzPct val="85000"/>
                <a:buFont typeface="Wingdings" pitchFamily="64" charset="2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altLang="it-IT" sz="1900">
                  <a:solidFill>
                    <a:srgbClr val="000000"/>
                  </a:solidFill>
                  <a:latin typeface="Comic Sans MS" pitchFamily="64" charset="0"/>
                </a:rPr>
                <a:t>Larghezza di banda suddivisa in pezzi”</a:t>
              </a:r>
            </a:p>
            <a:p>
              <a:pPr marL="339725" indent="-339725" algn="ctr">
                <a:spcBef>
                  <a:spcPts val="500"/>
                </a:spcBef>
                <a:buClr>
                  <a:srgbClr val="3333CC"/>
                </a:buClr>
                <a:buSzPct val="85000"/>
                <a:buFont typeface="Wingdings" pitchFamily="64" charset="2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Allocazione dedicata</a:t>
              </a:r>
            </a:p>
            <a:p>
              <a:pPr marL="339725" indent="-339725" algn="ctr">
                <a:spcBef>
                  <a:spcPts val="500"/>
                </a:spcBef>
                <a:buClr>
                  <a:srgbClr val="3333CC"/>
                </a:buClr>
                <a:buSzPct val="85000"/>
                <a:buFont typeface="Wingdings" pitchFamily="64" charset="2"/>
                <a:buNone/>
                <a:tabLst>
                  <a:tab pos="339725" algn="l"/>
                  <a:tab pos="787400" algn="l"/>
                  <a:tab pos="1236663" algn="l"/>
                  <a:tab pos="1685925" algn="l"/>
                  <a:tab pos="2135188" algn="l"/>
                  <a:tab pos="2584450" algn="l"/>
                  <a:tab pos="3033713" algn="l"/>
                  <a:tab pos="3482975" algn="l"/>
                  <a:tab pos="3932238" algn="l"/>
                  <a:tab pos="4381500" algn="l"/>
                  <a:tab pos="4830763" algn="l"/>
                  <a:tab pos="5280025" algn="l"/>
                  <a:tab pos="5729288" algn="l"/>
                  <a:tab pos="6178550" algn="l"/>
                  <a:tab pos="6627813" algn="l"/>
                  <a:tab pos="7077075" algn="l"/>
                  <a:tab pos="7526338" algn="l"/>
                  <a:tab pos="7975600" algn="l"/>
                  <a:tab pos="8424863" algn="l"/>
                  <a:tab pos="8874125" algn="l"/>
                  <a:tab pos="9323388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Risorse riservate</a:t>
              </a:r>
            </a:p>
          </p:txBody>
        </p:sp>
        <p:sp>
          <p:nvSpPr>
            <p:cNvPr id="44040" name="Oval 6"/>
            <p:cNvSpPr>
              <a:spLocks noChangeArrowheads="1"/>
            </p:cNvSpPr>
            <p:nvPr/>
          </p:nvSpPr>
          <p:spPr bwMode="auto">
            <a:xfrm>
              <a:off x="785" y="2571"/>
              <a:ext cx="1556" cy="1392"/>
            </a:xfrm>
            <a:prstGeom prst="ellipse">
              <a:avLst/>
            </a:prstGeom>
            <a:noFill/>
            <a:ln w="7632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4041" name="Line 7"/>
            <p:cNvSpPr>
              <a:spLocks noChangeShapeType="1"/>
            </p:cNvSpPr>
            <p:nvPr/>
          </p:nvSpPr>
          <p:spPr bwMode="auto">
            <a:xfrm>
              <a:off x="1076" y="2705"/>
              <a:ext cx="1004" cy="1056"/>
            </a:xfrm>
            <a:prstGeom prst="line">
              <a:avLst/>
            </a:prstGeom>
            <a:noFill/>
            <a:ln w="7632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4C8664F2-0144-4070-B832-AEFC6436AA4B}" type="slidenum">
              <a:rPr lang="en-GB" altLang="it-IT"/>
              <a:pPr/>
              <a:t>34</a:t>
            </a:fld>
            <a:endParaRPr lang="en-GB" altLang="it-IT"/>
          </a:p>
        </p:txBody>
      </p:sp>
      <p:sp>
        <p:nvSpPr>
          <p:cNvPr id="45059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447088" cy="865188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700" smtClean="0"/>
              <a:t>Commutazione di pacchetto: multiplexing statistico</a:t>
            </a:r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2775" y="5076825"/>
            <a:ext cx="8367713" cy="1524000"/>
          </a:xfrm>
        </p:spPr>
        <p:txBody>
          <a:bodyPr/>
          <a:lstStyle/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La sequenza dei pacchetti A e B non segue uno schema prefissato Condivisione di risorse su richiesta </a:t>
            </a:r>
            <a:r>
              <a:rPr lang="en-GB" altLang="it-IT" sz="2000" smtClean="0">
                <a:latin typeface="Monotype Sorts" pitchFamily="64" charset="2"/>
              </a:rPr>
              <a:t></a:t>
            </a:r>
            <a:r>
              <a:rPr lang="en-GB" altLang="it-IT" sz="2000" smtClean="0"/>
              <a:t> </a:t>
            </a:r>
            <a:r>
              <a:rPr lang="en-GB" altLang="it-IT" sz="2000" b="1" i="1" smtClean="0">
                <a:solidFill>
                  <a:srgbClr val="FF0000"/>
                </a:solidFill>
              </a:rPr>
              <a:t>multiplexing statistico</a:t>
            </a:r>
            <a:r>
              <a:rPr lang="en-GB" altLang="it-IT" sz="2000" smtClean="0"/>
              <a:t>.</a:t>
            </a:r>
          </a:p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TDM: ciascun host ottiene uno slot di tempo dedicato unicamente a quella connessione.</a:t>
            </a:r>
          </a:p>
        </p:txBody>
      </p:sp>
      <p:pic>
        <p:nvPicPr>
          <p:cNvPr id="4506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3325" y="2470150"/>
            <a:ext cx="646113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5062" name="Line 4"/>
          <p:cNvSpPr>
            <a:spLocks noChangeShapeType="1"/>
          </p:cNvSpPr>
          <p:nvPr/>
        </p:nvSpPr>
        <p:spPr bwMode="auto">
          <a:xfrm>
            <a:off x="3538538" y="2303463"/>
            <a:ext cx="1587" cy="22860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3" name="Oval 5"/>
          <p:cNvSpPr>
            <a:spLocks noChangeArrowheads="1"/>
          </p:cNvSpPr>
          <p:nvPr/>
        </p:nvSpPr>
        <p:spPr bwMode="auto">
          <a:xfrm>
            <a:off x="2320925" y="2333625"/>
            <a:ext cx="1198563" cy="369888"/>
          </a:xfrm>
          <a:prstGeom prst="ellipse">
            <a:avLst/>
          </a:pr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64" name="Rectangle 6"/>
          <p:cNvSpPr>
            <a:spLocks noChangeArrowheads="1"/>
          </p:cNvSpPr>
          <p:nvPr/>
        </p:nvSpPr>
        <p:spPr bwMode="auto">
          <a:xfrm>
            <a:off x="2320925" y="2265363"/>
            <a:ext cx="1198563" cy="263525"/>
          </a:xfrm>
          <a:prstGeom prst="rect">
            <a:avLst/>
          </a:pr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65" name="Oval 7"/>
          <p:cNvSpPr>
            <a:spLocks noChangeArrowheads="1"/>
          </p:cNvSpPr>
          <p:nvPr/>
        </p:nvSpPr>
        <p:spPr bwMode="auto">
          <a:xfrm>
            <a:off x="2330450" y="2036763"/>
            <a:ext cx="1198563" cy="430212"/>
          </a:xfrm>
          <a:prstGeom prst="ellipse">
            <a:avLst/>
          </a:pr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5066" name="Group 8"/>
          <p:cNvGrpSpPr>
            <a:grpSpLocks/>
          </p:cNvGrpSpPr>
          <p:nvPr/>
        </p:nvGrpSpPr>
        <p:grpSpPr bwMode="auto">
          <a:xfrm>
            <a:off x="2676525" y="2065338"/>
            <a:ext cx="495300" cy="120650"/>
            <a:chOff x="1686" y="1301"/>
            <a:chExt cx="312" cy="76"/>
          </a:xfrm>
        </p:grpSpPr>
        <p:grpSp>
          <p:nvGrpSpPr>
            <p:cNvPr id="45140" name="Group 9"/>
            <p:cNvGrpSpPr>
              <a:grpSpLocks/>
            </p:cNvGrpSpPr>
            <p:nvPr/>
          </p:nvGrpSpPr>
          <p:grpSpPr bwMode="auto">
            <a:xfrm>
              <a:off x="1686" y="1302"/>
              <a:ext cx="312" cy="75"/>
              <a:chOff x="1686" y="1302"/>
              <a:chExt cx="312" cy="75"/>
            </a:xfrm>
          </p:grpSpPr>
          <p:sp>
            <p:nvSpPr>
              <p:cNvPr id="45145" name="Line 10"/>
              <p:cNvSpPr>
                <a:spLocks noChangeShapeType="1"/>
              </p:cNvSpPr>
              <p:nvPr/>
            </p:nvSpPr>
            <p:spPr bwMode="auto">
              <a:xfrm flipV="1">
                <a:off x="1686" y="1301"/>
                <a:ext cx="112" cy="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46" name="Line 11"/>
              <p:cNvSpPr>
                <a:spLocks noChangeShapeType="1"/>
              </p:cNvSpPr>
              <p:nvPr/>
            </p:nvSpPr>
            <p:spPr bwMode="auto">
              <a:xfrm>
                <a:off x="1901" y="1377"/>
                <a:ext cx="9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47" name="Line 12"/>
              <p:cNvSpPr>
                <a:spLocks noChangeShapeType="1"/>
              </p:cNvSpPr>
              <p:nvPr/>
            </p:nvSpPr>
            <p:spPr bwMode="auto">
              <a:xfrm>
                <a:off x="1789" y="1304"/>
                <a:ext cx="116" cy="7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5141" name="Group 13"/>
            <p:cNvGrpSpPr>
              <a:grpSpLocks/>
            </p:cNvGrpSpPr>
            <p:nvPr/>
          </p:nvGrpSpPr>
          <p:grpSpPr bwMode="auto">
            <a:xfrm>
              <a:off x="1686" y="1301"/>
              <a:ext cx="312" cy="73"/>
              <a:chOff x="1686" y="1301"/>
              <a:chExt cx="312" cy="73"/>
            </a:xfrm>
          </p:grpSpPr>
          <p:sp>
            <p:nvSpPr>
              <p:cNvPr id="45142" name="Line 14"/>
              <p:cNvSpPr>
                <a:spLocks noChangeShapeType="1"/>
              </p:cNvSpPr>
              <p:nvPr/>
            </p:nvSpPr>
            <p:spPr bwMode="auto">
              <a:xfrm>
                <a:off x="1686" y="1374"/>
                <a:ext cx="11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43" name="Line 15"/>
              <p:cNvSpPr>
                <a:spLocks noChangeShapeType="1"/>
              </p:cNvSpPr>
              <p:nvPr/>
            </p:nvSpPr>
            <p:spPr bwMode="auto">
              <a:xfrm>
                <a:off x="1901" y="1302"/>
                <a:ext cx="9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44" name="Line 16"/>
              <p:cNvSpPr>
                <a:spLocks noChangeShapeType="1"/>
              </p:cNvSpPr>
              <p:nvPr/>
            </p:nvSpPr>
            <p:spPr bwMode="auto">
              <a:xfrm flipV="1">
                <a:off x="1789" y="1300"/>
                <a:ext cx="116" cy="7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5067" name="Oval 17"/>
          <p:cNvSpPr>
            <a:spLocks noChangeArrowheads="1"/>
          </p:cNvSpPr>
          <p:nvPr/>
        </p:nvSpPr>
        <p:spPr bwMode="auto">
          <a:xfrm>
            <a:off x="5416550" y="2352675"/>
            <a:ext cx="1198563" cy="369888"/>
          </a:xfrm>
          <a:prstGeom prst="ellipse">
            <a:avLst/>
          </a:pr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68" name="Line 18"/>
          <p:cNvSpPr>
            <a:spLocks noChangeShapeType="1"/>
          </p:cNvSpPr>
          <p:nvPr/>
        </p:nvSpPr>
        <p:spPr bwMode="auto">
          <a:xfrm>
            <a:off x="5426075" y="2332038"/>
            <a:ext cx="1588" cy="22860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9" name="Rectangle 19"/>
          <p:cNvSpPr>
            <a:spLocks noChangeArrowheads="1"/>
          </p:cNvSpPr>
          <p:nvPr/>
        </p:nvSpPr>
        <p:spPr bwMode="auto">
          <a:xfrm>
            <a:off x="5426075" y="2293938"/>
            <a:ext cx="1198563" cy="263525"/>
          </a:xfrm>
          <a:prstGeom prst="rect">
            <a:avLst/>
          </a:pr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70" name="Oval 20"/>
          <p:cNvSpPr>
            <a:spLocks noChangeArrowheads="1"/>
          </p:cNvSpPr>
          <p:nvPr/>
        </p:nvSpPr>
        <p:spPr bwMode="auto">
          <a:xfrm>
            <a:off x="5435600" y="2065338"/>
            <a:ext cx="1198563" cy="430212"/>
          </a:xfrm>
          <a:prstGeom prst="ellipse">
            <a:avLst/>
          </a:prstGeom>
          <a:solidFill>
            <a:srgbClr val="B2B2B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5071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4050" y="1546225"/>
            <a:ext cx="646113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5072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5200" y="1565275"/>
            <a:ext cx="646113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5073" name="Line 23"/>
          <p:cNvSpPr>
            <a:spLocks noChangeShapeType="1"/>
          </p:cNvSpPr>
          <p:nvPr/>
        </p:nvSpPr>
        <p:spPr bwMode="auto">
          <a:xfrm>
            <a:off x="1590675" y="1971675"/>
            <a:ext cx="504825" cy="1588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74" name="Line 24"/>
          <p:cNvSpPr>
            <a:spLocks noChangeShapeType="1"/>
          </p:cNvSpPr>
          <p:nvPr/>
        </p:nvSpPr>
        <p:spPr bwMode="auto">
          <a:xfrm flipV="1">
            <a:off x="1895475" y="2954338"/>
            <a:ext cx="195263" cy="11112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75" name="Line 25"/>
          <p:cNvSpPr>
            <a:spLocks noChangeShapeType="1"/>
          </p:cNvSpPr>
          <p:nvPr/>
        </p:nvSpPr>
        <p:spPr bwMode="auto">
          <a:xfrm>
            <a:off x="3514725" y="2390775"/>
            <a:ext cx="1933575" cy="952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76" name="Line 26"/>
          <p:cNvSpPr>
            <a:spLocks noChangeShapeType="1"/>
          </p:cNvSpPr>
          <p:nvPr/>
        </p:nvSpPr>
        <p:spPr bwMode="auto">
          <a:xfrm flipV="1">
            <a:off x="5619750" y="2720975"/>
            <a:ext cx="142875" cy="66357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77" name="Line 27"/>
          <p:cNvSpPr>
            <a:spLocks noChangeShapeType="1"/>
          </p:cNvSpPr>
          <p:nvPr/>
        </p:nvSpPr>
        <p:spPr bwMode="auto">
          <a:xfrm flipV="1">
            <a:off x="6591300" y="1949450"/>
            <a:ext cx="504825" cy="27305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78" name="Line 28"/>
          <p:cNvSpPr>
            <a:spLocks noChangeShapeType="1"/>
          </p:cNvSpPr>
          <p:nvPr/>
        </p:nvSpPr>
        <p:spPr bwMode="auto">
          <a:xfrm>
            <a:off x="2095500" y="1962150"/>
            <a:ext cx="1588" cy="100012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79" name="Line 29"/>
          <p:cNvSpPr>
            <a:spLocks noChangeShapeType="1"/>
          </p:cNvSpPr>
          <p:nvPr/>
        </p:nvSpPr>
        <p:spPr bwMode="auto">
          <a:xfrm>
            <a:off x="2105025" y="2395538"/>
            <a:ext cx="200025" cy="1587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80" name="Rectangle 30"/>
          <p:cNvSpPr>
            <a:spLocks noChangeArrowheads="1"/>
          </p:cNvSpPr>
          <p:nvPr/>
        </p:nvSpPr>
        <p:spPr bwMode="auto">
          <a:xfrm>
            <a:off x="3548063" y="2185988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81" name="Rectangle 31"/>
          <p:cNvSpPr>
            <a:spLocks noChangeArrowheads="1"/>
          </p:cNvSpPr>
          <p:nvPr/>
        </p:nvSpPr>
        <p:spPr bwMode="auto">
          <a:xfrm>
            <a:off x="3709988" y="2185988"/>
            <a:ext cx="147637" cy="200025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82" name="Rectangle 32"/>
          <p:cNvSpPr>
            <a:spLocks noChangeArrowheads="1"/>
          </p:cNvSpPr>
          <p:nvPr/>
        </p:nvSpPr>
        <p:spPr bwMode="auto">
          <a:xfrm>
            <a:off x="3871913" y="2185988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83" name="Rectangle 33"/>
          <p:cNvSpPr>
            <a:spLocks noChangeArrowheads="1"/>
          </p:cNvSpPr>
          <p:nvPr/>
        </p:nvSpPr>
        <p:spPr bwMode="auto">
          <a:xfrm>
            <a:off x="4033838" y="2185988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84" name="Rectangle 34"/>
          <p:cNvSpPr>
            <a:spLocks noChangeArrowheads="1"/>
          </p:cNvSpPr>
          <p:nvPr/>
        </p:nvSpPr>
        <p:spPr bwMode="auto">
          <a:xfrm>
            <a:off x="4195763" y="2185988"/>
            <a:ext cx="147637" cy="200025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85" name="Rectangle 35"/>
          <p:cNvSpPr>
            <a:spLocks noChangeArrowheads="1"/>
          </p:cNvSpPr>
          <p:nvPr/>
        </p:nvSpPr>
        <p:spPr bwMode="auto">
          <a:xfrm>
            <a:off x="4567238" y="2185988"/>
            <a:ext cx="147637" cy="200025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86" name="Rectangle 36"/>
          <p:cNvSpPr>
            <a:spLocks noChangeArrowheads="1"/>
          </p:cNvSpPr>
          <p:nvPr/>
        </p:nvSpPr>
        <p:spPr bwMode="auto">
          <a:xfrm>
            <a:off x="5005388" y="2181225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5087" name="Group 37"/>
          <p:cNvGrpSpPr>
            <a:grpSpLocks/>
          </p:cNvGrpSpPr>
          <p:nvPr/>
        </p:nvGrpSpPr>
        <p:grpSpPr bwMode="auto">
          <a:xfrm>
            <a:off x="2857500" y="2262188"/>
            <a:ext cx="631825" cy="198437"/>
            <a:chOff x="1800" y="1425"/>
            <a:chExt cx="398" cy="125"/>
          </a:xfrm>
        </p:grpSpPr>
        <p:sp>
          <p:nvSpPr>
            <p:cNvPr id="45136" name="Rectangle 38"/>
            <p:cNvSpPr>
              <a:spLocks noChangeArrowheads="1"/>
            </p:cNvSpPr>
            <p:nvPr/>
          </p:nvSpPr>
          <p:spPr bwMode="auto">
            <a:xfrm>
              <a:off x="1800" y="1425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5137" name="Rectangle 39"/>
            <p:cNvSpPr>
              <a:spLocks noChangeArrowheads="1"/>
            </p:cNvSpPr>
            <p:nvPr/>
          </p:nvSpPr>
          <p:spPr bwMode="auto">
            <a:xfrm>
              <a:off x="1902" y="1425"/>
              <a:ext cx="93" cy="126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5138" name="Rectangle 40"/>
            <p:cNvSpPr>
              <a:spLocks noChangeArrowheads="1"/>
            </p:cNvSpPr>
            <p:nvPr/>
          </p:nvSpPr>
          <p:spPr bwMode="auto">
            <a:xfrm>
              <a:off x="2004" y="1425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5139" name="Rectangle 41"/>
            <p:cNvSpPr>
              <a:spLocks noChangeArrowheads="1"/>
            </p:cNvSpPr>
            <p:nvPr/>
          </p:nvSpPr>
          <p:spPr bwMode="auto">
            <a:xfrm>
              <a:off x="2106" y="1425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45088" name="Rectangle 42"/>
          <p:cNvSpPr>
            <a:spLocks noChangeArrowheads="1"/>
          </p:cNvSpPr>
          <p:nvPr/>
        </p:nvSpPr>
        <p:spPr bwMode="auto">
          <a:xfrm>
            <a:off x="2128838" y="2162175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89" name="Rectangle 43"/>
          <p:cNvSpPr>
            <a:spLocks noChangeArrowheads="1"/>
          </p:cNvSpPr>
          <p:nvPr/>
        </p:nvSpPr>
        <p:spPr bwMode="auto">
          <a:xfrm>
            <a:off x="1909763" y="2733675"/>
            <a:ext cx="147637" cy="200025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90" name="Line 44"/>
          <p:cNvSpPr>
            <a:spLocks noChangeShapeType="1"/>
          </p:cNvSpPr>
          <p:nvPr/>
        </p:nvSpPr>
        <p:spPr bwMode="auto">
          <a:xfrm>
            <a:off x="2305050" y="2266950"/>
            <a:ext cx="242888" cy="47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91" name="Line 45"/>
          <p:cNvSpPr>
            <a:spLocks noChangeShapeType="1"/>
          </p:cNvSpPr>
          <p:nvPr/>
        </p:nvSpPr>
        <p:spPr bwMode="auto">
          <a:xfrm flipV="1">
            <a:off x="1971675" y="2540000"/>
            <a:ext cx="1588" cy="1825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92" name="Line 46"/>
          <p:cNvSpPr>
            <a:spLocks noChangeShapeType="1"/>
          </p:cNvSpPr>
          <p:nvPr/>
        </p:nvSpPr>
        <p:spPr bwMode="auto">
          <a:xfrm>
            <a:off x="3929063" y="2076450"/>
            <a:ext cx="1062037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93" name="Text Box 47"/>
          <p:cNvSpPr txBox="1">
            <a:spLocks noChangeArrowheads="1"/>
          </p:cNvSpPr>
          <p:nvPr/>
        </p:nvSpPr>
        <p:spPr bwMode="auto">
          <a:xfrm>
            <a:off x="614363" y="1589088"/>
            <a:ext cx="4032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CC99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>
                <a:solidFill>
                  <a:srgbClr val="00CC99"/>
                </a:solidFill>
                <a:latin typeface="Comic Sans MS" pitchFamily="64" charset="0"/>
              </a:rPr>
              <a:t>A</a:t>
            </a:r>
          </a:p>
        </p:txBody>
      </p:sp>
      <p:sp>
        <p:nvSpPr>
          <p:cNvPr id="45094" name="Text Box 48"/>
          <p:cNvSpPr txBox="1">
            <a:spLocks noChangeArrowheads="1"/>
          </p:cNvSpPr>
          <p:nvPr/>
        </p:nvSpPr>
        <p:spPr bwMode="auto">
          <a:xfrm>
            <a:off x="890588" y="2608263"/>
            <a:ext cx="37306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B</a:t>
            </a:r>
          </a:p>
        </p:txBody>
      </p:sp>
      <p:sp>
        <p:nvSpPr>
          <p:cNvPr id="45095" name="Text Box 49"/>
          <p:cNvSpPr txBox="1">
            <a:spLocks noChangeArrowheads="1"/>
          </p:cNvSpPr>
          <p:nvPr/>
        </p:nvSpPr>
        <p:spPr bwMode="auto">
          <a:xfrm>
            <a:off x="6605588" y="1465263"/>
            <a:ext cx="3651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C</a:t>
            </a:r>
          </a:p>
        </p:txBody>
      </p:sp>
      <p:sp>
        <p:nvSpPr>
          <p:cNvPr id="45096" name="Text Box 50"/>
          <p:cNvSpPr txBox="1">
            <a:spLocks noChangeArrowheads="1"/>
          </p:cNvSpPr>
          <p:nvPr/>
        </p:nvSpPr>
        <p:spPr bwMode="auto">
          <a:xfrm>
            <a:off x="1611313" y="1397000"/>
            <a:ext cx="1012825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Comic Sans MS" pitchFamily="64" charset="0"/>
              </a:rPr>
              <a:t>Ethernet</a:t>
            </a:r>
          </a:p>
          <a:p>
            <a:pP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Comic Sans MS" pitchFamily="64" charset="0"/>
              </a:rPr>
              <a:t>a 10 Mbps</a:t>
            </a:r>
          </a:p>
        </p:txBody>
      </p:sp>
      <p:sp>
        <p:nvSpPr>
          <p:cNvPr id="45097" name="Text Box 51"/>
          <p:cNvSpPr txBox="1">
            <a:spLocks noChangeArrowheads="1"/>
          </p:cNvSpPr>
          <p:nvPr/>
        </p:nvSpPr>
        <p:spPr bwMode="auto">
          <a:xfrm>
            <a:off x="3757613" y="2427288"/>
            <a:ext cx="1230312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1,5 Mbps</a:t>
            </a:r>
          </a:p>
        </p:txBody>
      </p:sp>
      <p:sp>
        <p:nvSpPr>
          <p:cNvPr id="45098" name="Text Box 52"/>
          <p:cNvSpPr txBox="1">
            <a:spLocks noChangeArrowheads="1"/>
          </p:cNvSpPr>
          <p:nvPr/>
        </p:nvSpPr>
        <p:spPr bwMode="auto">
          <a:xfrm>
            <a:off x="6022975" y="2994025"/>
            <a:ext cx="18415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099" name="Rectangle 53"/>
          <p:cNvSpPr>
            <a:spLocks noChangeArrowheads="1"/>
          </p:cNvSpPr>
          <p:nvPr/>
        </p:nvSpPr>
        <p:spPr bwMode="auto">
          <a:xfrm>
            <a:off x="5467350" y="2205038"/>
            <a:ext cx="147638" cy="2000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100" name="Rectangle 54"/>
          <p:cNvSpPr>
            <a:spLocks noChangeArrowheads="1"/>
          </p:cNvSpPr>
          <p:nvPr/>
        </p:nvSpPr>
        <p:spPr bwMode="auto">
          <a:xfrm>
            <a:off x="5629275" y="2205038"/>
            <a:ext cx="147638" cy="2000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5101" name="Rectangle 55"/>
          <p:cNvSpPr>
            <a:spLocks noChangeArrowheads="1"/>
          </p:cNvSpPr>
          <p:nvPr/>
        </p:nvSpPr>
        <p:spPr bwMode="auto">
          <a:xfrm>
            <a:off x="5791200" y="2205038"/>
            <a:ext cx="147638" cy="2000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5102" name="Group 56"/>
          <p:cNvGrpSpPr>
            <a:grpSpLocks/>
          </p:cNvGrpSpPr>
          <p:nvPr/>
        </p:nvGrpSpPr>
        <p:grpSpPr bwMode="auto">
          <a:xfrm>
            <a:off x="5710238" y="2270125"/>
            <a:ext cx="639762" cy="509588"/>
            <a:chOff x="3597" y="1430"/>
            <a:chExt cx="403" cy="321"/>
          </a:xfrm>
        </p:grpSpPr>
        <p:sp>
          <p:nvSpPr>
            <p:cNvPr id="45132" name="Rectangle 57"/>
            <p:cNvSpPr>
              <a:spLocks noChangeArrowheads="1"/>
            </p:cNvSpPr>
            <p:nvPr/>
          </p:nvSpPr>
          <p:spPr bwMode="auto">
            <a:xfrm rot="-1980000">
              <a:off x="3623" y="1612"/>
              <a:ext cx="93" cy="126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5133" name="Rectangle 58"/>
            <p:cNvSpPr>
              <a:spLocks noChangeArrowheads="1"/>
            </p:cNvSpPr>
            <p:nvPr/>
          </p:nvSpPr>
          <p:spPr bwMode="auto">
            <a:xfrm rot="-1980000">
              <a:off x="3708" y="1556"/>
              <a:ext cx="93" cy="126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5134" name="Rectangle 59"/>
            <p:cNvSpPr>
              <a:spLocks noChangeArrowheads="1"/>
            </p:cNvSpPr>
            <p:nvPr/>
          </p:nvSpPr>
          <p:spPr bwMode="auto">
            <a:xfrm rot="-1980000">
              <a:off x="3794" y="1502"/>
              <a:ext cx="93" cy="126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5135" name="Rectangle 60"/>
            <p:cNvSpPr>
              <a:spLocks noChangeArrowheads="1"/>
            </p:cNvSpPr>
            <p:nvPr/>
          </p:nvSpPr>
          <p:spPr bwMode="auto">
            <a:xfrm rot="-1980000">
              <a:off x="3880" y="1446"/>
              <a:ext cx="93" cy="126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45103" name="Group 61"/>
          <p:cNvGrpSpPr>
            <a:grpSpLocks/>
          </p:cNvGrpSpPr>
          <p:nvPr/>
        </p:nvGrpSpPr>
        <p:grpSpPr bwMode="auto">
          <a:xfrm>
            <a:off x="3681413" y="3341688"/>
            <a:ext cx="3113087" cy="1470025"/>
            <a:chOff x="2319" y="2105"/>
            <a:chExt cx="1961" cy="926"/>
          </a:xfrm>
        </p:grpSpPr>
        <p:pic>
          <p:nvPicPr>
            <p:cNvPr id="45107" name="Picture 6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32" y="2696"/>
              <a:ext cx="407" cy="3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45108" name="Group 63"/>
            <p:cNvGrpSpPr>
              <a:grpSpLocks/>
            </p:cNvGrpSpPr>
            <p:nvPr/>
          </p:nvGrpSpPr>
          <p:grpSpPr bwMode="auto">
            <a:xfrm>
              <a:off x="3100" y="2105"/>
              <a:ext cx="760" cy="419"/>
              <a:chOff x="3100" y="2105"/>
              <a:chExt cx="760" cy="419"/>
            </a:xfrm>
          </p:grpSpPr>
          <p:sp>
            <p:nvSpPr>
              <p:cNvPr id="45119" name="Oval 64"/>
              <p:cNvSpPr>
                <a:spLocks noChangeArrowheads="1"/>
              </p:cNvSpPr>
              <p:nvPr/>
            </p:nvSpPr>
            <p:spPr bwMode="auto">
              <a:xfrm>
                <a:off x="3100" y="2292"/>
                <a:ext cx="755" cy="233"/>
              </a:xfrm>
              <a:prstGeom prst="ellipse">
                <a:avLst/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5120" name="Line 65"/>
              <p:cNvSpPr>
                <a:spLocks noChangeShapeType="1"/>
              </p:cNvSpPr>
              <p:nvPr/>
            </p:nvSpPr>
            <p:spPr bwMode="auto">
              <a:xfrm>
                <a:off x="3100" y="2273"/>
                <a:ext cx="1" cy="14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21" name="Rectangle 66"/>
              <p:cNvSpPr>
                <a:spLocks noChangeArrowheads="1"/>
              </p:cNvSpPr>
              <p:nvPr/>
            </p:nvSpPr>
            <p:spPr bwMode="auto">
              <a:xfrm>
                <a:off x="3100" y="2249"/>
                <a:ext cx="755" cy="166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5122" name="Oval 67"/>
              <p:cNvSpPr>
                <a:spLocks noChangeArrowheads="1"/>
              </p:cNvSpPr>
              <p:nvPr/>
            </p:nvSpPr>
            <p:spPr bwMode="auto">
              <a:xfrm>
                <a:off x="3106" y="2105"/>
                <a:ext cx="755" cy="271"/>
              </a:xfrm>
              <a:prstGeom prst="ellipse">
                <a:avLst/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5123" name="Group 68"/>
              <p:cNvGrpSpPr>
                <a:grpSpLocks/>
              </p:cNvGrpSpPr>
              <p:nvPr/>
            </p:nvGrpSpPr>
            <p:grpSpPr bwMode="auto">
              <a:xfrm>
                <a:off x="3324" y="2123"/>
                <a:ext cx="311" cy="76"/>
                <a:chOff x="3324" y="2123"/>
                <a:chExt cx="311" cy="76"/>
              </a:xfrm>
            </p:grpSpPr>
            <p:grpSp>
              <p:nvGrpSpPr>
                <p:cNvPr id="45124" name="Group 69"/>
                <p:cNvGrpSpPr>
                  <a:grpSpLocks/>
                </p:cNvGrpSpPr>
                <p:nvPr/>
              </p:nvGrpSpPr>
              <p:grpSpPr bwMode="auto">
                <a:xfrm>
                  <a:off x="3324" y="2124"/>
                  <a:ext cx="311" cy="75"/>
                  <a:chOff x="3324" y="2124"/>
                  <a:chExt cx="311" cy="75"/>
                </a:xfrm>
              </p:grpSpPr>
              <p:sp>
                <p:nvSpPr>
                  <p:cNvPr id="45129" name="Line 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24" y="2123"/>
                    <a:ext cx="112" cy="5"/>
                  </a:xfrm>
                  <a:prstGeom prst="line">
                    <a:avLst/>
                  </a:prstGeom>
                  <a:noFill/>
                  <a:ln w="2844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130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538" y="2199"/>
                    <a:ext cx="98" cy="1"/>
                  </a:xfrm>
                  <a:prstGeom prst="line">
                    <a:avLst/>
                  </a:prstGeom>
                  <a:noFill/>
                  <a:ln w="2844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131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427" y="2126"/>
                    <a:ext cx="116" cy="72"/>
                  </a:xfrm>
                  <a:prstGeom prst="line">
                    <a:avLst/>
                  </a:prstGeom>
                  <a:noFill/>
                  <a:ln w="2844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5125" name="Group 73"/>
                <p:cNvGrpSpPr>
                  <a:grpSpLocks/>
                </p:cNvGrpSpPr>
                <p:nvPr/>
              </p:nvGrpSpPr>
              <p:grpSpPr bwMode="auto">
                <a:xfrm>
                  <a:off x="3324" y="2123"/>
                  <a:ext cx="311" cy="73"/>
                  <a:chOff x="3324" y="2123"/>
                  <a:chExt cx="311" cy="73"/>
                </a:xfrm>
              </p:grpSpPr>
              <p:sp>
                <p:nvSpPr>
                  <p:cNvPr id="45126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3324" y="2196"/>
                    <a:ext cx="112" cy="1"/>
                  </a:xfrm>
                  <a:prstGeom prst="line">
                    <a:avLst/>
                  </a:prstGeom>
                  <a:noFill/>
                  <a:ln w="2844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127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3538" y="2124"/>
                    <a:ext cx="98" cy="1"/>
                  </a:xfrm>
                  <a:prstGeom prst="line">
                    <a:avLst/>
                  </a:prstGeom>
                  <a:noFill/>
                  <a:ln w="2844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128" name="Line 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27" y="2122"/>
                    <a:ext cx="116" cy="76"/>
                  </a:xfrm>
                  <a:prstGeom prst="line">
                    <a:avLst/>
                  </a:prstGeom>
                  <a:noFill/>
                  <a:ln w="2844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pic>
          <p:nvPicPr>
            <p:cNvPr id="45109" name="Picture 7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46" y="2642"/>
              <a:ext cx="407" cy="3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5110" name="Line 78"/>
            <p:cNvSpPr>
              <a:spLocks noChangeShapeType="1"/>
            </p:cNvSpPr>
            <p:nvPr/>
          </p:nvSpPr>
          <p:spPr bwMode="auto">
            <a:xfrm flipV="1">
              <a:off x="2886" y="2464"/>
              <a:ext cx="294" cy="256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111" name="Line 79"/>
            <p:cNvSpPr>
              <a:spLocks noChangeShapeType="1"/>
            </p:cNvSpPr>
            <p:nvPr/>
          </p:nvSpPr>
          <p:spPr bwMode="auto">
            <a:xfrm flipH="1" flipV="1">
              <a:off x="3633" y="2500"/>
              <a:ext cx="214" cy="196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112" name="Text Box 80"/>
            <p:cNvSpPr txBox="1">
              <a:spLocks noChangeArrowheads="1"/>
            </p:cNvSpPr>
            <p:nvPr/>
          </p:nvSpPr>
          <p:spPr bwMode="auto">
            <a:xfrm>
              <a:off x="2319" y="2645"/>
              <a:ext cx="252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Comic Sans MS" pitchFamily="64" charset="0"/>
                </a:rPr>
                <a:t>D</a:t>
              </a:r>
            </a:p>
          </p:txBody>
        </p:sp>
        <p:sp>
          <p:nvSpPr>
            <p:cNvPr id="45113" name="Text Box 81"/>
            <p:cNvSpPr txBox="1">
              <a:spLocks noChangeArrowheads="1"/>
            </p:cNvSpPr>
            <p:nvPr/>
          </p:nvSpPr>
          <p:spPr bwMode="auto">
            <a:xfrm>
              <a:off x="4047" y="2687"/>
              <a:ext cx="234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Comic Sans MS" pitchFamily="64" charset="0"/>
                </a:rPr>
                <a:t>E</a:t>
              </a:r>
            </a:p>
          </p:txBody>
        </p:sp>
        <p:grpSp>
          <p:nvGrpSpPr>
            <p:cNvPr id="45114" name="Group 82"/>
            <p:cNvGrpSpPr>
              <a:grpSpLocks/>
            </p:cNvGrpSpPr>
            <p:nvPr/>
          </p:nvGrpSpPr>
          <p:grpSpPr bwMode="auto">
            <a:xfrm>
              <a:off x="3406" y="2136"/>
              <a:ext cx="402" cy="324"/>
              <a:chOff x="3406" y="2136"/>
              <a:chExt cx="402" cy="324"/>
            </a:xfrm>
          </p:grpSpPr>
          <p:sp>
            <p:nvSpPr>
              <p:cNvPr id="45115" name="Rectangle 83"/>
              <p:cNvSpPr>
                <a:spLocks noChangeArrowheads="1"/>
              </p:cNvSpPr>
              <p:nvPr/>
            </p:nvSpPr>
            <p:spPr bwMode="auto">
              <a:xfrm rot="-2040000">
                <a:off x="3433" y="2321"/>
                <a:ext cx="93" cy="126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5116" name="Rectangle 84"/>
              <p:cNvSpPr>
                <a:spLocks noChangeArrowheads="1"/>
              </p:cNvSpPr>
              <p:nvPr/>
            </p:nvSpPr>
            <p:spPr bwMode="auto">
              <a:xfrm rot="-2040000">
                <a:off x="3518" y="2264"/>
                <a:ext cx="93" cy="126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5117" name="Rectangle 85"/>
              <p:cNvSpPr>
                <a:spLocks noChangeArrowheads="1"/>
              </p:cNvSpPr>
              <p:nvPr/>
            </p:nvSpPr>
            <p:spPr bwMode="auto">
              <a:xfrm rot="-2040000">
                <a:off x="3603" y="2208"/>
                <a:ext cx="93" cy="126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5118" name="Rectangle 86"/>
              <p:cNvSpPr>
                <a:spLocks noChangeArrowheads="1"/>
              </p:cNvSpPr>
              <p:nvPr/>
            </p:nvSpPr>
            <p:spPr bwMode="auto">
              <a:xfrm rot="-2040000">
                <a:off x="3688" y="2152"/>
                <a:ext cx="93" cy="126"/>
              </a:xfrm>
              <a:prstGeom prst="rect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45104" name="Text Box 87"/>
          <p:cNvSpPr txBox="1">
            <a:spLocks noChangeArrowheads="1"/>
          </p:cNvSpPr>
          <p:nvPr/>
        </p:nvSpPr>
        <p:spPr bwMode="auto">
          <a:xfrm>
            <a:off x="3238500" y="1636713"/>
            <a:ext cx="3014663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000" b="1" i="1">
                <a:solidFill>
                  <a:srgbClr val="FF0000"/>
                </a:solidFill>
                <a:latin typeface="Comic Sans MS" pitchFamily="64" charset="0"/>
              </a:rPr>
              <a:t>Multiplexing statistico </a:t>
            </a:r>
          </a:p>
        </p:txBody>
      </p:sp>
      <p:sp>
        <p:nvSpPr>
          <p:cNvPr id="45105" name="Text Box 88"/>
          <p:cNvSpPr txBox="1">
            <a:spLocks noChangeArrowheads="1"/>
          </p:cNvSpPr>
          <p:nvPr/>
        </p:nvSpPr>
        <p:spPr bwMode="auto">
          <a:xfrm>
            <a:off x="2279650" y="3068638"/>
            <a:ext cx="1500188" cy="823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>
                <a:solidFill>
                  <a:srgbClr val="000000"/>
                </a:solidFill>
                <a:latin typeface="Comic Sans MS" pitchFamily="64" charset="0"/>
              </a:rPr>
              <a:t>Coda dei pacchetti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>
                <a:solidFill>
                  <a:srgbClr val="000000"/>
                </a:solidFill>
                <a:latin typeface="Comic Sans MS" pitchFamily="64" charset="0"/>
              </a:rPr>
              <a:t>in attesa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>
                <a:solidFill>
                  <a:srgbClr val="000000"/>
                </a:solidFill>
                <a:latin typeface="Comic Sans MS" pitchFamily="64" charset="0"/>
              </a:rPr>
              <a:t>sul collegamento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>
                <a:solidFill>
                  <a:srgbClr val="000000"/>
                </a:solidFill>
                <a:latin typeface="Comic Sans MS" pitchFamily="64" charset="0"/>
              </a:rPr>
              <a:t>in uscita</a:t>
            </a:r>
          </a:p>
        </p:txBody>
      </p:sp>
      <p:sp>
        <p:nvSpPr>
          <p:cNvPr id="45106" name="Line 89"/>
          <p:cNvSpPr>
            <a:spLocks noChangeShapeType="1"/>
          </p:cNvSpPr>
          <p:nvPr/>
        </p:nvSpPr>
        <p:spPr bwMode="auto">
          <a:xfrm flipV="1">
            <a:off x="2890838" y="2511425"/>
            <a:ext cx="166687" cy="5302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1D63A9A2-3BA0-4FD3-B45A-630E2DF8F583}" type="slidenum">
              <a:rPr lang="en-GB" altLang="it-IT"/>
              <a:pPr/>
              <a:t>35</a:t>
            </a:fld>
            <a:endParaRPr lang="en-GB" altLang="it-IT"/>
          </a:p>
        </p:txBody>
      </p:sp>
      <p:sp>
        <p:nvSpPr>
          <p:cNvPr id="8196" name="Rectangle 1"/>
          <p:cNvSpPr>
            <a:spLocks noGrp="1" noChangeArrowheads="1"/>
          </p:cNvSpPr>
          <p:nvPr>
            <p:ph type="title"/>
          </p:nvPr>
        </p:nvSpPr>
        <p:spPr>
          <a:xfrm>
            <a:off x="525463" y="228600"/>
            <a:ext cx="8193087" cy="849313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800" smtClean="0"/>
              <a:t>Commutazione di pacchetto: store-and-forward</a:t>
            </a:r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1325" y="2317750"/>
            <a:ext cx="3902075" cy="393065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Occorrono L/R secondi per trasmettere (push out) un pacchetto di L bit su un collegamento in uscita da R bps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i="1" smtClean="0">
                <a:solidFill>
                  <a:srgbClr val="FF0000"/>
                </a:solidFill>
              </a:rPr>
              <a:t>store and forward</a:t>
            </a:r>
            <a:r>
              <a:rPr lang="en-GB" altLang="it-IT" sz="2000" i="1" smtClean="0">
                <a:solidFill>
                  <a:schemeClr val="tx1"/>
                </a:solidFill>
              </a:rPr>
              <a:t>: l</a:t>
            </a:r>
            <a:r>
              <a:rPr lang="en-GB" altLang="it-IT" sz="2000" smtClean="0"/>
              <a:t>’intero pacchetto deve arrivare al router prima che questo lo trasmetta sul link successivo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ritardo = 3L/R (supponendo che il ritardo di propagazione sia zero)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495800" y="2317750"/>
            <a:ext cx="3810000" cy="393065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u="sng" smtClean="0">
                <a:solidFill>
                  <a:srgbClr val="FF0000"/>
                </a:solidFill>
              </a:rPr>
              <a:t>Esempio:</a:t>
            </a:r>
          </a:p>
          <a:p>
            <a:pPr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L = 7,5 Mbits</a:t>
            </a:r>
          </a:p>
          <a:p>
            <a:pPr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R = 1,5 Mbps</a:t>
            </a:r>
          </a:p>
          <a:p>
            <a:pPr>
              <a:lnSpc>
                <a:spcPct val="9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ritardo = 15 sec</a:t>
            </a:r>
          </a:p>
        </p:txBody>
      </p:sp>
      <p:sp>
        <p:nvSpPr>
          <p:cNvPr id="8199" name="AutoShape 39"/>
          <p:cNvSpPr>
            <a:spLocks/>
          </p:cNvSpPr>
          <p:nvPr/>
        </p:nvSpPr>
        <p:spPr bwMode="auto">
          <a:xfrm>
            <a:off x="4379913" y="57277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200" name="Text Box 40"/>
          <p:cNvSpPr txBox="1">
            <a:spLocks noChangeArrowheads="1"/>
          </p:cNvSpPr>
          <p:nvPr/>
        </p:nvSpPr>
        <p:spPr bwMode="auto">
          <a:xfrm>
            <a:off x="4538663" y="6005513"/>
            <a:ext cx="3738562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approfondiremo tra breve il ritardo …</a:t>
            </a:r>
          </a:p>
        </p:txBody>
      </p:sp>
      <p:sp>
        <p:nvSpPr>
          <p:cNvPr id="8201" name="Line 42"/>
          <p:cNvSpPr>
            <a:spLocks noChangeShapeType="1"/>
          </p:cNvSpPr>
          <p:nvPr/>
        </p:nvSpPr>
        <p:spPr bwMode="auto">
          <a:xfrm>
            <a:off x="2643188" y="1744663"/>
            <a:ext cx="3095625" cy="7937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202" name="Picture 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4700" y="1382713"/>
            <a:ext cx="646113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8194" name="Object 44"/>
          <p:cNvGraphicFramePr>
            <a:graphicFrameLocks noChangeAspect="1"/>
          </p:cNvGraphicFramePr>
          <p:nvPr/>
        </p:nvGraphicFramePr>
        <p:xfrm>
          <a:off x="5662613" y="1425575"/>
          <a:ext cx="646112" cy="533400"/>
        </p:xfrm>
        <a:graphic>
          <a:graphicData uri="http://schemas.openxmlformats.org/presentationml/2006/ole">
            <p:oleObj spid="_x0000_s8194" r:id="rId5" imgW="1305000" imgH="1085760" progId="">
              <p:embed/>
            </p:oleObj>
          </a:graphicData>
        </a:graphic>
      </p:graphicFrame>
      <p:sp>
        <p:nvSpPr>
          <p:cNvPr id="8203" name="Text Box 45"/>
          <p:cNvSpPr txBox="1">
            <a:spLocks noChangeArrowheads="1"/>
          </p:cNvSpPr>
          <p:nvPr/>
        </p:nvSpPr>
        <p:spPr bwMode="auto">
          <a:xfrm>
            <a:off x="2851150" y="1719263"/>
            <a:ext cx="341313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R</a:t>
            </a:r>
          </a:p>
        </p:txBody>
      </p:sp>
      <p:sp>
        <p:nvSpPr>
          <p:cNvPr id="8204" name="Text Box 46"/>
          <p:cNvSpPr txBox="1">
            <a:spLocks noChangeArrowheads="1"/>
          </p:cNvSpPr>
          <p:nvPr/>
        </p:nvSpPr>
        <p:spPr bwMode="auto">
          <a:xfrm>
            <a:off x="4024313" y="1703388"/>
            <a:ext cx="341312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R</a:t>
            </a:r>
          </a:p>
        </p:txBody>
      </p:sp>
      <p:sp>
        <p:nvSpPr>
          <p:cNvPr id="8205" name="Text Box 47"/>
          <p:cNvSpPr txBox="1">
            <a:spLocks noChangeArrowheads="1"/>
          </p:cNvSpPr>
          <p:nvPr/>
        </p:nvSpPr>
        <p:spPr bwMode="auto">
          <a:xfrm>
            <a:off x="5203825" y="1709738"/>
            <a:ext cx="341313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R</a:t>
            </a:r>
          </a:p>
        </p:txBody>
      </p:sp>
      <p:sp>
        <p:nvSpPr>
          <p:cNvPr id="8206" name="Rectangle 48"/>
          <p:cNvSpPr>
            <a:spLocks noChangeArrowheads="1"/>
          </p:cNvSpPr>
          <p:nvPr/>
        </p:nvSpPr>
        <p:spPr bwMode="auto">
          <a:xfrm>
            <a:off x="2476500" y="1395413"/>
            <a:ext cx="485775" cy="293687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L</a:t>
            </a:r>
          </a:p>
        </p:txBody>
      </p:sp>
      <p:grpSp>
        <p:nvGrpSpPr>
          <p:cNvPr id="8207" name="Group 49"/>
          <p:cNvGrpSpPr>
            <a:grpSpLocks/>
          </p:cNvGrpSpPr>
          <p:nvPr/>
        </p:nvGrpSpPr>
        <p:grpSpPr bwMode="auto">
          <a:xfrm>
            <a:off x="3282950" y="1528763"/>
            <a:ext cx="698500" cy="392112"/>
            <a:chOff x="2068" y="963"/>
            <a:chExt cx="440" cy="247"/>
          </a:xfrm>
        </p:grpSpPr>
        <p:sp>
          <p:nvSpPr>
            <p:cNvPr id="8222" name="Oval 50"/>
            <p:cNvSpPr>
              <a:spLocks noChangeArrowheads="1"/>
            </p:cNvSpPr>
            <p:nvPr/>
          </p:nvSpPr>
          <p:spPr bwMode="auto">
            <a:xfrm>
              <a:off x="2071" y="1074"/>
              <a:ext cx="437" cy="137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8223" name="Line 51"/>
            <p:cNvSpPr>
              <a:spLocks noChangeShapeType="1"/>
            </p:cNvSpPr>
            <p:nvPr/>
          </p:nvSpPr>
          <p:spPr bwMode="auto">
            <a:xfrm>
              <a:off x="2071" y="1062"/>
              <a:ext cx="1" cy="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24" name="Line 52"/>
            <p:cNvSpPr>
              <a:spLocks noChangeShapeType="1"/>
            </p:cNvSpPr>
            <p:nvPr/>
          </p:nvSpPr>
          <p:spPr bwMode="auto">
            <a:xfrm>
              <a:off x="2509" y="1062"/>
              <a:ext cx="1" cy="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25" name="Rectangle 53"/>
            <p:cNvSpPr>
              <a:spLocks noChangeArrowheads="1"/>
            </p:cNvSpPr>
            <p:nvPr/>
          </p:nvSpPr>
          <p:spPr bwMode="auto">
            <a:xfrm>
              <a:off x="2071" y="1062"/>
              <a:ext cx="433" cy="84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8226" name="Oval 54"/>
            <p:cNvSpPr>
              <a:spLocks noChangeArrowheads="1"/>
            </p:cNvSpPr>
            <p:nvPr/>
          </p:nvSpPr>
          <p:spPr bwMode="auto">
            <a:xfrm>
              <a:off x="2068" y="963"/>
              <a:ext cx="437" cy="160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8227" name="Group 55"/>
            <p:cNvGrpSpPr>
              <a:grpSpLocks/>
            </p:cNvGrpSpPr>
            <p:nvPr/>
          </p:nvGrpSpPr>
          <p:grpSpPr bwMode="auto">
            <a:xfrm>
              <a:off x="2173" y="998"/>
              <a:ext cx="216" cy="92"/>
              <a:chOff x="2173" y="998"/>
              <a:chExt cx="216" cy="92"/>
            </a:xfrm>
          </p:grpSpPr>
          <p:sp>
            <p:nvSpPr>
              <p:cNvPr id="8232" name="Line 56"/>
              <p:cNvSpPr>
                <a:spLocks noChangeShapeType="1"/>
              </p:cNvSpPr>
              <p:nvPr/>
            </p:nvSpPr>
            <p:spPr bwMode="auto">
              <a:xfrm flipV="1">
                <a:off x="2173" y="997"/>
                <a:ext cx="77" cy="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3" name="Line 57"/>
              <p:cNvSpPr>
                <a:spLocks noChangeShapeType="1"/>
              </p:cNvSpPr>
              <p:nvPr/>
            </p:nvSpPr>
            <p:spPr bwMode="auto">
              <a:xfrm>
                <a:off x="2322" y="1092"/>
                <a:ext cx="6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4" name="Line 58"/>
              <p:cNvSpPr>
                <a:spLocks noChangeShapeType="1"/>
              </p:cNvSpPr>
              <p:nvPr/>
            </p:nvSpPr>
            <p:spPr bwMode="auto">
              <a:xfrm>
                <a:off x="2244" y="1000"/>
                <a:ext cx="80" cy="9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28" name="Group 59"/>
            <p:cNvGrpSpPr>
              <a:grpSpLocks/>
            </p:cNvGrpSpPr>
            <p:nvPr/>
          </p:nvGrpSpPr>
          <p:grpSpPr bwMode="auto">
            <a:xfrm>
              <a:off x="2173" y="997"/>
              <a:ext cx="216" cy="92"/>
              <a:chOff x="2173" y="997"/>
              <a:chExt cx="216" cy="92"/>
            </a:xfrm>
          </p:grpSpPr>
          <p:sp>
            <p:nvSpPr>
              <p:cNvPr id="8229" name="Line 60"/>
              <p:cNvSpPr>
                <a:spLocks noChangeShapeType="1"/>
              </p:cNvSpPr>
              <p:nvPr/>
            </p:nvSpPr>
            <p:spPr bwMode="auto">
              <a:xfrm>
                <a:off x="2173" y="1089"/>
                <a:ext cx="77" cy="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0" name="Line 61"/>
              <p:cNvSpPr>
                <a:spLocks noChangeShapeType="1"/>
              </p:cNvSpPr>
              <p:nvPr/>
            </p:nvSpPr>
            <p:spPr bwMode="auto">
              <a:xfrm>
                <a:off x="2322" y="997"/>
                <a:ext cx="6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1" name="Line 62"/>
              <p:cNvSpPr>
                <a:spLocks noChangeShapeType="1"/>
              </p:cNvSpPr>
              <p:nvPr/>
            </p:nvSpPr>
            <p:spPr bwMode="auto">
              <a:xfrm flipV="1">
                <a:off x="2244" y="997"/>
                <a:ext cx="80" cy="93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208" name="Group 63"/>
          <p:cNvGrpSpPr>
            <a:grpSpLocks/>
          </p:cNvGrpSpPr>
          <p:nvPr/>
        </p:nvGrpSpPr>
        <p:grpSpPr bwMode="auto">
          <a:xfrm>
            <a:off x="4337050" y="1546225"/>
            <a:ext cx="698500" cy="392113"/>
            <a:chOff x="2732" y="974"/>
            <a:chExt cx="440" cy="247"/>
          </a:xfrm>
        </p:grpSpPr>
        <p:sp>
          <p:nvSpPr>
            <p:cNvPr id="8209" name="Oval 64"/>
            <p:cNvSpPr>
              <a:spLocks noChangeArrowheads="1"/>
            </p:cNvSpPr>
            <p:nvPr/>
          </p:nvSpPr>
          <p:spPr bwMode="auto">
            <a:xfrm>
              <a:off x="2735" y="1084"/>
              <a:ext cx="437" cy="137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8210" name="Line 65"/>
            <p:cNvSpPr>
              <a:spLocks noChangeShapeType="1"/>
            </p:cNvSpPr>
            <p:nvPr/>
          </p:nvSpPr>
          <p:spPr bwMode="auto">
            <a:xfrm>
              <a:off x="2735" y="1073"/>
              <a:ext cx="1" cy="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1" name="Line 66"/>
            <p:cNvSpPr>
              <a:spLocks noChangeShapeType="1"/>
            </p:cNvSpPr>
            <p:nvPr/>
          </p:nvSpPr>
          <p:spPr bwMode="auto">
            <a:xfrm>
              <a:off x="3173" y="1073"/>
              <a:ext cx="1" cy="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2" name="Rectangle 67"/>
            <p:cNvSpPr>
              <a:spLocks noChangeArrowheads="1"/>
            </p:cNvSpPr>
            <p:nvPr/>
          </p:nvSpPr>
          <p:spPr bwMode="auto">
            <a:xfrm>
              <a:off x="2735" y="1073"/>
              <a:ext cx="433" cy="84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8213" name="Oval 68"/>
            <p:cNvSpPr>
              <a:spLocks noChangeArrowheads="1"/>
            </p:cNvSpPr>
            <p:nvPr/>
          </p:nvSpPr>
          <p:spPr bwMode="auto">
            <a:xfrm>
              <a:off x="2732" y="974"/>
              <a:ext cx="437" cy="160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8214" name="Group 69"/>
            <p:cNvGrpSpPr>
              <a:grpSpLocks/>
            </p:cNvGrpSpPr>
            <p:nvPr/>
          </p:nvGrpSpPr>
          <p:grpSpPr bwMode="auto">
            <a:xfrm>
              <a:off x="2837" y="1009"/>
              <a:ext cx="216" cy="92"/>
              <a:chOff x="2837" y="1009"/>
              <a:chExt cx="216" cy="92"/>
            </a:xfrm>
          </p:grpSpPr>
          <p:sp>
            <p:nvSpPr>
              <p:cNvPr id="8219" name="Line 70"/>
              <p:cNvSpPr>
                <a:spLocks noChangeShapeType="1"/>
              </p:cNvSpPr>
              <p:nvPr/>
            </p:nvSpPr>
            <p:spPr bwMode="auto">
              <a:xfrm flipV="1">
                <a:off x="2837" y="1008"/>
                <a:ext cx="77" cy="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0" name="Line 71"/>
              <p:cNvSpPr>
                <a:spLocks noChangeShapeType="1"/>
              </p:cNvSpPr>
              <p:nvPr/>
            </p:nvSpPr>
            <p:spPr bwMode="auto">
              <a:xfrm>
                <a:off x="2986" y="1103"/>
                <a:ext cx="6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1" name="Line 72"/>
              <p:cNvSpPr>
                <a:spLocks noChangeShapeType="1"/>
              </p:cNvSpPr>
              <p:nvPr/>
            </p:nvSpPr>
            <p:spPr bwMode="auto">
              <a:xfrm>
                <a:off x="2908" y="1011"/>
                <a:ext cx="80" cy="9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15" name="Group 73"/>
            <p:cNvGrpSpPr>
              <a:grpSpLocks/>
            </p:cNvGrpSpPr>
            <p:nvPr/>
          </p:nvGrpSpPr>
          <p:grpSpPr bwMode="auto">
            <a:xfrm>
              <a:off x="2837" y="1008"/>
              <a:ext cx="216" cy="92"/>
              <a:chOff x="2837" y="1008"/>
              <a:chExt cx="216" cy="92"/>
            </a:xfrm>
          </p:grpSpPr>
          <p:sp>
            <p:nvSpPr>
              <p:cNvPr id="8216" name="Line 74"/>
              <p:cNvSpPr>
                <a:spLocks noChangeShapeType="1"/>
              </p:cNvSpPr>
              <p:nvPr/>
            </p:nvSpPr>
            <p:spPr bwMode="auto">
              <a:xfrm>
                <a:off x="2837" y="1100"/>
                <a:ext cx="77" cy="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7" name="Line 75"/>
              <p:cNvSpPr>
                <a:spLocks noChangeShapeType="1"/>
              </p:cNvSpPr>
              <p:nvPr/>
            </p:nvSpPr>
            <p:spPr bwMode="auto">
              <a:xfrm>
                <a:off x="2986" y="1008"/>
                <a:ext cx="6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8" name="Line 76"/>
              <p:cNvSpPr>
                <a:spLocks noChangeShapeType="1"/>
              </p:cNvSpPr>
              <p:nvPr/>
            </p:nvSpPr>
            <p:spPr bwMode="auto">
              <a:xfrm flipV="1">
                <a:off x="2908" y="1008"/>
                <a:ext cx="80" cy="93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B3597D1B-1EF9-4B42-997F-01734B5BD0CB}" type="slidenum">
              <a:rPr lang="en-GB" altLang="it-IT"/>
              <a:pPr/>
              <a:t>36</a:t>
            </a:fld>
            <a:endParaRPr lang="en-GB" altLang="it-IT"/>
          </a:p>
        </p:txBody>
      </p:sp>
      <p:sp>
        <p:nvSpPr>
          <p:cNvPr id="9221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01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Confronto tra commutazione di pacchetto e commutazione di circuito</a:t>
            </a:r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3810000" cy="4648200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1 collegamento da 1 Mpbs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Ciascun utente: 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100 kpbs quando è “attivo”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attivo per il 10% del tempo</a:t>
            </a:r>
          </a:p>
          <a:p>
            <a:pPr lvl="1"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000" smtClean="0"/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commutazione di circuito:</a:t>
            </a:r>
            <a:r>
              <a:rPr lang="en-GB" altLang="it-IT" sz="2400" smtClean="0"/>
              <a:t> 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10 utenti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commutazione di pacchetto:</a:t>
            </a:r>
            <a:r>
              <a:rPr lang="en-GB" altLang="it-IT" sz="2400" smtClean="0"/>
              <a:t> 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con 35 utenti, la probabilità di averne &gt; 10 attivi è inferiore allo 0,0004</a:t>
            </a:r>
          </a:p>
          <a:p>
            <a:pPr>
              <a:spcBef>
                <a:spcPts val="4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1600" smtClean="0"/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55613" y="1390650"/>
            <a:ext cx="8277225" cy="441325"/>
          </a:xfrm>
        </p:spPr>
        <p:txBody>
          <a:bodyPr/>
          <a:lstStyle/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La commutazione di pacchetto consente a più utenti di usare la rete!</a:t>
            </a:r>
          </a:p>
        </p:txBody>
      </p:sp>
      <p:sp>
        <p:nvSpPr>
          <p:cNvPr id="9224" name="Text Box 26"/>
          <p:cNvSpPr txBox="1">
            <a:spLocks noChangeArrowheads="1"/>
          </p:cNvSpPr>
          <p:nvPr/>
        </p:nvSpPr>
        <p:spPr bwMode="auto">
          <a:xfrm>
            <a:off x="4468813" y="5386388"/>
            <a:ext cx="4195762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D: come è stato ottenuto il valore 0,0004?</a:t>
            </a:r>
          </a:p>
        </p:txBody>
      </p:sp>
      <p:grpSp>
        <p:nvGrpSpPr>
          <p:cNvPr id="9225" name="Group 28"/>
          <p:cNvGrpSpPr>
            <a:grpSpLocks/>
          </p:cNvGrpSpPr>
          <p:nvPr/>
        </p:nvGrpSpPr>
        <p:grpSpPr bwMode="auto">
          <a:xfrm>
            <a:off x="6278563" y="3109913"/>
            <a:ext cx="1152525" cy="619125"/>
            <a:chOff x="3775" y="2231"/>
            <a:chExt cx="726" cy="390"/>
          </a:xfrm>
        </p:grpSpPr>
        <p:sp>
          <p:nvSpPr>
            <p:cNvPr id="9233" name="Oval 29"/>
            <p:cNvSpPr>
              <a:spLocks noChangeArrowheads="1"/>
            </p:cNvSpPr>
            <p:nvPr/>
          </p:nvSpPr>
          <p:spPr bwMode="auto">
            <a:xfrm>
              <a:off x="3781" y="2405"/>
              <a:ext cx="722" cy="216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234" name="Line 30"/>
            <p:cNvSpPr>
              <a:spLocks noChangeShapeType="1"/>
            </p:cNvSpPr>
            <p:nvPr/>
          </p:nvSpPr>
          <p:spPr bwMode="auto">
            <a:xfrm>
              <a:off x="3781" y="2387"/>
              <a:ext cx="1" cy="13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5" name="Line 31"/>
            <p:cNvSpPr>
              <a:spLocks noChangeShapeType="1"/>
            </p:cNvSpPr>
            <p:nvPr/>
          </p:nvSpPr>
          <p:spPr bwMode="auto">
            <a:xfrm>
              <a:off x="4503" y="2387"/>
              <a:ext cx="1" cy="13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6" name="Rectangle 32"/>
            <p:cNvSpPr>
              <a:spLocks noChangeArrowheads="1"/>
            </p:cNvSpPr>
            <p:nvPr/>
          </p:nvSpPr>
          <p:spPr bwMode="auto">
            <a:xfrm>
              <a:off x="3781" y="2387"/>
              <a:ext cx="715" cy="132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237" name="Oval 33"/>
            <p:cNvSpPr>
              <a:spLocks noChangeArrowheads="1"/>
            </p:cNvSpPr>
            <p:nvPr/>
          </p:nvSpPr>
          <p:spPr bwMode="auto">
            <a:xfrm>
              <a:off x="3775" y="2231"/>
              <a:ext cx="721" cy="252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9238" name="Group 34"/>
            <p:cNvGrpSpPr>
              <a:grpSpLocks/>
            </p:cNvGrpSpPr>
            <p:nvPr/>
          </p:nvGrpSpPr>
          <p:grpSpPr bwMode="auto">
            <a:xfrm>
              <a:off x="3949" y="2286"/>
              <a:ext cx="356" cy="146"/>
              <a:chOff x="3949" y="2286"/>
              <a:chExt cx="356" cy="146"/>
            </a:xfrm>
          </p:grpSpPr>
          <p:sp>
            <p:nvSpPr>
              <p:cNvPr id="9243" name="Line 35"/>
              <p:cNvSpPr>
                <a:spLocks noChangeShapeType="1"/>
              </p:cNvSpPr>
              <p:nvPr/>
            </p:nvSpPr>
            <p:spPr bwMode="auto">
              <a:xfrm flipV="1">
                <a:off x="3949" y="2285"/>
                <a:ext cx="127" cy="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4" name="Line 36"/>
              <p:cNvSpPr>
                <a:spLocks noChangeShapeType="1"/>
              </p:cNvSpPr>
              <p:nvPr/>
            </p:nvSpPr>
            <p:spPr bwMode="auto">
              <a:xfrm>
                <a:off x="4193" y="2434"/>
                <a:ext cx="11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5" name="Line 37"/>
              <p:cNvSpPr>
                <a:spLocks noChangeShapeType="1"/>
              </p:cNvSpPr>
              <p:nvPr/>
            </p:nvSpPr>
            <p:spPr bwMode="auto">
              <a:xfrm>
                <a:off x="4066" y="2289"/>
                <a:ext cx="133" cy="14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9" name="Group 38"/>
            <p:cNvGrpSpPr>
              <a:grpSpLocks/>
            </p:cNvGrpSpPr>
            <p:nvPr/>
          </p:nvGrpSpPr>
          <p:grpSpPr bwMode="auto">
            <a:xfrm>
              <a:off x="3949" y="2285"/>
              <a:ext cx="356" cy="146"/>
              <a:chOff x="3949" y="2285"/>
              <a:chExt cx="356" cy="146"/>
            </a:xfrm>
          </p:grpSpPr>
          <p:sp>
            <p:nvSpPr>
              <p:cNvPr id="9240" name="Line 39"/>
              <p:cNvSpPr>
                <a:spLocks noChangeShapeType="1"/>
              </p:cNvSpPr>
              <p:nvPr/>
            </p:nvSpPr>
            <p:spPr bwMode="auto">
              <a:xfrm>
                <a:off x="3949" y="2429"/>
                <a:ext cx="127" cy="3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1" name="Line 40"/>
              <p:cNvSpPr>
                <a:spLocks noChangeShapeType="1"/>
              </p:cNvSpPr>
              <p:nvPr/>
            </p:nvSpPr>
            <p:spPr bwMode="auto">
              <a:xfrm>
                <a:off x="4193" y="2285"/>
                <a:ext cx="11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2" name="Line 41"/>
              <p:cNvSpPr>
                <a:spLocks noChangeShapeType="1"/>
              </p:cNvSpPr>
              <p:nvPr/>
            </p:nvSpPr>
            <p:spPr bwMode="auto">
              <a:xfrm flipV="1">
                <a:off x="4066" y="2284"/>
                <a:ext cx="133" cy="14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226" name="Line 42"/>
          <p:cNvSpPr>
            <a:spLocks noChangeShapeType="1"/>
          </p:cNvSpPr>
          <p:nvPr/>
        </p:nvSpPr>
        <p:spPr bwMode="auto">
          <a:xfrm>
            <a:off x="5219700" y="2901950"/>
            <a:ext cx="838200" cy="457200"/>
          </a:xfrm>
          <a:prstGeom prst="line">
            <a:avLst/>
          </a:prstGeom>
          <a:noFill/>
          <a:ln w="28440"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7" name="Line 43"/>
          <p:cNvSpPr>
            <a:spLocks noChangeShapeType="1"/>
          </p:cNvSpPr>
          <p:nvPr/>
        </p:nvSpPr>
        <p:spPr bwMode="auto">
          <a:xfrm>
            <a:off x="6057900" y="3359150"/>
            <a:ext cx="2038350" cy="1588"/>
          </a:xfrm>
          <a:prstGeom prst="line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8" name="Line 44"/>
          <p:cNvSpPr>
            <a:spLocks noChangeShapeType="1"/>
          </p:cNvSpPr>
          <p:nvPr/>
        </p:nvSpPr>
        <p:spPr bwMode="auto">
          <a:xfrm>
            <a:off x="6057900" y="3511550"/>
            <a:ext cx="2038350" cy="1588"/>
          </a:xfrm>
          <a:prstGeom prst="line">
            <a:avLst/>
          </a:prstGeom>
          <a:noFill/>
          <a:ln w="28440">
            <a:solidFill>
              <a:srgbClr val="3333CC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9" name="Line 45"/>
          <p:cNvSpPr>
            <a:spLocks noChangeShapeType="1"/>
          </p:cNvSpPr>
          <p:nvPr/>
        </p:nvSpPr>
        <p:spPr bwMode="auto">
          <a:xfrm flipV="1">
            <a:off x="5295900" y="3509963"/>
            <a:ext cx="762000" cy="612775"/>
          </a:xfrm>
          <a:prstGeom prst="line">
            <a:avLst/>
          </a:prstGeom>
          <a:noFill/>
          <a:ln w="28440"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30" name="Text Box 46"/>
          <p:cNvSpPr txBox="1">
            <a:spLocks noChangeArrowheads="1"/>
          </p:cNvSpPr>
          <p:nvPr/>
        </p:nvSpPr>
        <p:spPr bwMode="auto">
          <a:xfrm>
            <a:off x="4183063" y="3195638"/>
            <a:ext cx="1371600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N utenti</a:t>
            </a:r>
          </a:p>
        </p:txBody>
      </p:sp>
      <p:sp>
        <p:nvSpPr>
          <p:cNvPr id="9231" name="Text Box 47"/>
          <p:cNvSpPr txBox="1">
            <a:spLocks noChangeArrowheads="1"/>
          </p:cNvSpPr>
          <p:nvPr/>
        </p:nvSpPr>
        <p:spPr bwMode="auto">
          <a:xfrm>
            <a:off x="6153150" y="3987800"/>
            <a:ext cx="2990850" cy="446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Collegamento da 1 Mbps</a:t>
            </a:r>
          </a:p>
        </p:txBody>
      </p:sp>
      <p:sp>
        <p:nvSpPr>
          <p:cNvPr id="9232" name="Line 48"/>
          <p:cNvSpPr>
            <a:spLocks noChangeShapeType="1"/>
          </p:cNvSpPr>
          <p:nvPr/>
        </p:nvSpPr>
        <p:spPr bwMode="auto">
          <a:xfrm>
            <a:off x="7362825" y="3425825"/>
            <a:ext cx="171450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9218" name="Object 49"/>
          <p:cNvGraphicFramePr>
            <a:graphicFrameLocks noChangeAspect="1"/>
          </p:cNvGraphicFramePr>
          <p:nvPr/>
        </p:nvGraphicFramePr>
        <p:xfrm>
          <a:off x="4665663" y="2514600"/>
          <a:ext cx="611187" cy="504825"/>
        </p:xfrm>
        <a:graphic>
          <a:graphicData uri="http://schemas.openxmlformats.org/presentationml/2006/ole">
            <p:oleObj spid="_x0000_s9218" r:id="rId4" imgW="1305000" imgH="1085760" progId="">
              <p:embed/>
            </p:oleObj>
          </a:graphicData>
        </a:graphic>
      </p:graphicFrame>
      <p:graphicFrame>
        <p:nvGraphicFramePr>
          <p:cNvPr id="9219" name="Object 50"/>
          <p:cNvGraphicFramePr>
            <a:graphicFrameLocks noChangeAspect="1"/>
          </p:cNvGraphicFramePr>
          <p:nvPr/>
        </p:nvGraphicFramePr>
        <p:xfrm>
          <a:off x="4751388" y="3862388"/>
          <a:ext cx="611187" cy="504825"/>
        </p:xfrm>
        <a:graphic>
          <a:graphicData uri="http://schemas.openxmlformats.org/presentationml/2006/ole">
            <p:oleObj spid="_x0000_s9219" r:id="rId5" imgW="1305000" imgH="108576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AEA8FC54-C560-4516-8790-AEB67711E8DC}" type="slidenum">
              <a:rPr lang="en-GB" altLang="it-IT"/>
              <a:pPr/>
              <a:t>37</a:t>
            </a:fld>
            <a:endParaRPr lang="en-GB" altLang="it-IT"/>
          </a:p>
        </p:txBody>
      </p:sp>
      <p:sp>
        <p:nvSpPr>
          <p:cNvPr id="46083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01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Confronto tra commutazione di pacchetto e commutazione di circuito</a:t>
            </a:r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196263" cy="4648200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Ottima per i dati a raffica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Condivisione delle risorse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Più semplice, non necessita l’impostazione della chiamata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Eccessiva congestione:</a:t>
            </a:r>
            <a:r>
              <a:rPr lang="en-GB" altLang="it-IT" sz="2000" smtClean="0"/>
              <a:t> ritardo e perdita di pacchetti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Sono necessari protocolli per il trasferimento affidabile dei dati e per il controllo della congestione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D: Come ottenere un comportamento circuit-like?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è necessario fornire garanzie di larghezza di banda per le applicazioni audio/video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è ancora un problema irrisolto (cfr Capitolo 7)</a:t>
            </a:r>
            <a:r>
              <a:rPr lang="ar-SA" altLang="it-IT" sz="1600" smtClean="0">
                <a:cs typeface="Arial" charset="0"/>
              </a:rPr>
              <a:t>‏</a:t>
            </a:r>
            <a:endParaRPr lang="en-GB" altLang="it-IT" sz="1600" smtClean="0"/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533400" y="1371600"/>
            <a:ext cx="7620000" cy="484188"/>
          </a:xfrm>
        </p:spPr>
        <p:txBody>
          <a:bodyPr/>
          <a:lstStyle/>
          <a:p>
            <a:pPr>
              <a:spcBef>
                <a:spcPts val="55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200" smtClean="0">
                <a:solidFill>
                  <a:srgbClr val="FF0000"/>
                </a:solidFill>
              </a:rPr>
              <a:t>La commutazione di pacchetto è la “scelta vincente?”</a:t>
            </a:r>
          </a:p>
        </p:txBody>
      </p:sp>
      <p:sp>
        <p:nvSpPr>
          <p:cNvPr id="46086" name="Text Box 4"/>
          <p:cNvSpPr txBox="1">
            <a:spLocks noChangeArrowheads="1"/>
          </p:cNvSpPr>
          <p:nvPr/>
        </p:nvSpPr>
        <p:spPr bwMode="auto">
          <a:xfrm>
            <a:off x="452438" y="6010275"/>
            <a:ext cx="8289925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D:  Vi vengono in mente analogie umane relative alle “risorse limitate” (commutazione di circuito) confrontate con “l’allocazione su richiesta” (commutazione di pacchetto)?</a:t>
            </a:r>
            <a:endParaRPr lang="en-GB" altLang="it-IT" sz="1400">
              <a:solidFill>
                <a:srgbClr val="000000"/>
              </a:solidFill>
              <a:latin typeface="Comic Sans MS" pitchFamily="6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762E3C75-D25C-4F89-BCC0-28DBB1B686C1}" type="slidenum">
              <a:rPr lang="en-GB" altLang="it-IT"/>
              <a:pPr/>
              <a:t>38</a:t>
            </a:fld>
            <a:endParaRPr lang="en-GB" altLang="it-IT"/>
          </a:p>
        </p:txBody>
      </p:sp>
      <p:sp>
        <p:nvSpPr>
          <p:cNvPr id="47107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9625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Struttura di Internet: la rete delle reti</a:t>
            </a:r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2425" y="1428750"/>
            <a:ext cx="8440738" cy="4648200"/>
          </a:xfrm>
        </p:spPr>
        <p:txBody>
          <a:bodyPr/>
          <a:lstStyle/>
          <a:p>
            <a:pPr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200" smtClean="0"/>
              <a:t>fondamentalmente gerarchica</a:t>
            </a:r>
          </a:p>
          <a:p>
            <a:pPr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200" smtClean="0">
                <a:solidFill>
                  <a:srgbClr val="FF0000"/>
                </a:solidFill>
              </a:rPr>
              <a:t>al centro: “ISP di livello 1” </a:t>
            </a:r>
            <a:r>
              <a:rPr lang="en-GB" altLang="it-IT" sz="2200" smtClean="0"/>
              <a:t>(es.: Verizon, Sprint, AT&amp;T, Cable&amp;Wireless), copertura nazionale/ internazionale</a:t>
            </a:r>
          </a:p>
          <a:p>
            <a:pPr lvl="1"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Comunicno tra di loro come “pari”</a:t>
            </a:r>
          </a:p>
        </p:txBody>
      </p:sp>
      <p:sp>
        <p:nvSpPr>
          <p:cNvPr id="47109" name="Oval 3"/>
          <p:cNvSpPr>
            <a:spLocks noChangeArrowheads="1"/>
          </p:cNvSpPr>
          <p:nvPr/>
        </p:nvSpPr>
        <p:spPr bwMode="auto">
          <a:xfrm>
            <a:off x="2432050" y="5381625"/>
            <a:ext cx="1863725" cy="790575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47110" name="Oval 4"/>
          <p:cNvSpPr>
            <a:spLocks noChangeArrowheads="1"/>
          </p:cNvSpPr>
          <p:nvPr/>
        </p:nvSpPr>
        <p:spPr bwMode="auto">
          <a:xfrm>
            <a:off x="3530600" y="4178300"/>
            <a:ext cx="1863725" cy="790575"/>
          </a:xfrm>
          <a:prstGeom prst="ellipse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47111" name="Oval 5"/>
          <p:cNvSpPr>
            <a:spLocks noChangeArrowheads="1"/>
          </p:cNvSpPr>
          <p:nvPr/>
        </p:nvSpPr>
        <p:spPr bwMode="auto">
          <a:xfrm>
            <a:off x="4800600" y="5343525"/>
            <a:ext cx="1863725" cy="790575"/>
          </a:xfrm>
          <a:prstGeom prst="ellipse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grpSp>
        <p:nvGrpSpPr>
          <p:cNvPr id="47112" name="Group 6"/>
          <p:cNvGrpSpPr>
            <a:grpSpLocks/>
          </p:cNvGrpSpPr>
          <p:nvPr/>
        </p:nvGrpSpPr>
        <p:grpSpPr bwMode="auto">
          <a:xfrm>
            <a:off x="720725" y="4279900"/>
            <a:ext cx="4533900" cy="1543050"/>
            <a:chOff x="454" y="2382"/>
            <a:chExt cx="2856" cy="972"/>
          </a:xfrm>
        </p:grpSpPr>
        <p:sp>
          <p:nvSpPr>
            <p:cNvPr id="47113" name="Oval 7"/>
            <p:cNvSpPr>
              <a:spLocks noChangeArrowheads="1"/>
            </p:cNvSpPr>
            <p:nvPr/>
          </p:nvSpPr>
          <p:spPr bwMode="auto">
            <a:xfrm>
              <a:off x="3226" y="3056"/>
              <a:ext cx="84" cy="90"/>
            </a:xfrm>
            <a:prstGeom prst="ellipse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114" name="Oval 8"/>
            <p:cNvSpPr>
              <a:spLocks noChangeArrowheads="1"/>
            </p:cNvSpPr>
            <p:nvPr/>
          </p:nvSpPr>
          <p:spPr bwMode="auto">
            <a:xfrm>
              <a:off x="2942" y="2760"/>
              <a:ext cx="84" cy="90"/>
            </a:xfrm>
            <a:prstGeom prst="ellipse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115" name="Oval 9"/>
            <p:cNvSpPr>
              <a:spLocks noChangeArrowheads="1"/>
            </p:cNvSpPr>
            <p:nvPr/>
          </p:nvSpPr>
          <p:spPr bwMode="auto">
            <a:xfrm>
              <a:off x="2650" y="2776"/>
              <a:ext cx="84" cy="90"/>
            </a:xfrm>
            <a:prstGeom prst="ellipse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116" name="Oval 10"/>
            <p:cNvSpPr>
              <a:spLocks noChangeArrowheads="1"/>
            </p:cNvSpPr>
            <p:nvPr/>
          </p:nvSpPr>
          <p:spPr bwMode="auto">
            <a:xfrm>
              <a:off x="2354" y="3064"/>
              <a:ext cx="84" cy="90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117" name="Oval 11"/>
            <p:cNvSpPr>
              <a:spLocks noChangeArrowheads="1"/>
            </p:cNvSpPr>
            <p:nvPr/>
          </p:nvSpPr>
          <p:spPr bwMode="auto">
            <a:xfrm>
              <a:off x="2666" y="3264"/>
              <a:ext cx="84" cy="90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118" name="Oval 12"/>
            <p:cNvSpPr>
              <a:spLocks noChangeArrowheads="1"/>
            </p:cNvSpPr>
            <p:nvPr/>
          </p:nvSpPr>
          <p:spPr bwMode="auto">
            <a:xfrm>
              <a:off x="2990" y="3256"/>
              <a:ext cx="84" cy="90"/>
            </a:xfrm>
            <a:prstGeom prst="ellipse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119" name="Line 13"/>
            <p:cNvSpPr>
              <a:spLocks noChangeShapeType="1"/>
            </p:cNvSpPr>
            <p:nvPr/>
          </p:nvSpPr>
          <p:spPr bwMode="auto">
            <a:xfrm flipV="1">
              <a:off x="2752" y="3298"/>
              <a:ext cx="240" cy="8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20" name="Line 14"/>
            <p:cNvSpPr>
              <a:spLocks noChangeShapeType="1"/>
            </p:cNvSpPr>
            <p:nvPr/>
          </p:nvSpPr>
          <p:spPr bwMode="auto">
            <a:xfrm>
              <a:off x="3010" y="2832"/>
              <a:ext cx="232" cy="232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21" name="Line 15"/>
            <p:cNvSpPr>
              <a:spLocks noChangeShapeType="1"/>
            </p:cNvSpPr>
            <p:nvPr/>
          </p:nvSpPr>
          <p:spPr bwMode="auto">
            <a:xfrm flipV="1">
              <a:off x="2416" y="2849"/>
              <a:ext cx="248" cy="228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122" name="Text Box 16"/>
            <p:cNvSpPr txBox="1">
              <a:spLocks noChangeArrowheads="1"/>
            </p:cNvSpPr>
            <p:nvPr/>
          </p:nvSpPr>
          <p:spPr bwMode="auto">
            <a:xfrm>
              <a:off x="454" y="2382"/>
              <a:ext cx="987" cy="7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Gli ISP di livello 1 sono direttamente connessi a ciascuno degli altri ISP di livello 1</a:t>
              </a:r>
            </a:p>
          </p:txBody>
        </p:sp>
        <p:sp>
          <p:nvSpPr>
            <p:cNvPr id="47123" name="Line 17"/>
            <p:cNvSpPr>
              <a:spLocks noChangeShapeType="1"/>
            </p:cNvSpPr>
            <p:nvPr/>
          </p:nvSpPr>
          <p:spPr bwMode="auto">
            <a:xfrm>
              <a:off x="992" y="2484"/>
              <a:ext cx="1472" cy="43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E348ACD7-3554-4076-BA30-5647549F49E4}" type="slidenum">
              <a:rPr lang="en-GB" altLang="it-IT"/>
              <a:pPr/>
              <a:t>39</a:t>
            </a:fld>
            <a:endParaRPr lang="en-GB" altLang="it-IT"/>
          </a:p>
        </p:txBody>
      </p:sp>
      <p:sp>
        <p:nvSpPr>
          <p:cNvPr id="48131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9785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ISP di livello 1 - Un esempio: Sprint</a:t>
            </a:r>
          </a:p>
        </p:txBody>
      </p:sp>
      <p:pic>
        <p:nvPicPr>
          <p:cNvPr id="48132" name="Picture 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" y="1465263"/>
            <a:ext cx="8385175" cy="4765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48133" name="Group 92"/>
          <p:cNvGrpSpPr>
            <a:grpSpLocks/>
          </p:cNvGrpSpPr>
          <p:nvPr/>
        </p:nvGrpSpPr>
        <p:grpSpPr bwMode="auto">
          <a:xfrm>
            <a:off x="1452563" y="1674813"/>
            <a:ext cx="3089275" cy="3046412"/>
            <a:chOff x="915" y="1055"/>
            <a:chExt cx="1946" cy="1919"/>
          </a:xfrm>
        </p:grpSpPr>
        <p:grpSp>
          <p:nvGrpSpPr>
            <p:cNvPr id="48134" name="Group 93"/>
            <p:cNvGrpSpPr>
              <a:grpSpLocks/>
            </p:cNvGrpSpPr>
            <p:nvPr/>
          </p:nvGrpSpPr>
          <p:grpSpPr bwMode="auto">
            <a:xfrm>
              <a:off x="1301" y="1063"/>
              <a:ext cx="1560" cy="1911"/>
              <a:chOff x="1301" y="1063"/>
              <a:chExt cx="1560" cy="1911"/>
            </a:xfrm>
          </p:grpSpPr>
          <p:sp>
            <p:nvSpPr>
              <p:cNvPr id="48136" name="Rectangle 94"/>
              <p:cNvSpPr>
                <a:spLocks noChangeArrowheads="1"/>
              </p:cNvSpPr>
              <p:nvPr/>
            </p:nvSpPr>
            <p:spPr bwMode="auto">
              <a:xfrm>
                <a:off x="1301" y="1089"/>
                <a:ext cx="1560" cy="18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48137" name="Group 95"/>
              <p:cNvGrpSpPr>
                <a:grpSpLocks/>
              </p:cNvGrpSpPr>
              <p:nvPr/>
            </p:nvGrpSpPr>
            <p:grpSpPr bwMode="auto">
              <a:xfrm>
                <a:off x="1362" y="1063"/>
                <a:ext cx="1455" cy="1865"/>
                <a:chOff x="1362" y="1063"/>
                <a:chExt cx="1455" cy="1865"/>
              </a:xfrm>
            </p:grpSpPr>
            <p:grpSp>
              <p:nvGrpSpPr>
                <p:cNvPr id="48138" name="Group 96"/>
                <p:cNvGrpSpPr>
                  <a:grpSpLocks/>
                </p:cNvGrpSpPr>
                <p:nvPr/>
              </p:nvGrpSpPr>
              <p:grpSpPr bwMode="auto">
                <a:xfrm>
                  <a:off x="1415" y="1835"/>
                  <a:ext cx="281" cy="289"/>
                  <a:chOff x="1415" y="1835"/>
                  <a:chExt cx="281" cy="289"/>
                </a:xfrm>
              </p:grpSpPr>
              <p:sp>
                <p:nvSpPr>
                  <p:cNvPr id="48242" name="Line 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14" y="1965"/>
                    <a:ext cx="284" cy="1"/>
                  </a:xfrm>
                  <a:prstGeom prst="line">
                    <a:avLst/>
                  </a:prstGeom>
                  <a:noFill/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8243" name="Line 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414" y="2048"/>
                    <a:ext cx="284" cy="1"/>
                  </a:xfrm>
                  <a:prstGeom prst="line">
                    <a:avLst/>
                  </a:prstGeom>
                  <a:noFill/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8244" name="Text Box 99"/>
                  <p:cNvSpPr txBox="1">
                    <a:spLocks noChangeArrowheads="1"/>
                  </p:cNvSpPr>
                  <p:nvPr/>
                </p:nvSpPr>
                <p:spPr bwMode="auto">
                  <a:xfrm flipH="1">
                    <a:off x="1461" y="1835"/>
                    <a:ext cx="229" cy="290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GB" altLang="it-IT">
                        <a:solidFill>
                          <a:srgbClr val="000000"/>
                        </a:solidFill>
                      </a:rPr>
                      <a:t>…</a:t>
                    </a:r>
                  </a:p>
                </p:txBody>
              </p:sp>
            </p:grpSp>
            <p:grpSp>
              <p:nvGrpSpPr>
                <p:cNvPr id="48139" name="Group 100"/>
                <p:cNvGrpSpPr>
                  <a:grpSpLocks/>
                </p:cNvGrpSpPr>
                <p:nvPr/>
              </p:nvGrpSpPr>
              <p:grpSpPr bwMode="auto">
                <a:xfrm>
                  <a:off x="1624" y="2078"/>
                  <a:ext cx="775" cy="283"/>
                  <a:chOff x="1624" y="2078"/>
                  <a:chExt cx="775" cy="283"/>
                </a:xfrm>
              </p:grpSpPr>
              <p:sp>
                <p:nvSpPr>
                  <p:cNvPr id="48239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2206" y="2091"/>
                    <a:ext cx="193" cy="266"/>
                  </a:xfrm>
                  <a:prstGeom prst="line">
                    <a:avLst/>
                  </a:prstGeom>
                  <a:noFill/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8240" name="Line 10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04" y="2078"/>
                    <a:ext cx="166" cy="284"/>
                  </a:xfrm>
                  <a:prstGeom prst="line">
                    <a:avLst/>
                  </a:prstGeom>
                  <a:noFill/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8241" name="Line 1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22" y="2078"/>
                    <a:ext cx="461" cy="277"/>
                  </a:xfrm>
                  <a:prstGeom prst="line">
                    <a:avLst/>
                  </a:prstGeom>
                  <a:noFill/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8140" name="Line 104"/>
                <p:cNvSpPr>
                  <a:spLocks noChangeShapeType="1"/>
                </p:cNvSpPr>
                <p:nvPr/>
              </p:nvSpPr>
              <p:spPr bwMode="auto">
                <a:xfrm flipH="1" flipV="1">
                  <a:off x="1824" y="1548"/>
                  <a:ext cx="3" cy="357"/>
                </a:xfrm>
                <a:prstGeom prst="line">
                  <a:avLst/>
                </a:prstGeom>
                <a:noFill/>
                <a:ln w="126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141" name="Line 105"/>
                <p:cNvSpPr>
                  <a:spLocks noChangeShapeType="1"/>
                </p:cNvSpPr>
                <p:nvPr/>
              </p:nvSpPr>
              <p:spPr bwMode="auto">
                <a:xfrm flipH="1">
                  <a:off x="1593" y="2096"/>
                  <a:ext cx="195" cy="266"/>
                </a:xfrm>
                <a:prstGeom prst="line">
                  <a:avLst/>
                </a:prstGeom>
                <a:noFill/>
                <a:ln w="126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142" name="Line 106"/>
                <p:cNvSpPr>
                  <a:spLocks noChangeShapeType="1"/>
                </p:cNvSpPr>
                <p:nvPr/>
              </p:nvSpPr>
              <p:spPr bwMode="auto">
                <a:xfrm>
                  <a:off x="1825" y="2084"/>
                  <a:ext cx="164" cy="284"/>
                </a:xfrm>
                <a:prstGeom prst="line">
                  <a:avLst/>
                </a:prstGeom>
                <a:noFill/>
                <a:ln w="126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143" name="Line 107"/>
                <p:cNvSpPr>
                  <a:spLocks noChangeShapeType="1"/>
                </p:cNvSpPr>
                <p:nvPr/>
              </p:nvSpPr>
              <p:spPr bwMode="auto">
                <a:xfrm>
                  <a:off x="1911" y="2084"/>
                  <a:ext cx="459" cy="277"/>
                </a:xfrm>
                <a:prstGeom prst="line">
                  <a:avLst/>
                </a:prstGeom>
                <a:noFill/>
                <a:ln w="126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48144" name="Group 108"/>
                <p:cNvGrpSpPr>
                  <a:grpSpLocks/>
                </p:cNvGrpSpPr>
                <p:nvPr/>
              </p:nvGrpSpPr>
              <p:grpSpPr bwMode="auto">
                <a:xfrm>
                  <a:off x="2066" y="1923"/>
                  <a:ext cx="302" cy="177"/>
                  <a:chOff x="2066" y="1923"/>
                  <a:chExt cx="302" cy="177"/>
                </a:xfrm>
              </p:grpSpPr>
              <p:sp>
                <p:nvSpPr>
                  <p:cNvPr id="48226" name="Oval 109"/>
                  <p:cNvSpPr>
                    <a:spLocks noChangeArrowheads="1"/>
                  </p:cNvSpPr>
                  <p:nvPr/>
                </p:nvSpPr>
                <p:spPr bwMode="auto">
                  <a:xfrm>
                    <a:off x="2068" y="2002"/>
                    <a:ext cx="300" cy="98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48227" name="Freeform 110"/>
                  <p:cNvSpPr>
                    <a:spLocks noChangeArrowheads="1"/>
                  </p:cNvSpPr>
                  <p:nvPr/>
                </p:nvSpPr>
                <p:spPr bwMode="auto">
                  <a:xfrm>
                    <a:off x="2068" y="1994"/>
                    <a:ext cx="1" cy="61"/>
                  </a:xfrm>
                  <a:custGeom>
                    <a:avLst/>
                    <a:gdLst>
                      <a:gd name="T0" fmla="*/ 0 w 1"/>
                      <a:gd name="T1" fmla="*/ 0 h 270"/>
                      <a:gd name="T2" fmla="*/ 0 w 1"/>
                      <a:gd name="T3" fmla="*/ 269 h 270"/>
                      <a:gd name="T4" fmla="*/ 0 w 1"/>
                      <a:gd name="T5" fmla="*/ 0 h 270"/>
                      <a:gd name="T6" fmla="*/ 0 60000 65536"/>
                      <a:gd name="T7" fmla="*/ 0 60000 65536"/>
                      <a:gd name="T8" fmla="*/ 0 60000 65536"/>
                      <a:gd name="T9" fmla="*/ 0 w 1"/>
                      <a:gd name="T10" fmla="*/ 0 h 270"/>
                      <a:gd name="T11" fmla="*/ 1 w 1"/>
                      <a:gd name="T12" fmla="*/ 270 h 27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" h="270">
                        <a:moveTo>
                          <a:pt x="0" y="0"/>
                        </a:moveTo>
                        <a:lnTo>
                          <a:pt x="0" y="26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8228" name="Freeform 111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1994"/>
                    <a:ext cx="1" cy="61"/>
                  </a:xfrm>
                  <a:custGeom>
                    <a:avLst/>
                    <a:gdLst>
                      <a:gd name="T0" fmla="*/ 0 w 1"/>
                      <a:gd name="T1" fmla="*/ 0 h 270"/>
                      <a:gd name="T2" fmla="*/ 0 w 1"/>
                      <a:gd name="T3" fmla="*/ 269 h 270"/>
                      <a:gd name="T4" fmla="*/ 0 w 1"/>
                      <a:gd name="T5" fmla="*/ 0 h 270"/>
                      <a:gd name="T6" fmla="*/ 0 60000 65536"/>
                      <a:gd name="T7" fmla="*/ 0 60000 65536"/>
                      <a:gd name="T8" fmla="*/ 0 60000 65536"/>
                      <a:gd name="T9" fmla="*/ 0 w 1"/>
                      <a:gd name="T10" fmla="*/ 0 h 270"/>
                      <a:gd name="T11" fmla="*/ 1 w 1"/>
                      <a:gd name="T12" fmla="*/ 270 h 27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" h="270">
                        <a:moveTo>
                          <a:pt x="0" y="0"/>
                        </a:moveTo>
                        <a:lnTo>
                          <a:pt x="0" y="26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8229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2068" y="1994"/>
                    <a:ext cx="297" cy="60"/>
                  </a:xfrm>
                  <a:prstGeom prst="rect">
                    <a:avLst/>
                  </a:prstGeom>
                  <a:solidFill>
                    <a:srgbClr val="CC66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48230" name="Oval 113"/>
                  <p:cNvSpPr>
                    <a:spLocks noChangeArrowheads="1"/>
                  </p:cNvSpPr>
                  <p:nvPr/>
                </p:nvSpPr>
                <p:spPr bwMode="auto">
                  <a:xfrm>
                    <a:off x="2066" y="1923"/>
                    <a:ext cx="300" cy="115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grpSp>
                <p:nvGrpSpPr>
                  <p:cNvPr id="48231" name="Group 114"/>
                  <p:cNvGrpSpPr>
                    <a:grpSpLocks/>
                  </p:cNvGrpSpPr>
                  <p:nvPr/>
                </p:nvGrpSpPr>
                <p:grpSpPr bwMode="auto">
                  <a:xfrm>
                    <a:off x="2138" y="1948"/>
                    <a:ext cx="148" cy="66"/>
                    <a:chOff x="2138" y="1948"/>
                    <a:chExt cx="148" cy="66"/>
                  </a:xfrm>
                </p:grpSpPr>
                <p:sp>
                  <p:nvSpPr>
                    <p:cNvPr id="48236" name="Freeform 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38" y="1948"/>
                      <a:ext cx="53" cy="2"/>
                    </a:xfrm>
                    <a:custGeom>
                      <a:avLst/>
                      <a:gdLst>
                        <a:gd name="T0" fmla="*/ 0 w 234"/>
                        <a:gd name="T1" fmla="*/ 6 h 7"/>
                        <a:gd name="T2" fmla="*/ 233 w 234"/>
                        <a:gd name="T3" fmla="*/ 0 h 7"/>
                        <a:gd name="T4" fmla="*/ 0 w 234"/>
                        <a:gd name="T5" fmla="*/ 6 h 7"/>
                        <a:gd name="T6" fmla="*/ 0 60000 65536"/>
                        <a:gd name="T7" fmla="*/ 0 60000 65536"/>
                        <a:gd name="T8" fmla="*/ 0 60000 65536"/>
                        <a:gd name="T9" fmla="*/ 0 w 234"/>
                        <a:gd name="T10" fmla="*/ 0 h 7"/>
                        <a:gd name="T11" fmla="*/ 234 w 234"/>
                        <a:gd name="T12" fmla="*/ 7 h 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" h="7">
                          <a:moveTo>
                            <a:pt x="0" y="6"/>
                          </a:moveTo>
                          <a:lnTo>
                            <a:pt x="233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37" name="Freeform 1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40" y="2015"/>
                      <a:ext cx="47" cy="1"/>
                    </a:xfrm>
                    <a:custGeom>
                      <a:avLst/>
                      <a:gdLst>
                        <a:gd name="T0" fmla="*/ 0 w 207"/>
                        <a:gd name="T1" fmla="*/ 0 h 1"/>
                        <a:gd name="T2" fmla="*/ 206 w 207"/>
                        <a:gd name="T3" fmla="*/ 0 h 1"/>
                        <a:gd name="T4" fmla="*/ 0 w 207"/>
                        <a:gd name="T5" fmla="*/ 0 h 1"/>
                        <a:gd name="T6" fmla="*/ 0 60000 65536"/>
                        <a:gd name="T7" fmla="*/ 0 60000 65536"/>
                        <a:gd name="T8" fmla="*/ 0 60000 65536"/>
                        <a:gd name="T9" fmla="*/ 0 w 207"/>
                        <a:gd name="T10" fmla="*/ 0 h 1"/>
                        <a:gd name="T11" fmla="*/ 207 w 207"/>
                        <a:gd name="T12" fmla="*/ 1 h 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07" h="1">
                          <a:moveTo>
                            <a:pt x="0" y="0"/>
                          </a:moveTo>
                          <a:lnTo>
                            <a:pt x="206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38" name="Freeform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87" y="1949"/>
                      <a:ext cx="55" cy="66"/>
                    </a:xfrm>
                    <a:custGeom>
                      <a:avLst/>
                      <a:gdLst>
                        <a:gd name="T0" fmla="*/ 0 w 244"/>
                        <a:gd name="T1" fmla="*/ 0 h 291"/>
                        <a:gd name="T2" fmla="*/ 243 w 244"/>
                        <a:gd name="T3" fmla="*/ 290 h 291"/>
                        <a:gd name="T4" fmla="*/ 0 w 244"/>
                        <a:gd name="T5" fmla="*/ 0 h 291"/>
                        <a:gd name="T6" fmla="*/ 0 60000 65536"/>
                        <a:gd name="T7" fmla="*/ 0 60000 65536"/>
                        <a:gd name="T8" fmla="*/ 0 60000 65536"/>
                        <a:gd name="T9" fmla="*/ 0 w 244"/>
                        <a:gd name="T10" fmla="*/ 0 h 291"/>
                        <a:gd name="T11" fmla="*/ 244 w 244"/>
                        <a:gd name="T12" fmla="*/ 291 h 29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44" h="291">
                          <a:moveTo>
                            <a:pt x="0" y="0"/>
                          </a:moveTo>
                          <a:lnTo>
                            <a:pt x="243" y="29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8232" name="Group 118"/>
                  <p:cNvGrpSpPr>
                    <a:grpSpLocks/>
                  </p:cNvGrpSpPr>
                  <p:nvPr/>
                </p:nvGrpSpPr>
                <p:grpSpPr bwMode="auto">
                  <a:xfrm>
                    <a:off x="2138" y="1947"/>
                    <a:ext cx="148" cy="66"/>
                    <a:chOff x="2138" y="1947"/>
                    <a:chExt cx="148" cy="66"/>
                  </a:xfrm>
                </p:grpSpPr>
                <p:sp>
                  <p:nvSpPr>
                    <p:cNvPr id="48233" name="Freeform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38" y="2013"/>
                      <a:ext cx="53" cy="2"/>
                    </a:xfrm>
                    <a:custGeom>
                      <a:avLst/>
                      <a:gdLst>
                        <a:gd name="T0" fmla="*/ 0 w 234"/>
                        <a:gd name="T1" fmla="*/ 0 h 7"/>
                        <a:gd name="T2" fmla="*/ 233 w 234"/>
                        <a:gd name="T3" fmla="*/ 6 h 7"/>
                        <a:gd name="T4" fmla="*/ 0 w 234"/>
                        <a:gd name="T5" fmla="*/ 0 h 7"/>
                        <a:gd name="T6" fmla="*/ 0 60000 65536"/>
                        <a:gd name="T7" fmla="*/ 0 60000 65536"/>
                        <a:gd name="T8" fmla="*/ 0 60000 65536"/>
                        <a:gd name="T9" fmla="*/ 0 w 234"/>
                        <a:gd name="T10" fmla="*/ 0 h 7"/>
                        <a:gd name="T11" fmla="*/ 234 w 234"/>
                        <a:gd name="T12" fmla="*/ 7 h 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" h="7">
                          <a:moveTo>
                            <a:pt x="0" y="0"/>
                          </a:moveTo>
                          <a:lnTo>
                            <a:pt x="233" y="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34" name="Freeform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40" y="1947"/>
                      <a:ext cx="47" cy="1"/>
                    </a:xfrm>
                    <a:custGeom>
                      <a:avLst/>
                      <a:gdLst>
                        <a:gd name="T0" fmla="*/ 0 w 207"/>
                        <a:gd name="T1" fmla="*/ 0 h 1"/>
                        <a:gd name="T2" fmla="*/ 206 w 207"/>
                        <a:gd name="T3" fmla="*/ 0 h 1"/>
                        <a:gd name="T4" fmla="*/ 0 w 207"/>
                        <a:gd name="T5" fmla="*/ 0 h 1"/>
                        <a:gd name="T6" fmla="*/ 0 60000 65536"/>
                        <a:gd name="T7" fmla="*/ 0 60000 65536"/>
                        <a:gd name="T8" fmla="*/ 0 60000 65536"/>
                        <a:gd name="T9" fmla="*/ 0 w 207"/>
                        <a:gd name="T10" fmla="*/ 0 h 1"/>
                        <a:gd name="T11" fmla="*/ 207 w 207"/>
                        <a:gd name="T12" fmla="*/ 1 h 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07" h="1">
                          <a:moveTo>
                            <a:pt x="0" y="0"/>
                          </a:moveTo>
                          <a:lnTo>
                            <a:pt x="206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35" name="Freeform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87" y="1947"/>
                      <a:ext cx="55" cy="66"/>
                    </a:xfrm>
                    <a:custGeom>
                      <a:avLst/>
                      <a:gdLst>
                        <a:gd name="T0" fmla="*/ 0 w 244"/>
                        <a:gd name="T1" fmla="*/ 290 h 291"/>
                        <a:gd name="T2" fmla="*/ 243 w 244"/>
                        <a:gd name="T3" fmla="*/ 0 h 291"/>
                        <a:gd name="T4" fmla="*/ 0 w 244"/>
                        <a:gd name="T5" fmla="*/ 290 h 291"/>
                        <a:gd name="T6" fmla="*/ 0 60000 65536"/>
                        <a:gd name="T7" fmla="*/ 0 60000 65536"/>
                        <a:gd name="T8" fmla="*/ 0 60000 65536"/>
                        <a:gd name="T9" fmla="*/ 0 w 244"/>
                        <a:gd name="T10" fmla="*/ 0 h 291"/>
                        <a:gd name="T11" fmla="*/ 244 w 244"/>
                        <a:gd name="T12" fmla="*/ 291 h 29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44" h="291">
                          <a:moveTo>
                            <a:pt x="0" y="290"/>
                          </a:moveTo>
                          <a:lnTo>
                            <a:pt x="243" y="0"/>
                          </a:lnTo>
                          <a:lnTo>
                            <a:pt x="0" y="29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8145" name="Group 122"/>
                <p:cNvGrpSpPr>
                  <a:grpSpLocks/>
                </p:cNvGrpSpPr>
                <p:nvPr/>
              </p:nvGrpSpPr>
              <p:grpSpPr bwMode="auto">
                <a:xfrm>
                  <a:off x="2228" y="2360"/>
                  <a:ext cx="301" cy="177"/>
                  <a:chOff x="2228" y="2360"/>
                  <a:chExt cx="301" cy="177"/>
                </a:xfrm>
              </p:grpSpPr>
              <p:sp>
                <p:nvSpPr>
                  <p:cNvPr id="48213" name="Oval 123"/>
                  <p:cNvSpPr>
                    <a:spLocks noChangeArrowheads="1"/>
                  </p:cNvSpPr>
                  <p:nvPr/>
                </p:nvSpPr>
                <p:spPr bwMode="auto">
                  <a:xfrm>
                    <a:off x="2230" y="2439"/>
                    <a:ext cx="299" cy="98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48214" name="Freeform 124"/>
                  <p:cNvSpPr>
                    <a:spLocks noChangeArrowheads="1"/>
                  </p:cNvSpPr>
                  <p:nvPr/>
                </p:nvSpPr>
                <p:spPr bwMode="auto">
                  <a:xfrm>
                    <a:off x="2230" y="2431"/>
                    <a:ext cx="1" cy="61"/>
                  </a:xfrm>
                  <a:custGeom>
                    <a:avLst/>
                    <a:gdLst>
                      <a:gd name="T0" fmla="*/ 0 w 1"/>
                      <a:gd name="T1" fmla="*/ 0 h 270"/>
                      <a:gd name="T2" fmla="*/ 0 w 1"/>
                      <a:gd name="T3" fmla="*/ 269 h 270"/>
                      <a:gd name="T4" fmla="*/ 0 w 1"/>
                      <a:gd name="T5" fmla="*/ 0 h 270"/>
                      <a:gd name="T6" fmla="*/ 0 60000 65536"/>
                      <a:gd name="T7" fmla="*/ 0 60000 65536"/>
                      <a:gd name="T8" fmla="*/ 0 60000 65536"/>
                      <a:gd name="T9" fmla="*/ 0 w 1"/>
                      <a:gd name="T10" fmla="*/ 0 h 270"/>
                      <a:gd name="T11" fmla="*/ 1 w 1"/>
                      <a:gd name="T12" fmla="*/ 270 h 27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" h="270">
                        <a:moveTo>
                          <a:pt x="0" y="0"/>
                        </a:moveTo>
                        <a:lnTo>
                          <a:pt x="0" y="26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8215" name="Freeform 125"/>
                  <p:cNvSpPr>
                    <a:spLocks noChangeArrowheads="1"/>
                  </p:cNvSpPr>
                  <p:nvPr/>
                </p:nvSpPr>
                <p:spPr bwMode="auto">
                  <a:xfrm>
                    <a:off x="2529" y="2431"/>
                    <a:ext cx="1" cy="61"/>
                  </a:xfrm>
                  <a:custGeom>
                    <a:avLst/>
                    <a:gdLst>
                      <a:gd name="T0" fmla="*/ 0 w 1"/>
                      <a:gd name="T1" fmla="*/ 0 h 270"/>
                      <a:gd name="T2" fmla="*/ 0 w 1"/>
                      <a:gd name="T3" fmla="*/ 269 h 270"/>
                      <a:gd name="T4" fmla="*/ 0 w 1"/>
                      <a:gd name="T5" fmla="*/ 0 h 270"/>
                      <a:gd name="T6" fmla="*/ 0 60000 65536"/>
                      <a:gd name="T7" fmla="*/ 0 60000 65536"/>
                      <a:gd name="T8" fmla="*/ 0 60000 65536"/>
                      <a:gd name="T9" fmla="*/ 0 w 1"/>
                      <a:gd name="T10" fmla="*/ 0 h 270"/>
                      <a:gd name="T11" fmla="*/ 1 w 1"/>
                      <a:gd name="T12" fmla="*/ 270 h 27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" h="270">
                        <a:moveTo>
                          <a:pt x="0" y="0"/>
                        </a:moveTo>
                        <a:lnTo>
                          <a:pt x="0" y="26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8216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2230" y="2431"/>
                    <a:ext cx="296" cy="60"/>
                  </a:xfrm>
                  <a:prstGeom prst="rect">
                    <a:avLst/>
                  </a:prstGeom>
                  <a:solidFill>
                    <a:srgbClr val="CC66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48217" name="Oval 127"/>
                  <p:cNvSpPr>
                    <a:spLocks noChangeArrowheads="1"/>
                  </p:cNvSpPr>
                  <p:nvPr/>
                </p:nvSpPr>
                <p:spPr bwMode="auto">
                  <a:xfrm>
                    <a:off x="2228" y="2360"/>
                    <a:ext cx="299" cy="115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grpSp>
                <p:nvGrpSpPr>
                  <p:cNvPr id="48218" name="Group 128"/>
                  <p:cNvGrpSpPr>
                    <a:grpSpLocks/>
                  </p:cNvGrpSpPr>
                  <p:nvPr/>
                </p:nvGrpSpPr>
                <p:grpSpPr bwMode="auto">
                  <a:xfrm>
                    <a:off x="2300" y="2385"/>
                    <a:ext cx="147" cy="66"/>
                    <a:chOff x="2300" y="2385"/>
                    <a:chExt cx="147" cy="66"/>
                  </a:xfrm>
                </p:grpSpPr>
                <p:sp>
                  <p:nvSpPr>
                    <p:cNvPr id="48223" name="Freeform 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0" y="2385"/>
                      <a:ext cx="53" cy="2"/>
                    </a:xfrm>
                    <a:custGeom>
                      <a:avLst/>
                      <a:gdLst>
                        <a:gd name="T0" fmla="*/ 0 w 234"/>
                        <a:gd name="T1" fmla="*/ 6 h 7"/>
                        <a:gd name="T2" fmla="*/ 233 w 234"/>
                        <a:gd name="T3" fmla="*/ 0 h 7"/>
                        <a:gd name="T4" fmla="*/ 0 w 234"/>
                        <a:gd name="T5" fmla="*/ 6 h 7"/>
                        <a:gd name="T6" fmla="*/ 0 60000 65536"/>
                        <a:gd name="T7" fmla="*/ 0 60000 65536"/>
                        <a:gd name="T8" fmla="*/ 0 60000 65536"/>
                        <a:gd name="T9" fmla="*/ 0 w 234"/>
                        <a:gd name="T10" fmla="*/ 0 h 7"/>
                        <a:gd name="T11" fmla="*/ 234 w 234"/>
                        <a:gd name="T12" fmla="*/ 7 h 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" h="7">
                          <a:moveTo>
                            <a:pt x="0" y="6"/>
                          </a:moveTo>
                          <a:lnTo>
                            <a:pt x="233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24" name="Freeform 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1" y="2452"/>
                      <a:ext cx="47" cy="1"/>
                    </a:xfrm>
                    <a:custGeom>
                      <a:avLst/>
                      <a:gdLst>
                        <a:gd name="T0" fmla="*/ 0 w 206"/>
                        <a:gd name="T1" fmla="*/ 0 h 1"/>
                        <a:gd name="T2" fmla="*/ 205 w 206"/>
                        <a:gd name="T3" fmla="*/ 0 h 1"/>
                        <a:gd name="T4" fmla="*/ 0 w 206"/>
                        <a:gd name="T5" fmla="*/ 0 h 1"/>
                        <a:gd name="T6" fmla="*/ 0 60000 65536"/>
                        <a:gd name="T7" fmla="*/ 0 60000 65536"/>
                        <a:gd name="T8" fmla="*/ 0 60000 65536"/>
                        <a:gd name="T9" fmla="*/ 0 w 206"/>
                        <a:gd name="T10" fmla="*/ 0 h 1"/>
                        <a:gd name="T11" fmla="*/ 206 w 206"/>
                        <a:gd name="T12" fmla="*/ 1 h 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06" h="1">
                          <a:moveTo>
                            <a:pt x="0" y="0"/>
                          </a:moveTo>
                          <a:lnTo>
                            <a:pt x="205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25" name="Freeform 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48" y="2387"/>
                      <a:ext cx="55" cy="66"/>
                    </a:xfrm>
                    <a:custGeom>
                      <a:avLst/>
                      <a:gdLst>
                        <a:gd name="T0" fmla="*/ 0 w 243"/>
                        <a:gd name="T1" fmla="*/ 0 h 291"/>
                        <a:gd name="T2" fmla="*/ 242 w 243"/>
                        <a:gd name="T3" fmla="*/ 290 h 291"/>
                        <a:gd name="T4" fmla="*/ 0 w 243"/>
                        <a:gd name="T5" fmla="*/ 0 h 291"/>
                        <a:gd name="T6" fmla="*/ 0 60000 65536"/>
                        <a:gd name="T7" fmla="*/ 0 60000 65536"/>
                        <a:gd name="T8" fmla="*/ 0 60000 65536"/>
                        <a:gd name="T9" fmla="*/ 0 w 243"/>
                        <a:gd name="T10" fmla="*/ 0 h 291"/>
                        <a:gd name="T11" fmla="*/ 243 w 243"/>
                        <a:gd name="T12" fmla="*/ 291 h 29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43" h="291">
                          <a:moveTo>
                            <a:pt x="0" y="0"/>
                          </a:moveTo>
                          <a:lnTo>
                            <a:pt x="242" y="29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8219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2300" y="2384"/>
                    <a:ext cx="147" cy="66"/>
                    <a:chOff x="2300" y="2384"/>
                    <a:chExt cx="147" cy="66"/>
                  </a:xfrm>
                </p:grpSpPr>
                <p:sp>
                  <p:nvSpPr>
                    <p:cNvPr id="48220" name="Freeform 1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0" y="2450"/>
                      <a:ext cx="53" cy="2"/>
                    </a:xfrm>
                    <a:custGeom>
                      <a:avLst/>
                      <a:gdLst>
                        <a:gd name="T0" fmla="*/ 0 w 234"/>
                        <a:gd name="T1" fmla="*/ 0 h 7"/>
                        <a:gd name="T2" fmla="*/ 233 w 234"/>
                        <a:gd name="T3" fmla="*/ 6 h 7"/>
                        <a:gd name="T4" fmla="*/ 0 w 234"/>
                        <a:gd name="T5" fmla="*/ 0 h 7"/>
                        <a:gd name="T6" fmla="*/ 0 60000 65536"/>
                        <a:gd name="T7" fmla="*/ 0 60000 65536"/>
                        <a:gd name="T8" fmla="*/ 0 60000 65536"/>
                        <a:gd name="T9" fmla="*/ 0 w 234"/>
                        <a:gd name="T10" fmla="*/ 0 h 7"/>
                        <a:gd name="T11" fmla="*/ 234 w 234"/>
                        <a:gd name="T12" fmla="*/ 7 h 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" h="7">
                          <a:moveTo>
                            <a:pt x="0" y="0"/>
                          </a:moveTo>
                          <a:lnTo>
                            <a:pt x="233" y="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21" name="Freeform 1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1" y="2384"/>
                      <a:ext cx="47" cy="1"/>
                    </a:xfrm>
                    <a:custGeom>
                      <a:avLst/>
                      <a:gdLst>
                        <a:gd name="T0" fmla="*/ 0 w 206"/>
                        <a:gd name="T1" fmla="*/ 0 h 1"/>
                        <a:gd name="T2" fmla="*/ 205 w 206"/>
                        <a:gd name="T3" fmla="*/ 0 h 1"/>
                        <a:gd name="T4" fmla="*/ 0 w 206"/>
                        <a:gd name="T5" fmla="*/ 0 h 1"/>
                        <a:gd name="T6" fmla="*/ 0 60000 65536"/>
                        <a:gd name="T7" fmla="*/ 0 60000 65536"/>
                        <a:gd name="T8" fmla="*/ 0 60000 65536"/>
                        <a:gd name="T9" fmla="*/ 0 w 206"/>
                        <a:gd name="T10" fmla="*/ 0 h 1"/>
                        <a:gd name="T11" fmla="*/ 206 w 206"/>
                        <a:gd name="T12" fmla="*/ 1 h 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06" h="1">
                          <a:moveTo>
                            <a:pt x="0" y="0"/>
                          </a:moveTo>
                          <a:lnTo>
                            <a:pt x="205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22" name="Freeform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48" y="2384"/>
                      <a:ext cx="55" cy="66"/>
                    </a:xfrm>
                    <a:custGeom>
                      <a:avLst/>
                      <a:gdLst>
                        <a:gd name="T0" fmla="*/ 0 w 243"/>
                        <a:gd name="T1" fmla="*/ 290 h 291"/>
                        <a:gd name="T2" fmla="*/ 242 w 243"/>
                        <a:gd name="T3" fmla="*/ 0 h 291"/>
                        <a:gd name="T4" fmla="*/ 0 w 243"/>
                        <a:gd name="T5" fmla="*/ 290 h 291"/>
                        <a:gd name="T6" fmla="*/ 0 60000 65536"/>
                        <a:gd name="T7" fmla="*/ 0 60000 65536"/>
                        <a:gd name="T8" fmla="*/ 0 60000 65536"/>
                        <a:gd name="T9" fmla="*/ 0 w 243"/>
                        <a:gd name="T10" fmla="*/ 0 h 291"/>
                        <a:gd name="T11" fmla="*/ 243 w 243"/>
                        <a:gd name="T12" fmla="*/ 291 h 29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43" h="291">
                          <a:moveTo>
                            <a:pt x="0" y="290"/>
                          </a:moveTo>
                          <a:lnTo>
                            <a:pt x="242" y="0"/>
                          </a:lnTo>
                          <a:lnTo>
                            <a:pt x="0" y="29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8146" name="Group 136"/>
                <p:cNvGrpSpPr>
                  <a:grpSpLocks/>
                </p:cNvGrpSpPr>
                <p:nvPr/>
              </p:nvGrpSpPr>
              <p:grpSpPr bwMode="auto">
                <a:xfrm>
                  <a:off x="1834" y="2370"/>
                  <a:ext cx="302" cy="177"/>
                  <a:chOff x="1834" y="2370"/>
                  <a:chExt cx="302" cy="177"/>
                </a:xfrm>
              </p:grpSpPr>
              <p:sp>
                <p:nvSpPr>
                  <p:cNvPr id="48200" name="Oval 137"/>
                  <p:cNvSpPr>
                    <a:spLocks noChangeArrowheads="1"/>
                  </p:cNvSpPr>
                  <p:nvPr/>
                </p:nvSpPr>
                <p:spPr bwMode="auto">
                  <a:xfrm>
                    <a:off x="1836" y="2449"/>
                    <a:ext cx="300" cy="98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48201" name="Freeform 138"/>
                  <p:cNvSpPr>
                    <a:spLocks noChangeArrowheads="1"/>
                  </p:cNvSpPr>
                  <p:nvPr/>
                </p:nvSpPr>
                <p:spPr bwMode="auto">
                  <a:xfrm>
                    <a:off x="1836" y="2441"/>
                    <a:ext cx="1" cy="61"/>
                  </a:xfrm>
                  <a:custGeom>
                    <a:avLst/>
                    <a:gdLst>
                      <a:gd name="T0" fmla="*/ 0 w 1"/>
                      <a:gd name="T1" fmla="*/ 0 h 270"/>
                      <a:gd name="T2" fmla="*/ 0 w 1"/>
                      <a:gd name="T3" fmla="*/ 269 h 270"/>
                      <a:gd name="T4" fmla="*/ 0 w 1"/>
                      <a:gd name="T5" fmla="*/ 0 h 270"/>
                      <a:gd name="T6" fmla="*/ 0 60000 65536"/>
                      <a:gd name="T7" fmla="*/ 0 60000 65536"/>
                      <a:gd name="T8" fmla="*/ 0 60000 65536"/>
                      <a:gd name="T9" fmla="*/ 0 w 1"/>
                      <a:gd name="T10" fmla="*/ 0 h 270"/>
                      <a:gd name="T11" fmla="*/ 1 w 1"/>
                      <a:gd name="T12" fmla="*/ 270 h 27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" h="270">
                        <a:moveTo>
                          <a:pt x="0" y="0"/>
                        </a:moveTo>
                        <a:lnTo>
                          <a:pt x="0" y="26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8202" name="Freeform 139"/>
                  <p:cNvSpPr>
                    <a:spLocks noChangeArrowheads="1"/>
                  </p:cNvSpPr>
                  <p:nvPr/>
                </p:nvSpPr>
                <p:spPr bwMode="auto">
                  <a:xfrm>
                    <a:off x="2136" y="2441"/>
                    <a:ext cx="1" cy="61"/>
                  </a:xfrm>
                  <a:custGeom>
                    <a:avLst/>
                    <a:gdLst>
                      <a:gd name="T0" fmla="*/ 0 w 1"/>
                      <a:gd name="T1" fmla="*/ 0 h 270"/>
                      <a:gd name="T2" fmla="*/ 0 w 1"/>
                      <a:gd name="T3" fmla="*/ 269 h 270"/>
                      <a:gd name="T4" fmla="*/ 0 w 1"/>
                      <a:gd name="T5" fmla="*/ 0 h 270"/>
                      <a:gd name="T6" fmla="*/ 0 60000 65536"/>
                      <a:gd name="T7" fmla="*/ 0 60000 65536"/>
                      <a:gd name="T8" fmla="*/ 0 60000 65536"/>
                      <a:gd name="T9" fmla="*/ 0 w 1"/>
                      <a:gd name="T10" fmla="*/ 0 h 270"/>
                      <a:gd name="T11" fmla="*/ 1 w 1"/>
                      <a:gd name="T12" fmla="*/ 270 h 27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" h="270">
                        <a:moveTo>
                          <a:pt x="0" y="0"/>
                        </a:moveTo>
                        <a:lnTo>
                          <a:pt x="0" y="26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8203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1836" y="2441"/>
                    <a:ext cx="297" cy="60"/>
                  </a:xfrm>
                  <a:prstGeom prst="rect">
                    <a:avLst/>
                  </a:prstGeom>
                  <a:solidFill>
                    <a:srgbClr val="CC66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48204" name="Oval 141"/>
                  <p:cNvSpPr>
                    <a:spLocks noChangeArrowheads="1"/>
                  </p:cNvSpPr>
                  <p:nvPr/>
                </p:nvSpPr>
                <p:spPr bwMode="auto">
                  <a:xfrm>
                    <a:off x="1834" y="2370"/>
                    <a:ext cx="300" cy="115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grpSp>
                <p:nvGrpSpPr>
                  <p:cNvPr id="48205" name="Group 142"/>
                  <p:cNvGrpSpPr>
                    <a:grpSpLocks/>
                  </p:cNvGrpSpPr>
                  <p:nvPr/>
                </p:nvGrpSpPr>
                <p:grpSpPr bwMode="auto">
                  <a:xfrm>
                    <a:off x="1906" y="2395"/>
                    <a:ext cx="148" cy="66"/>
                    <a:chOff x="1906" y="2395"/>
                    <a:chExt cx="148" cy="66"/>
                  </a:xfrm>
                </p:grpSpPr>
                <p:sp>
                  <p:nvSpPr>
                    <p:cNvPr id="48210" name="Freeform 1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06" y="2395"/>
                      <a:ext cx="53" cy="2"/>
                    </a:xfrm>
                    <a:custGeom>
                      <a:avLst/>
                      <a:gdLst>
                        <a:gd name="T0" fmla="*/ 0 w 234"/>
                        <a:gd name="T1" fmla="*/ 6 h 7"/>
                        <a:gd name="T2" fmla="*/ 233 w 234"/>
                        <a:gd name="T3" fmla="*/ 0 h 7"/>
                        <a:gd name="T4" fmla="*/ 0 w 234"/>
                        <a:gd name="T5" fmla="*/ 6 h 7"/>
                        <a:gd name="T6" fmla="*/ 0 60000 65536"/>
                        <a:gd name="T7" fmla="*/ 0 60000 65536"/>
                        <a:gd name="T8" fmla="*/ 0 60000 65536"/>
                        <a:gd name="T9" fmla="*/ 0 w 234"/>
                        <a:gd name="T10" fmla="*/ 0 h 7"/>
                        <a:gd name="T11" fmla="*/ 234 w 234"/>
                        <a:gd name="T12" fmla="*/ 7 h 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" h="7">
                          <a:moveTo>
                            <a:pt x="0" y="6"/>
                          </a:moveTo>
                          <a:lnTo>
                            <a:pt x="233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11" name="Freeform 1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08" y="2462"/>
                      <a:ext cx="47" cy="1"/>
                    </a:xfrm>
                    <a:custGeom>
                      <a:avLst/>
                      <a:gdLst>
                        <a:gd name="T0" fmla="*/ 0 w 207"/>
                        <a:gd name="T1" fmla="*/ 0 h 1"/>
                        <a:gd name="T2" fmla="*/ 206 w 207"/>
                        <a:gd name="T3" fmla="*/ 0 h 1"/>
                        <a:gd name="T4" fmla="*/ 0 w 207"/>
                        <a:gd name="T5" fmla="*/ 0 h 1"/>
                        <a:gd name="T6" fmla="*/ 0 60000 65536"/>
                        <a:gd name="T7" fmla="*/ 0 60000 65536"/>
                        <a:gd name="T8" fmla="*/ 0 60000 65536"/>
                        <a:gd name="T9" fmla="*/ 0 w 207"/>
                        <a:gd name="T10" fmla="*/ 0 h 1"/>
                        <a:gd name="T11" fmla="*/ 207 w 207"/>
                        <a:gd name="T12" fmla="*/ 1 h 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07" h="1">
                          <a:moveTo>
                            <a:pt x="0" y="0"/>
                          </a:moveTo>
                          <a:lnTo>
                            <a:pt x="206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12" name="Freeform 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55" y="2396"/>
                      <a:ext cx="55" cy="66"/>
                    </a:xfrm>
                    <a:custGeom>
                      <a:avLst/>
                      <a:gdLst>
                        <a:gd name="T0" fmla="*/ 0 w 244"/>
                        <a:gd name="T1" fmla="*/ 0 h 291"/>
                        <a:gd name="T2" fmla="*/ 243 w 244"/>
                        <a:gd name="T3" fmla="*/ 290 h 291"/>
                        <a:gd name="T4" fmla="*/ 0 w 244"/>
                        <a:gd name="T5" fmla="*/ 0 h 291"/>
                        <a:gd name="T6" fmla="*/ 0 60000 65536"/>
                        <a:gd name="T7" fmla="*/ 0 60000 65536"/>
                        <a:gd name="T8" fmla="*/ 0 60000 65536"/>
                        <a:gd name="T9" fmla="*/ 0 w 244"/>
                        <a:gd name="T10" fmla="*/ 0 h 291"/>
                        <a:gd name="T11" fmla="*/ 244 w 244"/>
                        <a:gd name="T12" fmla="*/ 291 h 29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44" h="291">
                          <a:moveTo>
                            <a:pt x="0" y="0"/>
                          </a:moveTo>
                          <a:lnTo>
                            <a:pt x="243" y="29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8206" name="Group 146"/>
                  <p:cNvGrpSpPr>
                    <a:grpSpLocks/>
                  </p:cNvGrpSpPr>
                  <p:nvPr/>
                </p:nvGrpSpPr>
                <p:grpSpPr bwMode="auto">
                  <a:xfrm>
                    <a:off x="1906" y="2394"/>
                    <a:ext cx="148" cy="66"/>
                    <a:chOff x="1906" y="2394"/>
                    <a:chExt cx="148" cy="66"/>
                  </a:xfrm>
                </p:grpSpPr>
                <p:sp>
                  <p:nvSpPr>
                    <p:cNvPr id="48207" name="Freeform 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06" y="2460"/>
                      <a:ext cx="53" cy="2"/>
                    </a:xfrm>
                    <a:custGeom>
                      <a:avLst/>
                      <a:gdLst>
                        <a:gd name="T0" fmla="*/ 0 w 234"/>
                        <a:gd name="T1" fmla="*/ 0 h 7"/>
                        <a:gd name="T2" fmla="*/ 233 w 234"/>
                        <a:gd name="T3" fmla="*/ 6 h 7"/>
                        <a:gd name="T4" fmla="*/ 0 w 234"/>
                        <a:gd name="T5" fmla="*/ 0 h 7"/>
                        <a:gd name="T6" fmla="*/ 0 60000 65536"/>
                        <a:gd name="T7" fmla="*/ 0 60000 65536"/>
                        <a:gd name="T8" fmla="*/ 0 60000 65536"/>
                        <a:gd name="T9" fmla="*/ 0 w 234"/>
                        <a:gd name="T10" fmla="*/ 0 h 7"/>
                        <a:gd name="T11" fmla="*/ 234 w 234"/>
                        <a:gd name="T12" fmla="*/ 7 h 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" h="7">
                          <a:moveTo>
                            <a:pt x="0" y="0"/>
                          </a:moveTo>
                          <a:lnTo>
                            <a:pt x="233" y="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08" name="Freeform 1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08" y="2394"/>
                      <a:ext cx="47" cy="1"/>
                    </a:xfrm>
                    <a:custGeom>
                      <a:avLst/>
                      <a:gdLst>
                        <a:gd name="T0" fmla="*/ 0 w 207"/>
                        <a:gd name="T1" fmla="*/ 0 h 1"/>
                        <a:gd name="T2" fmla="*/ 206 w 207"/>
                        <a:gd name="T3" fmla="*/ 0 h 1"/>
                        <a:gd name="T4" fmla="*/ 0 w 207"/>
                        <a:gd name="T5" fmla="*/ 0 h 1"/>
                        <a:gd name="T6" fmla="*/ 0 60000 65536"/>
                        <a:gd name="T7" fmla="*/ 0 60000 65536"/>
                        <a:gd name="T8" fmla="*/ 0 60000 65536"/>
                        <a:gd name="T9" fmla="*/ 0 w 207"/>
                        <a:gd name="T10" fmla="*/ 0 h 1"/>
                        <a:gd name="T11" fmla="*/ 207 w 207"/>
                        <a:gd name="T12" fmla="*/ 1 h 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07" h="1">
                          <a:moveTo>
                            <a:pt x="0" y="0"/>
                          </a:moveTo>
                          <a:lnTo>
                            <a:pt x="206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209" name="Freeform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55" y="2394"/>
                      <a:ext cx="55" cy="66"/>
                    </a:xfrm>
                    <a:custGeom>
                      <a:avLst/>
                      <a:gdLst>
                        <a:gd name="T0" fmla="*/ 0 w 244"/>
                        <a:gd name="T1" fmla="*/ 290 h 291"/>
                        <a:gd name="T2" fmla="*/ 243 w 244"/>
                        <a:gd name="T3" fmla="*/ 0 h 291"/>
                        <a:gd name="T4" fmla="*/ 0 w 244"/>
                        <a:gd name="T5" fmla="*/ 290 h 291"/>
                        <a:gd name="T6" fmla="*/ 0 60000 65536"/>
                        <a:gd name="T7" fmla="*/ 0 60000 65536"/>
                        <a:gd name="T8" fmla="*/ 0 60000 65536"/>
                        <a:gd name="T9" fmla="*/ 0 w 244"/>
                        <a:gd name="T10" fmla="*/ 0 h 291"/>
                        <a:gd name="T11" fmla="*/ 244 w 244"/>
                        <a:gd name="T12" fmla="*/ 291 h 29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44" h="291">
                          <a:moveTo>
                            <a:pt x="0" y="290"/>
                          </a:moveTo>
                          <a:lnTo>
                            <a:pt x="243" y="0"/>
                          </a:lnTo>
                          <a:lnTo>
                            <a:pt x="0" y="29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8147" name="Group 150"/>
                <p:cNvGrpSpPr>
                  <a:grpSpLocks/>
                </p:cNvGrpSpPr>
                <p:nvPr/>
              </p:nvGrpSpPr>
              <p:grpSpPr bwMode="auto">
                <a:xfrm>
                  <a:off x="1437" y="2370"/>
                  <a:ext cx="301" cy="176"/>
                  <a:chOff x="1437" y="2370"/>
                  <a:chExt cx="301" cy="176"/>
                </a:xfrm>
              </p:grpSpPr>
              <p:sp>
                <p:nvSpPr>
                  <p:cNvPr id="48187" name="Oval 151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49"/>
                    <a:ext cx="299" cy="98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48188" name="Freeform 152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41"/>
                    <a:ext cx="1" cy="61"/>
                  </a:xfrm>
                  <a:custGeom>
                    <a:avLst/>
                    <a:gdLst>
                      <a:gd name="T0" fmla="*/ 0 w 1"/>
                      <a:gd name="T1" fmla="*/ 0 h 269"/>
                      <a:gd name="T2" fmla="*/ 0 w 1"/>
                      <a:gd name="T3" fmla="*/ 268 h 269"/>
                      <a:gd name="T4" fmla="*/ 0 w 1"/>
                      <a:gd name="T5" fmla="*/ 0 h 269"/>
                      <a:gd name="T6" fmla="*/ 0 60000 65536"/>
                      <a:gd name="T7" fmla="*/ 0 60000 65536"/>
                      <a:gd name="T8" fmla="*/ 0 60000 65536"/>
                      <a:gd name="T9" fmla="*/ 0 w 1"/>
                      <a:gd name="T10" fmla="*/ 0 h 269"/>
                      <a:gd name="T11" fmla="*/ 1 w 1"/>
                      <a:gd name="T12" fmla="*/ 269 h 26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" h="269">
                        <a:moveTo>
                          <a:pt x="0" y="0"/>
                        </a:moveTo>
                        <a:lnTo>
                          <a:pt x="0" y="268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8189" name="Freeform 153"/>
                  <p:cNvSpPr>
                    <a:spLocks noChangeArrowheads="1"/>
                  </p:cNvSpPr>
                  <p:nvPr/>
                </p:nvSpPr>
                <p:spPr bwMode="auto">
                  <a:xfrm>
                    <a:off x="1739" y="2441"/>
                    <a:ext cx="1" cy="61"/>
                  </a:xfrm>
                  <a:custGeom>
                    <a:avLst/>
                    <a:gdLst>
                      <a:gd name="T0" fmla="*/ 0 w 1"/>
                      <a:gd name="T1" fmla="*/ 0 h 269"/>
                      <a:gd name="T2" fmla="*/ 0 w 1"/>
                      <a:gd name="T3" fmla="*/ 268 h 269"/>
                      <a:gd name="T4" fmla="*/ 0 w 1"/>
                      <a:gd name="T5" fmla="*/ 0 h 269"/>
                      <a:gd name="T6" fmla="*/ 0 60000 65536"/>
                      <a:gd name="T7" fmla="*/ 0 60000 65536"/>
                      <a:gd name="T8" fmla="*/ 0 60000 65536"/>
                      <a:gd name="T9" fmla="*/ 0 w 1"/>
                      <a:gd name="T10" fmla="*/ 0 h 269"/>
                      <a:gd name="T11" fmla="*/ 1 w 1"/>
                      <a:gd name="T12" fmla="*/ 269 h 26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" h="269">
                        <a:moveTo>
                          <a:pt x="0" y="0"/>
                        </a:moveTo>
                        <a:lnTo>
                          <a:pt x="0" y="268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8190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41"/>
                    <a:ext cx="296" cy="60"/>
                  </a:xfrm>
                  <a:prstGeom prst="rect">
                    <a:avLst/>
                  </a:prstGeom>
                  <a:solidFill>
                    <a:srgbClr val="CC66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48191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370"/>
                    <a:ext cx="299" cy="114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grpSp>
                <p:nvGrpSpPr>
                  <p:cNvPr id="48192" name="Group 156"/>
                  <p:cNvGrpSpPr>
                    <a:grpSpLocks/>
                  </p:cNvGrpSpPr>
                  <p:nvPr/>
                </p:nvGrpSpPr>
                <p:grpSpPr bwMode="auto">
                  <a:xfrm>
                    <a:off x="1509" y="2395"/>
                    <a:ext cx="147" cy="66"/>
                    <a:chOff x="1509" y="2395"/>
                    <a:chExt cx="147" cy="66"/>
                  </a:xfrm>
                </p:grpSpPr>
                <p:sp>
                  <p:nvSpPr>
                    <p:cNvPr id="48197" name="Freeform 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09" y="2395"/>
                      <a:ext cx="53" cy="2"/>
                    </a:xfrm>
                    <a:custGeom>
                      <a:avLst/>
                      <a:gdLst>
                        <a:gd name="T0" fmla="*/ 0 w 234"/>
                        <a:gd name="T1" fmla="*/ 6 h 7"/>
                        <a:gd name="T2" fmla="*/ 233 w 234"/>
                        <a:gd name="T3" fmla="*/ 0 h 7"/>
                        <a:gd name="T4" fmla="*/ 0 w 234"/>
                        <a:gd name="T5" fmla="*/ 6 h 7"/>
                        <a:gd name="T6" fmla="*/ 0 60000 65536"/>
                        <a:gd name="T7" fmla="*/ 0 60000 65536"/>
                        <a:gd name="T8" fmla="*/ 0 60000 65536"/>
                        <a:gd name="T9" fmla="*/ 0 w 234"/>
                        <a:gd name="T10" fmla="*/ 0 h 7"/>
                        <a:gd name="T11" fmla="*/ 234 w 234"/>
                        <a:gd name="T12" fmla="*/ 7 h 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" h="7">
                          <a:moveTo>
                            <a:pt x="0" y="6"/>
                          </a:moveTo>
                          <a:lnTo>
                            <a:pt x="233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98" name="Freeform 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11" y="2462"/>
                      <a:ext cx="47" cy="1"/>
                    </a:xfrm>
                    <a:custGeom>
                      <a:avLst/>
                      <a:gdLst>
                        <a:gd name="T0" fmla="*/ 0 w 206"/>
                        <a:gd name="T1" fmla="*/ 0 h 1"/>
                        <a:gd name="T2" fmla="*/ 205 w 206"/>
                        <a:gd name="T3" fmla="*/ 0 h 1"/>
                        <a:gd name="T4" fmla="*/ 0 w 206"/>
                        <a:gd name="T5" fmla="*/ 0 h 1"/>
                        <a:gd name="T6" fmla="*/ 0 60000 65536"/>
                        <a:gd name="T7" fmla="*/ 0 60000 65536"/>
                        <a:gd name="T8" fmla="*/ 0 60000 65536"/>
                        <a:gd name="T9" fmla="*/ 0 w 206"/>
                        <a:gd name="T10" fmla="*/ 0 h 1"/>
                        <a:gd name="T11" fmla="*/ 206 w 206"/>
                        <a:gd name="T12" fmla="*/ 1 h 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06" h="1">
                          <a:moveTo>
                            <a:pt x="0" y="0"/>
                          </a:moveTo>
                          <a:lnTo>
                            <a:pt x="205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99" name="Freeform 1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58" y="2397"/>
                      <a:ext cx="55" cy="66"/>
                    </a:xfrm>
                    <a:custGeom>
                      <a:avLst/>
                      <a:gdLst>
                        <a:gd name="T0" fmla="*/ 0 w 243"/>
                        <a:gd name="T1" fmla="*/ 0 h 289"/>
                        <a:gd name="T2" fmla="*/ 242 w 243"/>
                        <a:gd name="T3" fmla="*/ 288 h 289"/>
                        <a:gd name="T4" fmla="*/ 0 w 243"/>
                        <a:gd name="T5" fmla="*/ 0 h 289"/>
                        <a:gd name="T6" fmla="*/ 0 60000 65536"/>
                        <a:gd name="T7" fmla="*/ 0 60000 65536"/>
                        <a:gd name="T8" fmla="*/ 0 60000 65536"/>
                        <a:gd name="T9" fmla="*/ 0 w 243"/>
                        <a:gd name="T10" fmla="*/ 0 h 289"/>
                        <a:gd name="T11" fmla="*/ 243 w 243"/>
                        <a:gd name="T12" fmla="*/ 289 h 289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43" h="289">
                          <a:moveTo>
                            <a:pt x="0" y="0"/>
                          </a:moveTo>
                          <a:lnTo>
                            <a:pt x="242" y="288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8193" name="Group 160"/>
                  <p:cNvGrpSpPr>
                    <a:grpSpLocks/>
                  </p:cNvGrpSpPr>
                  <p:nvPr/>
                </p:nvGrpSpPr>
                <p:grpSpPr bwMode="auto">
                  <a:xfrm>
                    <a:off x="1509" y="2394"/>
                    <a:ext cx="147" cy="66"/>
                    <a:chOff x="1509" y="2394"/>
                    <a:chExt cx="147" cy="66"/>
                  </a:xfrm>
                </p:grpSpPr>
                <p:sp>
                  <p:nvSpPr>
                    <p:cNvPr id="48194" name="Freeform 1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09" y="2460"/>
                      <a:ext cx="53" cy="2"/>
                    </a:xfrm>
                    <a:custGeom>
                      <a:avLst/>
                      <a:gdLst>
                        <a:gd name="T0" fmla="*/ 0 w 234"/>
                        <a:gd name="T1" fmla="*/ 0 h 7"/>
                        <a:gd name="T2" fmla="*/ 233 w 234"/>
                        <a:gd name="T3" fmla="*/ 6 h 7"/>
                        <a:gd name="T4" fmla="*/ 0 w 234"/>
                        <a:gd name="T5" fmla="*/ 0 h 7"/>
                        <a:gd name="T6" fmla="*/ 0 60000 65536"/>
                        <a:gd name="T7" fmla="*/ 0 60000 65536"/>
                        <a:gd name="T8" fmla="*/ 0 60000 65536"/>
                        <a:gd name="T9" fmla="*/ 0 w 234"/>
                        <a:gd name="T10" fmla="*/ 0 h 7"/>
                        <a:gd name="T11" fmla="*/ 234 w 234"/>
                        <a:gd name="T12" fmla="*/ 7 h 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" h="7">
                          <a:moveTo>
                            <a:pt x="0" y="0"/>
                          </a:moveTo>
                          <a:lnTo>
                            <a:pt x="233" y="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95" name="Freeform 1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11" y="2394"/>
                      <a:ext cx="47" cy="1"/>
                    </a:xfrm>
                    <a:custGeom>
                      <a:avLst/>
                      <a:gdLst>
                        <a:gd name="T0" fmla="*/ 0 w 206"/>
                        <a:gd name="T1" fmla="*/ 0 h 1"/>
                        <a:gd name="T2" fmla="*/ 205 w 206"/>
                        <a:gd name="T3" fmla="*/ 0 h 1"/>
                        <a:gd name="T4" fmla="*/ 0 w 206"/>
                        <a:gd name="T5" fmla="*/ 0 h 1"/>
                        <a:gd name="T6" fmla="*/ 0 60000 65536"/>
                        <a:gd name="T7" fmla="*/ 0 60000 65536"/>
                        <a:gd name="T8" fmla="*/ 0 60000 65536"/>
                        <a:gd name="T9" fmla="*/ 0 w 206"/>
                        <a:gd name="T10" fmla="*/ 0 h 1"/>
                        <a:gd name="T11" fmla="*/ 206 w 206"/>
                        <a:gd name="T12" fmla="*/ 1 h 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06" h="1">
                          <a:moveTo>
                            <a:pt x="0" y="0"/>
                          </a:moveTo>
                          <a:lnTo>
                            <a:pt x="205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96" name="Freeform 1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58" y="2394"/>
                      <a:ext cx="55" cy="66"/>
                    </a:xfrm>
                    <a:custGeom>
                      <a:avLst/>
                      <a:gdLst>
                        <a:gd name="T0" fmla="*/ 0 w 243"/>
                        <a:gd name="T1" fmla="*/ 288 h 289"/>
                        <a:gd name="T2" fmla="*/ 242 w 243"/>
                        <a:gd name="T3" fmla="*/ 0 h 289"/>
                        <a:gd name="T4" fmla="*/ 0 w 243"/>
                        <a:gd name="T5" fmla="*/ 288 h 289"/>
                        <a:gd name="T6" fmla="*/ 0 60000 65536"/>
                        <a:gd name="T7" fmla="*/ 0 60000 65536"/>
                        <a:gd name="T8" fmla="*/ 0 60000 65536"/>
                        <a:gd name="T9" fmla="*/ 0 w 243"/>
                        <a:gd name="T10" fmla="*/ 0 h 289"/>
                        <a:gd name="T11" fmla="*/ 243 w 243"/>
                        <a:gd name="T12" fmla="*/ 289 h 289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43" h="289">
                          <a:moveTo>
                            <a:pt x="0" y="288"/>
                          </a:moveTo>
                          <a:lnTo>
                            <a:pt x="242" y="0"/>
                          </a:lnTo>
                          <a:lnTo>
                            <a:pt x="0" y="288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48148" name="Text Box 164"/>
                <p:cNvSpPr txBox="1">
                  <a:spLocks noChangeArrowheads="1"/>
                </p:cNvSpPr>
                <p:nvPr/>
              </p:nvSpPr>
              <p:spPr bwMode="auto">
                <a:xfrm>
                  <a:off x="1592" y="2707"/>
                  <a:ext cx="753" cy="212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eaLnBrk="1" hangingPunct="1"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altLang="it-IT" sz="16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a/dai clienti</a:t>
                  </a:r>
                </a:p>
              </p:txBody>
            </p:sp>
            <p:sp>
              <p:nvSpPr>
                <p:cNvPr id="48149" name="Text Box 165"/>
                <p:cNvSpPr txBox="1">
                  <a:spLocks noChangeArrowheads="1"/>
                </p:cNvSpPr>
                <p:nvPr/>
              </p:nvSpPr>
              <p:spPr bwMode="auto">
                <a:xfrm>
                  <a:off x="2277" y="1763"/>
                  <a:ext cx="540" cy="212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eaLnBrk="1" hangingPunct="1"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altLang="it-IT" sz="16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peering</a:t>
                  </a:r>
                </a:p>
              </p:txBody>
            </p:sp>
            <p:sp>
              <p:nvSpPr>
                <p:cNvPr id="48150" name="Text Box 166"/>
                <p:cNvSpPr txBox="1">
                  <a:spLocks noChangeArrowheads="1"/>
                </p:cNvSpPr>
                <p:nvPr/>
              </p:nvSpPr>
              <p:spPr bwMode="auto">
                <a:xfrm>
                  <a:off x="1645" y="1383"/>
                  <a:ext cx="981" cy="212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eaLnBrk="1" hangingPunct="1"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altLang="it-IT" sz="1600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 a/dalla dorsale</a:t>
                  </a:r>
                </a:p>
              </p:txBody>
            </p:sp>
            <p:sp>
              <p:nvSpPr>
                <p:cNvPr id="48151" name="Rectangle 167"/>
                <p:cNvSpPr>
                  <a:spLocks noChangeArrowheads="1"/>
                </p:cNvSpPr>
                <p:nvPr/>
              </p:nvSpPr>
              <p:spPr bwMode="auto">
                <a:xfrm>
                  <a:off x="1362" y="1154"/>
                  <a:ext cx="1447" cy="1774"/>
                </a:xfrm>
                <a:prstGeom prst="rect">
                  <a:avLst/>
                </a:prstGeom>
                <a:noFill/>
                <a:ln w="936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grpSp>
              <p:nvGrpSpPr>
                <p:cNvPr id="48152" name="Group 168"/>
                <p:cNvGrpSpPr>
                  <a:grpSpLocks/>
                </p:cNvGrpSpPr>
                <p:nvPr/>
              </p:nvGrpSpPr>
              <p:grpSpPr bwMode="auto">
                <a:xfrm>
                  <a:off x="1669" y="1912"/>
                  <a:ext cx="302" cy="177"/>
                  <a:chOff x="1669" y="1912"/>
                  <a:chExt cx="302" cy="177"/>
                </a:xfrm>
              </p:grpSpPr>
              <p:sp>
                <p:nvSpPr>
                  <p:cNvPr id="48174" name="Oval 169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1992"/>
                    <a:ext cx="300" cy="98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48175" name="Freeform 170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1983"/>
                    <a:ext cx="1" cy="61"/>
                  </a:xfrm>
                  <a:custGeom>
                    <a:avLst/>
                    <a:gdLst>
                      <a:gd name="T0" fmla="*/ 0 w 1"/>
                      <a:gd name="T1" fmla="*/ 0 h 270"/>
                      <a:gd name="T2" fmla="*/ 0 w 1"/>
                      <a:gd name="T3" fmla="*/ 269 h 270"/>
                      <a:gd name="T4" fmla="*/ 0 w 1"/>
                      <a:gd name="T5" fmla="*/ 0 h 270"/>
                      <a:gd name="T6" fmla="*/ 0 60000 65536"/>
                      <a:gd name="T7" fmla="*/ 0 60000 65536"/>
                      <a:gd name="T8" fmla="*/ 0 60000 65536"/>
                      <a:gd name="T9" fmla="*/ 0 w 1"/>
                      <a:gd name="T10" fmla="*/ 0 h 270"/>
                      <a:gd name="T11" fmla="*/ 1 w 1"/>
                      <a:gd name="T12" fmla="*/ 270 h 27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" h="270">
                        <a:moveTo>
                          <a:pt x="0" y="0"/>
                        </a:moveTo>
                        <a:lnTo>
                          <a:pt x="0" y="26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8176" name="Freeform 171"/>
                  <p:cNvSpPr>
                    <a:spLocks noChangeArrowheads="1"/>
                  </p:cNvSpPr>
                  <p:nvPr/>
                </p:nvSpPr>
                <p:spPr bwMode="auto">
                  <a:xfrm>
                    <a:off x="1971" y="1983"/>
                    <a:ext cx="1" cy="61"/>
                  </a:xfrm>
                  <a:custGeom>
                    <a:avLst/>
                    <a:gdLst>
                      <a:gd name="T0" fmla="*/ 0 w 1"/>
                      <a:gd name="T1" fmla="*/ 0 h 270"/>
                      <a:gd name="T2" fmla="*/ 0 w 1"/>
                      <a:gd name="T3" fmla="*/ 269 h 270"/>
                      <a:gd name="T4" fmla="*/ 0 w 1"/>
                      <a:gd name="T5" fmla="*/ 0 h 270"/>
                      <a:gd name="T6" fmla="*/ 0 60000 65536"/>
                      <a:gd name="T7" fmla="*/ 0 60000 65536"/>
                      <a:gd name="T8" fmla="*/ 0 60000 65536"/>
                      <a:gd name="T9" fmla="*/ 0 w 1"/>
                      <a:gd name="T10" fmla="*/ 0 h 270"/>
                      <a:gd name="T11" fmla="*/ 1 w 1"/>
                      <a:gd name="T12" fmla="*/ 270 h 27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" h="270">
                        <a:moveTo>
                          <a:pt x="0" y="0"/>
                        </a:moveTo>
                        <a:lnTo>
                          <a:pt x="0" y="26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8177" name="Rectangle 172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1983"/>
                    <a:ext cx="297" cy="60"/>
                  </a:xfrm>
                  <a:prstGeom prst="rect">
                    <a:avLst/>
                  </a:prstGeom>
                  <a:solidFill>
                    <a:srgbClr val="CC66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48178" name="Oval 173"/>
                  <p:cNvSpPr>
                    <a:spLocks noChangeArrowheads="1"/>
                  </p:cNvSpPr>
                  <p:nvPr/>
                </p:nvSpPr>
                <p:spPr bwMode="auto">
                  <a:xfrm>
                    <a:off x="1669" y="1912"/>
                    <a:ext cx="300" cy="115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grpSp>
                <p:nvGrpSpPr>
                  <p:cNvPr id="48179" name="Group 174"/>
                  <p:cNvGrpSpPr>
                    <a:grpSpLocks/>
                  </p:cNvGrpSpPr>
                  <p:nvPr/>
                </p:nvGrpSpPr>
                <p:grpSpPr bwMode="auto">
                  <a:xfrm>
                    <a:off x="1741" y="1937"/>
                    <a:ext cx="148" cy="66"/>
                    <a:chOff x="1741" y="1937"/>
                    <a:chExt cx="148" cy="66"/>
                  </a:xfrm>
                </p:grpSpPr>
                <p:sp>
                  <p:nvSpPr>
                    <p:cNvPr id="48184" name="Freeform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41" y="1937"/>
                      <a:ext cx="53" cy="2"/>
                    </a:xfrm>
                    <a:custGeom>
                      <a:avLst/>
                      <a:gdLst>
                        <a:gd name="T0" fmla="*/ 0 w 234"/>
                        <a:gd name="T1" fmla="*/ 6 h 7"/>
                        <a:gd name="T2" fmla="*/ 233 w 234"/>
                        <a:gd name="T3" fmla="*/ 0 h 7"/>
                        <a:gd name="T4" fmla="*/ 0 w 234"/>
                        <a:gd name="T5" fmla="*/ 6 h 7"/>
                        <a:gd name="T6" fmla="*/ 0 60000 65536"/>
                        <a:gd name="T7" fmla="*/ 0 60000 65536"/>
                        <a:gd name="T8" fmla="*/ 0 60000 65536"/>
                        <a:gd name="T9" fmla="*/ 0 w 234"/>
                        <a:gd name="T10" fmla="*/ 0 h 7"/>
                        <a:gd name="T11" fmla="*/ 234 w 234"/>
                        <a:gd name="T12" fmla="*/ 7 h 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" h="7">
                          <a:moveTo>
                            <a:pt x="0" y="6"/>
                          </a:moveTo>
                          <a:lnTo>
                            <a:pt x="233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85" name="Freeform 1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43" y="2004"/>
                      <a:ext cx="47" cy="1"/>
                    </a:xfrm>
                    <a:custGeom>
                      <a:avLst/>
                      <a:gdLst>
                        <a:gd name="T0" fmla="*/ 0 w 207"/>
                        <a:gd name="T1" fmla="*/ 0 h 1"/>
                        <a:gd name="T2" fmla="*/ 206 w 207"/>
                        <a:gd name="T3" fmla="*/ 0 h 1"/>
                        <a:gd name="T4" fmla="*/ 0 w 207"/>
                        <a:gd name="T5" fmla="*/ 0 h 1"/>
                        <a:gd name="T6" fmla="*/ 0 60000 65536"/>
                        <a:gd name="T7" fmla="*/ 0 60000 65536"/>
                        <a:gd name="T8" fmla="*/ 0 60000 65536"/>
                        <a:gd name="T9" fmla="*/ 0 w 207"/>
                        <a:gd name="T10" fmla="*/ 0 h 1"/>
                        <a:gd name="T11" fmla="*/ 207 w 207"/>
                        <a:gd name="T12" fmla="*/ 1 h 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07" h="1">
                          <a:moveTo>
                            <a:pt x="0" y="0"/>
                          </a:moveTo>
                          <a:lnTo>
                            <a:pt x="206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86" name="Freeform 1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89" y="1939"/>
                      <a:ext cx="55" cy="66"/>
                    </a:xfrm>
                    <a:custGeom>
                      <a:avLst/>
                      <a:gdLst>
                        <a:gd name="T0" fmla="*/ 0 w 244"/>
                        <a:gd name="T1" fmla="*/ 0 h 291"/>
                        <a:gd name="T2" fmla="*/ 243 w 244"/>
                        <a:gd name="T3" fmla="*/ 290 h 291"/>
                        <a:gd name="T4" fmla="*/ 0 w 244"/>
                        <a:gd name="T5" fmla="*/ 0 h 291"/>
                        <a:gd name="T6" fmla="*/ 0 60000 65536"/>
                        <a:gd name="T7" fmla="*/ 0 60000 65536"/>
                        <a:gd name="T8" fmla="*/ 0 60000 65536"/>
                        <a:gd name="T9" fmla="*/ 0 w 244"/>
                        <a:gd name="T10" fmla="*/ 0 h 291"/>
                        <a:gd name="T11" fmla="*/ 244 w 244"/>
                        <a:gd name="T12" fmla="*/ 291 h 29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44" h="291">
                          <a:moveTo>
                            <a:pt x="0" y="0"/>
                          </a:moveTo>
                          <a:lnTo>
                            <a:pt x="243" y="29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8180" name="Group 178"/>
                  <p:cNvGrpSpPr>
                    <a:grpSpLocks/>
                  </p:cNvGrpSpPr>
                  <p:nvPr/>
                </p:nvGrpSpPr>
                <p:grpSpPr bwMode="auto">
                  <a:xfrm>
                    <a:off x="1741" y="1936"/>
                    <a:ext cx="148" cy="66"/>
                    <a:chOff x="1741" y="1936"/>
                    <a:chExt cx="148" cy="66"/>
                  </a:xfrm>
                </p:grpSpPr>
                <p:sp>
                  <p:nvSpPr>
                    <p:cNvPr id="48181" name="Freeform 1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41" y="2002"/>
                      <a:ext cx="53" cy="2"/>
                    </a:xfrm>
                    <a:custGeom>
                      <a:avLst/>
                      <a:gdLst>
                        <a:gd name="T0" fmla="*/ 0 w 234"/>
                        <a:gd name="T1" fmla="*/ 0 h 7"/>
                        <a:gd name="T2" fmla="*/ 233 w 234"/>
                        <a:gd name="T3" fmla="*/ 6 h 7"/>
                        <a:gd name="T4" fmla="*/ 0 w 234"/>
                        <a:gd name="T5" fmla="*/ 0 h 7"/>
                        <a:gd name="T6" fmla="*/ 0 60000 65536"/>
                        <a:gd name="T7" fmla="*/ 0 60000 65536"/>
                        <a:gd name="T8" fmla="*/ 0 60000 65536"/>
                        <a:gd name="T9" fmla="*/ 0 w 234"/>
                        <a:gd name="T10" fmla="*/ 0 h 7"/>
                        <a:gd name="T11" fmla="*/ 234 w 234"/>
                        <a:gd name="T12" fmla="*/ 7 h 7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" h="7">
                          <a:moveTo>
                            <a:pt x="0" y="0"/>
                          </a:moveTo>
                          <a:lnTo>
                            <a:pt x="233" y="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82" name="Freeform 1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43" y="1936"/>
                      <a:ext cx="47" cy="1"/>
                    </a:xfrm>
                    <a:custGeom>
                      <a:avLst/>
                      <a:gdLst>
                        <a:gd name="T0" fmla="*/ 0 w 207"/>
                        <a:gd name="T1" fmla="*/ 0 h 1"/>
                        <a:gd name="T2" fmla="*/ 206 w 207"/>
                        <a:gd name="T3" fmla="*/ 0 h 1"/>
                        <a:gd name="T4" fmla="*/ 0 w 207"/>
                        <a:gd name="T5" fmla="*/ 0 h 1"/>
                        <a:gd name="T6" fmla="*/ 0 60000 65536"/>
                        <a:gd name="T7" fmla="*/ 0 60000 65536"/>
                        <a:gd name="T8" fmla="*/ 0 60000 65536"/>
                        <a:gd name="T9" fmla="*/ 0 w 207"/>
                        <a:gd name="T10" fmla="*/ 0 h 1"/>
                        <a:gd name="T11" fmla="*/ 207 w 207"/>
                        <a:gd name="T12" fmla="*/ 1 h 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07" h="1">
                          <a:moveTo>
                            <a:pt x="0" y="0"/>
                          </a:moveTo>
                          <a:lnTo>
                            <a:pt x="206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83" name="Freeform 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89" y="1936"/>
                      <a:ext cx="55" cy="66"/>
                    </a:xfrm>
                    <a:custGeom>
                      <a:avLst/>
                      <a:gdLst>
                        <a:gd name="T0" fmla="*/ 0 w 244"/>
                        <a:gd name="T1" fmla="*/ 290 h 291"/>
                        <a:gd name="T2" fmla="*/ 243 w 244"/>
                        <a:gd name="T3" fmla="*/ 0 h 291"/>
                        <a:gd name="T4" fmla="*/ 0 w 244"/>
                        <a:gd name="T5" fmla="*/ 290 h 291"/>
                        <a:gd name="T6" fmla="*/ 0 60000 65536"/>
                        <a:gd name="T7" fmla="*/ 0 60000 65536"/>
                        <a:gd name="T8" fmla="*/ 0 60000 65536"/>
                        <a:gd name="T9" fmla="*/ 0 w 244"/>
                        <a:gd name="T10" fmla="*/ 0 h 291"/>
                        <a:gd name="T11" fmla="*/ 244 w 244"/>
                        <a:gd name="T12" fmla="*/ 291 h 291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44" h="291">
                          <a:moveTo>
                            <a:pt x="0" y="290"/>
                          </a:moveTo>
                          <a:lnTo>
                            <a:pt x="243" y="0"/>
                          </a:lnTo>
                          <a:lnTo>
                            <a:pt x="0" y="290"/>
                          </a:lnTo>
                        </a:path>
                      </a:pathLst>
                    </a:custGeom>
                    <a:solidFill>
                      <a:srgbClr val="CC66FF"/>
                    </a:solidFill>
                    <a:ln w="2844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48153" name="Line 182"/>
                <p:cNvSpPr>
                  <a:spLocks noChangeShapeType="1"/>
                </p:cNvSpPr>
                <p:nvPr/>
              </p:nvSpPr>
              <p:spPr bwMode="auto">
                <a:xfrm flipH="1" flipV="1">
                  <a:off x="2231" y="1574"/>
                  <a:ext cx="3" cy="357"/>
                </a:xfrm>
                <a:prstGeom prst="line">
                  <a:avLst/>
                </a:prstGeom>
                <a:noFill/>
                <a:ln w="126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48154" name="Group 183"/>
                <p:cNvGrpSpPr>
                  <a:grpSpLocks/>
                </p:cNvGrpSpPr>
                <p:nvPr/>
              </p:nvGrpSpPr>
              <p:grpSpPr bwMode="auto">
                <a:xfrm>
                  <a:off x="2367" y="1845"/>
                  <a:ext cx="360" cy="519"/>
                  <a:chOff x="2367" y="1845"/>
                  <a:chExt cx="360" cy="519"/>
                </a:xfrm>
              </p:grpSpPr>
              <p:sp>
                <p:nvSpPr>
                  <p:cNvPr id="48171" name="Line 184"/>
                  <p:cNvSpPr>
                    <a:spLocks noChangeShapeType="1"/>
                  </p:cNvSpPr>
                  <p:nvPr/>
                </p:nvSpPr>
                <p:spPr bwMode="auto">
                  <a:xfrm>
                    <a:off x="2367" y="1975"/>
                    <a:ext cx="361" cy="1"/>
                  </a:xfrm>
                  <a:prstGeom prst="line">
                    <a:avLst/>
                  </a:prstGeom>
                  <a:noFill/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8172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2367" y="2058"/>
                    <a:ext cx="361" cy="1"/>
                  </a:xfrm>
                  <a:prstGeom prst="line">
                    <a:avLst/>
                  </a:prstGeom>
                  <a:noFill/>
                  <a:ln w="126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8173" name="Text Box 18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77" y="1845"/>
                    <a:ext cx="291" cy="520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GB" altLang="it-IT">
                        <a:solidFill>
                          <a:srgbClr val="000000"/>
                        </a:solidFill>
                      </a:rPr>
                      <a:t>….</a:t>
                    </a:r>
                  </a:p>
                </p:txBody>
              </p:sp>
            </p:grpSp>
            <p:grpSp>
              <p:nvGrpSpPr>
                <p:cNvPr id="48155" name="Group 187"/>
                <p:cNvGrpSpPr>
                  <a:grpSpLocks/>
                </p:cNvGrpSpPr>
                <p:nvPr/>
              </p:nvGrpSpPr>
              <p:grpSpPr bwMode="auto">
                <a:xfrm>
                  <a:off x="2218" y="2502"/>
                  <a:ext cx="289" cy="238"/>
                  <a:chOff x="2218" y="2502"/>
                  <a:chExt cx="289" cy="238"/>
                </a:xfrm>
              </p:grpSpPr>
              <p:grpSp>
                <p:nvGrpSpPr>
                  <p:cNvPr id="48167" name="Group 188"/>
                  <p:cNvGrpSpPr>
                    <a:grpSpLocks/>
                  </p:cNvGrpSpPr>
                  <p:nvPr/>
                </p:nvGrpSpPr>
                <p:grpSpPr bwMode="auto">
                  <a:xfrm>
                    <a:off x="2348" y="2534"/>
                    <a:ext cx="82" cy="166"/>
                    <a:chOff x="2348" y="2534"/>
                    <a:chExt cx="82" cy="166"/>
                  </a:xfrm>
                </p:grpSpPr>
                <p:sp>
                  <p:nvSpPr>
                    <p:cNvPr id="48169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48" y="2534"/>
                      <a:ext cx="1" cy="167"/>
                    </a:xfrm>
                    <a:prstGeom prst="line">
                      <a:avLst/>
                    </a:prstGeom>
                    <a:noFill/>
                    <a:ln w="126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70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31" y="2534"/>
                      <a:ext cx="1" cy="167"/>
                    </a:xfrm>
                    <a:prstGeom prst="line">
                      <a:avLst/>
                    </a:prstGeom>
                    <a:noFill/>
                    <a:ln w="126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8168" name="Text Box 191"/>
                  <p:cNvSpPr txBox="1">
                    <a:spLocks noChangeArrowheads="1"/>
                  </p:cNvSpPr>
                  <p:nvPr/>
                </p:nvSpPr>
                <p:spPr bwMode="auto">
                  <a:xfrm rot="16200000" flipH="1">
                    <a:off x="2243" y="2478"/>
                    <a:ext cx="239" cy="290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GB" altLang="it-IT">
                        <a:solidFill>
                          <a:srgbClr val="000000"/>
                        </a:solidFill>
                      </a:rPr>
                      <a:t>…</a:t>
                    </a:r>
                  </a:p>
                </p:txBody>
              </p:sp>
            </p:grpSp>
            <p:grpSp>
              <p:nvGrpSpPr>
                <p:cNvPr id="48156" name="Group 192"/>
                <p:cNvGrpSpPr>
                  <a:grpSpLocks/>
                </p:cNvGrpSpPr>
                <p:nvPr/>
              </p:nvGrpSpPr>
              <p:grpSpPr bwMode="auto">
                <a:xfrm>
                  <a:off x="1817" y="2524"/>
                  <a:ext cx="289" cy="238"/>
                  <a:chOff x="1817" y="2524"/>
                  <a:chExt cx="289" cy="238"/>
                </a:xfrm>
              </p:grpSpPr>
              <p:grpSp>
                <p:nvGrpSpPr>
                  <p:cNvPr id="48163" name="Group 193"/>
                  <p:cNvGrpSpPr>
                    <a:grpSpLocks/>
                  </p:cNvGrpSpPr>
                  <p:nvPr/>
                </p:nvGrpSpPr>
                <p:grpSpPr bwMode="auto">
                  <a:xfrm>
                    <a:off x="1945" y="2555"/>
                    <a:ext cx="82" cy="166"/>
                    <a:chOff x="1945" y="2555"/>
                    <a:chExt cx="82" cy="166"/>
                  </a:xfrm>
                </p:grpSpPr>
                <p:sp>
                  <p:nvSpPr>
                    <p:cNvPr id="48165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45" y="2555"/>
                      <a:ext cx="1" cy="167"/>
                    </a:xfrm>
                    <a:prstGeom prst="line">
                      <a:avLst/>
                    </a:prstGeom>
                    <a:noFill/>
                    <a:ln w="126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66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29" y="2555"/>
                      <a:ext cx="1" cy="167"/>
                    </a:xfrm>
                    <a:prstGeom prst="line">
                      <a:avLst/>
                    </a:prstGeom>
                    <a:noFill/>
                    <a:ln w="126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8164" name="Text Box 196"/>
                  <p:cNvSpPr txBox="1">
                    <a:spLocks noChangeArrowheads="1"/>
                  </p:cNvSpPr>
                  <p:nvPr/>
                </p:nvSpPr>
                <p:spPr bwMode="auto">
                  <a:xfrm rot="16200000" flipH="1">
                    <a:off x="1843" y="2500"/>
                    <a:ext cx="239" cy="290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GB" altLang="it-IT">
                        <a:solidFill>
                          <a:srgbClr val="000000"/>
                        </a:solidFill>
                      </a:rPr>
                      <a:t>…</a:t>
                    </a:r>
                  </a:p>
                </p:txBody>
              </p:sp>
            </p:grpSp>
            <p:grpSp>
              <p:nvGrpSpPr>
                <p:cNvPr id="48157" name="Group 197"/>
                <p:cNvGrpSpPr>
                  <a:grpSpLocks/>
                </p:cNvGrpSpPr>
                <p:nvPr/>
              </p:nvGrpSpPr>
              <p:grpSpPr bwMode="auto">
                <a:xfrm>
                  <a:off x="1396" y="2519"/>
                  <a:ext cx="289" cy="238"/>
                  <a:chOff x="1396" y="2519"/>
                  <a:chExt cx="289" cy="238"/>
                </a:xfrm>
              </p:grpSpPr>
              <p:grpSp>
                <p:nvGrpSpPr>
                  <p:cNvPr id="48159" name="Group 198"/>
                  <p:cNvGrpSpPr>
                    <a:grpSpLocks/>
                  </p:cNvGrpSpPr>
                  <p:nvPr/>
                </p:nvGrpSpPr>
                <p:grpSpPr bwMode="auto">
                  <a:xfrm>
                    <a:off x="1537" y="2550"/>
                    <a:ext cx="91" cy="166"/>
                    <a:chOff x="1537" y="2550"/>
                    <a:chExt cx="91" cy="166"/>
                  </a:xfrm>
                </p:grpSpPr>
                <p:sp>
                  <p:nvSpPr>
                    <p:cNvPr id="48161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37" y="2550"/>
                      <a:ext cx="1" cy="167"/>
                    </a:xfrm>
                    <a:prstGeom prst="line">
                      <a:avLst/>
                    </a:prstGeom>
                    <a:noFill/>
                    <a:ln w="126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62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29" y="2550"/>
                      <a:ext cx="1" cy="167"/>
                    </a:xfrm>
                    <a:prstGeom prst="line">
                      <a:avLst/>
                    </a:prstGeom>
                    <a:noFill/>
                    <a:ln w="126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8160" name="Text Box 201"/>
                  <p:cNvSpPr txBox="1">
                    <a:spLocks noChangeArrowheads="1"/>
                  </p:cNvSpPr>
                  <p:nvPr/>
                </p:nvSpPr>
                <p:spPr bwMode="auto">
                  <a:xfrm rot="16200000" flipH="1">
                    <a:off x="1421" y="2495"/>
                    <a:ext cx="239" cy="290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en-GB" altLang="it-IT">
                        <a:solidFill>
                          <a:srgbClr val="000000"/>
                        </a:solidFill>
                      </a:rPr>
                      <a:t>…</a:t>
                    </a:r>
                  </a:p>
                </p:txBody>
              </p:sp>
            </p:grpSp>
            <p:sp>
              <p:nvSpPr>
                <p:cNvPr id="48158" name="Text Box 202"/>
                <p:cNvSpPr txBox="1">
                  <a:spLocks noChangeArrowheads="1"/>
                </p:cNvSpPr>
                <p:nvPr/>
              </p:nvSpPr>
              <p:spPr bwMode="auto">
                <a:xfrm>
                  <a:off x="1418" y="1063"/>
                  <a:ext cx="1290" cy="19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eaLnBrk="1" hangingPunct="1">
                    <a:buClr>
                      <a:srgbClr val="FF0000"/>
                    </a:buClr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altLang="it-IT" sz="1400">
                      <a:solidFill>
                        <a:srgbClr val="FF0000"/>
                      </a:solidFill>
                      <a:latin typeface="Arial" charset="0"/>
                      <a:cs typeface="Arial" charset="0"/>
                    </a:rPr>
                    <a:t>POP: point-of-presence</a:t>
                  </a:r>
                </a:p>
              </p:txBody>
            </p:sp>
          </p:grpSp>
        </p:grpSp>
        <p:sp>
          <p:nvSpPr>
            <p:cNvPr id="48135" name="Freeform 203"/>
            <p:cNvSpPr>
              <a:spLocks noChangeArrowheads="1"/>
            </p:cNvSpPr>
            <p:nvPr/>
          </p:nvSpPr>
          <p:spPr bwMode="auto">
            <a:xfrm>
              <a:off x="915" y="1055"/>
              <a:ext cx="446" cy="1866"/>
            </a:xfrm>
            <a:custGeom>
              <a:avLst/>
              <a:gdLst>
                <a:gd name="T0" fmla="*/ 0 w 446"/>
                <a:gd name="T1" fmla="*/ 1290 h 1866"/>
                <a:gd name="T2" fmla="*/ 389 w 446"/>
                <a:gd name="T3" fmla="*/ 0 h 1866"/>
                <a:gd name="T4" fmla="*/ 414 w 446"/>
                <a:gd name="T5" fmla="*/ 933 h 1866"/>
                <a:gd name="T6" fmla="*/ 446 w 446"/>
                <a:gd name="T7" fmla="*/ 1509 h 1866"/>
                <a:gd name="T8" fmla="*/ 446 w 446"/>
                <a:gd name="T9" fmla="*/ 1866 h 1866"/>
                <a:gd name="T10" fmla="*/ 0 w 446"/>
                <a:gd name="T11" fmla="*/ 1290 h 18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6"/>
                <a:gd name="T19" fmla="*/ 0 h 1866"/>
                <a:gd name="T20" fmla="*/ 446 w 446"/>
                <a:gd name="T21" fmla="*/ 1866 h 18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6" h="1866">
                  <a:moveTo>
                    <a:pt x="0" y="1290"/>
                  </a:moveTo>
                  <a:lnTo>
                    <a:pt x="389" y="0"/>
                  </a:lnTo>
                  <a:lnTo>
                    <a:pt x="414" y="933"/>
                  </a:lnTo>
                  <a:lnTo>
                    <a:pt x="446" y="1509"/>
                  </a:lnTo>
                  <a:lnTo>
                    <a:pt x="446" y="1866"/>
                  </a:lnTo>
                  <a:lnTo>
                    <a:pt x="0" y="1290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E693C035-6C5D-42DD-9CC0-387A191250AA}" type="slidenum">
              <a:rPr lang="en-GB" altLang="it-IT"/>
              <a:pPr/>
              <a:t>4</a:t>
            </a:fld>
            <a:endParaRPr lang="en-GB" altLang="it-IT"/>
          </a:p>
        </p:txBody>
      </p:sp>
      <p:sp>
        <p:nvSpPr>
          <p:cNvPr id="1033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Che cos’è Internet?</a:t>
            </a:r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81200" y="1262063"/>
            <a:ext cx="3886200" cy="5045075"/>
          </a:xfrm>
        </p:spPr>
        <p:txBody>
          <a:bodyPr/>
          <a:lstStyle/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dirty="0" err="1" smtClean="0"/>
              <a:t>Milioni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di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dispositivi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collegati</a:t>
            </a:r>
            <a:r>
              <a:rPr lang="en-GB" altLang="it-IT" sz="1800" dirty="0" smtClean="0"/>
              <a:t>: </a:t>
            </a:r>
            <a:r>
              <a:rPr lang="en-GB" altLang="it-IT" sz="1800" b="1" i="1" dirty="0" smtClean="0">
                <a:solidFill>
                  <a:srgbClr val="FF0000"/>
                </a:solidFill>
              </a:rPr>
              <a:t>host = </a:t>
            </a:r>
            <a:r>
              <a:rPr lang="en-GB" altLang="it-IT" sz="1800" b="1" i="1" dirty="0" err="1" smtClean="0">
                <a:solidFill>
                  <a:srgbClr val="FF0000"/>
                </a:solidFill>
              </a:rPr>
              <a:t>sistema</a:t>
            </a:r>
            <a:r>
              <a:rPr lang="en-GB" altLang="it-IT" sz="1800" b="1" i="1" dirty="0" smtClean="0">
                <a:solidFill>
                  <a:srgbClr val="FF0000"/>
                </a:solidFill>
              </a:rPr>
              <a:t> </a:t>
            </a:r>
            <a:r>
              <a:rPr lang="en-GB" altLang="it-IT" sz="1800" b="1" i="1" dirty="0" err="1" smtClean="0">
                <a:solidFill>
                  <a:srgbClr val="FF0000"/>
                </a:solidFill>
              </a:rPr>
              <a:t>terminale</a:t>
            </a:r>
            <a:r>
              <a:rPr lang="en-GB" altLang="it-IT" sz="1800" dirty="0" smtClean="0">
                <a:solidFill>
                  <a:srgbClr val="FF0000"/>
                </a:solidFill>
              </a:rPr>
              <a:t> </a:t>
            </a:r>
          </a:p>
          <a:p>
            <a:pPr>
              <a:spcBef>
                <a:spcPts val="45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1800" dirty="0" smtClean="0">
              <a:solidFill>
                <a:srgbClr val="FF0000"/>
              </a:solidFill>
            </a:endParaRP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i="1" dirty="0" err="1" smtClean="0">
                <a:solidFill>
                  <a:srgbClr val="FF0000"/>
                </a:solidFill>
              </a:rPr>
              <a:t>applicazioni</a:t>
            </a:r>
            <a:r>
              <a:rPr lang="en-GB" altLang="it-IT" sz="1800" i="1" dirty="0" smtClean="0">
                <a:solidFill>
                  <a:srgbClr val="FF0000"/>
                </a:solidFill>
              </a:rPr>
              <a:t> </a:t>
            </a:r>
            <a:r>
              <a:rPr lang="en-GB" altLang="it-IT" sz="1800" i="1" dirty="0" err="1" smtClean="0">
                <a:solidFill>
                  <a:srgbClr val="FF0000"/>
                </a:solidFill>
              </a:rPr>
              <a:t>di</a:t>
            </a:r>
            <a:r>
              <a:rPr lang="en-GB" altLang="it-IT" sz="1800" i="1" dirty="0" smtClean="0">
                <a:solidFill>
                  <a:srgbClr val="FF0000"/>
                </a:solidFill>
              </a:rPr>
              <a:t> </a:t>
            </a:r>
            <a:r>
              <a:rPr lang="en-GB" altLang="it-IT" sz="1800" i="1" dirty="0" err="1" smtClean="0">
                <a:solidFill>
                  <a:srgbClr val="FF0000"/>
                </a:solidFill>
              </a:rPr>
              <a:t>rete</a:t>
            </a:r>
            <a:endParaRPr lang="en-GB" altLang="it-IT" sz="1800" i="1" dirty="0" smtClean="0">
              <a:solidFill>
                <a:srgbClr val="FF0000"/>
              </a:solidFill>
            </a:endParaRPr>
          </a:p>
          <a:p>
            <a:pPr>
              <a:spcBef>
                <a:spcPts val="45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1800" dirty="0" smtClean="0"/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i="1" dirty="0" err="1" smtClean="0">
                <a:solidFill>
                  <a:srgbClr val="FF0000"/>
                </a:solidFill>
              </a:rPr>
              <a:t>collegamenti</a:t>
            </a:r>
            <a:endParaRPr lang="en-GB" altLang="it-IT" sz="1800" i="1" dirty="0" smtClean="0">
              <a:solidFill>
                <a:srgbClr val="FF0000"/>
              </a:solidFill>
            </a:endParaRP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dirty="0" err="1" smtClean="0"/>
              <a:t>rame</a:t>
            </a:r>
            <a:r>
              <a:rPr lang="en-GB" altLang="it-IT" sz="1800" dirty="0" smtClean="0"/>
              <a:t>, </a:t>
            </a:r>
            <a:r>
              <a:rPr lang="en-GB" altLang="it-IT" sz="1800" dirty="0" err="1" smtClean="0"/>
              <a:t>fibra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ottica</a:t>
            </a:r>
            <a:r>
              <a:rPr lang="en-GB" altLang="it-IT" sz="1800" dirty="0" smtClean="0"/>
              <a:t>, </a:t>
            </a:r>
            <a:r>
              <a:rPr lang="en-GB" altLang="it-IT" sz="1800" dirty="0" err="1" smtClean="0"/>
              <a:t>onde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elettromagnetiche</a:t>
            </a:r>
            <a:r>
              <a:rPr lang="en-GB" altLang="it-IT" sz="1800" dirty="0" smtClean="0"/>
              <a:t>, satellite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dirty="0" err="1" smtClean="0"/>
              <a:t>Frequenza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di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trasmissione</a:t>
            </a:r>
            <a:r>
              <a:rPr lang="en-GB" altLang="it-IT" sz="1800" dirty="0" smtClean="0"/>
              <a:t> = </a:t>
            </a:r>
            <a:r>
              <a:rPr lang="en-GB" altLang="it-IT" sz="1800" b="1" i="1" dirty="0" err="1" smtClean="0">
                <a:solidFill>
                  <a:srgbClr val="FF0000"/>
                </a:solidFill>
              </a:rPr>
              <a:t>ampiezza</a:t>
            </a:r>
            <a:r>
              <a:rPr lang="en-GB" altLang="it-IT" sz="1800" b="1" i="1" dirty="0" smtClean="0">
                <a:solidFill>
                  <a:srgbClr val="FF0000"/>
                </a:solidFill>
              </a:rPr>
              <a:t> </a:t>
            </a:r>
            <a:r>
              <a:rPr lang="en-GB" altLang="it-IT" sz="1800" b="1" i="1" dirty="0" err="1" smtClean="0">
                <a:solidFill>
                  <a:srgbClr val="FF0000"/>
                </a:solidFill>
              </a:rPr>
              <a:t>di</a:t>
            </a:r>
            <a:r>
              <a:rPr lang="en-GB" altLang="it-IT" sz="1800" b="1" i="1" dirty="0" smtClean="0">
                <a:solidFill>
                  <a:srgbClr val="FF0000"/>
                </a:solidFill>
              </a:rPr>
              <a:t> </a:t>
            </a:r>
            <a:r>
              <a:rPr lang="en-GB" altLang="it-IT" sz="1800" b="1" i="1" dirty="0" err="1" smtClean="0">
                <a:solidFill>
                  <a:srgbClr val="FF0000"/>
                </a:solidFill>
              </a:rPr>
              <a:t>banda</a:t>
            </a:r>
            <a:endParaRPr lang="en-GB" altLang="it-IT" sz="1800" b="1" i="1" dirty="0" smtClean="0">
              <a:solidFill>
                <a:srgbClr val="FF0000"/>
              </a:solidFill>
            </a:endParaRPr>
          </a:p>
          <a:p>
            <a:pPr lvl="1">
              <a:spcBef>
                <a:spcPts val="45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1800" dirty="0" smtClean="0"/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i="1" dirty="0" smtClean="0">
                <a:solidFill>
                  <a:srgbClr val="FF0000"/>
                </a:solidFill>
              </a:rPr>
              <a:t>router: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instrada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i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pacchetti</a:t>
            </a:r>
            <a:r>
              <a:rPr lang="en-GB" altLang="it-IT" sz="1800" dirty="0" smtClean="0"/>
              <a:t> verso la </a:t>
            </a:r>
            <a:r>
              <a:rPr lang="en-GB" altLang="it-IT" sz="1800" dirty="0" err="1" smtClean="0"/>
              <a:t>loro</a:t>
            </a:r>
            <a:r>
              <a:rPr lang="en-GB" altLang="it-IT" sz="1800" dirty="0" smtClean="0"/>
              <a:t> </a:t>
            </a:r>
            <a:r>
              <a:rPr lang="en-GB" altLang="it-IT" sz="1800" dirty="0" err="1" smtClean="0"/>
              <a:t>destinazione</a:t>
            </a:r>
            <a:r>
              <a:rPr lang="en-GB" altLang="it-IT" sz="1800" dirty="0" smtClean="0"/>
              <a:t> finale</a:t>
            </a:r>
          </a:p>
          <a:p>
            <a:pPr>
              <a:spcBef>
                <a:spcPts val="45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1800" dirty="0" smtClean="0"/>
          </a:p>
        </p:txBody>
      </p:sp>
      <p:grpSp>
        <p:nvGrpSpPr>
          <p:cNvPr id="1035" name="Group 259"/>
          <p:cNvGrpSpPr>
            <a:grpSpLocks/>
          </p:cNvGrpSpPr>
          <p:nvPr/>
        </p:nvGrpSpPr>
        <p:grpSpPr bwMode="auto">
          <a:xfrm>
            <a:off x="5462588" y="1682750"/>
            <a:ext cx="3679825" cy="4489450"/>
            <a:chOff x="3143" y="831"/>
            <a:chExt cx="2318" cy="2828"/>
          </a:xfrm>
        </p:grpSpPr>
        <p:sp>
          <p:nvSpPr>
            <p:cNvPr id="1123" name="Freeform 260"/>
            <p:cNvSpPr>
              <a:spLocks noChangeArrowheads="1"/>
            </p:cNvSpPr>
            <p:nvPr/>
          </p:nvSpPr>
          <p:spPr bwMode="auto">
            <a:xfrm>
              <a:off x="4227" y="2178"/>
              <a:ext cx="828" cy="425"/>
            </a:xfrm>
            <a:custGeom>
              <a:avLst/>
              <a:gdLst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4" name="Freeform 261"/>
            <p:cNvSpPr>
              <a:spLocks noChangeArrowheads="1"/>
            </p:cNvSpPr>
            <p:nvPr/>
          </p:nvSpPr>
          <p:spPr bwMode="auto">
            <a:xfrm>
              <a:off x="4239" y="1217"/>
              <a:ext cx="1090" cy="658"/>
            </a:xfrm>
            <a:custGeom>
              <a:avLst/>
              <a:gdLst>
                <a:gd name="T0" fmla="*/ 424 w 765"/>
                <a:gd name="T1" fmla="*/ 10 h 459"/>
                <a:gd name="T2" fmla="*/ 288 w 765"/>
                <a:gd name="T3" fmla="*/ 70 h 459"/>
                <a:gd name="T4" fmla="*/ 96 w 765"/>
                <a:gd name="T5" fmla="*/ 100 h 459"/>
                <a:gd name="T6" fmla="*/ 14 w 765"/>
                <a:gd name="T7" fmla="*/ 336 h 459"/>
                <a:gd name="T8" fmla="*/ 180 w 765"/>
                <a:gd name="T9" fmla="*/ 444 h 459"/>
                <a:gd name="T10" fmla="*/ 346 w 765"/>
                <a:gd name="T11" fmla="*/ 426 h 459"/>
                <a:gd name="T12" fmla="*/ 584 w 765"/>
                <a:gd name="T13" fmla="*/ 444 h 459"/>
                <a:gd name="T14" fmla="*/ 698 w 765"/>
                <a:gd name="T15" fmla="*/ 434 h 459"/>
                <a:gd name="T16" fmla="*/ 752 w 765"/>
                <a:gd name="T17" fmla="*/ 372 h 459"/>
                <a:gd name="T18" fmla="*/ 750 w 765"/>
                <a:gd name="T19" fmla="*/ 158 h 459"/>
                <a:gd name="T20" fmla="*/ 662 w 765"/>
                <a:gd name="T21" fmla="*/ 34 h 459"/>
                <a:gd name="T22" fmla="*/ 424 w 765"/>
                <a:gd name="T23" fmla="*/ 10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CC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5" name="Freeform 262"/>
            <p:cNvSpPr>
              <a:spLocks noChangeArrowheads="1"/>
            </p:cNvSpPr>
            <p:nvPr/>
          </p:nvSpPr>
          <p:spPr bwMode="auto">
            <a:xfrm>
              <a:off x="3143" y="1033"/>
              <a:ext cx="1036" cy="675"/>
            </a:xfrm>
            <a:custGeom>
              <a:avLst/>
              <a:gdLst>
                <a:gd name="T0" fmla="*/ 648 w 1036"/>
                <a:gd name="T1" fmla="*/ 11 h 675"/>
                <a:gd name="T2" fmla="*/ 390 w 1036"/>
                <a:gd name="T3" fmla="*/ 53 h 675"/>
                <a:gd name="T4" fmla="*/ 206 w 1036"/>
                <a:gd name="T5" fmla="*/ 129 h 675"/>
                <a:gd name="T6" fmla="*/ 152 w 1036"/>
                <a:gd name="T7" fmla="*/ 229 h 675"/>
                <a:gd name="T8" fmla="*/ 22 w 1036"/>
                <a:gd name="T9" fmla="*/ 297 h 675"/>
                <a:gd name="T10" fmla="*/ 18 w 1036"/>
                <a:gd name="T11" fmla="*/ 459 h 675"/>
                <a:gd name="T12" fmla="*/ 132 w 1036"/>
                <a:gd name="T13" fmla="*/ 489 h 675"/>
                <a:gd name="T14" fmla="*/ 458 w 1036"/>
                <a:gd name="T15" fmla="*/ 489 h 675"/>
                <a:gd name="T16" fmla="*/ 598 w 1036"/>
                <a:gd name="T17" fmla="*/ 555 h 675"/>
                <a:gd name="T18" fmla="*/ 752 w 1036"/>
                <a:gd name="T19" fmla="*/ 657 h 675"/>
                <a:gd name="T20" fmla="*/ 870 w 1036"/>
                <a:gd name="T21" fmla="*/ 661 h 675"/>
                <a:gd name="T22" fmla="*/ 952 w 1036"/>
                <a:gd name="T23" fmla="*/ 603 h 675"/>
                <a:gd name="T24" fmla="*/ 992 w 1036"/>
                <a:gd name="T25" fmla="*/ 445 h 675"/>
                <a:gd name="T26" fmla="*/ 1018 w 1036"/>
                <a:gd name="T27" fmla="*/ 291 h 675"/>
                <a:gd name="T28" fmla="*/ 1022 w 1036"/>
                <a:gd name="T29" fmla="*/ 107 h 675"/>
                <a:gd name="T30" fmla="*/ 934 w 1036"/>
                <a:gd name="T31" fmla="*/ 17 h 675"/>
                <a:gd name="T32" fmla="*/ 776 w 1036"/>
                <a:gd name="T33" fmla="*/ 3 h 675"/>
                <a:gd name="T34" fmla="*/ 648 w 1036"/>
                <a:gd name="T35" fmla="*/ 11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26" name="Group 263"/>
            <p:cNvGrpSpPr>
              <a:grpSpLocks/>
            </p:cNvGrpSpPr>
            <p:nvPr/>
          </p:nvGrpSpPr>
          <p:grpSpPr bwMode="auto">
            <a:xfrm>
              <a:off x="3198" y="1874"/>
              <a:ext cx="918" cy="587"/>
              <a:chOff x="3198" y="1874"/>
              <a:chExt cx="918" cy="587"/>
            </a:xfrm>
          </p:grpSpPr>
          <p:sp>
            <p:nvSpPr>
              <p:cNvPr id="1438" name="Rectangle 264"/>
              <p:cNvSpPr>
                <a:spLocks noChangeArrowheads="1"/>
              </p:cNvSpPr>
              <p:nvPr/>
            </p:nvSpPr>
            <p:spPr bwMode="auto">
              <a:xfrm>
                <a:off x="3345" y="2040"/>
                <a:ext cx="622" cy="422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439" name="AutoShape 265"/>
              <p:cNvSpPr>
                <a:spLocks noChangeArrowheads="1"/>
              </p:cNvSpPr>
              <p:nvPr/>
            </p:nvSpPr>
            <p:spPr bwMode="auto">
              <a:xfrm>
                <a:off x="3198" y="1874"/>
                <a:ext cx="919" cy="200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1127" name="Group 266"/>
            <p:cNvGrpSpPr>
              <a:grpSpLocks/>
            </p:cNvGrpSpPr>
            <p:nvPr/>
          </p:nvGrpSpPr>
          <p:grpSpPr bwMode="auto">
            <a:xfrm>
              <a:off x="3637" y="1152"/>
              <a:ext cx="216" cy="336"/>
              <a:chOff x="3637" y="1152"/>
              <a:chExt cx="216" cy="336"/>
            </a:xfrm>
          </p:grpSpPr>
          <p:sp>
            <p:nvSpPr>
              <p:cNvPr id="1408" name="Line 267"/>
              <p:cNvSpPr>
                <a:spLocks noChangeShapeType="1"/>
              </p:cNvSpPr>
              <p:nvPr/>
            </p:nvSpPr>
            <p:spPr bwMode="auto">
              <a:xfrm flipH="1">
                <a:off x="3687" y="1273"/>
                <a:ext cx="60" cy="19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9" name="Line 268"/>
              <p:cNvSpPr>
                <a:spLocks noChangeShapeType="1"/>
              </p:cNvSpPr>
              <p:nvPr/>
            </p:nvSpPr>
            <p:spPr bwMode="auto">
              <a:xfrm>
                <a:off x="3746" y="1273"/>
                <a:ext cx="58" cy="19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0" name="Line 269"/>
              <p:cNvSpPr>
                <a:spLocks noChangeShapeType="1"/>
              </p:cNvSpPr>
              <p:nvPr/>
            </p:nvSpPr>
            <p:spPr bwMode="auto">
              <a:xfrm>
                <a:off x="3688" y="1468"/>
                <a:ext cx="58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1" name="Line 270"/>
              <p:cNvSpPr>
                <a:spLocks noChangeShapeType="1"/>
              </p:cNvSpPr>
              <p:nvPr/>
            </p:nvSpPr>
            <p:spPr bwMode="auto">
              <a:xfrm flipH="1">
                <a:off x="3744" y="1468"/>
                <a:ext cx="60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2" name="Line 271"/>
              <p:cNvSpPr>
                <a:spLocks noChangeShapeType="1"/>
              </p:cNvSpPr>
              <p:nvPr/>
            </p:nvSpPr>
            <p:spPr bwMode="auto">
              <a:xfrm>
                <a:off x="3746" y="1277"/>
                <a:ext cx="1" cy="21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" name="Line 272"/>
              <p:cNvSpPr>
                <a:spLocks noChangeShapeType="1"/>
              </p:cNvSpPr>
              <p:nvPr/>
            </p:nvSpPr>
            <p:spPr bwMode="auto">
              <a:xfrm flipV="1">
                <a:off x="3688" y="1446"/>
                <a:ext cx="58" cy="2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4" name="Line 273"/>
              <p:cNvSpPr>
                <a:spLocks noChangeShapeType="1"/>
              </p:cNvSpPr>
              <p:nvPr/>
            </p:nvSpPr>
            <p:spPr bwMode="auto">
              <a:xfrm flipH="1" flipV="1">
                <a:off x="3744" y="1446"/>
                <a:ext cx="60" cy="2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5" name="Line 274"/>
              <p:cNvSpPr>
                <a:spLocks noChangeShapeType="1"/>
              </p:cNvSpPr>
              <p:nvPr/>
            </p:nvSpPr>
            <p:spPr bwMode="auto">
              <a:xfrm>
                <a:off x="3712" y="1383"/>
                <a:ext cx="33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6" name="Line 275"/>
              <p:cNvSpPr>
                <a:spLocks noChangeShapeType="1"/>
              </p:cNvSpPr>
              <p:nvPr/>
            </p:nvSpPr>
            <p:spPr bwMode="auto">
              <a:xfrm flipV="1">
                <a:off x="3746" y="1382"/>
                <a:ext cx="35" cy="1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7" name="Line 276"/>
              <p:cNvSpPr>
                <a:spLocks noChangeShapeType="1"/>
              </p:cNvSpPr>
              <p:nvPr/>
            </p:nvSpPr>
            <p:spPr bwMode="auto">
              <a:xfrm>
                <a:off x="3701" y="1412"/>
                <a:ext cx="43" cy="2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8" name="Line 277"/>
              <p:cNvSpPr>
                <a:spLocks noChangeShapeType="1"/>
              </p:cNvSpPr>
              <p:nvPr/>
            </p:nvSpPr>
            <p:spPr bwMode="auto">
              <a:xfrm flipV="1">
                <a:off x="3746" y="1415"/>
                <a:ext cx="43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9" name="Line 278"/>
              <p:cNvSpPr>
                <a:spLocks noChangeShapeType="1"/>
              </p:cNvSpPr>
              <p:nvPr/>
            </p:nvSpPr>
            <p:spPr bwMode="auto">
              <a:xfrm flipV="1">
                <a:off x="3746" y="1353"/>
                <a:ext cx="22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0" name="Line 279"/>
              <p:cNvSpPr>
                <a:spLocks noChangeShapeType="1"/>
              </p:cNvSpPr>
              <p:nvPr/>
            </p:nvSpPr>
            <p:spPr bwMode="auto">
              <a:xfrm flipV="1">
                <a:off x="3746" y="1312"/>
                <a:ext cx="14" cy="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1" name="Line 280"/>
              <p:cNvSpPr>
                <a:spLocks noChangeShapeType="1"/>
              </p:cNvSpPr>
              <p:nvPr/>
            </p:nvSpPr>
            <p:spPr bwMode="auto">
              <a:xfrm>
                <a:off x="3721" y="1351"/>
                <a:ext cx="27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2" name="Line 281"/>
              <p:cNvSpPr>
                <a:spLocks noChangeShapeType="1"/>
              </p:cNvSpPr>
              <p:nvPr/>
            </p:nvSpPr>
            <p:spPr bwMode="auto">
              <a:xfrm>
                <a:off x="3733" y="1312"/>
                <a:ext cx="15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23" name="Group 282"/>
              <p:cNvGrpSpPr>
                <a:grpSpLocks/>
              </p:cNvGrpSpPr>
              <p:nvPr/>
            </p:nvGrpSpPr>
            <p:grpSpPr bwMode="auto">
              <a:xfrm>
                <a:off x="3756" y="1263"/>
                <a:ext cx="98" cy="24"/>
                <a:chOff x="3756" y="1263"/>
                <a:chExt cx="98" cy="24"/>
              </a:xfrm>
            </p:grpSpPr>
            <p:sp>
              <p:nvSpPr>
                <p:cNvPr id="1434" name="Line 283"/>
                <p:cNvSpPr>
                  <a:spLocks noChangeShapeType="1"/>
                </p:cNvSpPr>
                <p:nvPr/>
              </p:nvSpPr>
              <p:spPr bwMode="auto">
                <a:xfrm>
                  <a:off x="3756" y="1288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" name="Line 284"/>
                <p:cNvSpPr>
                  <a:spLocks noChangeShapeType="1"/>
                </p:cNvSpPr>
                <p:nvPr/>
              </p:nvSpPr>
              <p:spPr bwMode="auto">
                <a:xfrm flipV="1">
                  <a:off x="3762" y="1261"/>
                  <a:ext cx="61" cy="12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" name="Line 285"/>
                <p:cNvSpPr>
                  <a:spLocks noChangeShapeType="1"/>
                </p:cNvSpPr>
                <p:nvPr/>
              </p:nvSpPr>
              <p:spPr bwMode="auto">
                <a:xfrm flipH="1">
                  <a:off x="3792" y="1264"/>
                  <a:ext cx="31" cy="19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7" name="Line 286"/>
                <p:cNvSpPr>
                  <a:spLocks noChangeShapeType="1"/>
                </p:cNvSpPr>
                <p:nvPr/>
              </p:nvSpPr>
              <p:spPr bwMode="auto">
                <a:xfrm flipV="1">
                  <a:off x="3794" y="1273"/>
                  <a:ext cx="61" cy="12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24" name="Group 287"/>
              <p:cNvGrpSpPr>
                <a:grpSpLocks/>
              </p:cNvGrpSpPr>
              <p:nvPr/>
            </p:nvGrpSpPr>
            <p:grpSpPr bwMode="auto">
              <a:xfrm>
                <a:off x="3742" y="1152"/>
                <a:ext cx="14" cy="109"/>
                <a:chOff x="3742" y="1152"/>
                <a:chExt cx="14" cy="109"/>
              </a:xfrm>
            </p:grpSpPr>
            <p:sp>
              <p:nvSpPr>
                <p:cNvPr id="1430" name="Line 288"/>
                <p:cNvSpPr>
                  <a:spLocks noChangeShapeType="1"/>
                </p:cNvSpPr>
                <p:nvPr/>
              </p:nvSpPr>
              <p:spPr bwMode="auto">
                <a:xfrm>
                  <a:off x="3742" y="1152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1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3755" y="1161"/>
                  <a:ext cx="3" cy="6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2" name="Line 290"/>
                <p:cNvSpPr>
                  <a:spLocks noChangeShapeType="1"/>
                </p:cNvSpPr>
                <p:nvPr/>
              </p:nvSpPr>
              <p:spPr bwMode="auto">
                <a:xfrm flipH="1" flipV="1">
                  <a:off x="3744" y="1195"/>
                  <a:ext cx="14" cy="34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3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3742" y="1196"/>
                  <a:ext cx="3" cy="6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25" name="Group 292"/>
              <p:cNvGrpSpPr>
                <a:grpSpLocks/>
              </p:cNvGrpSpPr>
              <p:nvPr/>
            </p:nvGrpSpPr>
            <p:grpSpPr bwMode="auto">
              <a:xfrm>
                <a:off x="3637" y="1254"/>
                <a:ext cx="98" cy="24"/>
                <a:chOff x="3637" y="1254"/>
                <a:chExt cx="98" cy="24"/>
              </a:xfrm>
            </p:grpSpPr>
            <p:sp>
              <p:nvSpPr>
                <p:cNvPr id="1426" name="Line 293"/>
                <p:cNvSpPr>
                  <a:spLocks noChangeShapeType="1"/>
                </p:cNvSpPr>
                <p:nvPr/>
              </p:nvSpPr>
              <p:spPr bwMode="auto">
                <a:xfrm>
                  <a:off x="3736" y="1254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27" name="Line 294"/>
                <p:cNvSpPr>
                  <a:spLocks noChangeShapeType="1"/>
                </p:cNvSpPr>
                <p:nvPr/>
              </p:nvSpPr>
              <p:spPr bwMode="auto">
                <a:xfrm flipH="1">
                  <a:off x="3667" y="1270"/>
                  <a:ext cx="63" cy="10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28" name="Line 295"/>
                <p:cNvSpPr>
                  <a:spLocks noChangeShapeType="1"/>
                </p:cNvSpPr>
                <p:nvPr/>
              </p:nvSpPr>
              <p:spPr bwMode="auto">
                <a:xfrm flipV="1">
                  <a:off x="3670" y="1259"/>
                  <a:ext cx="29" cy="21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29" name="Line 296"/>
                <p:cNvSpPr>
                  <a:spLocks noChangeShapeType="1"/>
                </p:cNvSpPr>
                <p:nvPr/>
              </p:nvSpPr>
              <p:spPr bwMode="auto">
                <a:xfrm flipH="1">
                  <a:off x="3636" y="1259"/>
                  <a:ext cx="63" cy="10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28" name="Group 297"/>
            <p:cNvGrpSpPr>
              <a:grpSpLocks/>
            </p:cNvGrpSpPr>
            <p:nvPr/>
          </p:nvGrpSpPr>
          <p:grpSpPr bwMode="auto">
            <a:xfrm>
              <a:off x="3189" y="1364"/>
              <a:ext cx="435" cy="113"/>
              <a:chOff x="3189" y="1364"/>
              <a:chExt cx="435" cy="113"/>
            </a:xfrm>
          </p:grpSpPr>
          <p:pic>
            <p:nvPicPr>
              <p:cNvPr id="1405" name="Picture 29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99" y="1364"/>
                <a:ext cx="326" cy="11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406" name="Line 299"/>
              <p:cNvSpPr>
                <a:spLocks noChangeShapeType="1"/>
              </p:cNvSpPr>
              <p:nvPr/>
            </p:nvSpPr>
            <p:spPr bwMode="auto">
              <a:xfrm flipH="1">
                <a:off x="3209" y="1399"/>
                <a:ext cx="6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7" name="Line 300"/>
              <p:cNvSpPr>
                <a:spLocks noChangeShapeType="1"/>
              </p:cNvSpPr>
              <p:nvPr/>
            </p:nvSpPr>
            <p:spPr bwMode="auto">
              <a:xfrm flipH="1">
                <a:off x="3188" y="1380"/>
                <a:ext cx="98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129" name="Picture 30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5" y="1183"/>
              <a:ext cx="232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1130" name="Group 302"/>
            <p:cNvGrpSpPr>
              <a:grpSpLocks/>
            </p:cNvGrpSpPr>
            <p:nvPr/>
          </p:nvGrpSpPr>
          <p:grpSpPr bwMode="auto">
            <a:xfrm>
              <a:off x="3846" y="1069"/>
              <a:ext cx="255" cy="268"/>
              <a:chOff x="3846" y="1069"/>
              <a:chExt cx="255" cy="268"/>
            </a:xfrm>
          </p:grpSpPr>
          <p:pic>
            <p:nvPicPr>
              <p:cNvPr id="1403" name="Picture 30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46" y="1069"/>
                <a:ext cx="238" cy="2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404" name="Picture 30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884" y="1140"/>
                <a:ext cx="218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1131" name="Group 305"/>
            <p:cNvGrpSpPr>
              <a:grpSpLocks/>
            </p:cNvGrpSpPr>
            <p:nvPr/>
          </p:nvGrpSpPr>
          <p:grpSpPr bwMode="auto">
            <a:xfrm>
              <a:off x="4304" y="2253"/>
              <a:ext cx="227" cy="107"/>
              <a:chOff x="4304" y="2253"/>
              <a:chExt cx="227" cy="107"/>
            </a:xfrm>
          </p:grpSpPr>
          <p:sp>
            <p:nvSpPr>
              <p:cNvPr id="1390" name="Oval 306"/>
              <p:cNvSpPr>
                <a:spLocks noChangeArrowheads="1"/>
              </p:cNvSpPr>
              <p:nvPr/>
            </p:nvSpPr>
            <p:spPr bwMode="auto">
              <a:xfrm>
                <a:off x="4306" y="230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91" name="Line 307"/>
              <p:cNvSpPr>
                <a:spLocks noChangeShapeType="1"/>
              </p:cNvSpPr>
              <p:nvPr/>
            </p:nvSpPr>
            <p:spPr bwMode="auto">
              <a:xfrm>
                <a:off x="4306" y="229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" name="Line 308"/>
              <p:cNvSpPr>
                <a:spLocks noChangeShapeType="1"/>
              </p:cNvSpPr>
              <p:nvPr/>
            </p:nvSpPr>
            <p:spPr bwMode="auto">
              <a:xfrm>
                <a:off x="4532" y="229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3" name="Rectangle 309"/>
              <p:cNvSpPr>
                <a:spLocks noChangeArrowheads="1"/>
              </p:cNvSpPr>
              <p:nvPr/>
            </p:nvSpPr>
            <p:spPr bwMode="auto">
              <a:xfrm>
                <a:off x="4306" y="229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94" name="Oval 310"/>
              <p:cNvSpPr>
                <a:spLocks noChangeArrowheads="1"/>
              </p:cNvSpPr>
              <p:nvPr/>
            </p:nvSpPr>
            <p:spPr bwMode="auto">
              <a:xfrm>
                <a:off x="4304" y="225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395" name="Group 311"/>
              <p:cNvGrpSpPr>
                <a:grpSpLocks/>
              </p:cNvGrpSpPr>
              <p:nvPr/>
            </p:nvGrpSpPr>
            <p:grpSpPr bwMode="auto">
              <a:xfrm>
                <a:off x="4358" y="2268"/>
                <a:ext cx="111" cy="40"/>
                <a:chOff x="4358" y="2268"/>
                <a:chExt cx="111" cy="40"/>
              </a:xfrm>
            </p:grpSpPr>
            <p:sp>
              <p:nvSpPr>
                <p:cNvPr id="1400" name="Line 312"/>
                <p:cNvSpPr>
                  <a:spLocks noChangeShapeType="1"/>
                </p:cNvSpPr>
                <p:nvPr/>
              </p:nvSpPr>
              <p:spPr bwMode="auto">
                <a:xfrm flipV="1">
                  <a:off x="4358" y="226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01" name="Line 313"/>
                <p:cNvSpPr>
                  <a:spLocks noChangeShapeType="1"/>
                </p:cNvSpPr>
                <p:nvPr/>
              </p:nvSpPr>
              <p:spPr bwMode="auto">
                <a:xfrm>
                  <a:off x="4435" y="230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02" name="Line 314"/>
                <p:cNvSpPr>
                  <a:spLocks noChangeShapeType="1"/>
                </p:cNvSpPr>
                <p:nvPr/>
              </p:nvSpPr>
              <p:spPr bwMode="auto">
                <a:xfrm>
                  <a:off x="4395" y="226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96" name="Group 315"/>
              <p:cNvGrpSpPr>
                <a:grpSpLocks/>
              </p:cNvGrpSpPr>
              <p:nvPr/>
            </p:nvGrpSpPr>
            <p:grpSpPr bwMode="auto">
              <a:xfrm>
                <a:off x="4358" y="2267"/>
                <a:ext cx="111" cy="40"/>
                <a:chOff x="4358" y="2267"/>
                <a:chExt cx="111" cy="40"/>
              </a:xfrm>
            </p:grpSpPr>
            <p:sp>
              <p:nvSpPr>
                <p:cNvPr id="1397" name="Line 316"/>
                <p:cNvSpPr>
                  <a:spLocks noChangeShapeType="1"/>
                </p:cNvSpPr>
                <p:nvPr/>
              </p:nvSpPr>
              <p:spPr bwMode="auto">
                <a:xfrm>
                  <a:off x="4358" y="230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8" name="Line 317"/>
                <p:cNvSpPr>
                  <a:spLocks noChangeShapeType="1"/>
                </p:cNvSpPr>
                <p:nvPr/>
              </p:nvSpPr>
              <p:spPr bwMode="auto">
                <a:xfrm>
                  <a:off x="4435" y="226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9" name="Line 318"/>
                <p:cNvSpPr>
                  <a:spLocks noChangeShapeType="1"/>
                </p:cNvSpPr>
                <p:nvPr/>
              </p:nvSpPr>
              <p:spPr bwMode="auto">
                <a:xfrm flipV="1">
                  <a:off x="4395" y="2266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2" name="Group 319"/>
            <p:cNvGrpSpPr>
              <a:grpSpLocks/>
            </p:cNvGrpSpPr>
            <p:nvPr/>
          </p:nvGrpSpPr>
          <p:grpSpPr bwMode="auto">
            <a:xfrm>
              <a:off x="4528" y="2429"/>
              <a:ext cx="227" cy="107"/>
              <a:chOff x="4528" y="2429"/>
              <a:chExt cx="227" cy="107"/>
            </a:xfrm>
          </p:grpSpPr>
          <p:sp>
            <p:nvSpPr>
              <p:cNvPr id="1377" name="Oval 320"/>
              <p:cNvSpPr>
                <a:spLocks noChangeArrowheads="1"/>
              </p:cNvSpPr>
              <p:nvPr/>
            </p:nvSpPr>
            <p:spPr bwMode="auto">
              <a:xfrm>
                <a:off x="4530" y="2477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78" name="Line 321"/>
              <p:cNvSpPr>
                <a:spLocks noChangeShapeType="1"/>
              </p:cNvSpPr>
              <p:nvPr/>
            </p:nvSpPr>
            <p:spPr bwMode="auto">
              <a:xfrm>
                <a:off x="4530" y="2472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9" name="Line 322"/>
              <p:cNvSpPr>
                <a:spLocks noChangeShapeType="1"/>
              </p:cNvSpPr>
              <p:nvPr/>
            </p:nvSpPr>
            <p:spPr bwMode="auto">
              <a:xfrm>
                <a:off x="4756" y="2472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0" name="Rectangle 323"/>
              <p:cNvSpPr>
                <a:spLocks noChangeArrowheads="1"/>
              </p:cNvSpPr>
              <p:nvPr/>
            </p:nvSpPr>
            <p:spPr bwMode="auto">
              <a:xfrm>
                <a:off x="4530" y="2472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81" name="Oval 324"/>
              <p:cNvSpPr>
                <a:spLocks noChangeArrowheads="1"/>
              </p:cNvSpPr>
              <p:nvPr/>
            </p:nvSpPr>
            <p:spPr bwMode="auto">
              <a:xfrm>
                <a:off x="4528" y="2429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382" name="Group 325"/>
              <p:cNvGrpSpPr>
                <a:grpSpLocks/>
              </p:cNvGrpSpPr>
              <p:nvPr/>
            </p:nvGrpSpPr>
            <p:grpSpPr bwMode="auto">
              <a:xfrm>
                <a:off x="4582" y="2444"/>
                <a:ext cx="111" cy="40"/>
                <a:chOff x="4582" y="2444"/>
                <a:chExt cx="111" cy="40"/>
              </a:xfrm>
            </p:grpSpPr>
            <p:sp>
              <p:nvSpPr>
                <p:cNvPr id="1387" name="Line 326"/>
                <p:cNvSpPr>
                  <a:spLocks noChangeShapeType="1"/>
                </p:cNvSpPr>
                <p:nvPr/>
              </p:nvSpPr>
              <p:spPr bwMode="auto">
                <a:xfrm flipV="1">
                  <a:off x="4582" y="2443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8" name="Line 327"/>
                <p:cNvSpPr>
                  <a:spLocks noChangeShapeType="1"/>
                </p:cNvSpPr>
                <p:nvPr/>
              </p:nvSpPr>
              <p:spPr bwMode="auto">
                <a:xfrm>
                  <a:off x="4659" y="2485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9" name="Line 328"/>
                <p:cNvSpPr>
                  <a:spLocks noChangeShapeType="1"/>
                </p:cNvSpPr>
                <p:nvPr/>
              </p:nvSpPr>
              <p:spPr bwMode="auto">
                <a:xfrm>
                  <a:off x="4619" y="2445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83" name="Group 329"/>
              <p:cNvGrpSpPr>
                <a:grpSpLocks/>
              </p:cNvGrpSpPr>
              <p:nvPr/>
            </p:nvGrpSpPr>
            <p:grpSpPr bwMode="auto">
              <a:xfrm>
                <a:off x="4582" y="2443"/>
                <a:ext cx="111" cy="40"/>
                <a:chOff x="4582" y="2443"/>
                <a:chExt cx="111" cy="40"/>
              </a:xfrm>
            </p:grpSpPr>
            <p:sp>
              <p:nvSpPr>
                <p:cNvPr id="1384" name="Line 330"/>
                <p:cNvSpPr>
                  <a:spLocks noChangeShapeType="1"/>
                </p:cNvSpPr>
                <p:nvPr/>
              </p:nvSpPr>
              <p:spPr bwMode="auto">
                <a:xfrm>
                  <a:off x="4582" y="2484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5" name="Line 331"/>
                <p:cNvSpPr>
                  <a:spLocks noChangeShapeType="1"/>
                </p:cNvSpPr>
                <p:nvPr/>
              </p:nvSpPr>
              <p:spPr bwMode="auto">
                <a:xfrm>
                  <a:off x="4659" y="2443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6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4619" y="2442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3" name="Group 333"/>
            <p:cNvGrpSpPr>
              <a:grpSpLocks/>
            </p:cNvGrpSpPr>
            <p:nvPr/>
          </p:nvGrpSpPr>
          <p:grpSpPr bwMode="auto">
            <a:xfrm>
              <a:off x="4704" y="2261"/>
              <a:ext cx="227" cy="107"/>
              <a:chOff x="4704" y="2261"/>
              <a:chExt cx="227" cy="107"/>
            </a:xfrm>
          </p:grpSpPr>
          <p:sp>
            <p:nvSpPr>
              <p:cNvPr id="1364" name="Oval 334"/>
              <p:cNvSpPr>
                <a:spLocks noChangeArrowheads="1"/>
              </p:cNvSpPr>
              <p:nvPr/>
            </p:nvSpPr>
            <p:spPr bwMode="auto">
              <a:xfrm>
                <a:off x="4706" y="2309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65" name="Line 335"/>
              <p:cNvSpPr>
                <a:spLocks noChangeShapeType="1"/>
              </p:cNvSpPr>
              <p:nvPr/>
            </p:nvSpPr>
            <p:spPr bwMode="auto">
              <a:xfrm>
                <a:off x="4706" y="2304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6" name="Line 336"/>
              <p:cNvSpPr>
                <a:spLocks noChangeShapeType="1"/>
              </p:cNvSpPr>
              <p:nvPr/>
            </p:nvSpPr>
            <p:spPr bwMode="auto">
              <a:xfrm>
                <a:off x="4932" y="2304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7" name="Rectangle 337"/>
              <p:cNvSpPr>
                <a:spLocks noChangeArrowheads="1"/>
              </p:cNvSpPr>
              <p:nvPr/>
            </p:nvSpPr>
            <p:spPr bwMode="auto">
              <a:xfrm>
                <a:off x="4706" y="2304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68" name="Oval 338"/>
              <p:cNvSpPr>
                <a:spLocks noChangeArrowheads="1"/>
              </p:cNvSpPr>
              <p:nvPr/>
            </p:nvSpPr>
            <p:spPr bwMode="auto">
              <a:xfrm>
                <a:off x="4704" y="2261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369" name="Group 339"/>
              <p:cNvGrpSpPr>
                <a:grpSpLocks/>
              </p:cNvGrpSpPr>
              <p:nvPr/>
            </p:nvGrpSpPr>
            <p:grpSpPr bwMode="auto">
              <a:xfrm>
                <a:off x="4758" y="2276"/>
                <a:ext cx="111" cy="40"/>
                <a:chOff x="4758" y="2276"/>
                <a:chExt cx="111" cy="40"/>
              </a:xfrm>
            </p:grpSpPr>
            <p:sp>
              <p:nvSpPr>
                <p:cNvPr id="1374" name="Line 340"/>
                <p:cNvSpPr>
                  <a:spLocks noChangeShapeType="1"/>
                </p:cNvSpPr>
                <p:nvPr/>
              </p:nvSpPr>
              <p:spPr bwMode="auto">
                <a:xfrm flipV="1">
                  <a:off x="4758" y="2275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5" name="Line 341"/>
                <p:cNvSpPr>
                  <a:spLocks noChangeShapeType="1"/>
                </p:cNvSpPr>
                <p:nvPr/>
              </p:nvSpPr>
              <p:spPr bwMode="auto">
                <a:xfrm>
                  <a:off x="4835" y="231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6" name="Line 342"/>
                <p:cNvSpPr>
                  <a:spLocks noChangeShapeType="1"/>
                </p:cNvSpPr>
                <p:nvPr/>
              </p:nvSpPr>
              <p:spPr bwMode="auto">
                <a:xfrm>
                  <a:off x="4795" y="2277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70" name="Group 343"/>
              <p:cNvGrpSpPr>
                <a:grpSpLocks/>
              </p:cNvGrpSpPr>
              <p:nvPr/>
            </p:nvGrpSpPr>
            <p:grpSpPr bwMode="auto">
              <a:xfrm>
                <a:off x="4758" y="2276"/>
                <a:ext cx="111" cy="40"/>
                <a:chOff x="4758" y="2276"/>
                <a:chExt cx="111" cy="40"/>
              </a:xfrm>
            </p:grpSpPr>
            <p:sp>
              <p:nvSpPr>
                <p:cNvPr id="1371" name="Line 344"/>
                <p:cNvSpPr>
                  <a:spLocks noChangeShapeType="1"/>
                </p:cNvSpPr>
                <p:nvPr/>
              </p:nvSpPr>
              <p:spPr bwMode="auto">
                <a:xfrm>
                  <a:off x="4758" y="2316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2" name="Line 345"/>
                <p:cNvSpPr>
                  <a:spLocks noChangeShapeType="1"/>
                </p:cNvSpPr>
                <p:nvPr/>
              </p:nvSpPr>
              <p:spPr bwMode="auto">
                <a:xfrm>
                  <a:off x="4835" y="2276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3" name="Line 346"/>
                <p:cNvSpPr>
                  <a:spLocks noChangeShapeType="1"/>
                </p:cNvSpPr>
                <p:nvPr/>
              </p:nvSpPr>
              <p:spPr bwMode="auto">
                <a:xfrm flipV="1">
                  <a:off x="4795" y="2275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4" name="Group 347"/>
            <p:cNvGrpSpPr>
              <a:grpSpLocks/>
            </p:cNvGrpSpPr>
            <p:nvPr/>
          </p:nvGrpSpPr>
          <p:grpSpPr bwMode="auto">
            <a:xfrm>
              <a:off x="4367" y="1532"/>
              <a:ext cx="220" cy="100"/>
              <a:chOff x="4367" y="1532"/>
              <a:chExt cx="220" cy="100"/>
            </a:xfrm>
          </p:grpSpPr>
          <p:sp>
            <p:nvSpPr>
              <p:cNvPr id="1351" name="Oval 348"/>
              <p:cNvSpPr>
                <a:spLocks noChangeArrowheads="1"/>
              </p:cNvSpPr>
              <p:nvPr/>
            </p:nvSpPr>
            <p:spPr bwMode="auto">
              <a:xfrm>
                <a:off x="4369" y="1577"/>
                <a:ext cx="219" cy="56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52" name="Line 349"/>
              <p:cNvSpPr>
                <a:spLocks noChangeShapeType="1"/>
              </p:cNvSpPr>
              <p:nvPr/>
            </p:nvSpPr>
            <p:spPr bwMode="auto">
              <a:xfrm>
                <a:off x="4369" y="1572"/>
                <a:ext cx="1" cy="35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3" name="Line 350"/>
              <p:cNvSpPr>
                <a:spLocks noChangeShapeType="1"/>
              </p:cNvSpPr>
              <p:nvPr/>
            </p:nvSpPr>
            <p:spPr bwMode="auto">
              <a:xfrm>
                <a:off x="4588" y="1572"/>
                <a:ext cx="1" cy="35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4" name="Rectangle 351"/>
              <p:cNvSpPr>
                <a:spLocks noChangeArrowheads="1"/>
              </p:cNvSpPr>
              <p:nvPr/>
            </p:nvSpPr>
            <p:spPr bwMode="auto">
              <a:xfrm>
                <a:off x="4369" y="1572"/>
                <a:ext cx="217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55" name="Oval 352"/>
              <p:cNvSpPr>
                <a:spLocks noChangeArrowheads="1"/>
              </p:cNvSpPr>
              <p:nvPr/>
            </p:nvSpPr>
            <p:spPr bwMode="auto">
              <a:xfrm>
                <a:off x="4367" y="1532"/>
                <a:ext cx="219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356" name="Group 353"/>
              <p:cNvGrpSpPr>
                <a:grpSpLocks/>
              </p:cNvGrpSpPr>
              <p:nvPr/>
            </p:nvGrpSpPr>
            <p:grpSpPr bwMode="auto">
              <a:xfrm>
                <a:off x="4420" y="1546"/>
                <a:ext cx="107" cy="37"/>
                <a:chOff x="4420" y="1546"/>
                <a:chExt cx="107" cy="37"/>
              </a:xfrm>
            </p:grpSpPr>
            <p:sp>
              <p:nvSpPr>
                <p:cNvPr id="1361" name="Line 354"/>
                <p:cNvSpPr>
                  <a:spLocks noChangeShapeType="1"/>
                </p:cNvSpPr>
                <p:nvPr/>
              </p:nvSpPr>
              <p:spPr bwMode="auto">
                <a:xfrm flipV="1">
                  <a:off x="4420" y="1545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" name="Line 355"/>
                <p:cNvSpPr>
                  <a:spLocks noChangeShapeType="1"/>
                </p:cNvSpPr>
                <p:nvPr/>
              </p:nvSpPr>
              <p:spPr bwMode="auto">
                <a:xfrm>
                  <a:off x="4494" y="1584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3" name="Line 356"/>
                <p:cNvSpPr>
                  <a:spLocks noChangeShapeType="1"/>
                </p:cNvSpPr>
                <p:nvPr/>
              </p:nvSpPr>
              <p:spPr bwMode="auto">
                <a:xfrm>
                  <a:off x="4455" y="1547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57" name="Group 357"/>
              <p:cNvGrpSpPr>
                <a:grpSpLocks/>
              </p:cNvGrpSpPr>
              <p:nvPr/>
            </p:nvGrpSpPr>
            <p:grpSpPr bwMode="auto">
              <a:xfrm>
                <a:off x="4420" y="1546"/>
                <a:ext cx="107" cy="37"/>
                <a:chOff x="4420" y="1546"/>
                <a:chExt cx="107" cy="37"/>
              </a:xfrm>
            </p:grpSpPr>
            <p:sp>
              <p:nvSpPr>
                <p:cNvPr id="1358" name="Line 358"/>
                <p:cNvSpPr>
                  <a:spLocks noChangeShapeType="1"/>
                </p:cNvSpPr>
                <p:nvPr/>
              </p:nvSpPr>
              <p:spPr bwMode="auto">
                <a:xfrm>
                  <a:off x="4420" y="1584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9" name="Line 359"/>
                <p:cNvSpPr>
                  <a:spLocks noChangeShapeType="1"/>
                </p:cNvSpPr>
                <p:nvPr/>
              </p:nvSpPr>
              <p:spPr bwMode="auto">
                <a:xfrm>
                  <a:off x="4494" y="1546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0" name="Line 360"/>
                <p:cNvSpPr>
                  <a:spLocks noChangeShapeType="1"/>
                </p:cNvSpPr>
                <p:nvPr/>
              </p:nvSpPr>
              <p:spPr bwMode="auto">
                <a:xfrm flipV="1">
                  <a:off x="4455" y="1545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5" name="Group 361"/>
            <p:cNvGrpSpPr>
              <a:grpSpLocks/>
            </p:cNvGrpSpPr>
            <p:nvPr/>
          </p:nvGrpSpPr>
          <p:grpSpPr bwMode="auto">
            <a:xfrm>
              <a:off x="4366" y="1693"/>
              <a:ext cx="227" cy="107"/>
              <a:chOff x="4366" y="1693"/>
              <a:chExt cx="227" cy="107"/>
            </a:xfrm>
          </p:grpSpPr>
          <p:sp>
            <p:nvSpPr>
              <p:cNvPr id="1338" name="Oval 362"/>
              <p:cNvSpPr>
                <a:spLocks noChangeArrowheads="1"/>
              </p:cNvSpPr>
              <p:nvPr/>
            </p:nvSpPr>
            <p:spPr bwMode="auto">
              <a:xfrm>
                <a:off x="4368" y="174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9" name="Line 363"/>
              <p:cNvSpPr>
                <a:spLocks noChangeShapeType="1"/>
              </p:cNvSpPr>
              <p:nvPr/>
            </p:nvSpPr>
            <p:spPr bwMode="auto">
              <a:xfrm>
                <a:off x="4368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" name="Line 364"/>
              <p:cNvSpPr>
                <a:spLocks noChangeShapeType="1"/>
              </p:cNvSpPr>
              <p:nvPr/>
            </p:nvSpPr>
            <p:spPr bwMode="auto">
              <a:xfrm>
                <a:off x="4594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" name="Rectangle 365"/>
              <p:cNvSpPr>
                <a:spLocks noChangeArrowheads="1"/>
              </p:cNvSpPr>
              <p:nvPr/>
            </p:nvSpPr>
            <p:spPr bwMode="auto">
              <a:xfrm>
                <a:off x="4368" y="173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42" name="Oval 366"/>
              <p:cNvSpPr>
                <a:spLocks noChangeArrowheads="1"/>
              </p:cNvSpPr>
              <p:nvPr/>
            </p:nvSpPr>
            <p:spPr bwMode="auto">
              <a:xfrm>
                <a:off x="4366" y="169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343" name="Group 367"/>
              <p:cNvGrpSpPr>
                <a:grpSpLocks/>
              </p:cNvGrpSpPr>
              <p:nvPr/>
            </p:nvGrpSpPr>
            <p:grpSpPr bwMode="auto">
              <a:xfrm>
                <a:off x="4420" y="1708"/>
                <a:ext cx="111" cy="40"/>
                <a:chOff x="4420" y="1708"/>
                <a:chExt cx="111" cy="40"/>
              </a:xfrm>
            </p:grpSpPr>
            <p:sp>
              <p:nvSpPr>
                <p:cNvPr id="1348" name="Line 368"/>
                <p:cNvSpPr>
                  <a:spLocks noChangeShapeType="1"/>
                </p:cNvSpPr>
                <p:nvPr/>
              </p:nvSpPr>
              <p:spPr bwMode="auto">
                <a:xfrm flipV="1">
                  <a:off x="4420" y="170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" name="Line 369"/>
                <p:cNvSpPr>
                  <a:spLocks noChangeShapeType="1"/>
                </p:cNvSpPr>
                <p:nvPr/>
              </p:nvSpPr>
              <p:spPr bwMode="auto">
                <a:xfrm>
                  <a:off x="4497" y="174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0" name="Line 370"/>
                <p:cNvSpPr>
                  <a:spLocks noChangeShapeType="1"/>
                </p:cNvSpPr>
                <p:nvPr/>
              </p:nvSpPr>
              <p:spPr bwMode="auto">
                <a:xfrm>
                  <a:off x="4457" y="170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44" name="Group 371"/>
              <p:cNvGrpSpPr>
                <a:grpSpLocks/>
              </p:cNvGrpSpPr>
              <p:nvPr/>
            </p:nvGrpSpPr>
            <p:grpSpPr bwMode="auto">
              <a:xfrm>
                <a:off x="4420" y="1708"/>
                <a:ext cx="111" cy="40"/>
                <a:chOff x="4420" y="1708"/>
                <a:chExt cx="111" cy="40"/>
              </a:xfrm>
            </p:grpSpPr>
            <p:sp>
              <p:nvSpPr>
                <p:cNvPr id="1345" name="Line 372"/>
                <p:cNvSpPr>
                  <a:spLocks noChangeShapeType="1"/>
                </p:cNvSpPr>
                <p:nvPr/>
              </p:nvSpPr>
              <p:spPr bwMode="auto">
                <a:xfrm>
                  <a:off x="4420" y="174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" name="Line 373"/>
                <p:cNvSpPr>
                  <a:spLocks noChangeShapeType="1"/>
                </p:cNvSpPr>
                <p:nvPr/>
              </p:nvSpPr>
              <p:spPr bwMode="auto">
                <a:xfrm>
                  <a:off x="4497" y="170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7" name="Line 374"/>
                <p:cNvSpPr>
                  <a:spLocks noChangeShapeType="1"/>
                </p:cNvSpPr>
                <p:nvPr/>
              </p:nvSpPr>
              <p:spPr bwMode="auto">
                <a:xfrm flipV="1">
                  <a:off x="4457" y="1707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" name="Group 375"/>
            <p:cNvGrpSpPr>
              <a:grpSpLocks/>
            </p:cNvGrpSpPr>
            <p:nvPr/>
          </p:nvGrpSpPr>
          <p:grpSpPr bwMode="auto">
            <a:xfrm>
              <a:off x="4666" y="1472"/>
              <a:ext cx="209" cy="96"/>
              <a:chOff x="4666" y="1472"/>
              <a:chExt cx="209" cy="96"/>
            </a:xfrm>
          </p:grpSpPr>
          <p:sp>
            <p:nvSpPr>
              <p:cNvPr id="1325" name="Oval 376"/>
              <p:cNvSpPr>
                <a:spLocks noChangeArrowheads="1"/>
              </p:cNvSpPr>
              <p:nvPr/>
            </p:nvSpPr>
            <p:spPr bwMode="auto">
              <a:xfrm>
                <a:off x="4668" y="1515"/>
                <a:ext cx="208" cy="54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26" name="Line 377"/>
              <p:cNvSpPr>
                <a:spLocks noChangeShapeType="1"/>
              </p:cNvSpPr>
              <p:nvPr/>
            </p:nvSpPr>
            <p:spPr bwMode="auto">
              <a:xfrm>
                <a:off x="4668" y="1511"/>
                <a:ext cx="1" cy="3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7" name="Line 378"/>
              <p:cNvSpPr>
                <a:spLocks noChangeShapeType="1"/>
              </p:cNvSpPr>
              <p:nvPr/>
            </p:nvSpPr>
            <p:spPr bwMode="auto">
              <a:xfrm>
                <a:off x="4876" y="1511"/>
                <a:ext cx="1" cy="3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8" name="Rectangle 379"/>
              <p:cNvSpPr>
                <a:spLocks noChangeArrowheads="1"/>
              </p:cNvSpPr>
              <p:nvPr/>
            </p:nvSpPr>
            <p:spPr bwMode="auto">
              <a:xfrm>
                <a:off x="4668" y="1511"/>
                <a:ext cx="206" cy="33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29" name="Oval 380"/>
              <p:cNvSpPr>
                <a:spLocks noChangeArrowheads="1"/>
              </p:cNvSpPr>
              <p:nvPr/>
            </p:nvSpPr>
            <p:spPr bwMode="auto">
              <a:xfrm>
                <a:off x="4666" y="1472"/>
                <a:ext cx="208" cy="63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330" name="Group 381"/>
              <p:cNvGrpSpPr>
                <a:grpSpLocks/>
              </p:cNvGrpSpPr>
              <p:nvPr/>
            </p:nvGrpSpPr>
            <p:grpSpPr bwMode="auto">
              <a:xfrm>
                <a:off x="4716" y="1486"/>
                <a:ext cx="102" cy="36"/>
                <a:chOff x="4716" y="1486"/>
                <a:chExt cx="102" cy="36"/>
              </a:xfrm>
            </p:grpSpPr>
            <p:sp>
              <p:nvSpPr>
                <p:cNvPr id="1335" name="Line 382"/>
                <p:cNvSpPr>
                  <a:spLocks noChangeShapeType="1"/>
                </p:cNvSpPr>
                <p:nvPr/>
              </p:nvSpPr>
              <p:spPr bwMode="auto">
                <a:xfrm flipV="1">
                  <a:off x="4716" y="1484"/>
                  <a:ext cx="37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6" name="Line 383"/>
                <p:cNvSpPr>
                  <a:spLocks noChangeShapeType="1"/>
                </p:cNvSpPr>
                <p:nvPr/>
              </p:nvSpPr>
              <p:spPr bwMode="auto">
                <a:xfrm>
                  <a:off x="4787" y="1522"/>
                  <a:ext cx="3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7" name="Line 384"/>
                <p:cNvSpPr>
                  <a:spLocks noChangeShapeType="1"/>
                </p:cNvSpPr>
                <p:nvPr/>
              </p:nvSpPr>
              <p:spPr bwMode="auto">
                <a:xfrm>
                  <a:off x="4750" y="1486"/>
                  <a:ext cx="38" cy="3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1" name="Group 385"/>
              <p:cNvGrpSpPr>
                <a:grpSpLocks/>
              </p:cNvGrpSpPr>
              <p:nvPr/>
            </p:nvGrpSpPr>
            <p:grpSpPr bwMode="auto">
              <a:xfrm>
                <a:off x="4716" y="1485"/>
                <a:ext cx="102" cy="36"/>
                <a:chOff x="4716" y="1485"/>
                <a:chExt cx="102" cy="36"/>
              </a:xfrm>
            </p:grpSpPr>
            <p:sp>
              <p:nvSpPr>
                <p:cNvPr id="1332" name="Line 386"/>
                <p:cNvSpPr>
                  <a:spLocks noChangeShapeType="1"/>
                </p:cNvSpPr>
                <p:nvPr/>
              </p:nvSpPr>
              <p:spPr bwMode="auto">
                <a:xfrm>
                  <a:off x="4716" y="1521"/>
                  <a:ext cx="37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3" name="Line 387"/>
                <p:cNvSpPr>
                  <a:spLocks noChangeShapeType="1"/>
                </p:cNvSpPr>
                <p:nvPr/>
              </p:nvSpPr>
              <p:spPr bwMode="auto">
                <a:xfrm>
                  <a:off x="4787" y="1485"/>
                  <a:ext cx="3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4" name="Line 388"/>
                <p:cNvSpPr>
                  <a:spLocks noChangeShapeType="1"/>
                </p:cNvSpPr>
                <p:nvPr/>
              </p:nvSpPr>
              <p:spPr bwMode="auto">
                <a:xfrm flipV="1">
                  <a:off x="4750" y="1484"/>
                  <a:ext cx="38" cy="38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" name="Group 389"/>
            <p:cNvGrpSpPr>
              <a:grpSpLocks/>
            </p:cNvGrpSpPr>
            <p:nvPr/>
          </p:nvGrpSpPr>
          <p:grpSpPr bwMode="auto">
            <a:xfrm>
              <a:off x="4720" y="1693"/>
              <a:ext cx="227" cy="107"/>
              <a:chOff x="4720" y="1693"/>
              <a:chExt cx="227" cy="107"/>
            </a:xfrm>
          </p:grpSpPr>
          <p:sp>
            <p:nvSpPr>
              <p:cNvPr id="1312" name="Oval 390"/>
              <p:cNvSpPr>
                <a:spLocks noChangeArrowheads="1"/>
              </p:cNvSpPr>
              <p:nvPr/>
            </p:nvSpPr>
            <p:spPr bwMode="auto">
              <a:xfrm>
                <a:off x="4722" y="174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13" name="Line 391"/>
              <p:cNvSpPr>
                <a:spLocks noChangeShapeType="1"/>
              </p:cNvSpPr>
              <p:nvPr/>
            </p:nvSpPr>
            <p:spPr bwMode="auto">
              <a:xfrm>
                <a:off x="4722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4" name="Line 392"/>
              <p:cNvSpPr>
                <a:spLocks noChangeShapeType="1"/>
              </p:cNvSpPr>
              <p:nvPr/>
            </p:nvSpPr>
            <p:spPr bwMode="auto">
              <a:xfrm>
                <a:off x="4948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5" name="Rectangle 393"/>
              <p:cNvSpPr>
                <a:spLocks noChangeArrowheads="1"/>
              </p:cNvSpPr>
              <p:nvPr/>
            </p:nvSpPr>
            <p:spPr bwMode="auto">
              <a:xfrm>
                <a:off x="4722" y="173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16" name="Oval 394"/>
              <p:cNvSpPr>
                <a:spLocks noChangeArrowheads="1"/>
              </p:cNvSpPr>
              <p:nvPr/>
            </p:nvSpPr>
            <p:spPr bwMode="auto">
              <a:xfrm>
                <a:off x="4720" y="169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317" name="Group 395"/>
              <p:cNvGrpSpPr>
                <a:grpSpLocks/>
              </p:cNvGrpSpPr>
              <p:nvPr/>
            </p:nvGrpSpPr>
            <p:grpSpPr bwMode="auto">
              <a:xfrm>
                <a:off x="4774" y="1708"/>
                <a:ext cx="111" cy="40"/>
                <a:chOff x="4774" y="1708"/>
                <a:chExt cx="111" cy="40"/>
              </a:xfrm>
            </p:grpSpPr>
            <p:sp>
              <p:nvSpPr>
                <p:cNvPr id="1322" name="Line 396"/>
                <p:cNvSpPr>
                  <a:spLocks noChangeShapeType="1"/>
                </p:cNvSpPr>
                <p:nvPr/>
              </p:nvSpPr>
              <p:spPr bwMode="auto">
                <a:xfrm flipV="1">
                  <a:off x="4774" y="170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3" name="Line 397"/>
                <p:cNvSpPr>
                  <a:spLocks noChangeShapeType="1"/>
                </p:cNvSpPr>
                <p:nvPr/>
              </p:nvSpPr>
              <p:spPr bwMode="auto">
                <a:xfrm>
                  <a:off x="4851" y="174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4" name="Line 398"/>
                <p:cNvSpPr>
                  <a:spLocks noChangeShapeType="1"/>
                </p:cNvSpPr>
                <p:nvPr/>
              </p:nvSpPr>
              <p:spPr bwMode="auto">
                <a:xfrm>
                  <a:off x="4811" y="170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18" name="Group 399"/>
              <p:cNvGrpSpPr>
                <a:grpSpLocks/>
              </p:cNvGrpSpPr>
              <p:nvPr/>
            </p:nvGrpSpPr>
            <p:grpSpPr bwMode="auto">
              <a:xfrm>
                <a:off x="4774" y="1708"/>
                <a:ext cx="111" cy="40"/>
                <a:chOff x="4774" y="1708"/>
                <a:chExt cx="111" cy="40"/>
              </a:xfrm>
            </p:grpSpPr>
            <p:sp>
              <p:nvSpPr>
                <p:cNvPr id="1319" name="Line 400"/>
                <p:cNvSpPr>
                  <a:spLocks noChangeShapeType="1"/>
                </p:cNvSpPr>
                <p:nvPr/>
              </p:nvSpPr>
              <p:spPr bwMode="auto">
                <a:xfrm>
                  <a:off x="4774" y="174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0" name="Line 401"/>
                <p:cNvSpPr>
                  <a:spLocks noChangeShapeType="1"/>
                </p:cNvSpPr>
                <p:nvPr/>
              </p:nvSpPr>
              <p:spPr bwMode="auto">
                <a:xfrm>
                  <a:off x="4851" y="170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1" name="Line 402"/>
                <p:cNvSpPr>
                  <a:spLocks noChangeShapeType="1"/>
                </p:cNvSpPr>
                <p:nvPr/>
              </p:nvSpPr>
              <p:spPr bwMode="auto">
                <a:xfrm flipV="1">
                  <a:off x="4811" y="1707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8" name="Group 403"/>
            <p:cNvGrpSpPr>
              <a:grpSpLocks/>
            </p:cNvGrpSpPr>
            <p:nvPr/>
          </p:nvGrpSpPr>
          <p:grpSpPr bwMode="auto">
            <a:xfrm>
              <a:off x="3832" y="1529"/>
              <a:ext cx="219" cy="99"/>
              <a:chOff x="3832" y="1529"/>
              <a:chExt cx="219" cy="99"/>
            </a:xfrm>
          </p:grpSpPr>
          <p:sp>
            <p:nvSpPr>
              <p:cNvPr id="1299" name="Oval 404"/>
              <p:cNvSpPr>
                <a:spLocks noChangeArrowheads="1"/>
              </p:cNvSpPr>
              <p:nvPr/>
            </p:nvSpPr>
            <p:spPr bwMode="auto">
              <a:xfrm>
                <a:off x="3834" y="1573"/>
                <a:ext cx="218" cy="5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00" name="Line 405"/>
              <p:cNvSpPr>
                <a:spLocks noChangeShapeType="1"/>
              </p:cNvSpPr>
              <p:nvPr/>
            </p:nvSpPr>
            <p:spPr bwMode="auto">
              <a:xfrm>
                <a:off x="3834" y="1569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1" name="Line 406"/>
              <p:cNvSpPr>
                <a:spLocks noChangeShapeType="1"/>
              </p:cNvSpPr>
              <p:nvPr/>
            </p:nvSpPr>
            <p:spPr bwMode="auto">
              <a:xfrm>
                <a:off x="4052" y="1569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2" name="Rectangle 407"/>
              <p:cNvSpPr>
                <a:spLocks noChangeArrowheads="1"/>
              </p:cNvSpPr>
              <p:nvPr/>
            </p:nvSpPr>
            <p:spPr bwMode="auto">
              <a:xfrm>
                <a:off x="3834" y="1569"/>
                <a:ext cx="216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03" name="Oval 408"/>
              <p:cNvSpPr>
                <a:spLocks noChangeArrowheads="1"/>
              </p:cNvSpPr>
              <p:nvPr/>
            </p:nvSpPr>
            <p:spPr bwMode="auto">
              <a:xfrm>
                <a:off x="3832" y="1529"/>
                <a:ext cx="218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304" name="Group 409"/>
              <p:cNvGrpSpPr>
                <a:grpSpLocks/>
              </p:cNvGrpSpPr>
              <p:nvPr/>
            </p:nvGrpSpPr>
            <p:grpSpPr bwMode="auto">
              <a:xfrm>
                <a:off x="3884" y="1543"/>
                <a:ext cx="107" cy="37"/>
                <a:chOff x="3884" y="1543"/>
                <a:chExt cx="107" cy="37"/>
              </a:xfrm>
            </p:grpSpPr>
            <p:sp>
              <p:nvSpPr>
                <p:cNvPr id="1309" name="Line 410"/>
                <p:cNvSpPr>
                  <a:spLocks noChangeShapeType="1"/>
                </p:cNvSpPr>
                <p:nvPr/>
              </p:nvSpPr>
              <p:spPr bwMode="auto">
                <a:xfrm flipV="1">
                  <a:off x="3884" y="1541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10" name="Line 411"/>
                <p:cNvSpPr>
                  <a:spLocks noChangeShapeType="1"/>
                </p:cNvSpPr>
                <p:nvPr/>
              </p:nvSpPr>
              <p:spPr bwMode="auto">
                <a:xfrm>
                  <a:off x="3959" y="1581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11" name="Line 412"/>
                <p:cNvSpPr>
                  <a:spLocks noChangeShapeType="1"/>
                </p:cNvSpPr>
                <p:nvPr/>
              </p:nvSpPr>
              <p:spPr bwMode="auto">
                <a:xfrm>
                  <a:off x="3920" y="1544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05" name="Group 413"/>
              <p:cNvGrpSpPr>
                <a:grpSpLocks/>
              </p:cNvGrpSpPr>
              <p:nvPr/>
            </p:nvGrpSpPr>
            <p:grpSpPr bwMode="auto">
              <a:xfrm>
                <a:off x="3884" y="1543"/>
                <a:ext cx="107" cy="37"/>
                <a:chOff x="3884" y="1543"/>
                <a:chExt cx="107" cy="37"/>
              </a:xfrm>
            </p:grpSpPr>
            <p:sp>
              <p:nvSpPr>
                <p:cNvPr id="1306" name="Line 414"/>
                <p:cNvSpPr>
                  <a:spLocks noChangeShapeType="1"/>
                </p:cNvSpPr>
                <p:nvPr/>
              </p:nvSpPr>
              <p:spPr bwMode="auto">
                <a:xfrm>
                  <a:off x="3884" y="1580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07" name="Line 415"/>
                <p:cNvSpPr>
                  <a:spLocks noChangeShapeType="1"/>
                </p:cNvSpPr>
                <p:nvPr/>
              </p:nvSpPr>
              <p:spPr bwMode="auto">
                <a:xfrm>
                  <a:off x="3959" y="1543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08" name="Line 416"/>
                <p:cNvSpPr>
                  <a:spLocks noChangeShapeType="1"/>
                </p:cNvSpPr>
                <p:nvPr/>
              </p:nvSpPr>
              <p:spPr bwMode="auto">
                <a:xfrm flipV="1">
                  <a:off x="3920" y="1541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9" name="Group 417"/>
            <p:cNvGrpSpPr>
              <a:grpSpLocks/>
            </p:cNvGrpSpPr>
            <p:nvPr/>
          </p:nvGrpSpPr>
          <p:grpSpPr bwMode="auto">
            <a:xfrm>
              <a:off x="3639" y="2253"/>
              <a:ext cx="219" cy="99"/>
              <a:chOff x="3639" y="2253"/>
              <a:chExt cx="219" cy="99"/>
            </a:xfrm>
          </p:grpSpPr>
          <p:sp>
            <p:nvSpPr>
              <p:cNvPr id="1286" name="Oval 418"/>
              <p:cNvSpPr>
                <a:spLocks noChangeArrowheads="1"/>
              </p:cNvSpPr>
              <p:nvPr/>
            </p:nvSpPr>
            <p:spPr bwMode="auto">
              <a:xfrm>
                <a:off x="3641" y="2297"/>
                <a:ext cx="218" cy="5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87" name="Line 419"/>
              <p:cNvSpPr>
                <a:spLocks noChangeShapeType="1"/>
              </p:cNvSpPr>
              <p:nvPr/>
            </p:nvSpPr>
            <p:spPr bwMode="auto">
              <a:xfrm>
                <a:off x="3641" y="2293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8" name="Line 420"/>
              <p:cNvSpPr>
                <a:spLocks noChangeShapeType="1"/>
              </p:cNvSpPr>
              <p:nvPr/>
            </p:nvSpPr>
            <p:spPr bwMode="auto">
              <a:xfrm>
                <a:off x="3859" y="2293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9" name="Rectangle 421"/>
              <p:cNvSpPr>
                <a:spLocks noChangeArrowheads="1"/>
              </p:cNvSpPr>
              <p:nvPr/>
            </p:nvSpPr>
            <p:spPr bwMode="auto">
              <a:xfrm>
                <a:off x="3641" y="2293"/>
                <a:ext cx="216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90" name="Oval 422"/>
              <p:cNvSpPr>
                <a:spLocks noChangeArrowheads="1"/>
              </p:cNvSpPr>
              <p:nvPr/>
            </p:nvSpPr>
            <p:spPr bwMode="auto">
              <a:xfrm>
                <a:off x="3639" y="2253"/>
                <a:ext cx="218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291" name="Group 423"/>
              <p:cNvGrpSpPr>
                <a:grpSpLocks/>
              </p:cNvGrpSpPr>
              <p:nvPr/>
            </p:nvGrpSpPr>
            <p:grpSpPr bwMode="auto">
              <a:xfrm>
                <a:off x="3691" y="2267"/>
                <a:ext cx="107" cy="37"/>
                <a:chOff x="3691" y="2267"/>
                <a:chExt cx="107" cy="37"/>
              </a:xfrm>
            </p:grpSpPr>
            <p:sp>
              <p:nvSpPr>
                <p:cNvPr id="1296" name="Line 424"/>
                <p:cNvSpPr>
                  <a:spLocks noChangeShapeType="1"/>
                </p:cNvSpPr>
                <p:nvPr/>
              </p:nvSpPr>
              <p:spPr bwMode="auto">
                <a:xfrm flipV="1">
                  <a:off x="3691" y="2265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" name="Line 425"/>
                <p:cNvSpPr>
                  <a:spLocks noChangeShapeType="1"/>
                </p:cNvSpPr>
                <p:nvPr/>
              </p:nvSpPr>
              <p:spPr bwMode="auto">
                <a:xfrm>
                  <a:off x="3766" y="2305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8" name="Line 426"/>
                <p:cNvSpPr>
                  <a:spLocks noChangeShapeType="1"/>
                </p:cNvSpPr>
                <p:nvPr/>
              </p:nvSpPr>
              <p:spPr bwMode="auto">
                <a:xfrm>
                  <a:off x="3727" y="2268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92" name="Group 427"/>
              <p:cNvGrpSpPr>
                <a:grpSpLocks/>
              </p:cNvGrpSpPr>
              <p:nvPr/>
            </p:nvGrpSpPr>
            <p:grpSpPr bwMode="auto">
              <a:xfrm>
                <a:off x="3691" y="2267"/>
                <a:ext cx="107" cy="37"/>
                <a:chOff x="3691" y="2267"/>
                <a:chExt cx="107" cy="37"/>
              </a:xfrm>
            </p:grpSpPr>
            <p:sp>
              <p:nvSpPr>
                <p:cNvPr id="1293" name="Line 428"/>
                <p:cNvSpPr>
                  <a:spLocks noChangeShapeType="1"/>
                </p:cNvSpPr>
                <p:nvPr/>
              </p:nvSpPr>
              <p:spPr bwMode="auto">
                <a:xfrm>
                  <a:off x="3691" y="2304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" name="Line 429"/>
                <p:cNvSpPr>
                  <a:spLocks noChangeShapeType="1"/>
                </p:cNvSpPr>
                <p:nvPr/>
              </p:nvSpPr>
              <p:spPr bwMode="auto">
                <a:xfrm>
                  <a:off x="3766" y="2267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" name="Line 430"/>
                <p:cNvSpPr>
                  <a:spLocks noChangeShapeType="1"/>
                </p:cNvSpPr>
                <p:nvPr/>
              </p:nvSpPr>
              <p:spPr bwMode="auto">
                <a:xfrm flipV="1">
                  <a:off x="3727" y="2266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140" name="Line 431"/>
            <p:cNvSpPr>
              <a:spLocks noChangeShapeType="1"/>
            </p:cNvSpPr>
            <p:nvPr/>
          </p:nvSpPr>
          <p:spPr bwMode="auto">
            <a:xfrm flipV="1">
              <a:off x="4396" y="2522"/>
              <a:ext cx="143" cy="27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" name="Line 432"/>
            <p:cNvSpPr>
              <a:spLocks noChangeShapeType="1"/>
            </p:cNvSpPr>
            <p:nvPr/>
          </p:nvSpPr>
          <p:spPr bwMode="auto">
            <a:xfrm>
              <a:off x="4474" y="2358"/>
              <a:ext cx="103" cy="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Line 433"/>
            <p:cNvSpPr>
              <a:spLocks noChangeShapeType="1"/>
            </p:cNvSpPr>
            <p:nvPr/>
          </p:nvSpPr>
          <p:spPr bwMode="auto">
            <a:xfrm>
              <a:off x="4535" y="2308"/>
              <a:ext cx="17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" name="Line 434"/>
            <p:cNvSpPr>
              <a:spLocks noChangeShapeType="1"/>
            </p:cNvSpPr>
            <p:nvPr/>
          </p:nvSpPr>
          <p:spPr bwMode="auto">
            <a:xfrm flipV="1">
              <a:off x="4684" y="2361"/>
              <a:ext cx="85" cy="6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4" name="Line 435"/>
            <p:cNvSpPr>
              <a:spLocks noChangeShapeType="1"/>
            </p:cNvSpPr>
            <p:nvPr/>
          </p:nvSpPr>
          <p:spPr bwMode="auto">
            <a:xfrm>
              <a:off x="3864" y="2312"/>
              <a:ext cx="42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45" name="Group 436"/>
            <p:cNvGrpSpPr>
              <a:grpSpLocks/>
            </p:cNvGrpSpPr>
            <p:nvPr/>
          </p:nvGrpSpPr>
          <p:grpSpPr bwMode="auto">
            <a:xfrm>
              <a:off x="3390" y="1979"/>
              <a:ext cx="208" cy="223"/>
              <a:chOff x="3390" y="1979"/>
              <a:chExt cx="208" cy="223"/>
            </a:xfrm>
          </p:grpSpPr>
          <p:pic>
            <p:nvPicPr>
              <p:cNvPr id="1284" name="Picture 43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390" y="1979"/>
                <a:ext cx="195" cy="19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285" name="Picture 43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21" y="2038"/>
                <a:ext cx="178" cy="16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1146" name="Group 439"/>
            <p:cNvGrpSpPr>
              <a:grpSpLocks/>
            </p:cNvGrpSpPr>
            <p:nvPr/>
          </p:nvGrpSpPr>
          <p:grpSpPr bwMode="auto">
            <a:xfrm>
              <a:off x="3418" y="2211"/>
              <a:ext cx="138" cy="193"/>
              <a:chOff x="3418" y="2211"/>
              <a:chExt cx="138" cy="193"/>
            </a:xfrm>
          </p:grpSpPr>
          <p:pic>
            <p:nvPicPr>
              <p:cNvPr id="1267" name="Picture 440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458" y="2272"/>
                <a:ext cx="92" cy="1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268" name="Freeform 441"/>
              <p:cNvSpPr>
                <a:spLocks noChangeArrowheads="1"/>
              </p:cNvSpPr>
              <p:nvPr/>
            </p:nvSpPr>
            <p:spPr bwMode="auto">
              <a:xfrm>
                <a:off x="3455" y="2221"/>
                <a:ext cx="25" cy="29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" name="Freeform 442"/>
              <p:cNvSpPr>
                <a:spLocks noChangeArrowheads="1"/>
              </p:cNvSpPr>
              <p:nvPr/>
            </p:nvSpPr>
            <p:spPr bwMode="auto">
              <a:xfrm>
                <a:off x="3497" y="2220"/>
                <a:ext cx="17" cy="23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0" name="Freeform 443"/>
              <p:cNvSpPr>
                <a:spLocks noChangeArrowheads="1"/>
              </p:cNvSpPr>
              <p:nvPr/>
            </p:nvSpPr>
            <p:spPr bwMode="auto">
              <a:xfrm>
                <a:off x="3439" y="2215"/>
                <a:ext cx="41" cy="48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" name="Freeform 444"/>
              <p:cNvSpPr>
                <a:spLocks noChangeArrowheads="1"/>
              </p:cNvSpPr>
              <p:nvPr/>
            </p:nvSpPr>
            <p:spPr bwMode="auto">
              <a:xfrm>
                <a:off x="3497" y="2213"/>
                <a:ext cx="36" cy="32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2" name="Freeform 445"/>
              <p:cNvSpPr>
                <a:spLocks noChangeArrowheads="1"/>
              </p:cNvSpPr>
              <p:nvPr/>
            </p:nvSpPr>
            <p:spPr bwMode="auto">
              <a:xfrm>
                <a:off x="3424" y="2228"/>
                <a:ext cx="14" cy="29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3" name="Freeform 446"/>
              <p:cNvSpPr>
                <a:spLocks noChangeArrowheads="1"/>
              </p:cNvSpPr>
              <p:nvPr/>
            </p:nvSpPr>
            <p:spPr bwMode="auto">
              <a:xfrm>
                <a:off x="3526" y="2211"/>
                <a:ext cx="31" cy="39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4" name="Freeform 447"/>
              <p:cNvSpPr>
                <a:spLocks noChangeArrowheads="1"/>
              </p:cNvSpPr>
              <p:nvPr/>
            </p:nvSpPr>
            <p:spPr bwMode="auto">
              <a:xfrm>
                <a:off x="3492" y="2257"/>
                <a:ext cx="11" cy="23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5" name="Freeform 448"/>
              <p:cNvSpPr>
                <a:spLocks noChangeArrowheads="1"/>
              </p:cNvSpPr>
              <p:nvPr/>
            </p:nvSpPr>
            <p:spPr bwMode="auto">
              <a:xfrm>
                <a:off x="3487" y="2244"/>
                <a:ext cx="5" cy="12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6" name="Freeform 449"/>
              <p:cNvSpPr>
                <a:spLocks noChangeArrowheads="1"/>
              </p:cNvSpPr>
              <p:nvPr/>
            </p:nvSpPr>
            <p:spPr bwMode="auto">
              <a:xfrm>
                <a:off x="3482" y="2236"/>
                <a:ext cx="5" cy="7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7" name="Freeform 450"/>
              <p:cNvSpPr>
                <a:spLocks noChangeArrowheads="1"/>
              </p:cNvSpPr>
              <p:nvPr/>
            </p:nvSpPr>
            <p:spPr bwMode="auto">
              <a:xfrm>
                <a:off x="3479" y="2230"/>
                <a:ext cx="6" cy="4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8" name="Freeform 451"/>
              <p:cNvSpPr>
                <a:spLocks noChangeArrowheads="1"/>
              </p:cNvSpPr>
              <p:nvPr/>
            </p:nvSpPr>
            <p:spPr bwMode="auto">
              <a:xfrm>
                <a:off x="3448" y="2222"/>
                <a:ext cx="25" cy="29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9" name="Freeform 452"/>
              <p:cNvSpPr>
                <a:spLocks noChangeArrowheads="1"/>
              </p:cNvSpPr>
              <p:nvPr/>
            </p:nvSpPr>
            <p:spPr bwMode="auto">
              <a:xfrm>
                <a:off x="3491" y="2222"/>
                <a:ext cx="17" cy="23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0" name="Freeform 453"/>
              <p:cNvSpPr>
                <a:spLocks noChangeArrowheads="1"/>
              </p:cNvSpPr>
              <p:nvPr/>
            </p:nvSpPr>
            <p:spPr bwMode="auto">
              <a:xfrm>
                <a:off x="3432" y="2217"/>
                <a:ext cx="40" cy="48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1" name="Freeform 454"/>
              <p:cNvSpPr>
                <a:spLocks noChangeArrowheads="1"/>
              </p:cNvSpPr>
              <p:nvPr/>
            </p:nvSpPr>
            <p:spPr bwMode="auto">
              <a:xfrm>
                <a:off x="3489" y="2215"/>
                <a:ext cx="36" cy="32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2" name="Freeform 455"/>
              <p:cNvSpPr>
                <a:spLocks noChangeArrowheads="1"/>
              </p:cNvSpPr>
              <p:nvPr/>
            </p:nvSpPr>
            <p:spPr bwMode="auto">
              <a:xfrm>
                <a:off x="3418" y="2233"/>
                <a:ext cx="14" cy="29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3" name="Freeform 456"/>
              <p:cNvSpPr>
                <a:spLocks noChangeArrowheads="1"/>
              </p:cNvSpPr>
              <p:nvPr/>
            </p:nvSpPr>
            <p:spPr bwMode="auto">
              <a:xfrm>
                <a:off x="3519" y="2213"/>
                <a:ext cx="31" cy="39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1027" name="Object 457"/>
            <p:cNvGraphicFramePr>
              <a:graphicFrameLocks noChangeAspect="1"/>
            </p:cNvGraphicFramePr>
            <p:nvPr/>
          </p:nvGraphicFramePr>
          <p:xfrm>
            <a:off x="3660" y="2006"/>
            <a:ext cx="207" cy="173"/>
          </p:xfrm>
          <a:graphic>
            <a:graphicData uri="http://schemas.openxmlformats.org/presentationml/2006/ole">
              <p:oleObj spid="_x0000_s1027" r:id="rId9" imgW="1305000" imgH="1085760" progId="">
                <p:embed/>
              </p:oleObj>
            </a:graphicData>
          </a:graphic>
        </p:graphicFrame>
        <p:sp>
          <p:nvSpPr>
            <p:cNvPr id="1147" name="Line 458"/>
            <p:cNvSpPr>
              <a:spLocks noChangeShapeType="1"/>
            </p:cNvSpPr>
            <p:nvPr/>
          </p:nvSpPr>
          <p:spPr bwMode="auto">
            <a:xfrm>
              <a:off x="4050" y="1586"/>
              <a:ext cx="321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8" name="Line 459"/>
            <p:cNvSpPr>
              <a:spLocks noChangeShapeType="1"/>
            </p:cNvSpPr>
            <p:nvPr/>
          </p:nvSpPr>
          <p:spPr bwMode="auto">
            <a:xfrm>
              <a:off x="3777" y="1478"/>
              <a:ext cx="96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9" name="Freeform 460"/>
            <p:cNvSpPr>
              <a:spLocks noChangeArrowheads="1"/>
            </p:cNvSpPr>
            <p:nvPr/>
          </p:nvSpPr>
          <p:spPr bwMode="auto">
            <a:xfrm>
              <a:off x="3348" y="2742"/>
              <a:ext cx="1877" cy="917"/>
            </a:xfrm>
            <a:custGeom>
              <a:avLst/>
              <a:gdLst>
                <a:gd name="T0" fmla="*/ 889 w 1877"/>
                <a:gd name="T1" fmla="*/ 23 h 917"/>
                <a:gd name="T2" fmla="*/ 692 w 1877"/>
                <a:gd name="T3" fmla="*/ 109 h 917"/>
                <a:gd name="T4" fmla="*/ 415 w 1877"/>
                <a:gd name="T5" fmla="*/ 91 h 917"/>
                <a:gd name="T6" fmla="*/ 112 w 1877"/>
                <a:gd name="T7" fmla="*/ 170 h 917"/>
                <a:gd name="T8" fmla="*/ 50 w 1877"/>
                <a:gd name="T9" fmla="*/ 353 h 917"/>
                <a:gd name="T10" fmla="*/ 14 w 1877"/>
                <a:gd name="T11" fmla="*/ 528 h 917"/>
                <a:gd name="T12" fmla="*/ 139 w 1877"/>
                <a:gd name="T13" fmla="*/ 650 h 917"/>
                <a:gd name="T14" fmla="*/ 505 w 1877"/>
                <a:gd name="T15" fmla="*/ 781 h 917"/>
                <a:gd name="T16" fmla="*/ 933 w 1877"/>
                <a:gd name="T17" fmla="*/ 886 h 917"/>
                <a:gd name="T18" fmla="*/ 1370 w 1877"/>
                <a:gd name="T19" fmla="*/ 901 h 917"/>
                <a:gd name="T20" fmla="*/ 1676 w 1877"/>
                <a:gd name="T21" fmla="*/ 793 h 917"/>
                <a:gd name="T22" fmla="*/ 1860 w 1877"/>
                <a:gd name="T23" fmla="*/ 624 h 917"/>
                <a:gd name="T24" fmla="*/ 1776 w 1877"/>
                <a:gd name="T25" fmla="*/ 219 h 917"/>
                <a:gd name="T26" fmla="*/ 1503 w 1877"/>
                <a:gd name="T27" fmla="*/ 100 h 917"/>
                <a:gd name="T28" fmla="*/ 1200 w 1877"/>
                <a:gd name="T29" fmla="*/ 13 h 917"/>
                <a:gd name="T30" fmla="*/ 889 w 1877"/>
                <a:gd name="T31" fmla="*/ 23 h 9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17"/>
                <a:gd name="T50" fmla="*/ 1877 w 1877"/>
                <a:gd name="T51" fmla="*/ 917 h 9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7" h="917">
                  <a:moveTo>
                    <a:pt x="889" y="23"/>
                  </a:moveTo>
                  <a:cubicBezTo>
                    <a:pt x="804" y="39"/>
                    <a:pt x="771" y="98"/>
                    <a:pt x="692" y="109"/>
                  </a:cubicBezTo>
                  <a:cubicBezTo>
                    <a:pt x="613" y="120"/>
                    <a:pt x="511" y="81"/>
                    <a:pt x="415" y="91"/>
                  </a:cubicBezTo>
                  <a:cubicBezTo>
                    <a:pt x="319" y="101"/>
                    <a:pt x="174" y="126"/>
                    <a:pt x="112" y="170"/>
                  </a:cubicBezTo>
                  <a:cubicBezTo>
                    <a:pt x="51" y="214"/>
                    <a:pt x="66" y="294"/>
                    <a:pt x="50" y="353"/>
                  </a:cubicBezTo>
                  <a:cubicBezTo>
                    <a:pt x="34" y="412"/>
                    <a:pt x="0" y="479"/>
                    <a:pt x="14" y="528"/>
                  </a:cubicBezTo>
                  <a:cubicBezTo>
                    <a:pt x="29" y="577"/>
                    <a:pt x="57" y="608"/>
                    <a:pt x="139" y="650"/>
                  </a:cubicBezTo>
                  <a:cubicBezTo>
                    <a:pt x="221" y="692"/>
                    <a:pt x="372" y="742"/>
                    <a:pt x="505" y="781"/>
                  </a:cubicBezTo>
                  <a:cubicBezTo>
                    <a:pt x="638" y="820"/>
                    <a:pt x="789" y="866"/>
                    <a:pt x="933" y="886"/>
                  </a:cubicBezTo>
                  <a:cubicBezTo>
                    <a:pt x="1077" y="906"/>
                    <a:pt x="1246" y="917"/>
                    <a:pt x="1370" y="901"/>
                  </a:cubicBezTo>
                  <a:cubicBezTo>
                    <a:pt x="1494" y="885"/>
                    <a:pt x="1594" y="839"/>
                    <a:pt x="1676" y="793"/>
                  </a:cubicBezTo>
                  <a:cubicBezTo>
                    <a:pt x="1758" y="747"/>
                    <a:pt x="1843" y="720"/>
                    <a:pt x="1860" y="624"/>
                  </a:cubicBezTo>
                  <a:cubicBezTo>
                    <a:pt x="1877" y="528"/>
                    <a:pt x="1835" y="306"/>
                    <a:pt x="1776" y="219"/>
                  </a:cubicBezTo>
                  <a:cubicBezTo>
                    <a:pt x="1717" y="132"/>
                    <a:pt x="1599" y="134"/>
                    <a:pt x="1503" y="100"/>
                  </a:cubicBezTo>
                  <a:cubicBezTo>
                    <a:pt x="1407" y="66"/>
                    <a:pt x="1302" y="26"/>
                    <a:pt x="1200" y="13"/>
                  </a:cubicBezTo>
                  <a:cubicBezTo>
                    <a:pt x="1098" y="0"/>
                    <a:pt x="974" y="7"/>
                    <a:pt x="889" y="23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0" name="Line 461"/>
            <p:cNvSpPr>
              <a:spLocks noChangeShapeType="1"/>
            </p:cNvSpPr>
            <p:nvPr/>
          </p:nvSpPr>
          <p:spPr bwMode="auto">
            <a:xfrm flipV="1">
              <a:off x="4878" y="3084"/>
              <a:ext cx="88" cy="33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51" name="Group 462"/>
            <p:cNvGrpSpPr>
              <a:grpSpLocks/>
            </p:cNvGrpSpPr>
            <p:nvPr/>
          </p:nvGrpSpPr>
          <p:grpSpPr bwMode="auto">
            <a:xfrm>
              <a:off x="4702" y="3292"/>
              <a:ext cx="124" cy="229"/>
              <a:chOff x="4702" y="3292"/>
              <a:chExt cx="124" cy="229"/>
            </a:xfrm>
          </p:grpSpPr>
          <p:sp>
            <p:nvSpPr>
              <p:cNvPr id="1259" name="AutoShape 463"/>
              <p:cNvSpPr>
                <a:spLocks noChangeArrowheads="1"/>
              </p:cNvSpPr>
              <p:nvPr/>
            </p:nvSpPr>
            <p:spPr bwMode="auto">
              <a:xfrm>
                <a:off x="4702" y="3469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60" name="Rectangle 464"/>
              <p:cNvSpPr>
                <a:spLocks noChangeArrowheads="1"/>
              </p:cNvSpPr>
              <p:nvPr/>
            </p:nvSpPr>
            <p:spPr bwMode="auto">
              <a:xfrm>
                <a:off x="4765" y="3293"/>
                <a:ext cx="57" cy="177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61" name="Rectangle 465"/>
              <p:cNvSpPr>
                <a:spLocks noChangeArrowheads="1"/>
              </p:cNvSpPr>
              <p:nvPr/>
            </p:nvSpPr>
            <p:spPr bwMode="auto">
              <a:xfrm>
                <a:off x="4703" y="3344"/>
                <a:ext cx="79" cy="177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62" name="AutoShape 466"/>
              <p:cNvSpPr>
                <a:spLocks noChangeArrowheads="1"/>
              </p:cNvSpPr>
              <p:nvPr/>
            </p:nvSpPr>
            <p:spPr bwMode="auto">
              <a:xfrm>
                <a:off x="4702" y="3292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63" name="Line 467"/>
              <p:cNvSpPr>
                <a:spLocks noChangeShapeType="1"/>
              </p:cNvSpPr>
              <p:nvPr/>
            </p:nvSpPr>
            <p:spPr bwMode="auto">
              <a:xfrm>
                <a:off x="4827" y="3296"/>
                <a:ext cx="1" cy="17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4" name="Line 468"/>
              <p:cNvSpPr>
                <a:spLocks noChangeShapeType="1"/>
              </p:cNvSpPr>
              <p:nvPr/>
            </p:nvSpPr>
            <p:spPr bwMode="auto">
              <a:xfrm flipH="1">
                <a:off x="4781" y="3469"/>
                <a:ext cx="47" cy="5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5" name="Rectangle 469"/>
              <p:cNvSpPr>
                <a:spLocks noChangeArrowheads="1"/>
              </p:cNvSpPr>
              <p:nvPr/>
            </p:nvSpPr>
            <p:spPr bwMode="auto">
              <a:xfrm>
                <a:off x="4713" y="3367"/>
                <a:ext cx="53" cy="102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66" name="Rectangle 470"/>
              <p:cNvSpPr>
                <a:spLocks noChangeArrowheads="1"/>
              </p:cNvSpPr>
              <p:nvPr/>
            </p:nvSpPr>
            <p:spPr bwMode="auto">
              <a:xfrm>
                <a:off x="4720" y="3397"/>
                <a:ext cx="40" cy="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152" name="Line 471"/>
            <p:cNvSpPr>
              <a:spLocks noChangeShapeType="1"/>
            </p:cNvSpPr>
            <p:nvPr/>
          </p:nvSpPr>
          <p:spPr bwMode="auto">
            <a:xfrm>
              <a:off x="4823" y="3409"/>
              <a:ext cx="54" cy="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3" name="Line 472"/>
            <p:cNvSpPr>
              <a:spLocks noChangeShapeType="1"/>
            </p:cNvSpPr>
            <p:nvPr/>
          </p:nvSpPr>
          <p:spPr bwMode="auto">
            <a:xfrm>
              <a:off x="4930" y="3215"/>
              <a:ext cx="7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54" name="Group 473"/>
            <p:cNvGrpSpPr>
              <a:grpSpLocks/>
            </p:cNvGrpSpPr>
            <p:nvPr/>
          </p:nvGrpSpPr>
          <p:grpSpPr bwMode="auto">
            <a:xfrm>
              <a:off x="4701" y="2996"/>
              <a:ext cx="315" cy="147"/>
              <a:chOff x="4701" y="2996"/>
              <a:chExt cx="315" cy="147"/>
            </a:xfrm>
          </p:grpSpPr>
          <p:sp>
            <p:nvSpPr>
              <p:cNvPr id="1246" name="Oval 474"/>
              <p:cNvSpPr>
                <a:spLocks noChangeArrowheads="1"/>
              </p:cNvSpPr>
              <p:nvPr/>
            </p:nvSpPr>
            <p:spPr bwMode="auto">
              <a:xfrm>
                <a:off x="4703" y="3062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47" name="Line 475"/>
              <p:cNvSpPr>
                <a:spLocks noChangeShapeType="1"/>
              </p:cNvSpPr>
              <p:nvPr/>
            </p:nvSpPr>
            <p:spPr bwMode="auto">
              <a:xfrm>
                <a:off x="4703" y="3055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8" name="Line 476"/>
              <p:cNvSpPr>
                <a:spLocks noChangeShapeType="1"/>
              </p:cNvSpPr>
              <p:nvPr/>
            </p:nvSpPr>
            <p:spPr bwMode="auto">
              <a:xfrm>
                <a:off x="5017" y="3055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" name="Rectangle 477"/>
              <p:cNvSpPr>
                <a:spLocks noChangeArrowheads="1"/>
              </p:cNvSpPr>
              <p:nvPr/>
            </p:nvSpPr>
            <p:spPr bwMode="auto">
              <a:xfrm>
                <a:off x="4703" y="3055"/>
                <a:ext cx="311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50" name="Oval 478"/>
              <p:cNvSpPr>
                <a:spLocks noChangeArrowheads="1"/>
              </p:cNvSpPr>
              <p:nvPr/>
            </p:nvSpPr>
            <p:spPr bwMode="auto">
              <a:xfrm>
                <a:off x="4701" y="2996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251" name="Group 479"/>
              <p:cNvGrpSpPr>
                <a:grpSpLocks/>
              </p:cNvGrpSpPr>
              <p:nvPr/>
            </p:nvGrpSpPr>
            <p:grpSpPr bwMode="auto">
              <a:xfrm>
                <a:off x="4776" y="3017"/>
                <a:ext cx="154" cy="55"/>
                <a:chOff x="4776" y="3017"/>
                <a:chExt cx="154" cy="55"/>
              </a:xfrm>
            </p:grpSpPr>
            <p:sp>
              <p:nvSpPr>
                <p:cNvPr id="1256" name="Line 480"/>
                <p:cNvSpPr>
                  <a:spLocks noChangeShapeType="1"/>
                </p:cNvSpPr>
                <p:nvPr/>
              </p:nvSpPr>
              <p:spPr bwMode="auto">
                <a:xfrm flipV="1">
                  <a:off x="4776" y="3016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" name="Line 481"/>
                <p:cNvSpPr>
                  <a:spLocks noChangeShapeType="1"/>
                </p:cNvSpPr>
                <p:nvPr/>
              </p:nvSpPr>
              <p:spPr bwMode="auto">
                <a:xfrm>
                  <a:off x="4883" y="3073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8" name="Line 482"/>
                <p:cNvSpPr>
                  <a:spLocks noChangeShapeType="1"/>
                </p:cNvSpPr>
                <p:nvPr/>
              </p:nvSpPr>
              <p:spPr bwMode="auto">
                <a:xfrm>
                  <a:off x="4827" y="3018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52" name="Group 483"/>
              <p:cNvGrpSpPr>
                <a:grpSpLocks/>
              </p:cNvGrpSpPr>
              <p:nvPr/>
            </p:nvGrpSpPr>
            <p:grpSpPr bwMode="auto">
              <a:xfrm>
                <a:off x="4776" y="3016"/>
                <a:ext cx="154" cy="55"/>
                <a:chOff x="4776" y="3016"/>
                <a:chExt cx="154" cy="55"/>
              </a:xfrm>
            </p:grpSpPr>
            <p:sp>
              <p:nvSpPr>
                <p:cNvPr id="1253" name="Line 484"/>
                <p:cNvSpPr>
                  <a:spLocks noChangeShapeType="1"/>
                </p:cNvSpPr>
                <p:nvPr/>
              </p:nvSpPr>
              <p:spPr bwMode="auto">
                <a:xfrm>
                  <a:off x="4776" y="3071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4" name="Line 485"/>
                <p:cNvSpPr>
                  <a:spLocks noChangeShapeType="1"/>
                </p:cNvSpPr>
                <p:nvPr/>
              </p:nvSpPr>
              <p:spPr bwMode="auto">
                <a:xfrm>
                  <a:off x="4883" y="3016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" name="Line 486"/>
                <p:cNvSpPr>
                  <a:spLocks noChangeShapeType="1"/>
                </p:cNvSpPr>
                <p:nvPr/>
              </p:nvSpPr>
              <p:spPr bwMode="auto">
                <a:xfrm flipV="1">
                  <a:off x="4827" y="3015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55" name="Group 487"/>
            <p:cNvGrpSpPr>
              <a:grpSpLocks/>
            </p:cNvGrpSpPr>
            <p:nvPr/>
          </p:nvGrpSpPr>
          <p:grpSpPr bwMode="auto">
            <a:xfrm>
              <a:off x="4187" y="2822"/>
              <a:ext cx="315" cy="147"/>
              <a:chOff x="4187" y="2822"/>
              <a:chExt cx="315" cy="147"/>
            </a:xfrm>
          </p:grpSpPr>
          <p:sp>
            <p:nvSpPr>
              <p:cNvPr id="1233" name="Oval 488"/>
              <p:cNvSpPr>
                <a:spLocks noChangeArrowheads="1"/>
              </p:cNvSpPr>
              <p:nvPr/>
            </p:nvSpPr>
            <p:spPr bwMode="auto">
              <a:xfrm>
                <a:off x="4189" y="2888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34" name="Line 489"/>
              <p:cNvSpPr>
                <a:spLocks noChangeShapeType="1"/>
              </p:cNvSpPr>
              <p:nvPr/>
            </p:nvSpPr>
            <p:spPr bwMode="auto">
              <a:xfrm>
                <a:off x="4189" y="2881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5" name="Line 490"/>
              <p:cNvSpPr>
                <a:spLocks noChangeShapeType="1"/>
              </p:cNvSpPr>
              <p:nvPr/>
            </p:nvSpPr>
            <p:spPr bwMode="auto">
              <a:xfrm>
                <a:off x="4503" y="2881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" name="Rectangle 491"/>
              <p:cNvSpPr>
                <a:spLocks noChangeArrowheads="1"/>
              </p:cNvSpPr>
              <p:nvPr/>
            </p:nvSpPr>
            <p:spPr bwMode="auto">
              <a:xfrm>
                <a:off x="4189" y="2881"/>
                <a:ext cx="311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37" name="Oval 492"/>
              <p:cNvSpPr>
                <a:spLocks noChangeArrowheads="1"/>
              </p:cNvSpPr>
              <p:nvPr/>
            </p:nvSpPr>
            <p:spPr bwMode="auto">
              <a:xfrm>
                <a:off x="4187" y="2822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238" name="Group 493"/>
              <p:cNvGrpSpPr>
                <a:grpSpLocks/>
              </p:cNvGrpSpPr>
              <p:nvPr/>
            </p:nvGrpSpPr>
            <p:grpSpPr bwMode="auto">
              <a:xfrm>
                <a:off x="4262" y="2843"/>
                <a:ext cx="154" cy="55"/>
                <a:chOff x="4262" y="2843"/>
                <a:chExt cx="154" cy="55"/>
              </a:xfrm>
            </p:grpSpPr>
            <p:sp>
              <p:nvSpPr>
                <p:cNvPr id="1243" name="Line 494"/>
                <p:cNvSpPr>
                  <a:spLocks noChangeShapeType="1"/>
                </p:cNvSpPr>
                <p:nvPr/>
              </p:nvSpPr>
              <p:spPr bwMode="auto">
                <a:xfrm flipV="1">
                  <a:off x="4262" y="2842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4" name="Line 495"/>
                <p:cNvSpPr>
                  <a:spLocks noChangeShapeType="1"/>
                </p:cNvSpPr>
                <p:nvPr/>
              </p:nvSpPr>
              <p:spPr bwMode="auto">
                <a:xfrm>
                  <a:off x="4369" y="2899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5" name="Line 496"/>
                <p:cNvSpPr>
                  <a:spLocks noChangeShapeType="1"/>
                </p:cNvSpPr>
                <p:nvPr/>
              </p:nvSpPr>
              <p:spPr bwMode="auto">
                <a:xfrm>
                  <a:off x="4313" y="2844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9" name="Group 497"/>
              <p:cNvGrpSpPr>
                <a:grpSpLocks/>
              </p:cNvGrpSpPr>
              <p:nvPr/>
            </p:nvGrpSpPr>
            <p:grpSpPr bwMode="auto">
              <a:xfrm>
                <a:off x="4262" y="2842"/>
                <a:ext cx="154" cy="55"/>
                <a:chOff x="4262" y="2842"/>
                <a:chExt cx="154" cy="55"/>
              </a:xfrm>
            </p:grpSpPr>
            <p:sp>
              <p:nvSpPr>
                <p:cNvPr id="1240" name="Line 498"/>
                <p:cNvSpPr>
                  <a:spLocks noChangeShapeType="1"/>
                </p:cNvSpPr>
                <p:nvPr/>
              </p:nvSpPr>
              <p:spPr bwMode="auto">
                <a:xfrm>
                  <a:off x="4262" y="2897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1" name="Line 499"/>
                <p:cNvSpPr>
                  <a:spLocks noChangeShapeType="1"/>
                </p:cNvSpPr>
                <p:nvPr/>
              </p:nvSpPr>
              <p:spPr bwMode="auto">
                <a:xfrm>
                  <a:off x="4369" y="2842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2" name="Line 500"/>
                <p:cNvSpPr>
                  <a:spLocks noChangeShapeType="1"/>
                </p:cNvSpPr>
                <p:nvPr/>
              </p:nvSpPr>
              <p:spPr bwMode="auto">
                <a:xfrm flipV="1">
                  <a:off x="4313" y="2841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56" name="Group 501"/>
            <p:cNvGrpSpPr>
              <a:grpSpLocks/>
            </p:cNvGrpSpPr>
            <p:nvPr/>
          </p:nvGrpSpPr>
          <p:grpSpPr bwMode="auto">
            <a:xfrm>
              <a:off x="3768" y="3014"/>
              <a:ext cx="315" cy="147"/>
              <a:chOff x="3768" y="3014"/>
              <a:chExt cx="315" cy="147"/>
            </a:xfrm>
          </p:grpSpPr>
          <p:sp>
            <p:nvSpPr>
              <p:cNvPr id="1220" name="Oval 502"/>
              <p:cNvSpPr>
                <a:spLocks noChangeArrowheads="1"/>
              </p:cNvSpPr>
              <p:nvPr/>
            </p:nvSpPr>
            <p:spPr bwMode="auto">
              <a:xfrm>
                <a:off x="3771" y="3080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21" name="Line 503"/>
              <p:cNvSpPr>
                <a:spLocks noChangeShapeType="1"/>
              </p:cNvSpPr>
              <p:nvPr/>
            </p:nvSpPr>
            <p:spPr bwMode="auto">
              <a:xfrm>
                <a:off x="3771" y="3073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2" name="Line 504"/>
              <p:cNvSpPr>
                <a:spLocks noChangeShapeType="1"/>
              </p:cNvSpPr>
              <p:nvPr/>
            </p:nvSpPr>
            <p:spPr bwMode="auto">
              <a:xfrm>
                <a:off x="4084" y="3073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3" name="Rectangle 505"/>
              <p:cNvSpPr>
                <a:spLocks noChangeArrowheads="1"/>
              </p:cNvSpPr>
              <p:nvPr/>
            </p:nvSpPr>
            <p:spPr bwMode="auto">
              <a:xfrm>
                <a:off x="3771" y="3073"/>
                <a:ext cx="310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24" name="Oval 506"/>
              <p:cNvSpPr>
                <a:spLocks noChangeArrowheads="1"/>
              </p:cNvSpPr>
              <p:nvPr/>
            </p:nvSpPr>
            <p:spPr bwMode="auto">
              <a:xfrm>
                <a:off x="3768" y="3014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225" name="Group 507"/>
              <p:cNvGrpSpPr>
                <a:grpSpLocks/>
              </p:cNvGrpSpPr>
              <p:nvPr/>
            </p:nvGrpSpPr>
            <p:grpSpPr bwMode="auto">
              <a:xfrm>
                <a:off x="3843" y="3035"/>
                <a:ext cx="154" cy="55"/>
                <a:chOff x="3843" y="3035"/>
                <a:chExt cx="154" cy="55"/>
              </a:xfrm>
            </p:grpSpPr>
            <p:sp>
              <p:nvSpPr>
                <p:cNvPr id="1230" name="Line 508"/>
                <p:cNvSpPr>
                  <a:spLocks noChangeShapeType="1"/>
                </p:cNvSpPr>
                <p:nvPr/>
              </p:nvSpPr>
              <p:spPr bwMode="auto">
                <a:xfrm flipV="1">
                  <a:off x="3843" y="3034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1" name="Line 509"/>
                <p:cNvSpPr>
                  <a:spLocks noChangeShapeType="1"/>
                </p:cNvSpPr>
                <p:nvPr/>
              </p:nvSpPr>
              <p:spPr bwMode="auto">
                <a:xfrm>
                  <a:off x="3950" y="3091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2" name="Line 510"/>
                <p:cNvSpPr>
                  <a:spLocks noChangeShapeType="1"/>
                </p:cNvSpPr>
                <p:nvPr/>
              </p:nvSpPr>
              <p:spPr bwMode="auto">
                <a:xfrm>
                  <a:off x="3894" y="3036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26" name="Group 511"/>
              <p:cNvGrpSpPr>
                <a:grpSpLocks/>
              </p:cNvGrpSpPr>
              <p:nvPr/>
            </p:nvGrpSpPr>
            <p:grpSpPr bwMode="auto">
              <a:xfrm>
                <a:off x="3843" y="3034"/>
                <a:ext cx="154" cy="55"/>
                <a:chOff x="3843" y="3034"/>
                <a:chExt cx="154" cy="55"/>
              </a:xfrm>
            </p:grpSpPr>
            <p:sp>
              <p:nvSpPr>
                <p:cNvPr id="1227" name="Line 512"/>
                <p:cNvSpPr>
                  <a:spLocks noChangeShapeType="1"/>
                </p:cNvSpPr>
                <p:nvPr/>
              </p:nvSpPr>
              <p:spPr bwMode="auto">
                <a:xfrm>
                  <a:off x="3843" y="3089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8" name="Line 513"/>
                <p:cNvSpPr>
                  <a:spLocks noChangeShapeType="1"/>
                </p:cNvSpPr>
                <p:nvPr/>
              </p:nvSpPr>
              <p:spPr bwMode="auto">
                <a:xfrm>
                  <a:off x="3950" y="3034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" name="Line 514"/>
                <p:cNvSpPr>
                  <a:spLocks noChangeShapeType="1"/>
                </p:cNvSpPr>
                <p:nvPr/>
              </p:nvSpPr>
              <p:spPr bwMode="auto">
                <a:xfrm flipV="1">
                  <a:off x="3894" y="3033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157" name="Line 515"/>
            <p:cNvSpPr>
              <a:spLocks noChangeShapeType="1"/>
            </p:cNvSpPr>
            <p:nvPr/>
          </p:nvSpPr>
          <p:spPr bwMode="auto">
            <a:xfrm>
              <a:off x="4470" y="2955"/>
              <a:ext cx="226" cy="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8" name="Line 516"/>
            <p:cNvSpPr>
              <a:spLocks noChangeShapeType="1"/>
            </p:cNvSpPr>
            <p:nvPr/>
          </p:nvSpPr>
          <p:spPr bwMode="auto">
            <a:xfrm flipV="1">
              <a:off x="4059" y="2962"/>
              <a:ext cx="175" cy="7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Line 517"/>
            <p:cNvSpPr>
              <a:spLocks noChangeShapeType="1"/>
            </p:cNvSpPr>
            <p:nvPr/>
          </p:nvSpPr>
          <p:spPr bwMode="auto">
            <a:xfrm>
              <a:off x="4086" y="3091"/>
              <a:ext cx="6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0" name="Line 518"/>
            <p:cNvSpPr>
              <a:spLocks noChangeShapeType="1"/>
            </p:cNvSpPr>
            <p:nvPr/>
          </p:nvSpPr>
          <p:spPr bwMode="auto">
            <a:xfrm flipH="1">
              <a:off x="3641" y="2931"/>
              <a:ext cx="162" cy="29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Line 519"/>
            <p:cNvSpPr>
              <a:spLocks noChangeShapeType="1"/>
            </p:cNvSpPr>
            <p:nvPr/>
          </p:nvSpPr>
          <p:spPr bwMode="auto">
            <a:xfrm>
              <a:off x="3658" y="2963"/>
              <a:ext cx="12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Line 520"/>
            <p:cNvSpPr>
              <a:spLocks noChangeShapeType="1"/>
            </p:cNvSpPr>
            <p:nvPr/>
          </p:nvSpPr>
          <p:spPr bwMode="auto">
            <a:xfrm>
              <a:off x="3570" y="3175"/>
              <a:ext cx="9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3" name="Line 521"/>
            <p:cNvSpPr>
              <a:spLocks noChangeShapeType="1"/>
            </p:cNvSpPr>
            <p:nvPr/>
          </p:nvSpPr>
          <p:spPr bwMode="auto">
            <a:xfrm>
              <a:off x="3729" y="3225"/>
              <a:ext cx="30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4" name="Line 522"/>
            <p:cNvSpPr>
              <a:spLocks noChangeShapeType="1"/>
            </p:cNvSpPr>
            <p:nvPr/>
          </p:nvSpPr>
          <p:spPr bwMode="auto">
            <a:xfrm flipH="1">
              <a:off x="3879" y="3167"/>
              <a:ext cx="36" cy="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Line 523"/>
            <p:cNvSpPr>
              <a:spLocks noChangeShapeType="1"/>
            </p:cNvSpPr>
            <p:nvPr/>
          </p:nvSpPr>
          <p:spPr bwMode="auto">
            <a:xfrm>
              <a:off x="3762" y="3223"/>
              <a:ext cx="1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6" name="Line 524"/>
            <p:cNvSpPr>
              <a:spLocks noChangeShapeType="1"/>
            </p:cNvSpPr>
            <p:nvPr/>
          </p:nvSpPr>
          <p:spPr bwMode="auto">
            <a:xfrm flipV="1">
              <a:off x="4012" y="3227"/>
              <a:ext cx="1" cy="5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67" name="Group 525"/>
            <p:cNvGrpSpPr>
              <a:grpSpLocks/>
            </p:cNvGrpSpPr>
            <p:nvPr/>
          </p:nvGrpSpPr>
          <p:grpSpPr bwMode="auto">
            <a:xfrm>
              <a:off x="3417" y="3101"/>
              <a:ext cx="215" cy="289"/>
              <a:chOff x="3417" y="3101"/>
              <a:chExt cx="215" cy="289"/>
            </a:xfrm>
          </p:grpSpPr>
          <p:graphicFrame>
            <p:nvGraphicFramePr>
              <p:cNvPr id="1031" name="Object 526"/>
              <p:cNvGraphicFramePr>
                <a:graphicFrameLocks noChangeAspect="1"/>
              </p:cNvGraphicFramePr>
              <p:nvPr/>
            </p:nvGraphicFramePr>
            <p:xfrm>
              <a:off x="3417" y="3101"/>
              <a:ext cx="216" cy="180"/>
            </p:xfrm>
            <a:graphic>
              <a:graphicData uri="http://schemas.openxmlformats.org/presentationml/2006/ole">
                <p:oleObj spid="_x0000_s1031" r:id="rId10" imgW="1305000" imgH="1085760" progId="">
                  <p:embed/>
                </p:oleObj>
              </a:graphicData>
            </a:graphic>
          </p:graphicFrame>
          <p:sp>
            <p:nvSpPr>
              <p:cNvPr id="1219" name="Text Box 527"/>
              <p:cNvSpPr txBox="1">
                <a:spLocks noChangeArrowheads="1"/>
              </p:cNvSpPr>
              <p:nvPr/>
            </p:nvSpPr>
            <p:spPr bwMode="auto">
              <a:xfrm>
                <a:off x="3417" y="3101"/>
                <a:ext cx="216" cy="2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aphicFrame>
          <p:nvGraphicFramePr>
            <p:cNvPr id="1028" name="Object 528"/>
            <p:cNvGraphicFramePr>
              <a:graphicFrameLocks noChangeAspect="1"/>
            </p:cNvGraphicFramePr>
            <p:nvPr/>
          </p:nvGraphicFramePr>
          <p:xfrm>
            <a:off x="3521" y="2901"/>
            <a:ext cx="216" cy="180"/>
          </p:xfrm>
          <a:graphic>
            <a:graphicData uri="http://schemas.openxmlformats.org/presentationml/2006/ole">
              <p:oleObj spid="_x0000_s1028" r:id="rId11" imgW="1305000" imgH="1085760" progId="">
                <p:embed/>
              </p:oleObj>
            </a:graphicData>
          </a:graphic>
        </p:graphicFrame>
        <p:graphicFrame>
          <p:nvGraphicFramePr>
            <p:cNvPr id="1029" name="Object 529"/>
            <p:cNvGraphicFramePr>
              <a:graphicFrameLocks noChangeAspect="1"/>
            </p:cNvGraphicFramePr>
            <p:nvPr/>
          </p:nvGraphicFramePr>
          <p:xfrm>
            <a:off x="3689" y="3261"/>
            <a:ext cx="216" cy="180"/>
          </p:xfrm>
          <a:graphic>
            <a:graphicData uri="http://schemas.openxmlformats.org/presentationml/2006/ole">
              <p:oleObj spid="_x0000_s1029" r:id="rId12" imgW="1305000" imgH="1085760" progId="">
                <p:embed/>
              </p:oleObj>
            </a:graphicData>
          </a:graphic>
        </p:graphicFrame>
        <p:graphicFrame>
          <p:nvGraphicFramePr>
            <p:cNvPr id="1030" name="Object 530"/>
            <p:cNvGraphicFramePr>
              <a:graphicFrameLocks noChangeAspect="1"/>
            </p:cNvGraphicFramePr>
            <p:nvPr/>
          </p:nvGraphicFramePr>
          <p:xfrm>
            <a:off x="3903" y="3263"/>
            <a:ext cx="216" cy="180"/>
          </p:xfrm>
          <a:graphic>
            <a:graphicData uri="http://schemas.openxmlformats.org/presentationml/2006/ole">
              <p:oleObj spid="_x0000_s1030" r:id="rId13" imgW="1305000" imgH="1085760" progId="">
                <p:embed/>
              </p:oleObj>
            </a:graphicData>
          </a:graphic>
        </p:graphicFrame>
        <p:grpSp>
          <p:nvGrpSpPr>
            <p:cNvPr id="1168" name="Group 531"/>
            <p:cNvGrpSpPr>
              <a:grpSpLocks/>
            </p:cNvGrpSpPr>
            <p:nvPr/>
          </p:nvGrpSpPr>
          <p:grpSpPr bwMode="auto">
            <a:xfrm>
              <a:off x="4475" y="3342"/>
              <a:ext cx="171" cy="214"/>
              <a:chOff x="4475" y="3342"/>
              <a:chExt cx="171" cy="214"/>
            </a:xfrm>
          </p:grpSpPr>
          <p:pic>
            <p:nvPicPr>
              <p:cNvPr id="1217" name="Picture 53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75" y="3342"/>
                <a:ext cx="160" cy="1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218" name="Picture 53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500" y="3398"/>
                <a:ext cx="147" cy="15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1169" name="Group 534"/>
            <p:cNvGrpSpPr>
              <a:grpSpLocks/>
            </p:cNvGrpSpPr>
            <p:nvPr/>
          </p:nvGrpSpPr>
          <p:grpSpPr bwMode="auto">
            <a:xfrm>
              <a:off x="4191" y="3374"/>
              <a:ext cx="219" cy="202"/>
              <a:chOff x="4191" y="3374"/>
              <a:chExt cx="219" cy="202"/>
            </a:xfrm>
          </p:grpSpPr>
          <p:pic>
            <p:nvPicPr>
              <p:cNvPr id="1215" name="Picture 53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91" y="3374"/>
                <a:ext cx="205" cy="17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216" name="Picture 53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23" y="3427"/>
                <a:ext cx="188" cy="15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1170" name="Group 537"/>
            <p:cNvGrpSpPr>
              <a:grpSpLocks/>
            </p:cNvGrpSpPr>
            <p:nvPr/>
          </p:nvGrpSpPr>
          <p:grpSpPr bwMode="auto">
            <a:xfrm>
              <a:off x="4290" y="3130"/>
              <a:ext cx="182" cy="254"/>
              <a:chOff x="4290" y="3130"/>
              <a:chExt cx="182" cy="254"/>
            </a:xfrm>
          </p:grpSpPr>
          <p:pic>
            <p:nvPicPr>
              <p:cNvPr id="1198" name="Picture 538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343" y="3211"/>
                <a:ext cx="121" cy="17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199" name="Freeform 539"/>
              <p:cNvSpPr>
                <a:spLocks noChangeArrowheads="1"/>
              </p:cNvSpPr>
              <p:nvPr/>
            </p:nvSpPr>
            <p:spPr bwMode="auto">
              <a:xfrm>
                <a:off x="4339" y="3143"/>
                <a:ext cx="33" cy="39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0" name="Freeform 540"/>
              <p:cNvSpPr>
                <a:spLocks noChangeArrowheads="1"/>
              </p:cNvSpPr>
              <p:nvPr/>
            </p:nvSpPr>
            <p:spPr bwMode="auto">
              <a:xfrm>
                <a:off x="4395" y="3142"/>
                <a:ext cx="22" cy="30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1" name="Freeform 541"/>
              <p:cNvSpPr>
                <a:spLocks noChangeArrowheads="1"/>
              </p:cNvSpPr>
              <p:nvPr/>
            </p:nvSpPr>
            <p:spPr bwMode="auto">
              <a:xfrm>
                <a:off x="4318" y="3135"/>
                <a:ext cx="54" cy="63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2" name="Freeform 542"/>
              <p:cNvSpPr>
                <a:spLocks noChangeArrowheads="1"/>
              </p:cNvSpPr>
              <p:nvPr/>
            </p:nvSpPr>
            <p:spPr bwMode="auto">
              <a:xfrm>
                <a:off x="4394" y="3133"/>
                <a:ext cx="47" cy="42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3" name="Freeform 543"/>
              <p:cNvSpPr>
                <a:spLocks noChangeArrowheads="1"/>
              </p:cNvSpPr>
              <p:nvPr/>
            </p:nvSpPr>
            <p:spPr bwMode="auto">
              <a:xfrm>
                <a:off x="4298" y="3153"/>
                <a:ext cx="19" cy="39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4" name="Freeform 544"/>
              <p:cNvSpPr>
                <a:spLocks noChangeArrowheads="1"/>
              </p:cNvSpPr>
              <p:nvPr/>
            </p:nvSpPr>
            <p:spPr bwMode="auto">
              <a:xfrm>
                <a:off x="4432" y="3130"/>
                <a:ext cx="41" cy="52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5" name="Freeform 545"/>
              <p:cNvSpPr>
                <a:spLocks noChangeArrowheads="1"/>
              </p:cNvSpPr>
              <p:nvPr/>
            </p:nvSpPr>
            <p:spPr bwMode="auto">
              <a:xfrm>
                <a:off x="4387" y="3191"/>
                <a:ext cx="14" cy="31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6" name="Freeform 546"/>
              <p:cNvSpPr>
                <a:spLocks noChangeArrowheads="1"/>
              </p:cNvSpPr>
              <p:nvPr/>
            </p:nvSpPr>
            <p:spPr bwMode="auto">
              <a:xfrm>
                <a:off x="4381" y="3174"/>
                <a:ext cx="7" cy="16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7" name="Freeform 547"/>
              <p:cNvSpPr>
                <a:spLocks noChangeArrowheads="1"/>
              </p:cNvSpPr>
              <p:nvPr/>
            </p:nvSpPr>
            <p:spPr bwMode="auto">
              <a:xfrm>
                <a:off x="4375" y="3163"/>
                <a:ext cx="6" cy="9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8" name="Freeform 548"/>
              <p:cNvSpPr>
                <a:spLocks noChangeArrowheads="1"/>
              </p:cNvSpPr>
              <p:nvPr/>
            </p:nvSpPr>
            <p:spPr bwMode="auto">
              <a:xfrm>
                <a:off x="4370" y="3155"/>
                <a:ext cx="8" cy="6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9" name="Freeform 549"/>
              <p:cNvSpPr>
                <a:spLocks noChangeArrowheads="1"/>
              </p:cNvSpPr>
              <p:nvPr/>
            </p:nvSpPr>
            <p:spPr bwMode="auto">
              <a:xfrm>
                <a:off x="4330" y="3145"/>
                <a:ext cx="33" cy="39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0" name="Freeform 550"/>
              <p:cNvSpPr>
                <a:spLocks noChangeArrowheads="1"/>
              </p:cNvSpPr>
              <p:nvPr/>
            </p:nvSpPr>
            <p:spPr bwMode="auto">
              <a:xfrm>
                <a:off x="4386" y="3145"/>
                <a:ext cx="22" cy="30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1" name="Freeform 551"/>
              <p:cNvSpPr>
                <a:spLocks noChangeArrowheads="1"/>
              </p:cNvSpPr>
              <p:nvPr/>
            </p:nvSpPr>
            <p:spPr bwMode="auto">
              <a:xfrm>
                <a:off x="4309" y="3138"/>
                <a:ext cx="53" cy="63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2" name="Freeform 552"/>
              <p:cNvSpPr>
                <a:spLocks noChangeArrowheads="1"/>
              </p:cNvSpPr>
              <p:nvPr/>
            </p:nvSpPr>
            <p:spPr bwMode="auto">
              <a:xfrm>
                <a:off x="4384" y="3136"/>
                <a:ext cx="47" cy="42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3" name="Freeform 553"/>
              <p:cNvSpPr>
                <a:spLocks noChangeArrowheads="1"/>
              </p:cNvSpPr>
              <p:nvPr/>
            </p:nvSpPr>
            <p:spPr bwMode="auto">
              <a:xfrm>
                <a:off x="4290" y="3159"/>
                <a:ext cx="19" cy="39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4" name="Freeform 554"/>
              <p:cNvSpPr>
                <a:spLocks noChangeArrowheads="1"/>
              </p:cNvSpPr>
              <p:nvPr/>
            </p:nvSpPr>
            <p:spPr bwMode="auto">
              <a:xfrm>
                <a:off x="4423" y="3133"/>
                <a:ext cx="41" cy="52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71" name="Line 555"/>
            <p:cNvSpPr>
              <a:spLocks noChangeShapeType="1"/>
            </p:cNvSpPr>
            <p:nvPr/>
          </p:nvSpPr>
          <p:spPr bwMode="auto">
            <a:xfrm>
              <a:off x="4063" y="3139"/>
              <a:ext cx="317" cy="17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2" name="Line 556"/>
            <p:cNvSpPr>
              <a:spLocks noChangeShapeType="1"/>
            </p:cNvSpPr>
            <p:nvPr/>
          </p:nvSpPr>
          <p:spPr bwMode="auto">
            <a:xfrm>
              <a:off x="3716" y="3098"/>
              <a:ext cx="5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73" name="Group 557"/>
            <p:cNvGrpSpPr>
              <a:grpSpLocks/>
            </p:cNvGrpSpPr>
            <p:nvPr/>
          </p:nvGrpSpPr>
          <p:grpSpPr bwMode="auto">
            <a:xfrm>
              <a:off x="4961" y="3136"/>
              <a:ext cx="130" cy="257"/>
              <a:chOff x="4961" y="3136"/>
              <a:chExt cx="130" cy="257"/>
            </a:xfrm>
          </p:grpSpPr>
          <p:sp>
            <p:nvSpPr>
              <p:cNvPr id="1190" name="AutoShape 558"/>
              <p:cNvSpPr>
                <a:spLocks noChangeArrowheads="1"/>
              </p:cNvSpPr>
              <p:nvPr/>
            </p:nvSpPr>
            <p:spPr bwMode="auto">
              <a:xfrm>
                <a:off x="4961" y="3334"/>
                <a:ext cx="131" cy="59"/>
              </a:xfrm>
              <a:prstGeom prst="parallelogram">
                <a:avLst>
                  <a:gd name="adj" fmla="val 85534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91" name="Rectangle 559"/>
              <p:cNvSpPr>
                <a:spLocks noChangeArrowheads="1"/>
              </p:cNvSpPr>
              <p:nvPr/>
            </p:nvSpPr>
            <p:spPr bwMode="auto">
              <a:xfrm>
                <a:off x="5027" y="3138"/>
                <a:ext cx="60" cy="198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92" name="Rectangle 560"/>
              <p:cNvSpPr>
                <a:spLocks noChangeArrowheads="1"/>
              </p:cNvSpPr>
              <p:nvPr/>
            </p:nvSpPr>
            <p:spPr bwMode="auto">
              <a:xfrm>
                <a:off x="4962" y="3194"/>
                <a:ext cx="83" cy="198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93" name="AutoShape 561"/>
              <p:cNvSpPr>
                <a:spLocks noChangeArrowheads="1"/>
              </p:cNvSpPr>
              <p:nvPr/>
            </p:nvSpPr>
            <p:spPr bwMode="auto">
              <a:xfrm>
                <a:off x="4961" y="3136"/>
                <a:ext cx="131" cy="59"/>
              </a:xfrm>
              <a:prstGeom prst="parallelogram">
                <a:avLst>
                  <a:gd name="adj" fmla="val 85534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94" name="Line 562"/>
              <p:cNvSpPr>
                <a:spLocks noChangeShapeType="1"/>
              </p:cNvSpPr>
              <p:nvPr/>
            </p:nvSpPr>
            <p:spPr bwMode="auto">
              <a:xfrm>
                <a:off x="5092" y="3140"/>
                <a:ext cx="1" cy="19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5" name="Line 563"/>
              <p:cNvSpPr>
                <a:spLocks noChangeShapeType="1"/>
              </p:cNvSpPr>
              <p:nvPr/>
            </p:nvSpPr>
            <p:spPr bwMode="auto">
              <a:xfrm flipH="1">
                <a:off x="5043" y="3334"/>
                <a:ext cx="49" cy="5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6" name="Rectangle 564"/>
              <p:cNvSpPr>
                <a:spLocks noChangeArrowheads="1"/>
              </p:cNvSpPr>
              <p:nvPr/>
            </p:nvSpPr>
            <p:spPr bwMode="auto">
              <a:xfrm>
                <a:off x="4972" y="3220"/>
                <a:ext cx="55" cy="114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97" name="Rectangle 565"/>
              <p:cNvSpPr>
                <a:spLocks noChangeArrowheads="1"/>
              </p:cNvSpPr>
              <p:nvPr/>
            </p:nvSpPr>
            <p:spPr bwMode="auto">
              <a:xfrm>
                <a:off x="4980" y="3254"/>
                <a:ext cx="42" cy="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174" name="Line 566"/>
            <p:cNvSpPr>
              <a:spLocks noChangeShapeType="1"/>
            </p:cNvSpPr>
            <p:nvPr/>
          </p:nvSpPr>
          <p:spPr bwMode="auto">
            <a:xfrm flipH="1">
              <a:off x="3771" y="2167"/>
              <a:ext cx="4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5" name="Line 567"/>
            <p:cNvSpPr>
              <a:spLocks noChangeShapeType="1"/>
            </p:cNvSpPr>
            <p:nvPr/>
          </p:nvSpPr>
          <p:spPr bwMode="auto">
            <a:xfrm flipV="1">
              <a:off x="4589" y="1525"/>
              <a:ext cx="78" cy="5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6" name="Line 568"/>
            <p:cNvSpPr>
              <a:spLocks noChangeShapeType="1"/>
            </p:cNvSpPr>
            <p:nvPr/>
          </p:nvSpPr>
          <p:spPr bwMode="auto">
            <a:xfrm>
              <a:off x="4480" y="1635"/>
              <a:ext cx="1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7" name="Line 569"/>
            <p:cNvSpPr>
              <a:spLocks noChangeShapeType="1"/>
            </p:cNvSpPr>
            <p:nvPr/>
          </p:nvSpPr>
          <p:spPr bwMode="auto">
            <a:xfrm flipV="1">
              <a:off x="4596" y="1569"/>
              <a:ext cx="166" cy="18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8" name="Line 570"/>
            <p:cNvSpPr>
              <a:spLocks noChangeShapeType="1"/>
            </p:cNvSpPr>
            <p:nvPr/>
          </p:nvSpPr>
          <p:spPr bwMode="auto">
            <a:xfrm>
              <a:off x="4818" y="1569"/>
              <a:ext cx="1" cy="12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9" name="Line 571"/>
            <p:cNvSpPr>
              <a:spLocks noChangeShapeType="1"/>
            </p:cNvSpPr>
            <p:nvPr/>
          </p:nvSpPr>
          <p:spPr bwMode="auto">
            <a:xfrm>
              <a:off x="4600" y="1762"/>
              <a:ext cx="11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0" name="Line 572"/>
            <p:cNvSpPr>
              <a:spLocks noChangeShapeType="1"/>
            </p:cNvSpPr>
            <p:nvPr/>
          </p:nvSpPr>
          <p:spPr bwMode="auto">
            <a:xfrm flipV="1">
              <a:off x="3526" y="2307"/>
              <a:ext cx="106" cy="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1" name="Line 573"/>
            <p:cNvSpPr>
              <a:spLocks noChangeShapeType="1"/>
            </p:cNvSpPr>
            <p:nvPr/>
          </p:nvSpPr>
          <p:spPr bwMode="auto">
            <a:xfrm flipV="1">
              <a:off x="4861" y="1379"/>
              <a:ext cx="150" cy="10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2" name="Line 574"/>
            <p:cNvSpPr>
              <a:spLocks noChangeShapeType="1"/>
            </p:cNvSpPr>
            <p:nvPr/>
          </p:nvSpPr>
          <p:spPr bwMode="auto">
            <a:xfrm>
              <a:off x="4949" y="1756"/>
              <a:ext cx="1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3" name="Line 575"/>
            <p:cNvSpPr>
              <a:spLocks noChangeShapeType="1"/>
            </p:cNvSpPr>
            <p:nvPr/>
          </p:nvSpPr>
          <p:spPr bwMode="auto">
            <a:xfrm flipH="1">
              <a:off x="4410" y="1804"/>
              <a:ext cx="64" cy="4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4" name="Line 576"/>
            <p:cNvSpPr>
              <a:spLocks noChangeShapeType="1"/>
            </p:cNvSpPr>
            <p:nvPr/>
          </p:nvSpPr>
          <p:spPr bwMode="auto">
            <a:xfrm flipH="1">
              <a:off x="4782" y="1804"/>
              <a:ext cx="72" cy="45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5" name="Text Box 577"/>
            <p:cNvSpPr txBox="1">
              <a:spLocks noChangeArrowheads="1"/>
            </p:cNvSpPr>
            <p:nvPr/>
          </p:nvSpPr>
          <p:spPr bwMode="auto">
            <a:xfrm>
              <a:off x="3196" y="1772"/>
              <a:ext cx="118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800" b="1">
                  <a:solidFill>
                    <a:srgbClr val="000000"/>
                  </a:solidFill>
                  <a:latin typeface="Comic Sans MS" pitchFamily="64" charset="0"/>
                </a:rPr>
                <a:t>Rete domestica</a:t>
              </a:r>
              <a:endParaRPr lang="en-GB" altLang="it-IT" sz="1800">
                <a:solidFill>
                  <a:srgbClr val="000000"/>
                </a:solidFill>
                <a:latin typeface="Comic Sans MS" pitchFamily="64" charset="0"/>
              </a:endParaRPr>
            </a:p>
          </p:txBody>
        </p:sp>
        <p:sp>
          <p:nvSpPr>
            <p:cNvPr id="1186" name="Text Box 578"/>
            <p:cNvSpPr txBox="1">
              <a:spLocks noChangeArrowheads="1"/>
            </p:cNvSpPr>
            <p:nvPr/>
          </p:nvSpPr>
          <p:spPr bwMode="auto">
            <a:xfrm>
              <a:off x="3480" y="2618"/>
              <a:ext cx="1136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800" b="1">
                  <a:solidFill>
                    <a:srgbClr val="000000"/>
                  </a:solidFill>
                  <a:latin typeface="Comic Sans MS" pitchFamily="64" charset="0"/>
                </a:rPr>
                <a:t>Rete aziendale</a:t>
              </a:r>
            </a:p>
          </p:txBody>
        </p:sp>
        <p:sp>
          <p:nvSpPr>
            <p:cNvPr id="1187" name="Text Box 579"/>
            <p:cNvSpPr txBox="1">
              <a:spLocks noChangeArrowheads="1"/>
            </p:cNvSpPr>
            <p:nvPr/>
          </p:nvSpPr>
          <p:spPr bwMode="auto">
            <a:xfrm>
              <a:off x="3201" y="831"/>
              <a:ext cx="931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800" b="1">
                  <a:solidFill>
                    <a:srgbClr val="000000"/>
                  </a:solidFill>
                  <a:latin typeface="Comic Sans MS" pitchFamily="64" charset="0"/>
                </a:rPr>
                <a:t>Rete mobile</a:t>
              </a:r>
              <a:endParaRPr lang="en-GB" altLang="it-IT" sz="1800">
                <a:solidFill>
                  <a:srgbClr val="000000"/>
                </a:solidFill>
                <a:latin typeface="Comic Sans MS" pitchFamily="64" charset="0"/>
              </a:endParaRPr>
            </a:p>
          </p:txBody>
        </p:sp>
        <p:sp>
          <p:nvSpPr>
            <p:cNvPr id="1188" name="Text Box 580"/>
            <p:cNvSpPr txBox="1">
              <a:spLocks noChangeArrowheads="1"/>
            </p:cNvSpPr>
            <p:nvPr/>
          </p:nvSpPr>
          <p:spPr bwMode="auto">
            <a:xfrm>
              <a:off x="4336" y="1134"/>
              <a:ext cx="966" cy="3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400" b="1">
                  <a:solidFill>
                    <a:srgbClr val="000000"/>
                  </a:solidFill>
                  <a:latin typeface="Comic Sans MS" pitchFamily="64" charset="0"/>
                </a:rPr>
                <a:t>ISP nazionale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400" b="1">
                  <a:solidFill>
                    <a:srgbClr val="000000"/>
                  </a:solidFill>
                  <a:latin typeface="Comic Sans MS" pitchFamily="64" charset="0"/>
                </a:rPr>
                <a:t>o internazionale</a:t>
              </a:r>
              <a:endParaRPr lang="en-GB" altLang="it-IT" sz="1800">
                <a:solidFill>
                  <a:srgbClr val="000000"/>
                </a:solidFill>
                <a:latin typeface="Comic Sans MS" pitchFamily="64" charset="0"/>
              </a:endParaRPr>
            </a:p>
          </p:txBody>
        </p:sp>
        <p:sp>
          <p:nvSpPr>
            <p:cNvPr id="1189" name="Text Box 581"/>
            <p:cNvSpPr txBox="1">
              <a:spLocks noChangeArrowheads="1"/>
            </p:cNvSpPr>
            <p:nvPr/>
          </p:nvSpPr>
          <p:spPr bwMode="auto">
            <a:xfrm>
              <a:off x="4206" y="2006"/>
              <a:ext cx="1255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800" b="1">
                  <a:solidFill>
                    <a:srgbClr val="000000"/>
                  </a:solidFill>
                  <a:latin typeface="Comic Sans MS" pitchFamily="64" charset="0"/>
                </a:rPr>
                <a:t>ISP distrettuale</a:t>
              </a:r>
            </a:p>
          </p:txBody>
        </p:sp>
      </p:grpSp>
      <p:grpSp>
        <p:nvGrpSpPr>
          <p:cNvPr id="1036" name="Group 582"/>
          <p:cNvGrpSpPr>
            <a:grpSpLocks/>
          </p:cNvGrpSpPr>
          <p:nvPr/>
        </p:nvGrpSpPr>
        <p:grpSpPr bwMode="auto">
          <a:xfrm>
            <a:off x="146050" y="1325563"/>
            <a:ext cx="1447800" cy="1893887"/>
            <a:chOff x="92" y="835"/>
            <a:chExt cx="912" cy="1193"/>
          </a:xfrm>
        </p:grpSpPr>
        <p:grpSp>
          <p:nvGrpSpPr>
            <p:cNvPr id="1106" name="Group 583"/>
            <p:cNvGrpSpPr>
              <a:grpSpLocks/>
            </p:cNvGrpSpPr>
            <p:nvPr/>
          </p:nvGrpSpPr>
          <p:grpSpPr bwMode="auto">
            <a:xfrm>
              <a:off x="92" y="1416"/>
              <a:ext cx="219" cy="244"/>
              <a:chOff x="92" y="1416"/>
              <a:chExt cx="219" cy="244"/>
            </a:xfrm>
          </p:grpSpPr>
          <p:pic>
            <p:nvPicPr>
              <p:cNvPr id="1121" name="Picture 58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2" y="1416"/>
                <a:ext cx="205" cy="21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122" name="Picture 58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24" y="1480"/>
                <a:ext cx="188" cy="18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aphicFrame>
          <p:nvGraphicFramePr>
            <p:cNvPr id="1026" name="Object 586"/>
            <p:cNvGraphicFramePr>
              <a:graphicFrameLocks noChangeAspect="1"/>
            </p:cNvGraphicFramePr>
            <p:nvPr/>
          </p:nvGraphicFramePr>
          <p:xfrm>
            <a:off x="131" y="843"/>
            <a:ext cx="207" cy="173"/>
          </p:xfrm>
          <a:graphic>
            <a:graphicData uri="http://schemas.openxmlformats.org/presentationml/2006/ole">
              <p:oleObj spid="_x0000_s1026" r:id="rId14" imgW="1305000" imgH="1085760" progId="">
                <p:embed/>
              </p:oleObj>
            </a:graphicData>
          </a:graphic>
        </p:graphicFrame>
        <p:grpSp>
          <p:nvGrpSpPr>
            <p:cNvPr id="1107" name="Group 587"/>
            <p:cNvGrpSpPr>
              <a:grpSpLocks/>
            </p:cNvGrpSpPr>
            <p:nvPr/>
          </p:nvGrpSpPr>
          <p:grpSpPr bwMode="auto">
            <a:xfrm>
              <a:off x="171" y="1105"/>
              <a:ext cx="147" cy="240"/>
              <a:chOff x="171" y="1105"/>
              <a:chExt cx="147" cy="240"/>
            </a:xfrm>
          </p:grpSpPr>
          <p:sp>
            <p:nvSpPr>
              <p:cNvPr id="1113" name="AutoShape 588"/>
              <p:cNvSpPr>
                <a:spLocks noChangeArrowheads="1"/>
              </p:cNvSpPr>
              <p:nvPr/>
            </p:nvSpPr>
            <p:spPr bwMode="auto">
              <a:xfrm>
                <a:off x="171" y="1290"/>
                <a:ext cx="148" cy="56"/>
              </a:xfrm>
              <a:prstGeom prst="parallelogram">
                <a:avLst>
                  <a:gd name="adj" fmla="val 101811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14" name="Rectangle 589"/>
              <p:cNvSpPr>
                <a:spLocks noChangeArrowheads="1"/>
              </p:cNvSpPr>
              <p:nvPr/>
            </p:nvSpPr>
            <p:spPr bwMode="auto">
              <a:xfrm>
                <a:off x="246" y="1107"/>
                <a:ext cx="68" cy="185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15" name="Rectangle 590"/>
              <p:cNvSpPr>
                <a:spLocks noChangeArrowheads="1"/>
              </p:cNvSpPr>
              <p:nvPr/>
            </p:nvSpPr>
            <p:spPr bwMode="auto">
              <a:xfrm>
                <a:off x="172" y="1159"/>
                <a:ext cx="94" cy="185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16" name="AutoShape 591"/>
              <p:cNvSpPr>
                <a:spLocks noChangeArrowheads="1"/>
              </p:cNvSpPr>
              <p:nvPr/>
            </p:nvSpPr>
            <p:spPr bwMode="auto">
              <a:xfrm>
                <a:off x="171" y="1105"/>
                <a:ext cx="148" cy="56"/>
              </a:xfrm>
              <a:prstGeom prst="parallelogram">
                <a:avLst>
                  <a:gd name="adj" fmla="val 101811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17" name="Line 592"/>
              <p:cNvSpPr>
                <a:spLocks noChangeShapeType="1"/>
              </p:cNvSpPr>
              <p:nvPr/>
            </p:nvSpPr>
            <p:spPr bwMode="auto">
              <a:xfrm>
                <a:off x="319" y="1109"/>
                <a:ext cx="1" cy="18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8" name="Line 593"/>
              <p:cNvSpPr>
                <a:spLocks noChangeShapeType="1"/>
              </p:cNvSpPr>
              <p:nvPr/>
            </p:nvSpPr>
            <p:spPr bwMode="auto">
              <a:xfrm flipH="1">
                <a:off x="265" y="1290"/>
                <a:ext cx="55" cy="5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9" name="Rectangle 594"/>
              <p:cNvSpPr>
                <a:spLocks noChangeArrowheads="1"/>
              </p:cNvSpPr>
              <p:nvPr/>
            </p:nvSpPr>
            <p:spPr bwMode="auto">
              <a:xfrm>
                <a:off x="184" y="1183"/>
                <a:ext cx="62" cy="107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20" name="Rectangle 595"/>
              <p:cNvSpPr>
                <a:spLocks noChangeArrowheads="1"/>
              </p:cNvSpPr>
              <p:nvPr/>
            </p:nvSpPr>
            <p:spPr bwMode="auto">
              <a:xfrm>
                <a:off x="193" y="1215"/>
                <a:ext cx="47" cy="3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pic>
          <p:nvPicPr>
            <p:cNvPr id="1108" name="Picture 59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2" y="1763"/>
              <a:ext cx="232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109" name="Text Box 597"/>
            <p:cNvSpPr txBox="1">
              <a:spLocks noChangeArrowheads="1"/>
            </p:cNvSpPr>
            <p:nvPr/>
          </p:nvSpPr>
          <p:spPr bwMode="auto">
            <a:xfrm>
              <a:off x="349" y="835"/>
              <a:ext cx="258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PC</a:t>
              </a:r>
            </a:p>
          </p:txBody>
        </p:sp>
        <p:sp>
          <p:nvSpPr>
            <p:cNvPr id="1110" name="Text Box 598"/>
            <p:cNvSpPr txBox="1">
              <a:spLocks noChangeArrowheads="1"/>
            </p:cNvSpPr>
            <p:nvPr/>
          </p:nvSpPr>
          <p:spPr bwMode="auto">
            <a:xfrm>
              <a:off x="335" y="1107"/>
              <a:ext cx="502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server</a:t>
              </a:r>
            </a:p>
          </p:txBody>
        </p:sp>
        <p:sp>
          <p:nvSpPr>
            <p:cNvPr id="1111" name="Text Box 599"/>
            <p:cNvSpPr txBox="1">
              <a:spLocks noChangeArrowheads="1"/>
            </p:cNvSpPr>
            <p:nvPr/>
          </p:nvSpPr>
          <p:spPr bwMode="auto">
            <a:xfrm>
              <a:off x="347" y="1437"/>
              <a:ext cx="637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75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Portatile</a:t>
              </a:r>
            </a:p>
          </p:txBody>
        </p:sp>
        <p:sp>
          <p:nvSpPr>
            <p:cNvPr id="1112" name="Text Box 600"/>
            <p:cNvSpPr txBox="1">
              <a:spLocks noChangeArrowheads="1"/>
            </p:cNvSpPr>
            <p:nvPr/>
          </p:nvSpPr>
          <p:spPr bwMode="auto">
            <a:xfrm>
              <a:off x="361" y="1738"/>
              <a:ext cx="643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75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Telefono</a:t>
              </a:r>
            </a:p>
            <a:p>
              <a:pPr>
                <a:lnSpc>
                  <a:spcPct val="75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cellulare</a:t>
              </a:r>
            </a:p>
          </p:txBody>
        </p:sp>
      </p:grpSp>
      <p:grpSp>
        <p:nvGrpSpPr>
          <p:cNvPr id="1037" name="Group 601"/>
          <p:cNvGrpSpPr>
            <a:grpSpLocks/>
          </p:cNvGrpSpPr>
          <p:nvPr/>
        </p:nvGrpSpPr>
        <p:grpSpPr bwMode="auto">
          <a:xfrm>
            <a:off x="468313" y="5464175"/>
            <a:ext cx="793750" cy="506413"/>
            <a:chOff x="295" y="3442"/>
            <a:chExt cx="500" cy="319"/>
          </a:xfrm>
        </p:grpSpPr>
        <p:grpSp>
          <p:nvGrpSpPr>
            <p:cNvPr id="1091" name="Group 602"/>
            <p:cNvGrpSpPr>
              <a:grpSpLocks/>
            </p:cNvGrpSpPr>
            <p:nvPr/>
          </p:nvGrpSpPr>
          <p:grpSpPr bwMode="auto">
            <a:xfrm>
              <a:off x="383" y="3442"/>
              <a:ext cx="227" cy="107"/>
              <a:chOff x="383" y="3442"/>
              <a:chExt cx="227" cy="107"/>
            </a:xfrm>
          </p:grpSpPr>
          <p:sp>
            <p:nvSpPr>
              <p:cNvPr id="1093" name="Oval 603"/>
              <p:cNvSpPr>
                <a:spLocks noChangeArrowheads="1"/>
              </p:cNvSpPr>
              <p:nvPr/>
            </p:nvSpPr>
            <p:spPr bwMode="auto">
              <a:xfrm>
                <a:off x="385" y="3490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94" name="Line 604"/>
              <p:cNvSpPr>
                <a:spLocks noChangeShapeType="1"/>
              </p:cNvSpPr>
              <p:nvPr/>
            </p:nvSpPr>
            <p:spPr bwMode="auto">
              <a:xfrm>
                <a:off x="385" y="3485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" name="Line 605"/>
              <p:cNvSpPr>
                <a:spLocks noChangeShapeType="1"/>
              </p:cNvSpPr>
              <p:nvPr/>
            </p:nvSpPr>
            <p:spPr bwMode="auto">
              <a:xfrm>
                <a:off x="611" y="3485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" name="Rectangle 606"/>
              <p:cNvSpPr>
                <a:spLocks noChangeArrowheads="1"/>
              </p:cNvSpPr>
              <p:nvPr/>
            </p:nvSpPr>
            <p:spPr bwMode="auto">
              <a:xfrm>
                <a:off x="385" y="3485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97" name="Oval 607"/>
              <p:cNvSpPr>
                <a:spLocks noChangeArrowheads="1"/>
              </p:cNvSpPr>
              <p:nvPr/>
            </p:nvSpPr>
            <p:spPr bwMode="auto">
              <a:xfrm>
                <a:off x="383" y="3442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098" name="Group 608"/>
              <p:cNvGrpSpPr>
                <a:grpSpLocks/>
              </p:cNvGrpSpPr>
              <p:nvPr/>
            </p:nvGrpSpPr>
            <p:grpSpPr bwMode="auto">
              <a:xfrm>
                <a:off x="437" y="3457"/>
                <a:ext cx="111" cy="40"/>
                <a:chOff x="437" y="3457"/>
                <a:chExt cx="111" cy="40"/>
              </a:xfrm>
            </p:grpSpPr>
            <p:sp>
              <p:nvSpPr>
                <p:cNvPr id="1103" name="Line 609"/>
                <p:cNvSpPr>
                  <a:spLocks noChangeShapeType="1"/>
                </p:cNvSpPr>
                <p:nvPr/>
              </p:nvSpPr>
              <p:spPr bwMode="auto">
                <a:xfrm flipV="1">
                  <a:off x="437" y="3456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4" name="Line 610"/>
                <p:cNvSpPr>
                  <a:spLocks noChangeShapeType="1"/>
                </p:cNvSpPr>
                <p:nvPr/>
              </p:nvSpPr>
              <p:spPr bwMode="auto">
                <a:xfrm>
                  <a:off x="514" y="349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5" name="Line 611"/>
                <p:cNvSpPr>
                  <a:spLocks noChangeShapeType="1"/>
                </p:cNvSpPr>
                <p:nvPr/>
              </p:nvSpPr>
              <p:spPr bwMode="auto">
                <a:xfrm>
                  <a:off x="474" y="3458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099" name="Group 612"/>
              <p:cNvGrpSpPr>
                <a:grpSpLocks/>
              </p:cNvGrpSpPr>
              <p:nvPr/>
            </p:nvGrpSpPr>
            <p:grpSpPr bwMode="auto">
              <a:xfrm>
                <a:off x="437" y="3457"/>
                <a:ext cx="111" cy="40"/>
                <a:chOff x="437" y="3457"/>
                <a:chExt cx="111" cy="40"/>
              </a:xfrm>
            </p:grpSpPr>
            <p:sp>
              <p:nvSpPr>
                <p:cNvPr id="1100" name="Line 613"/>
                <p:cNvSpPr>
                  <a:spLocks noChangeShapeType="1"/>
                </p:cNvSpPr>
                <p:nvPr/>
              </p:nvSpPr>
              <p:spPr bwMode="auto">
                <a:xfrm>
                  <a:off x="437" y="3497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1" name="Line 614"/>
                <p:cNvSpPr>
                  <a:spLocks noChangeShapeType="1"/>
                </p:cNvSpPr>
                <p:nvPr/>
              </p:nvSpPr>
              <p:spPr bwMode="auto">
                <a:xfrm>
                  <a:off x="514" y="345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2" name="Line 615"/>
                <p:cNvSpPr>
                  <a:spLocks noChangeShapeType="1"/>
                </p:cNvSpPr>
                <p:nvPr/>
              </p:nvSpPr>
              <p:spPr bwMode="auto">
                <a:xfrm flipV="1">
                  <a:off x="474" y="3456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092" name="Text Box 616"/>
            <p:cNvSpPr txBox="1">
              <a:spLocks noChangeArrowheads="1"/>
            </p:cNvSpPr>
            <p:nvPr/>
          </p:nvSpPr>
          <p:spPr bwMode="auto">
            <a:xfrm>
              <a:off x="295" y="3549"/>
              <a:ext cx="501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router</a:t>
              </a:r>
            </a:p>
          </p:txBody>
        </p:sp>
      </p:grpSp>
      <p:grpSp>
        <p:nvGrpSpPr>
          <p:cNvPr id="1038" name="Group 617"/>
          <p:cNvGrpSpPr>
            <a:grpSpLocks/>
          </p:cNvGrpSpPr>
          <p:nvPr/>
        </p:nvGrpSpPr>
        <p:grpSpPr bwMode="auto">
          <a:xfrm>
            <a:off x="338138" y="3868738"/>
            <a:ext cx="1612900" cy="989012"/>
            <a:chOff x="213" y="2437"/>
            <a:chExt cx="1016" cy="623"/>
          </a:xfrm>
        </p:grpSpPr>
        <p:grpSp>
          <p:nvGrpSpPr>
            <p:cNvPr id="1039" name="Group 618"/>
            <p:cNvGrpSpPr>
              <a:grpSpLocks/>
            </p:cNvGrpSpPr>
            <p:nvPr/>
          </p:nvGrpSpPr>
          <p:grpSpPr bwMode="auto">
            <a:xfrm>
              <a:off x="213" y="2446"/>
              <a:ext cx="148" cy="212"/>
              <a:chOff x="213" y="2446"/>
              <a:chExt cx="148" cy="212"/>
            </a:xfrm>
          </p:grpSpPr>
          <p:pic>
            <p:nvPicPr>
              <p:cNvPr id="1074" name="Picture 61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56" y="2514"/>
                <a:ext cx="98" cy="14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075" name="Freeform 620"/>
              <p:cNvSpPr>
                <a:spLocks noChangeArrowheads="1"/>
              </p:cNvSpPr>
              <p:nvPr/>
            </p:nvSpPr>
            <p:spPr bwMode="auto">
              <a:xfrm>
                <a:off x="253" y="2457"/>
                <a:ext cx="27" cy="32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6" name="Freeform 621"/>
              <p:cNvSpPr>
                <a:spLocks noChangeArrowheads="1"/>
              </p:cNvSpPr>
              <p:nvPr/>
            </p:nvSpPr>
            <p:spPr bwMode="auto">
              <a:xfrm>
                <a:off x="298" y="2456"/>
                <a:ext cx="18" cy="25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7" name="Freeform 622"/>
              <p:cNvSpPr>
                <a:spLocks noChangeArrowheads="1"/>
              </p:cNvSpPr>
              <p:nvPr/>
            </p:nvSpPr>
            <p:spPr bwMode="auto">
              <a:xfrm>
                <a:off x="236" y="2450"/>
                <a:ext cx="44" cy="53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8" name="Freeform 623"/>
              <p:cNvSpPr>
                <a:spLocks noChangeArrowheads="1"/>
              </p:cNvSpPr>
              <p:nvPr/>
            </p:nvSpPr>
            <p:spPr bwMode="auto">
              <a:xfrm>
                <a:off x="298" y="2448"/>
                <a:ext cx="38" cy="35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9" name="Freeform 624"/>
              <p:cNvSpPr>
                <a:spLocks noChangeArrowheads="1"/>
              </p:cNvSpPr>
              <p:nvPr/>
            </p:nvSpPr>
            <p:spPr bwMode="auto">
              <a:xfrm>
                <a:off x="220" y="2465"/>
                <a:ext cx="15" cy="32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0" name="Freeform 625"/>
              <p:cNvSpPr>
                <a:spLocks noChangeArrowheads="1"/>
              </p:cNvSpPr>
              <p:nvPr/>
            </p:nvSpPr>
            <p:spPr bwMode="auto">
              <a:xfrm>
                <a:off x="328" y="2446"/>
                <a:ext cx="33" cy="43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1" name="Freeform 626"/>
              <p:cNvSpPr>
                <a:spLocks noChangeArrowheads="1"/>
              </p:cNvSpPr>
              <p:nvPr/>
            </p:nvSpPr>
            <p:spPr bwMode="auto">
              <a:xfrm>
                <a:off x="292" y="2497"/>
                <a:ext cx="11" cy="26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2" name="Freeform 627"/>
              <p:cNvSpPr>
                <a:spLocks noChangeArrowheads="1"/>
              </p:cNvSpPr>
              <p:nvPr/>
            </p:nvSpPr>
            <p:spPr bwMode="auto">
              <a:xfrm>
                <a:off x="287" y="2483"/>
                <a:ext cx="5" cy="13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3" name="Freeform 628"/>
              <p:cNvSpPr>
                <a:spLocks noChangeArrowheads="1"/>
              </p:cNvSpPr>
              <p:nvPr/>
            </p:nvSpPr>
            <p:spPr bwMode="auto">
              <a:xfrm>
                <a:off x="282" y="2473"/>
                <a:ext cx="5" cy="7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4" name="Freeform 629"/>
              <p:cNvSpPr>
                <a:spLocks noChangeArrowheads="1"/>
              </p:cNvSpPr>
              <p:nvPr/>
            </p:nvSpPr>
            <p:spPr bwMode="auto">
              <a:xfrm>
                <a:off x="278" y="2467"/>
                <a:ext cx="6" cy="5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" name="Freeform 630"/>
              <p:cNvSpPr>
                <a:spLocks noChangeArrowheads="1"/>
              </p:cNvSpPr>
              <p:nvPr/>
            </p:nvSpPr>
            <p:spPr bwMode="auto">
              <a:xfrm>
                <a:off x="246" y="2458"/>
                <a:ext cx="27" cy="32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" name="Freeform 631"/>
              <p:cNvSpPr>
                <a:spLocks noChangeArrowheads="1"/>
              </p:cNvSpPr>
              <p:nvPr/>
            </p:nvSpPr>
            <p:spPr bwMode="auto">
              <a:xfrm>
                <a:off x="291" y="2458"/>
                <a:ext cx="18" cy="25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7" name="Freeform 632"/>
              <p:cNvSpPr>
                <a:spLocks noChangeArrowheads="1"/>
              </p:cNvSpPr>
              <p:nvPr/>
            </p:nvSpPr>
            <p:spPr bwMode="auto">
              <a:xfrm>
                <a:off x="228" y="2453"/>
                <a:ext cx="43" cy="53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8" name="Freeform 633"/>
              <p:cNvSpPr>
                <a:spLocks noChangeArrowheads="1"/>
              </p:cNvSpPr>
              <p:nvPr/>
            </p:nvSpPr>
            <p:spPr bwMode="auto">
              <a:xfrm>
                <a:off x="289" y="2451"/>
                <a:ext cx="38" cy="35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9" name="Freeform 634"/>
              <p:cNvSpPr>
                <a:spLocks noChangeArrowheads="1"/>
              </p:cNvSpPr>
              <p:nvPr/>
            </p:nvSpPr>
            <p:spPr bwMode="auto">
              <a:xfrm>
                <a:off x="213" y="2470"/>
                <a:ext cx="15" cy="32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0" name="Freeform 635"/>
              <p:cNvSpPr>
                <a:spLocks noChangeArrowheads="1"/>
              </p:cNvSpPr>
              <p:nvPr/>
            </p:nvSpPr>
            <p:spPr bwMode="auto">
              <a:xfrm>
                <a:off x="321" y="2448"/>
                <a:ext cx="33" cy="43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40" name="Group 636"/>
            <p:cNvGrpSpPr>
              <a:grpSpLocks/>
            </p:cNvGrpSpPr>
            <p:nvPr/>
          </p:nvGrpSpPr>
          <p:grpSpPr bwMode="auto">
            <a:xfrm>
              <a:off x="380" y="2437"/>
              <a:ext cx="141" cy="235"/>
              <a:chOff x="380" y="2437"/>
              <a:chExt cx="141" cy="235"/>
            </a:xfrm>
          </p:grpSpPr>
          <p:sp>
            <p:nvSpPr>
              <p:cNvPr id="1044" name="Line 637"/>
              <p:cNvSpPr>
                <a:spLocks noChangeShapeType="1"/>
              </p:cNvSpPr>
              <p:nvPr/>
            </p:nvSpPr>
            <p:spPr bwMode="auto">
              <a:xfrm flipH="1">
                <a:off x="412" y="2519"/>
                <a:ext cx="40" cy="139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Line 638"/>
              <p:cNvSpPr>
                <a:spLocks noChangeShapeType="1"/>
              </p:cNvSpPr>
              <p:nvPr/>
            </p:nvSpPr>
            <p:spPr bwMode="auto">
              <a:xfrm>
                <a:off x="451" y="2519"/>
                <a:ext cx="38" cy="139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Line 639"/>
              <p:cNvSpPr>
                <a:spLocks noChangeShapeType="1"/>
              </p:cNvSpPr>
              <p:nvPr/>
            </p:nvSpPr>
            <p:spPr bwMode="auto">
              <a:xfrm>
                <a:off x="413" y="2658"/>
                <a:ext cx="38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Line 640"/>
              <p:cNvSpPr>
                <a:spLocks noChangeShapeType="1"/>
              </p:cNvSpPr>
              <p:nvPr/>
            </p:nvSpPr>
            <p:spPr bwMode="auto">
              <a:xfrm flipH="1">
                <a:off x="450" y="2658"/>
                <a:ext cx="40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641"/>
              <p:cNvSpPr>
                <a:spLocks noChangeShapeType="1"/>
              </p:cNvSpPr>
              <p:nvPr/>
            </p:nvSpPr>
            <p:spPr bwMode="auto">
              <a:xfrm>
                <a:off x="451" y="2522"/>
                <a:ext cx="1" cy="15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Line 642"/>
              <p:cNvSpPr>
                <a:spLocks noChangeShapeType="1"/>
              </p:cNvSpPr>
              <p:nvPr/>
            </p:nvSpPr>
            <p:spPr bwMode="auto">
              <a:xfrm flipV="1">
                <a:off x="413" y="2642"/>
                <a:ext cx="38" cy="1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Line 643"/>
              <p:cNvSpPr>
                <a:spLocks noChangeShapeType="1"/>
              </p:cNvSpPr>
              <p:nvPr/>
            </p:nvSpPr>
            <p:spPr bwMode="auto">
              <a:xfrm flipH="1" flipV="1">
                <a:off x="450" y="2643"/>
                <a:ext cx="40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644"/>
              <p:cNvSpPr>
                <a:spLocks noChangeShapeType="1"/>
              </p:cNvSpPr>
              <p:nvPr/>
            </p:nvSpPr>
            <p:spPr bwMode="auto">
              <a:xfrm>
                <a:off x="430" y="2598"/>
                <a:ext cx="22" cy="1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Line 645"/>
              <p:cNvSpPr>
                <a:spLocks noChangeShapeType="1"/>
              </p:cNvSpPr>
              <p:nvPr/>
            </p:nvSpPr>
            <p:spPr bwMode="auto">
              <a:xfrm flipV="1">
                <a:off x="451" y="2597"/>
                <a:ext cx="23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Line 646"/>
              <p:cNvSpPr>
                <a:spLocks noChangeShapeType="1"/>
              </p:cNvSpPr>
              <p:nvPr/>
            </p:nvSpPr>
            <p:spPr bwMode="auto">
              <a:xfrm>
                <a:off x="422" y="2618"/>
                <a:ext cx="28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Line 647"/>
              <p:cNvSpPr>
                <a:spLocks noChangeShapeType="1"/>
              </p:cNvSpPr>
              <p:nvPr/>
            </p:nvSpPr>
            <p:spPr bwMode="auto">
              <a:xfrm flipV="1">
                <a:off x="451" y="2620"/>
                <a:ext cx="28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Line 648"/>
              <p:cNvSpPr>
                <a:spLocks noChangeShapeType="1"/>
              </p:cNvSpPr>
              <p:nvPr/>
            </p:nvSpPr>
            <p:spPr bwMode="auto">
              <a:xfrm flipV="1">
                <a:off x="451" y="2577"/>
                <a:ext cx="14" cy="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" name="Line 649"/>
              <p:cNvSpPr>
                <a:spLocks noChangeShapeType="1"/>
              </p:cNvSpPr>
              <p:nvPr/>
            </p:nvSpPr>
            <p:spPr bwMode="auto">
              <a:xfrm flipV="1">
                <a:off x="451" y="2547"/>
                <a:ext cx="9" cy="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Line 650"/>
              <p:cNvSpPr>
                <a:spLocks noChangeShapeType="1"/>
              </p:cNvSpPr>
              <p:nvPr/>
            </p:nvSpPr>
            <p:spPr bwMode="auto">
              <a:xfrm>
                <a:off x="435" y="2575"/>
                <a:ext cx="17" cy="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Line 651"/>
              <p:cNvSpPr>
                <a:spLocks noChangeShapeType="1"/>
              </p:cNvSpPr>
              <p:nvPr/>
            </p:nvSpPr>
            <p:spPr bwMode="auto">
              <a:xfrm>
                <a:off x="443" y="2547"/>
                <a:ext cx="10" cy="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59" name="Group 652"/>
              <p:cNvGrpSpPr>
                <a:grpSpLocks/>
              </p:cNvGrpSpPr>
              <p:nvPr/>
            </p:nvGrpSpPr>
            <p:grpSpPr bwMode="auto">
              <a:xfrm>
                <a:off x="458" y="2512"/>
                <a:ext cx="63" cy="18"/>
                <a:chOff x="458" y="2512"/>
                <a:chExt cx="63" cy="18"/>
              </a:xfrm>
            </p:grpSpPr>
            <p:sp>
              <p:nvSpPr>
                <p:cNvPr id="1070" name="Line 653"/>
                <p:cNvSpPr>
                  <a:spLocks noChangeShapeType="1"/>
                </p:cNvSpPr>
                <p:nvPr/>
              </p:nvSpPr>
              <p:spPr bwMode="auto">
                <a:xfrm>
                  <a:off x="458" y="2530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1" name="Line 654"/>
                <p:cNvSpPr>
                  <a:spLocks noChangeShapeType="1"/>
                </p:cNvSpPr>
                <p:nvPr/>
              </p:nvSpPr>
              <p:spPr bwMode="auto">
                <a:xfrm flipV="1">
                  <a:off x="462" y="2511"/>
                  <a:ext cx="40" cy="9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2" name="Line 655"/>
                <p:cNvSpPr>
                  <a:spLocks noChangeShapeType="1"/>
                </p:cNvSpPr>
                <p:nvPr/>
              </p:nvSpPr>
              <p:spPr bwMode="auto">
                <a:xfrm flipH="1">
                  <a:off x="482" y="2513"/>
                  <a:ext cx="21" cy="14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3" name="Line 656"/>
                <p:cNvSpPr>
                  <a:spLocks noChangeShapeType="1"/>
                </p:cNvSpPr>
                <p:nvPr/>
              </p:nvSpPr>
              <p:spPr bwMode="auto">
                <a:xfrm flipV="1">
                  <a:off x="483" y="2519"/>
                  <a:ext cx="40" cy="9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060" name="Group 657"/>
              <p:cNvGrpSpPr>
                <a:grpSpLocks/>
              </p:cNvGrpSpPr>
              <p:nvPr/>
            </p:nvGrpSpPr>
            <p:grpSpPr bwMode="auto">
              <a:xfrm>
                <a:off x="448" y="2437"/>
                <a:ext cx="10" cy="71"/>
                <a:chOff x="448" y="2437"/>
                <a:chExt cx="10" cy="71"/>
              </a:xfrm>
            </p:grpSpPr>
            <p:sp>
              <p:nvSpPr>
                <p:cNvPr id="1066" name="Line 658"/>
                <p:cNvSpPr>
                  <a:spLocks noChangeShapeType="1"/>
                </p:cNvSpPr>
                <p:nvPr/>
              </p:nvSpPr>
              <p:spPr bwMode="auto">
                <a:xfrm>
                  <a:off x="448" y="2437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7" name="Line 659"/>
                <p:cNvSpPr>
                  <a:spLocks noChangeShapeType="1"/>
                </p:cNvSpPr>
                <p:nvPr/>
              </p:nvSpPr>
              <p:spPr bwMode="auto">
                <a:xfrm>
                  <a:off x="459" y="2443"/>
                  <a:ext cx="1" cy="44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8" name="Line 660"/>
                <p:cNvSpPr>
                  <a:spLocks noChangeShapeType="1"/>
                </p:cNvSpPr>
                <p:nvPr/>
              </p:nvSpPr>
              <p:spPr bwMode="auto">
                <a:xfrm flipH="1" flipV="1">
                  <a:off x="449" y="2464"/>
                  <a:ext cx="11" cy="23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Line 661"/>
                <p:cNvSpPr>
                  <a:spLocks noChangeShapeType="1"/>
                </p:cNvSpPr>
                <p:nvPr/>
              </p:nvSpPr>
              <p:spPr bwMode="auto">
                <a:xfrm>
                  <a:off x="450" y="2465"/>
                  <a:ext cx="1" cy="44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061" name="Group 662"/>
              <p:cNvGrpSpPr>
                <a:grpSpLocks/>
              </p:cNvGrpSpPr>
              <p:nvPr/>
            </p:nvGrpSpPr>
            <p:grpSpPr bwMode="auto">
              <a:xfrm>
                <a:off x="380" y="2507"/>
                <a:ext cx="63" cy="18"/>
                <a:chOff x="380" y="2507"/>
                <a:chExt cx="63" cy="18"/>
              </a:xfrm>
            </p:grpSpPr>
            <p:sp>
              <p:nvSpPr>
                <p:cNvPr id="1062" name="Line 663"/>
                <p:cNvSpPr>
                  <a:spLocks noChangeShapeType="1"/>
                </p:cNvSpPr>
                <p:nvPr/>
              </p:nvSpPr>
              <p:spPr bwMode="auto">
                <a:xfrm>
                  <a:off x="445" y="2507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3" name="Line 664"/>
                <p:cNvSpPr>
                  <a:spLocks noChangeShapeType="1"/>
                </p:cNvSpPr>
                <p:nvPr/>
              </p:nvSpPr>
              <p:spPr bwMode="auto">
                <a:xfrm flipH="1">
                  <a:off x="400" y="2518"/>
                  <a:ext cx="42" cy="7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4" name="Line 665"/>
                <p:cNvSpPr>
                  <a:spLocks noChangeShapeType="1"/>
                </p:cNvSpPr>
                <p:nvPr/>
              </p:nvSpPr>
              <p:spPr bwMode="auto">
                <a:xfrm flipV="1">
                  <a:off x="401" y="2509"/>
                  <a:ext cx="19" cy="1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" name="Line 666"/>
                <p:cNvSpPr>
                  <a:spLocks noChangeShapeType="1"/>
                </p:cNvSpPr>
                <p:nvPr/>
              </p:nvSpPr>
              <p:spPr bwMode="auto">
                <a:xfrm flipH="1">
                  <a:off x="379" y="2510"/>
                  <a:ext cx="42" cy="7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041" name="Text Box 667"/>
            <p:cNvSpPr txBox="1">
              <a:spLocks noChangeArrowheads="1"/>
            </p:cNvSpPr>
            <p:nvPr/>
          </p:nvSpPr>
          <p:spPr bwMode="auto">
            <a:xfrm>
              <a:off x="566" y="2770"/>
              <a:ext cx="663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75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Collegam.</a:t>
              </a:r>
            </a:p>
            <a:p>
              <a:pPr>
                <a:lnSpc>
                  <a:spcPct val="75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cablato</a:t>
              </a:r>
            </a:p>
          </p:txBody>
        </p:sp>
        <p:sp>
          <p:nvSpPr>
            <p:cNvPr id="1042" name="Line 668"/>
            <p:cNvSpPr>
              <a:spLocks noChangeShapeType="1"/>
            </p:cNvSpPr>
            <p:nvPr/>
          </p:nvSpPr>
          <p:spPr bwMode="auto">
            <a:xfrm>
              <a:off x="243" y="2838"/>
              <a:ext cx="27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Text Box 669"/>
            <p:cNvSpPr txBox="1">
              <a:spLocks noChangeArrowheads="1"/>
            </p:cNvSpPr>
            <p:nvPr/>
          </p:nvSpPr>
          <p:spPr bwMode="auto">
            <a:xfrm>
              <a:off x="571" y="2465"/>
              <a:ext cx="573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75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Punti di</a:t>
              </a:r>
            </a:p>
            <a:p>
              <a:pPr>
                <a:lnSpc>
                  <a:spcPct val="75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accesso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4C3B0D78-B4E4-4EFA-8D85-C3C8E64C27C0}" type="slidenum">
              <a:rPr lang="en-GB" altLang="it-IT"/>
              <a:pPr/>
              <a:t>40</a:t>
            </a:fld>
            <a:endParaRPr lang="en-GB" altLang="it-IT"/>
          </a:p>
        </p:txBody>
      </p:sp>
      <p:sp>
        <p:nvSpPr>
          <p:cNvPr id="49155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9625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Struttura di Internet: la rete delle reti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2425" y="1428750"/>
            <a:ext cx="8588375" cy="1133475"/>
          </a:xfrm>
        </p:spPr>
        <p:txBody>
          <a:bodyPr/>
          <a:lstStyle/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ISP di livello 2: ISP più piccoli (nazionali o distrettuali) 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Si può connettere solo al alcuni ISP di livello 1, e possibilmente ad altri ISP di livello 2</a:t>
            </a:r>
          </a:p>
        </p:txBody>
      </p:sp>
      <p:sp>
        <p:nvSpPr>
          <p:cNvPr id="49157" name="Oval 3"/>
          <p:cNvSpPr>
            <a:spLocks noChangeArrowheads="1"/>
          </p:cNvSpPr>
          <p:nvPr/>
        </p:nvSpPr>
        <p:spPr bwMode="auto">
          <a:xfrm>
            <a:off x="2432050" y="4883150"/>
            <a:ext cx="1863725" cy="790575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49158" name="Oval 4"/>
          <p:cNvSpPr>
            <a:spLocks noChangeArrowheads="1"/>
          </p:cNvSpPr>
          <p:nvPr/>
        </p:nvSpPr>
        <p:spPr bwMode="auto">
          <a:xfrm>
            <a:off x="3530600" y="3679825"/>
            <a:ext cx="1863725" cy="790575"/>
          </a:xfrm>
          <a:prstGeom prst="ellipse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49159" name="Oval 5"/>
          <p:cNvSpPr>
            <a:spLocks noChangeArrowheads="1"/>
          </p:cNvSpPr>
          <p:nvPr/>
        </p:nvSpPr>
        <p:spPr bwMode="auto">
          <a:xfrm>
            <a:off x="4800600" y="4845050"/>
            <a:ext cx="1863725" cy="790575"/>
          </a:xfrm>
          <a:prstGeom prst="ellipse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49160" name="Oval 6"/>
          <p:cNvSpPr>
            <a:spLocks noChangeArrowheads="1"/>
          </p:cNvSpPr>
          <p:nvPr/>
        </p:nvSpPr>
        <p:spPr bwMode="auto">
          <a:xfrm>
            <a:off x="5121275" y="4851400"/>
            <a:ext cx="133350" cy="142875"/>
          </a:xfrm>
          <a:prstGeom prst="ellipse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9161" name="Oval 7"/>
          <p:cNvSpPr>
            <a:spLocks noChangeArrowheads="1"/>
          </p:cNvSpPr>
          <p:nvPr/>
        </p:nvSpPr>
        <p:spPr bwMode="auto">
          <a:xfrm>
            <a:off x="4670425" y="4381500"/>
            <a:ext cx="133350" cy="142875"/>
          </a:xfrm>
          <a:prstGeom prst="ellipse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9162" name="Oval 8"/>
          <p:cNvSpPr>
            <a:spLocks noChangeArrowheads="1"/>
          </p:cNvSpPr>
          <p:nvPr/>
        </p:nvSpPr>
        <p:spPr bwMode="auto">
          <a:xfrm>
            <a:off x="4206875" y="4406900"/>
            <a:ext cx="133350" cy="142875"/>
          </a:xfrm>
          <a:prstGeom prst="ellipse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9163" name="Oval 9"/>
          <p:cNvSpPr>
            <a:spLocks noChangeArrowheads="1"/>
          </p:cNvSpPr>
          <p:nvPr/>
        </p:nvSpPr>
        <p:spPr bwMode="auto">
          <a:xfrm>
            <a:off x="3736975" y="4864100"/>
            <a:ext cx="133350" cy="142875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9164" name="Oval 10"/>
          <p:cNvSpPr>
            <a:spLocks noChangeArrowheads="1"/>
          </p:cNvSpPr>
          <p:nvPr/>
        </p:nvSpPr>
        <p:spPr bwMode="auto">
          <a:xfrm>
            <a:off x="4232275" y="5181600"/>
            <a:ext cx="133350" cy="142875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9165" name="Oval 11"/>
          <p:cNvSpPr>
            <a:spLocks noChangeArrowheads="1"/>
          </p:cNvSpPr>
          <p:nvPr/>
        </p:nvSpPr>
        <p:spPr bwMode="auto">
          <a:xfrm>
            <a:off x="4746625" y="5168900"/>
            <a:ext cx="133350" cy="142875"/>
          </a:xfrm>
          <a:prstGeom prst="ellipse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9166" name="Line 12"/>
          <p:cNvSpPr>
            <a:spLocks noChangeShapeType="1"/>
          </p:cNvSpPr>
          <p:nvPr/>
        </p:nvSpPr>
        <p:spPr bwMode="auto">
          <a:xfrm flipV="1">
            <a:off x="4368800" y="5235575"/>
            <a:ext cx="381000" cy="127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7" name="Line 13"/>
          <p:cNvSpPr>
            <a:spLocks noChangeShapeType="1"/>
          </p:cNvSpPr>
          <p:nvPr/>
        </p:nvSpPr>
        <p:spPr bwMode="auto">
          <a:xfrm>
            <a:off x="4778375" y="4495800"/>
            <a:ext cx="368300" cy="3683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8" name="Line 14"/>
          <p:cNvSpPr>
            <a:spLocks noChangeShapeType="1"/>
          </p:cNvSpPr>
          <p:nvPr/>
        </p:nvSpPr>
        <p:spPr bwMode="auto">
          <a:xfrm flipV="1">
            <a:off x="3835400" y="4524375"/>
            <a:ext cx="393700" cy="36195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946275" y="3286125"/>
            <a:ext cx="6218238" cy="2836863"/>
            <a:chOff x="1226" y="2070"/>
            <a:chExt cx="3917" cy="1787"/>
          </a:xfrm>
        </p:grpSpPr>
        <p:grpSp>
          <p:nvGrpSpPr>
            <p:cNvPr id="49183" name="Group 22"/>
            <p:cNvGrpSpPr>
              <a:grpSpLocks/>
            </p:cNvGrpSpPr>
            <p:nvPr/>
          </p:nvGrpSpPr>
          <p:grpSpPr bwMode="auto">
            <a:xfrm>
              <a:off x="3042" y="2102"/>
              <a:ext cx="1054" cy="489"/>
              <a:chOff x="3042" y="2102"/>
              <a:chExt cx="1054" cy="489"/>
            </a:xfrm>
          </p:grpSpPr>
          <p:sp>
            <p:nvSpPr>
              <p:cNvPr id="49203" name="Oval 23"/>
              <p:cNvSpPr>
                <a:spLocks noChangeArrowheads="1"/>
              </p:cNvSpPr>
              <p:nvPr/>
            </p:nvSpPr>
            <p:spPr bwMode="auto">
              <a:xfrm>
                <a:off x="3042" y="2102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9204" name="Text Box 24"/>
              <p:cNvSpPr txBox="1">
                <a:spLocks noChangeArrowheads="1"/>
              </p:cNvSpPr>
              <p:nvPr/>
            </p:nvSpPr>
            <p:spPr bwMode="auto">
              <a:xfrm>
                <a:off x="3183" y="2176"/>
                <a:ext cx="873" cy="41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endParaRPr lang="en-GB" altLang="it-IT" sz="1800">
                  <a:solidFill>
                    <a:srgbClr val="000000"/>
                  </a:solidFill>
                  <a:latin typeface="Comic Sans MS" pitchFamily="64" charset="0"/>
                </a:endParaRPr>
              </a:p>
            </p:txBody>
          </p:sp>
          <p:sp>
            <p:nvSpPr>
              <p:cNvPr id="49205" name="Oval 25"/>
              <p:cNvSpPr>
                <a:spLocks noChangeArrowheads="1"/>
              </p:cNvSpPr>
              <p:nvPr/>
            </p:nvSpPr>
            <p:spPr bwMode="auto">
              <a:xfrm>
                <a:off x="3184" y="2340"/>
                <a:ext cx="84" cy="90"/>
              </a:xfrm>
              <a:prstGeom prst="ellipse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49184" name="Group 26"/>
            <p:cNvGrpSpPr>
              <a:grpSpLocks/>
            </p:cNvGrpSpPr>
            <p:nvPr/>
          </p:nvGrpSpPr>
          <p:grpSpPr bwMode="auto">
            <a:xfrm>
              <a:off x="1610" y="2070"/>
              <a:ext cx="1053" cy="371"/>
              <a:chOff x="1610" y="2070"/>
              <a:chExt cx="1053" cy="371"/>
            </a:xfrm>
          </p:grpSpPr>
          <p:sp>
            <p:nvSpPr>
              <p:cNvPr id="49200" name="Oval 27"/>
              <p:cNvSpPr>
                <a:spLocks noChangeArrowheads="1"/>
              </p:cNvSpPr>
              <p:nvPr/>
            </p:nvSpPr>
            <p:spPr bwMode="auto">
              <a:xfrm>
                <a:off x="1610" y="2070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9201" name="Text Box 28"/>
              <p:cNvSpPr txBox="1">
                <a:spLocks noChangeArrowheads="1"/>
              </p:cNvSpPr>
              <p:nvPr/>
            </p:nvSpPr>
            <p:spPr bwMode="auto">
              <a:xfrm>
                <a:off x="1749" y="2180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49202" name="Oval 29"/>
              <p:cNvSpPr>
                <a:spLocks noChangeArrowheads="1"/>
              </p:cNvSpPr>
              <p:nvPr/>
            </p:nvSpPr>
            <p:spPr bwMode="auto">
              <a:xfrm>
                <a:off x="2376" y="2340"/>
                <a:ext cx="84" cy="90"/>
              </a:xfrm>
              <a:prstGeom prst="ellipse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49185" name="Group 30"/>
            <p:cNvGrpSpPr>
              <a:grpSpLocks/>
            </p:cNvGrpSpPr>
            <p:nvPr/>
          </p:nvGrpSpPr>
          <p:grpSpPr bwMode="auto">
            <a:xfrm>
              <a:off x="1226" y="3476"/>
              <a:ext cx="1053" cy="373"/>
              <a:chOff x="1226" y="3476"/>
              <a:chExt cx="1053" cy="373"/>
            </a:xfrm>
          </p:grpSpPr>
          <p:sp>
            <p:nvSpPr>
              <p:cNvPr id="49197" name="Oval 31"/>
              <p:cNvSpPr>
                <a:spLocks noChangeArrowheads="1"/>
              </p:cNvSpPr>
              <p:nvPr/>
            </p:nvSpPr>
            <p:spPr bwMode="auto">
              <a:xfrm>
                <a:off x="1226" y="3478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9198" name="Text Box 32"/>
              <p:cNvSpPr txBox="1">
                <a:spLocks noChangeArrowheads="1"/>
              </p:cNvSpPr>
              <p:nvPr/>
            </p:nvSpPr>
            <p:spPr bwMode="auto">
              <a:xfrm>
                <a:off x="1364" y="3588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49199" name="Oval 33"/>
              <p:cNvSpPr>
                <a:spLocks noChangeArrowheads="1"/>
              </p:cNvSpPr>
              <p:nvPr/>
            </p:nvSpPr>
            <p:spPr bwMode="auto">
              <a:xfrm>
                <a:off x="1688" y="3476"/>
                <a:ext cx="84" cy="90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49186" name="Group 34"/>
            <p:cNvGrpSpPr>
              <a:grpSpLocks/>
            </p:cNvGrpSpPr>
            <p:nvPr/>
          </p:nvGrpSpPr>
          <p:grpSpPr bwMode="auto">
            <a:xfrm>
              <a:off x="2674" y="3486"/>
              <a:ext cx="1053" cy="371"/>
              <a:chOff x="2674" y="3486"/>
              <a:chExt cx="1053" cy="371"/>
            </a:xfrm>
          </p:grpSpPr>
          <p:sp>
            <p:nvSpPr>
              <p:cNvPr id="49194" name="Oval 35"/>
              <p:cNvSpPr>
                <a:spLocks noChangeArrowheads="1"/>
              </p:cNvSpPr>
              <p:nvPr/>
            </p:nvSpPr>
            <p:spPr bwMode="auto">
              <a:xfrm>
                <a:off x="2674" y="3486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9195" name="Text Box 36"/>
              <p:cNvSpPr txBox="1">
                <a:spLocks noChangeArrowheads="1"/>
              </p:cNvSpPr>
              <p:nvPr/>
            </p:nvSpPr>
            <p:spPr bwMode="auto">
              <a:xfrm>
                <a:off x="2812" y="3596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49196" name="Oval 37"/>
              <p:cNvSpPr>
                <a:spLocks noChangeArrowheads="1"/>
              </p:cNvSpPr>
              <p:nvPr/>
            </p:nvSpPr>
            <p:spPr bwMode="auto">
              <a:xfrm>
                <a:off x="3384" y="3492"/>
                <a:ext cx="84" cy="90"/>
              </a:xfrm>
              <a:prstGeom prst="ellipse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49187" name="Group 38"/>
            <p:cNvGrpSpPr>
              <a:grpSpLocks/>
            </p:cNvGrpSpPr>
            <p:nvPr/>
          </p:nvGrpSpPr>
          <p:grpSpPr bwMode="auto">
            <a:xfrm>
              <a:off x="4090" y="3182"/>
              <a:ext cx="1053" cy="371"/>
              <a:chOff x="4090" y="3182"/>
              <a:chExt cx="1053" cy="371"/>
            </a:xfrm>
          </p:grpSpPr>
          <p:sp>
            <p:nvSpPr>
              <p:cNvPr id="49191" name="Oval 39"/>
              <p:cNvSpPr>
                <a:spLocks noChangeArrowheads="1"/>
              </p:cNvSpPr>
              <p:nvPr/>
            </p:nvSpPr>
            <p:spPr bwMode="auto">
              <a:xfrm>
                <a:off x="4090" y="3182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9192" name="Text Box 40"/>
              <p:cNvSpPr txBox="1">
                <a:spLocks noChangeArrowheads="1"/>
              </p:cNvSpPr>
              <p:nvPr/>
            </p:nvSpPr>
            <p:spPr bwMode="auto">
              <a:xfrm>
                <a:off x="4229" y="3292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49193" name="Oval 41"/>
              <p:cNvSpPr>
                <a:spLocks noChangeArrowheads="1"/>
              </p:cNvSpPr>
              <p:nvPr/>
            </p:nvSpPr>
            <p:spPr bwMode="auto">
              <a:xfrm>
                <a:off x="4144" y="3308"/>
                <a:ext cx="84" cy="90"/>
              </a:xfrm>
              <a:prstGeom prst="ellipse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49188" name="Oval 42"/>
            <p:cNvSpPr>
              <a:spLocks noChangeArrowheads="1"/>
            </p:cNvSpPr>
            <p:nvPr/>
          </p:nvSpPr>
          <p:spPr bwMode="auto">
            <a:xfrm>
              <a:off x="1712" y="2328"/>
              <a:ext cx="96" cy="88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9189" name="Line 43"/>
            <p:cNvSpPr>
              <a:spLocks noChangeShapeType="1"/>
            </p:cNvSpPr>
            <p:nvPr/>
          </p:nvSpPr>
          <p:spPr bwMode="auto">
            <a:xfrm>
              <a:off x="1768" y="2400"/>
              <a:ext cx="200" cy="684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90" name="Oval 44"/>
            <p:cNvSpPr>
              <a:spLocks noChangeArrowheads="1"/>
            </p:cNvSpPr>
            <p:nvPr/>
          </p:nvSpPr>
          <p:spPr bwMode="auto">
            <a:xfrm>
              <a:off x="1928" y="3044"/>
              <a:ext cx="96" cy="88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177800" y="3406775"/>
            <a:ext cx="3560763" cy="1947863"/>
            <a:chOff x="112" y="2146"/>
            <a:chExt cx="2243" cy="1227"/>
          </a:xfrm>
        </p:grpSpPr>
        <p:sp>
          <p:nvSpPr>
            <p:cNvPr id="49180" name="Text Box 46"/>
            <p:cNvSpPr txBox="1">
              <a:spLocks noChangeArrowheads="1"/>
            </p:cNvSpPr>
            <p:nvPr/>
          </p:nvSpPr>
          <p:spPr bwMode="auto">
            <a:xfrm>
              <a:off x="112" y="2146"/>
              <a:ext cx="1292" cy="12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Un ISP di livello 2 paga l’ISP di livello 1 che gli fornisce la connettività per il resto della rete</a:t>
              </a:r>
            </a:p>
            <a:p>
              <a:pPr>
                <a:buClr>
                  <a:srgbClr val="3333CC"/>
                </a:buClr>
                <a:buSzPct val="85000"/>
                <a:buFont typeface="Wingdings" pitchFamily="64" charset="2"/>
                <a:buChar char="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 un ISP di livello 2 è cliente di un ISP di livello 1</a:t>
              </a:r>
            </a:p>
          </p:txBody>
        </p:sp>
        <p:sp>
          <p:nvSpPr>
            <p:cNvPr id="49181" name="Line 47"/>
            <p:cNvSpPr>
              <a:spLocks noChangeShapeType="1"/>
            </p:cNvSpPr>
            <p:nvPr/>
          </p:nvSpPr>
          <p:spPr bwMode="auto">
            <a:xfrm flipV="1">
              <a:off x="1344" y="2390"/>
              <a:ext cx="1012" cy="37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82" name="Line 48"/>
            <p:cNvSpPr>
              <a:spLocks noChangeShapeType="1"/>
            </p:cNvSpPr>
            <p:nvPr/>
          </p:nvSpPr>
          <p:spPr bwMode="auto">
            <a:xfrm flipV="1">
              <a:off x="1352" y="2410"/>
              <a:ext cx="360" cy="34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49"/>
          <p:cNvGrpSpPr>
            <a:grpSpLocks/>
          </p:cNvGrpSpPr>
          <p:nvPr/>
        </p:nvGrpSpPr>
        <p:grpSpPr bwMode="auto">
          <a:xfrm>
            <a:off x="6007100" y="3019425"/>
            <a:ext cx="3033713" cy="2135188"/>
            <a:chOff x="3784" y="1902"/>
            <a:chExt cx="1911" cy="1345"/>
          </a:xfrm>
        </p:grpSpPr>
        <p:sp>
          <p:nvSpPr>
            <p:cNvPr id="49172" name="Oval 50"/>
            <p:cNvSpPr>
              <a:spLocks noChangeArrowheads="1"/>
            </p:cNvSpPr>
            <p:nvPr/>
          </p:nvSpPr>
          <p:spPr bwMode="auto">
            <a:xfrm>
              <a:off x="3992" y="2320"/>
              <a:ext cx="96" cy="104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9173" name="Text Box 51"/>
            <p:cNvSpPr txBox="1">
              <a:spLocks noChangeArrowheads="1"/>
            </p:cNvSpPr>
            <p:nvPr/>
          </p:nvSpPr>
          <p:spPr bwMode="auto">
            <a:xfrm>
              <a:off x="4564" y="1902"/>
              <a:ext cx="1132" cy="9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Quando due ISP sono direttamente interconnessi vengono detti pari grado (peer)</a:t>
              </a:r>
              <a:r>
                <a:rPr lang="ar-SA" altLang="it-IT" sz="1600">
                  <a:solidFill>
                    <a:srgbClr val="000000"/>
                  </a:solidFill>
                  <a:latin typeface="Comic Sans MS" pitchFamily="64" charset="0"/>
                  <a:cs typeface="Arial" charset="0"/>
                </a:rPr>
                <a:t>‏</a:t>
              </a:r>
              <a:endParaRPr lang="en-GB" altLang="it-IT" sz="1600">
                <a:solidFill>
                  <a:srgbClr val="000000"/>
                </a:solidFill>
                <a:latin typeface="Comic Sans MS" pitchFamily="64" charset="0"/>
              </a:endParaRPr>
            </a:p>
          </p:txBody>
        </p:sp>
        <p:sp>
          <p:nvSpPr>
            <p:cNvPr id="49174" name="Oval 52"/>
            <p:cNvSpPr>
              <a:spLocks noChangeArrowheads="1"/>
            </p:cNvSpPr>
            <p:nvPr/>
          </p:nvSpPr>
          <p:spPr bwMode="auto">
            <a:xfrm>
              <a:off x="4600" y="3144"/>
              <a:ext cx="96" cy="104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9175" name="Line 53"/>
            <p:cNvSpPr>
              <a:spLocks noChangeShapeType="1"/>
            </p:cNvSpPr>
            <p:nvPr/>
          </p:nvSpPr>
          <p:spPr bwMode="auto">
            <a:xfrm>
              <a:off x="4064" y="2408"/>
              <a:ext cx="552" cy="728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76" name="Oval 54"/>
            <p:cNvSpPr>
              <a:spLocks noChangeArrowheads="1"/>
            </p:cNvSpPr>
            <p:nvPr/>
          </p:nvSpPr>
          <p:spPr bwMode="auto">
            <a:xfrm>
              <a:off x="3784" y="2392"/>
              <a:ext cx="96" cy="104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9177" name="Line 55"/>
            <p:cNvSpPr>
              <a:spLocks noChangeShapeType="1"/>
            </p:cNvSpPr>
            <p:nvPr/>
          </p:nvSpPr>
          <p:spPr bwMode="auto">
            <a:xfrm>
              <a:off x="3832" y="2488"/>
              <a:ext cx="1" cy="1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78" name="Line 56"/>
            <p:cNvSpPr>
              <a:spLocks noChangeShapeType="1"/>
            </p:cNvSpPr>
            <p:nvPr/>
          </p:nvSpPr>
          <p:spPr bwMode="auto">
            <a:xfrm flipH="1">
              <a:off x="4386" y="2000"/>
              <a:ext cx="264" cy="82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79" name="Line 57"/>
            <p:cNvSpPr>
              <a:spLocks noChangeShapeType="1"/>
            </p:cNvSpPr>
            <p:nvPr/>
          </p:nvSpPr>
          <p:spPr bwMode="auto">
            <a:xfrm flipH="1">
              <a:off x="3878" y="2012"/>
              <a:ext cx="764" cy="4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E5D54C6F-824F-4C32-A8A5-4AC8956D9288}" type="slidenum">
              <a:rPr lang="en-GB" altLang="it-IT"/>
              <a:pPr/>
              <a:t>41</a:t>
            </a:fld>
            <a:endParaRPr lang="en-GB" altLang="it-IT"/>
          </a:p>
        </p:txBody>
      </p:sp>
      <p:sp>
        <p:nvSpPr>
          <p:cNvPr id="50179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9625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Struttura di Internet: la rete delle reti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2425" y="1428750"/>
            <a:ext cx="8440738" cy="914400"/>
          </a:xfrm>
        </p:spPr>
        <p:txBody>
          <a:bodyPr/>
          <a:lstStyle/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ISP di livello 3 e ISP locali (ISP di accesso) 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chemeClr val="tx1"/>
                </a:solidFill>
              </a:rPr>
              <a:t>Reti “ultimo salto” (</a:t>
            </a:r>
            <a:r>
              <a:rPr lang="en-GB" altLang="it-IT" sz="1800" i="1" smtClean="0">
                <a:solidFill>
                  <a:schemeClr val="tx1"/>
                </a:solidFill>
              </a:rPr>
              <a:t>last hop network</a:t>
            </a:r>
            <a:r>
              <a:rPr lang="en-GB" altLang="it-IT" sz="1800" smtClean="0">
                <a:solidFill>
                  <a:schemeClr val="tx1"/>
                </a:solidFill>
              </a:rPr>
              <a:t>), le più vicine ai sistemi terminali</a:t>
            </a:r>
            <a:endParaRPr lang="en-GB" altLang="it-IT" sz="2000" smtClean="0">
              <a:solidFill>
                <a:srgbClr val="FF0000"/>
              </a:solidFill>
            </a:endParaRPr>
          </a:p>
        </p:txBody>
      </p:sp>
      <p:sp>
        <p:nvSpPr>
          <p:cNvPr id="50181" name="Oval 3"/>
          <p:cNvSpPr>
            <a:spLocks noChangeArrowheads="1"/>
          </p:cNvSpPr>
          <p:nvPr/>
        </p:nvSpPr>
        <p:spPr bwMode="auto">
          <a:xfrm>
            <a:off x="2432050" y="4883150"/>
            <a:ext cx="1863725" cy="790575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50182" name="Oval 4"/>
          <p:cNvSpPr>
            <a:spLocks noChangeArrowheads="1"/>
          </p:cNvSpPr>
          <p:nvPr/>
        </p:nvSpPr>
        <p:spPr bwMode="auto">
          <a:xfrm>
            <a:off x="3530600" y="3679825"/>
            <a:ext cx="1863725" cy="790575"/>
          </a:xfrm>
          <a:prstGeom prst="ellipse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50183" name="Oval 5"/>
          <p:cNvSpPr>
            <a:spLocks noChangeArrowheads="1"/>
          </p:cNvSpPr>
          <p:nvPr/>
        </p:nvSpPr>
        <p:spPr bwMode="auto">
          <a:xfrm>
            <a:off x="4800600" y="4845050"/>
            <a:ext cx="1863725" cy="790575"/>
          </a:xfrm>
          <a:prstGeom prst="ellipse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50184" name="Oval 6"/>
          <p:cNvSpPr>
            <a:spLocks noChangeArrowheads="1"/>
          </p:cNvSpPr>
          <p:nvPr/>
        </p:nvSpPr>
        <p:spPr bwMode="auto">
          <a:xfrm>
            <a:off x="5121275" y="4851400"/>
            <a:ext cx="133350" cy="142875"/>
          </a:xfrm>
          <a:prstGeom prst="ellipse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0185" name="Oval 7"/>
          <p:cNvSpPr>
            <a:spLocks noChangeArrowheads="1"/>
          </p:cNvSpPr>
          <p:nvPr/>
        </p:nvSpPr>
        <p:spPr bwMode="auto">
          <a:xfrm>
            <a:off x="4670425" y="4381500"/>
            <a:ext cx="133350" cy="142875"/>
          </a:xfrm>
          <a:prstGeom prst="ellipse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0186" name="Oval 8"/>
          <p:cNvSpPr>
            <a:spLocks noChangeArrowheads="1"/>
          </p:cNvSpPr>
          <p:nvPr/>
        </p:nvSpPr>
        <p:spPr bwMode="auto">
          <a:xfrm>
            <a:off x="4206875" y="4406900"/>
            <a:ext cx="133350" cy="142875"/>
          </a:xfrm>
          <a:prstGeom prst="ellipse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0187" name="Oval 9"/>
          <p:cNvSpPr>
            <a:spLocks noChangeArrowheads="1"/>
          </p:cNvSpPr>
          <p:nvPr/>
        </p:nvSpPr>
        <p:spPr bwMode="auto">
          <a:xfrm>
            <a:off x="3736975" y="4864100"/>
            <a:ext cx="133350" cy="142875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0188" name="Oval 10"/>
          <p:cNvSpPr>
            <a:spLocks noChangeArrowheads="1"/>
          </p:cNvSpPr>
          <p:nvPr/>
        </p:nvSpPr>
        <p:spPr bwMode="auto">
          <a:xfrm>
            <a:off x="4232275" y="5181600"/>
            <a:ext cx="133350" cy="142875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0189" name="Oval 11"/>
          <p:cNvSpPr>
            <a:spLocks noChangeArrowheads="1"/>
          </p:cNvSpPr>
          <p:nvPr/>
        </p:nvSpPr>
        <p:spPr bwMode="auto">
          <a:xfrm>
            <a:off x="4746625" y="5168900"/>
            <a:ext cx="133350" cy="142875"/>
          </a:xfrm>
          <a:prstGeom prst="ellipse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0190" name="Line 12"/>
          <p:cNvSpPr>
            <a:spLocks noChangeShapeType="1"/>
          </p:cNvSpPr>
          <p:nvPr/>
        </p:nvSpPr>
        <p:spPr bwMode="auto">
          <a:xfrm flipV="1">
            <a:off x="4368800" y="5235575"/>
            <a:ext cx="381000" cy="127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91" name="Line 13"/>
          <p:cNvSpPr>
            <a:spLocks noChangeShapeType="1"/>
          </p:cNvSpPr>
          <p:nvPr/>
        </p:nvSpPr>
        <p:spPr bwMode="auto">
          <a:xfrm>
            <a:off x="4778375" y="4495800"/>
            <a:ext cx="368300" cy="3683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92" name="Line 14"/>
          <p:cNvSpPr>
            <a:spLocks noChangeShapeType="1"/>
          </p:cNvSpPr>
          <p:nvPr/>
        </p:nvSpPr>
        <p:spPr bwMode="auto">
          <a:xfrm flipV="1">
            <a:off x="3835400" y="4524375"/>
            <a:ext cx="393700" cy="36195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0193" name="Group 21"/>
          <p:cNvGrpSpPr>
            <a:grpSpLocks/>
          </p:cNvGrpSpPr>
          <p:nvPr/>
        </p:nvGrpSpPr>
        <p:grpSpPr bwMode="auto">
          <a:xfrm>
            <a:off x="1946275" y="3286125"/>
            <a:ext cx="6218238" cy="2836863"/>
            <a:chOff x="1226" y="2070"/>
            <a:chExt cx="3917" cy="1787"/>
          </a:xfrm>
        </p:grpSpPr>
        <p:grpSp>
          <p:nvGrpSpPr>
            <p:cNvPr id="50233" name="Group 22"/>
            <p:cNvGrpSpPr>
              <a:grpSpLocks/>
            </p:cNvGrpSpPr>
            <p:nvPr/>
          </p:nvGrpSpPr>
          <p:grpSpPr bwMode="auto">
            <a:xfrm>
              <a:off x="3042" y="2102"/>
              <a:ext cx="1053" cy="371"/>
              <a:chOff x="3042" y="2102"/>
              <a:chExt cx="1053" cy="371"/>
            </a:xfrm>
          </p:grpSpPr>
          <p:sp>
            <p:nvSpPr>
              <p:cNvPr id="50253" name="Oval 23"/>
              <p:cNvSpPr>
                <a:spLocks noChangeArrowheads="1"/>
              </p:cNvSpPr>
              <p:nvPr/>
            </p:nvSpPr>
            <p:spPr bwMode="auto">
              <a:xfrm>
                <a:off x="3042" y="2102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54" name="Text Box 24"/>
              <p:cNvSpPr txBox="1">
                <a:spLocks noChangeArrowheads="1"/>
              </p:cNvSpPr>
              <p:nvPr/>
            </p:nvSpPr>
            <p:spPr bwMode="auto">
              <a:xfrm>
                <a:off x="3180" y="2212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50255" name="Oval 25"/>
              <p:cNvSpPr>
                <a:spLocks noChangeArrowheads="1"/>
              </p:cNvSpPr>
              <p:nvPr/>
            </p:nvSpPr>
            <p:spPr bwMode="auto">
              <a:xfrm>
                <a:off x="3184" y="2340"/>
                <a:ext cx="84" cy="90"/>
              </a:xfrm>
              <a:prstGeom prst="ellipse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0234" name="Group 26"/>
            <p:cNvGrpSpPr>
              <a:grpSpLocks/>
            </p:cNvGrpSpPr>
            <p:nvPr/>
          </p:nvGrpSpPr>
          <p:grpSpPr bwMode="auto">
            <a:xfrm>
              <a:off x="1610" y="2070"/>
              <a:ext cx="1053" cy="371"/>
              <a:chOff x="1610" y="2070"/>
              <a:chExt cx="1053" cy="371"/>
            </a:xfrm>
          </p:grpSpPr>
          <p:sp>
            <p:nvSpPr>
              <p:cNvPr id="50250" name="Oval 27"/>
              <p:cNvSpPr>
                <a:spLocks noChangeArrowheads="1"/>
              </p:cNvSpPr>
              <p:nvPr/>
            </p:nvSpPr>
            <p:spPr bwMode="auto">
              <a:xfrm>
                <a:off x="1610" y="2070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51" name="Text Box 28"/>
              <p:cNvSpPr txBox="1">
                <a:spLocks noChangeArrowheads="1"/>
              </p:cNvSpPr>
              <p:nvPr/>
            </p:nvSpPr>
            <p:spPr bwMode="auto">
              <a:xfrm>
                <a:off x="1749" y="2180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50252" name="Oval 29"/>
              <p:cNvSpPr>
                <a:spLocks noChangeArrowheads="1"/>
              </p:cNvSpPr>
              <p:nvPr/>
            </p:nvSpPr>
            <p:spPr bwMode="auto">
              <a:xfrm>
                <a:off x="2376" y="2340"/>
                <a:ext cx="84" cy="90"/>
              </a:xfrm>
              <a:prstGeom prst="ellipse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0235" name="Group 30"/>
            <p:cNvGrpSpPr>
              <a:grpSpLocks/>
            </p:cNvGrpSpPr>
            <p:nvPr/>
          </p:nvGrpSpPr>
          <p:grpSpPr bwMode="auto">
            <a:xfrm>
              <a:off x="1226" y="3476"/>
              <a:ext cx="1053" cy="373"/>
              <a:chOff x="1226" y="3476"/>
              <a:chExt cx="1053" cy="373"/>
            </a:xfrm>
          </p:grpSpPr>
          <p:sp>
            <p:nvSpPr>
              <p:cNvPr id="50247" name="Oval 31"/>
              <p:cNvSpPr>
                <a:spLocks noChangeArrowheads="1"/>
              </p:cNvSpPr>
              <p:nvPr/>
            </p:nvSpPr>
            <p:spPr bwMode="auto">
              <a:xfrm>
                <a:off x="1226" y="3478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48" name="Text Box 32"/>
              <p:cNvSpPr txBox="1">
                <a:spLocks noChangeArrowheads="1"/>
              </p:cNvSpPr>
              <p:nvPr/>
            </p:nvSpPr>
            <p:spPr bwMode="auto">
              <a:xfrm>
                <a:off x="1364" y="3588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50249" name="Oval 33"/>
              <p:cNvSpPr>
                <a:spLocks noChangeArrowheads="1"/>
              </p:cNvSpPr>
              <p:nvPr/>
            </p:nvSpPr>
            <p:spPr bwMode="auto">
              <a:xfrm>
                <a:off x="1688" y="3476"/>
                <a:ext cx="84" cy="90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0236" name="Group 34"/>
            <p:cNvGrpSpPr>
              <a:grpSpLocks/>
            </p:cNvGrpSpPr>
            <p:nvPr/>
          </p:nvGrpSpPr>
          <p:grpSpPr bwMode="auto">
            <a:xfrm>
              <a:off x="2674" y="3486"/>
              <a:ext cx="1053" cy="371"/>
              <a:chOff x="2674" y="3486"/>
              <a:chExt cx="1053" cy="371"/>
            </a:xfrm>
          </p:grpSpPr>
          <p:sp>
            <p:nvSpPr>
              <p:cNvPr id="50244" name="Oval 35"/>
              <p:cNvSpPr>
                <a:spLocks noChangeArrowheads="1"/>
              </p:cNvSpPr>
              <p:nvPr/>
            </p:nvSpPr>
            <p:spPr bwMode="auto">
              <a:xfrm>
                <a:off x="2674" y="3486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45" name="Text Box 36"/>
              <p:cNvSpPr txBox="1">
                <a:spLocks noChangeArrowheads="1"/>
              </p:cNvSpPr>
              <p:nvPr/>
            </p:nvSpPr>
            <p:spPr bwMode="auto">
              <a:xfrm>
                <a:off x="2812" y="3596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50246" name="Oval 37"/>
              <p:cNvSpPr>
                <a:spLocks noChangeArrowheads="1"/>
              </p:cNvSpPr>
              <p:nvPr/>
            </p:nvSpPr>
            <p:spPr bwMode="auto">
              <a:xfrm>
                <a:off x="3384" y="3492"/>
                <a:ext cx="84" cy="90"/>
              </a:xfrm>
              <a:prstGeom prst="ellipse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0237" name="Group 38"/>
            <p:cNvGrpSpPr>
              <a:grpSpLocks/>
            </p:cNvGrpSpPr>
            <p:nvPr/>
          </p:nvGrpSpPr>
          <p:grpSpPr bwMode="auto">
            <a:xfrm>
              <a:off x="4090" y="3182"/>
              <a:ext cx="1053" cy="371"/>
              <a:chOff x="4090" y="3182"/>
              <a:chExt cx="1053" cy="371"/>
            </a:xfrm>
          </p:grpSpPr>
          <p:sp>
            <p:nvSpPr>
              <p:cNvPr id="50241" name="Oval 39"/>
              <p:cNvSpPr>
                <a:spLocks noChangeArrowheads="1"/>
              </p:cNvSpPr>
              <p:nvPr/>
            </p:nvSpPr>
            <p:spPr bwMode="auto">
              <a:xfrm>
                <a:off x="4090" y="3182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42" name="Text Box 40"/>
              <p:cNvSpPr txBox="1">
                <a:spLocks noChangeArrowheads="1"/>
              </p:cNvSpPr>
              <p:nvPr/>
            </p:nvSpPr>
            <p:spPr bwMode="auto">
              <a:xfrm>
                <a:off x="4229" y="3292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50243" name="Oval 41"/>
              <p:cNvSpPr>
                <a:spLocks noChangeArrowheads="1"/>
              </p:cNvSpPr>
              <p:nvPr/>
            </p:nvSpPr>
            <p:spPr bwMode="auto">
              <a:xfrm>
                <a:off x="4144" y="3308"/>
                <a:ext cx="84" cy="90"/>
              </a:xfrm>
              <a:prstGeom prst="ellipse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50238" name="Oval 42"/>
            <p:cNvSpPr>
              <a:spLocks noChangeArrowheads="1"/>
            </p:cNvSpPr>
            <p:nvPr/>
          </p:nvSpPr>
          <p:spPr bwMode="auto">
            <a:xfrm>
              <a:off x="1712" y="2328"/>
              <a:ext cx="96" cy="88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0239" name="Line 43"/>
            <p:cNvSpPr>
              <a:spLocks noChangeShapeType="1"/>
            </p:cNvSpPr>
            <p:nvPr/>
          </p:nvSpPr>
          <p:spPr bwMode="auto">
            <a:xfrm>
              <a:off x="1768" y="2400"/>
              <a:ext cx="200" cy="684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40" name="Oval 44"/>
            <p:cNvSpPr>
              <a:spLocks noChangeArrowheads="1"/>
            </p:cNvSpPr>
            <p:nvPr/>
          </p:nvSpPr>
          <p:spPr bwMode="auto">
            <a:xfrm>
              <a:off x="1928" y="3044"/>
              <a:ext cx="96" cy="88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50194" name="Oval 45"/>
          <p:cNvSpPr>
            <a:spLocks noChangeArrowheads="1"/>
          </p:cNvSpPr>
          <p:nvPr/>
        </p:nvSpPr>
        <p:spPr bwMode="auto">
          <a:xfrm>
            <a:off x="6337300" y="3683000"/>
            <a:ext cx="152400" cy="165100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0195" name="Oval 46"/>
          <p:cNvSpPr>
            <a:spLocks noChangeArrowheads="1"/>
          </p:cNvSpPr>
          <p:nvPr/>
        </p:nvSpPr>
        <p:spPr bwMode="auto">
          <a:xfrm>
            <a:off x="7302500" y="4991100"/>
            <a:ext cx="152400" cy="165100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0196" name="Line 47"/>
          <p:cNvSpPr>
            <a:spLocks noChangeShapeType="1"/>
          </p:cNvSpPr>
          <p:nvPr/>
        </p:nvSpPr>
        <p:spPr bwMode="auto">
          <a:xfrm>
            <a:off x="6451600" y="3822700"/>
            <a:ext cx="876300" cy="11557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97" name="Oval 48"/>
          <p:cNvSpPr>
            <a:spLocks noChangeArrowheads="1"/>
          </p:cNvSpPr>
          <p:nvPr/>
        </p:nvSpPr>
        <p:spPr bwMode="auto">
          <a:xfrm>
            <a:off x="6007100" y="3797300"/>
            <a:ext cx="152400" cy="165100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0198" name="Line 49"/>
          <p:cNvSpPr>
            <a:spLocks noChangeShapeType="1"/>
          </p:cNvSpPr>
          <p:nvPr/>
        </p:nvSpPr>
        <p:spPr bwMode="auto">
          <a:xfrm>
            <a:off x="6083300" y="3949700"/>
            <a:ext cx="1588" cy="2413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1560513" y="2473325"/>
            <a:ext cx="6823075" cy="4162425"/>
            <a:chOff x="970" y="1558"/>
            <a:chExt cx="4298" cy="2622"/>
          </a:xfrm>
        </p:grpSpPr>
        <p:grpSp>
          <p:nvGrpSpPr>
            <p:cNvPr id="50206" name="Group 51"/>
            <p:cNvGrpSpPr>
              <a:grpSpLocks/>
            </p:cNvGrpSpPr>
            <p:nvPr/>
          </p:nvGrpSpPr>
          <p:grpSpPr bwMode="auto">
            <a:xfrm>
              <a:off x="3322" y="1686"/>
              <a:ext cx="666" cy="438"/>
              <a:chOff x="3322" y="1686"/>
              <a:chExt cx="666" cy="438"/>
            </a:xfrm>
          </p:grpSpPr>
          <p:sp>
            <p:nvSpPr>
              <p:cNvPr id="50231" name="Oval 52"/>
              <p:cNvSpPr>
                <a:spLocks noChangeArrowheads="1"/>
              </p:cNvSpPr>
              <p:nvPr/>
            </p:nvSpPr>
            <p:spPr bwMode="auto">
              <a:xfrm>
                <a:off x="3322" y="1686"/>
                <a:ext cx="666" cy="43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32" name="Text Box 53"/>
              <p:cNvSpPr txBox="1">
                <a:spLocks noChangeArrowheads="1"/>
              </p:cNvSpPr>
              <p:nvPr/>
            </p:nvSpPr>
            <p:spPr bwMode="auto">
              <a:xfrm>
                <a:off x="3417" y="1759"/>
                <a:ext cx="367" cy="32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ISP</a:t>
                </a:r>
              </a:p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locale</a:t>
                </a:r>
              </a:p>
            </p:txBody>
          </p:sp>
        </p:grpSp>
        <p:grpSp>
          <p:nvGrpSpPr>
            <p:cNvPr id="50207" name="Group 54"/>
            <p:cNvGrpSpPr>
              <a:grpSpLocks/>
            </p:cNvGrpSpPr>
            <p:nvPr/>
          </p:nvGrpSpPr>
          <p:grpSpPr bwMode="auto">
            <a:xfrm>
              <a:off x="2714" y="1782"/>
              <a:ext cx="666" cy="438"/>
              <a:chOff x="2714" y="1782"/>
              <a:chExt cx="666" cy="438"/>
            </a:xfrm>
          </p:grpSpPr>
          <p:sp>
            <p:nvSpPr>
              <p:cNvPr id="50229" name="Oval 55"/>
              <p:cNvSpPr>
                <a:spLocks noChangeArrowheads="1"/>
              </p:cNvSpPr>
              <p:nvPr/>
            </p:nvSpPr>
            <p:spPr bwMode="auto">
              <a:xfrm>
                <a:off x="2714" y="1782"/>
                <a:ext cx="666" cy="43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30" name="Text Box 56"/>
              <p:cNvSpPr txBox="1">
                <a:spLocks noChangeArrowheads="1"/>
              </p:cNvSpPr>
              <p:nvPr/>
            </p:nvSpPr>
            <p:spPr bwMode="auto">
              <a:xfrm>
                <a:off x="2809" y="1855"/>
                <a:ext cx="367" cy="32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ISP</a:t>
                </a:r>
              </a:p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locale</a:t>
                </a:r>
              </a:p>
            </p:txBody>
          </p:sp>
        </p:grpSp>
        <p:grpSp>
          <p:nvGrpSpPr>
            <p:cNvPr id="50208" name="Group 57"/>
            <p:cNvGrpSpPr>
              <a:grpSpLocks/>
            </p:cNvGrpSpPr>
            <p:nvPr/>
          </p:nvGrpSpPr>
          <p:grpSpPr bwMode="auto">
            <a:xfrm>
              <a:off x="3794" y="1774"/>
              <a:ext cx="666" cy="438"/>
              <a:chOff x="3794" y="1774"/>
              <a:chExt cx="666" cy="438"/>
            </a:xfrm>
          </p:grpSpPr>
          <p:sp>
            <p:nvSpPr>
              <p:cNvPr id="50227" name="Oval 58"/>
              <p:cNvSpPr>
                <a:spLocks noChangeArrowheads="1"/>
              </p:cNvSpPr>
              <p:nvPr/>
            </p:nvSpPr>
            <p:spPr bwMode="auto">
              <a:xfrm>
                <a:off x="3794" y="1774"/>
                <a:ext cx="666" cy="43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28" name="Text Box 59"/>
              <p:cNvSpPr txBox="1">
                <a:spLocks noChangeArrowheads="1"/>
              </p:cNvSpPr>
              <p:nvPr/>
            </p:nvSpPr>
            <p:spPr bwMode="auto">
              <a:xfrm>
                <a:off x="3888" y="1847"/>
                <a:ext cx="367" cy="32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ISP</a:t>
                </a:r>
              </a:p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locale</a:t>
                </a:r>
              </a:p>
            </p:txBody>
          </p:sp>
        </p:grpSp>
        <p:grpSp>
          <p:nvGrpSpPr>
            <p:cNvPr id="50209" name="Group 60"/>
            <p:cNvGrpSpPr>
              <a:grpSpLocks/>
            </p:cNvGrpSpPr>
            <p:nvPr/>
          </p:nvGrpSpPr>
          <p:grpSpPr bwMode="auto">
            <a:xfrm>
              <a:off x="970" y="3702"/>
              <a:ext cx="666" cy="438"/>
              <a:chOff x="970" y="3702"/>
              <a:chExt cx="666" cy="438"/>
            </a:xfrm>
          </p:grpSpPr>
          <p:sp>
            <p:nvSpPr>
              <p:cNvPr id="50225" name="Oval 61"/>
              <p:cNvSpPr>
                <a:spLocks noChangeArrowheads="1"/>
              </p:cNvSpPr>
              <p:nvPr/>
            </p:nvSpPr>
            <p:spPr bwMode="auto">
              <a:xfrm>
                <a:off x="970" y="3702"/>
                <a:ext cx="666" cy="43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26" name="Text Box 62"/>
              <p:cNvSpPr txBox="1">
                <a:spLocks noChangeArrowheads="1"/>
              </p:cNvSpPr>
              <p:nvPr/>
            </p:nvSpPr>
            <p:spPr bwMode="auto">
              <a:xfrm>
                <a:off x="1067" y="3775"/>
                <a:ext cx="367" cy="32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ISP</a:t>
                </a:r>
              </a:p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locale</a:t>
                </a:r>
              </a:p>
            </p:txBody>
          </p:sp>
        </p:grpSp>
        <p:grpSp>
          <p:nvGrpSpPr>
            <p:cNvPr id="50210" name="Group 63"/>
            <p:cNvGrpSpPr>
              <a:grpSpLocks/>
            </p:cNvGrpSpPr>
            <p:nvPr/>
          </p:nvGrpSpPr>
          <p:grpSpPr bwMode="auto">
            <a:xfrm>
              <a:off x="1186" y="1558"/>
              <a:ext cx="666" cy="438"/>
              <a:chOff x="1186" y="1558"/>
              <a:chExt cx="666" cy="438"/>
            </a:xfrm>
          </p:grpSpPr>
          <p:sp>
            <p:nvSpPr>
              <p:cNvPr id="50223" name="Oval 64"/>
              <p:cNvSpPr>
                <a:spLocks noChangeArrowheads="1"/>
              </p:cNvSpPr>
              <p:nvPr/>
            </p:nvSpPr>
            <p:spPr bwMode="auto">
              <a:xfrm>
                <a:off x="1186" y="1558"/>
                <a:ext cx="666" cy="43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24" name="Text Box 65"/>
              <p:cNvSpPr txBox="1">
                <a:spLocks noChangeArrowheads="1"/>
              </p:cNvSpPr>
              <p:nvPr/>
            </p:nvSpPr>
            <p:spPr bwMode="auto">
              <a:xfrm>
                <a:off x="1281" y="1631"/>
                <a:ext cx="367" cy="32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ISP</a:t>
                </a:r>
              </a:p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locale</a:t>
                </a:r>
              </a:p>
            </p:txBody>
          </p:sp>
        </p:grpSp>
        <p:grpSp>
          <p:nvGrpSpPr>
            <p:cNvPr id="50211" name="Group 66"/>
            <p:cNvGrpSpPr>
              <a:grpSpLocks/>
            </p:cNvGrpSpPr>
            <p:nvPr/>
          </p:nvGrpSpPr>
          <p:grpSpPr bwMode="auto">
            <a:xfrm>
              <a:off x="1725" y="1710"/>
              <a:ext cx="671" cy="438"/>
              <a:chOff x="1725" y="1710"/>
              <a:chExt cx="671" cy="438"/>
            </a:xfrm>
          </p:grpSpPr>
          <p:sp>
            <p:nvSpPr>
              <p:cNvPr id="50221" name="Oval 67"/>
              <p:cNvSpPr>
                <a:spLocks noChangeArrowheads="1"/>
              </p:cNvSpPr>
              <p:nvPr/>
            </p:nvSpPr>
            <p:spPr bwMode="auto">
              <a:xfrm>
                <a:off x="1730" y="1710"/>
                <a:ext cx="666" cy="43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22" name="Text Box 68"/>
              <p:cNvSpPr txBox="1">
                <a:spLocks noChangeArrowheads="1"/>
              </p:cNvSpPr>
              <p:nvPr/>
            </p:nvSpPr>
            <p:spPr bwMode="auto">
              <a:xfrm>
                <a:off x="1725" y="1783"/>
                <a:ext cx="569" cy="32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ISP</a:t>
                </a:r>
              </a:p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di livello 3</a:t>
                </a:r>
              </a:p>
            </p:txBody>
          </p:sp>
        </p:grpSp>
        <p:grpSp>
          <p:nvGrpSpPr>
            <p:cNvPr id="50212" name="Group 69"/>
            <p:cNvGrpSpPr>
              <a:grpSpLocks/>
            </p:cNvGrpSpPr>
            <p:nvPr/>
          </p:nvGrpSpPr>
          <p:grpSpPr bwMode="auto">
            <a:xfrm>
              <a:off x="1826" y="3742"/>
              <a:ext cx="666" cy="438"/>
              <a:chOff x="1826" y="3742"/>
              <a:chExt cx="666" cy="438"/>
            </a:xfrm>
          </p:grpSpPr>
          <p:sp>
            <p:nvSpPr>
              <p:cNvPr id="50219" name="Oval 70"/>
              <p:cNvSpPr>
                <a:spLocks noChangeArrowheads="1"/>
              </p:cNvSpPr>
              <p:nvPr/>
            </p:nvSpPr>
            <p:spPr bwMode="auto">
              <a:xfrm>
                <a:off x="1826" y="3742"/>
                <a:ext cx="666" cy="43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20" name="Text Box 71"/>
              <p:cNvSpPr txBox="1">
                <a:spLocks noChangeArrowheads="1"/>
              </p:cNvSpPr>
              <p:nvPr/>
            </p:nvSpPr>
            <p:spPr bwMode="auto">
              <a:xfrm>
                <a:off x="1921" y="3815"/>
                <a:ext cx="367" cy="32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ISP</a:t>
                </a:r>
              </a:p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locale</a:t>
                </a:r>
              </a:p>
            </p:txBody>
          </p:sp>
        </p:grpSp>
        <p:grpSp>
          <p:nvGrpSpPr>
            <p:cNvPr id="50213" name="Group 72"/>
            <p:cNvGrpSpPr>
              <a:grpSpLocks/>
            </p:cNvGrpSpPr>
            <p:nvPr/>
          </p:nvGrpSpPr>
          <p:grpSpPr bwMode="auto">
            <a:xfrm>
              <a:off x="2898" y="3742"/>
              <a:ext cx="666" cy="438"/>
              <a:chOff x="2898" y="3742"/>
              <a:chExt cx="666" cy="438"/>
            </a:xfrm>
          </p:grpSpPr>
          <p:sp>
            <p:nvSpPr>
              <p:cNvPr id="50217" name="Oval 73"/>
              <p:cNvSpPr>
                <a:spLocks noChangeArrowheads="1"/>
              </p:cNvSpPr>
              <p:nvPr/>
            </p:nvSpPr>
            <p:spPr bwMode="auto">
              <a:xfrm>
                <a:off x="2898" y="3742"/>
                <a:ext cx="666" cy="43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18" name="Text Box 74"/>
              <p:cNvSpPr txBox="1">
                <a:spLocks noChangeArrowheads="1"/>
              </p:cNvSpPr>
              <p:nvPr/>
            </p:nvSpPr>
            <p:spPr bwMode="auto">
              <a:xfrm>
                <a:off x="2992" y="3815"/>
                <a:ext cx="367" cy="32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ISP</a:t>
                </a:r>
              </a:p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locale</a:t>
                </a:r>
              </a:p>
            </p:txBody>
          </p:sp>
        </p:grpSp>
        <p:grpSp>
          <p:nvGrpSpPr>
            <p:cNvPr id="50214" name="Group 75"/>
            <p:cNvGrpSpPr>
              <a:grpSpLocks/>
            </p:cNvGrpSpPr>
            <p:nvPr/>
          </p:nvGrpSpPr>
          <p:grpSpPr bwMode="auto">
            <a:xfrm>
              <a:off x="4602" y="3454"/>
              <a:ext cx="666" cy="438"/>
              <a:chOff x="4602" y="3454"/>
              <a:chExt cx="666" cy="438"/>
            </a:xfrm>
          </p:grpSpPr>
          <p:sp>
            <p:nvSpPr>
              <p:cNvPr id="50215" name="Oval 76"/>
              <p:cNvSpPr>
                <a:spLocks noChangeArrowheads="1"/>
              </p:cNvSpPr>
              <p:nvPr/>
            </p:nvSpPr>
            <p:spPr bwMode="auto">
              <a:xfrm>
                <a:off x="4602" y="3454"/>
                <a:ext cx="666" cy="43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216" name="Text Box 77"/>
              <p:cNvSpPr txBox="1">
                <a:spLocks noChangeArrowheads="1"/>
              </p:cNvSpPr>
              <p:nvPr/>
            </p:nvSpPr>
            <p:spPr bwMode="auto">
              <a:xfrm>
                <a:off x="4697" y="3527"/>
                <a:ext cx="367" cy="32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ISP</a:t>
                </a:r>
              </a:p>
              <a:p>
                <a:pPr algn="ctr"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200">
                    <a:solidFill>
                      <a:srgbClr val="000000"/>
                    </a:solidFill>
                    <a:latin typeface="Comic Sans MS" pitchFamily="64" charset="0"/>
                  </a:rPr>
                  <a:t>locale</a:t>
                </a:r>
              </a:p>
            </p:txBody>
          </p:sp>
        </p:grpSp>
      </p:grpSp>
      <p:grpSp>
        <p:nvGrpSpPr>
          <p:cNvPr id="18" name="Group 78"/>
          <p:cNvGrpSpPr>
            <a:grpSpLocks/>
          </p:cNvGrpSpPr>
          <p:nvPr/>
        </p:nvGrpSpPr>
        <p:grpSpPr bwMode="auto">
          <a:xfrm>
            <a:off x="184150" y="3173413"/>
            <a:ext cx="2824163" cy="2819400"/>
            <a:chOff x="116" y="1999"/>
            <a:chExt cx="1779" cy="1776"/>
          </a:xfrm>
        </p:grpSpPr>
        <p:sp>
          <p:nvSpPr>
            <p:cNvPr id="50201" name="Text Box 79"/>
            <p:cNvSpPr txBox="1">
              <a:spLocks noChangeArrowheads="1"/>
            </p:cNvSpPr>
            <p:nvPr/>
          </p:nvSpPr>
          <p:spPr bwMode="auto">
            <a:xfrm>
              <a:off x="116" y="2094"/>
              <a:ext cx="1132" cy="12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ISP locali e di livello 3 sono </a:t>
              </a:r>
              <a:r>
                <a:rPr lang="en-GB" altLang="it-IT" sz="1600" i="1">
                  <a:solidFill>
                    <a:srgbClr val="000000"/>
                  </a:solidFill>
                  <a:latin typeface="Comic Sans MS" pitchFamily="64" charset="0"/>
                </a:rPr>
                <a:t>clienti</a:t>
              </a: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 degli ISP di livello superiore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che li collegano all’intera Internet</a:t>
              </a:r>
            </a:p>
          </p:txBody>
        </p:sp>
        <p:sp>
          <p:nvSpPr>
            <p:cNvPr id="50202" name="Line 80"/>
            <p:cNvSpPr>
              <a:spLocks noChangeShapeType="1"/>
            </p:cNvSpPr>
            <p:nvPr/>
          </p:nvSpPr>
          <p:spPr bwMode="auto">
            <a:xfrm flipV="1">
              <a:off x="1072" y="2006"/>
              <a:ext cx="344" cy="74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3" name="Line 81"/>
            <p:cNvSpPr>
              <a:spLocks noChangeShapeType="1"/>
            </p:cNvSpPr>
            <p:nvPr/>
          </p:nvSpPr>
          <p:spPr bwMode="auto">
            <a:xfrm flipV="1">
              <a:off x="1088" y="1998"/>
              <a:ext cx="664" cy="73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4" name="Line 82"/>
            <p:cNvSpPr>
              <a:spLocks noChangeShapeType="1"/>
            </p:cNvSpPr>
            <p:nvPr/>
          </p:nvSpPr>
          <p:spPr bwMode="auto">
            <a:xfrm>
              <a:off x="1073" y="2744"/>
              <a:ext cx="95" cy="96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5" name="Line 83"/>
            <p:cNvSpPr>
              <a:spLocks noChangeShapeType="1"/>
            </p:cNvSpPr>
            <p:nvPr/>
          </p:nvSpPr>
          <p:spPr bwMode="auto">
            <a:xfrm>
              <a:off x="1074" y="2739"/>
              <a:ext cx="822" cy="103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0E393AE8-40E3-4143-87AE-43268FF72446}" type="slidenum">
              <a:rPr lang="en-GB" altLang="it-IT"/>
              <a:pPr/>
              <a:t>42</a:t>
            </a:fld>
            <a:endParaRPr lang="en-GB" altLang="it-IT"/>
          </a:p>
        </p:txBody>
      </p:sp>
      <p:sp>
        <p:nvSpPr>
          <p:cNvPr id="51203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9625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Struttura di Internet: la rete delle reti</a:t>
            </a:r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2425" y="1428750"/>
            <a:ext cx="8440738" cy="749300"/>
          </a:xfrm>
        </p:spPr>
        <p:txBody>
          <a:bodyPr/>
          <a:lstStyle/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un pacchetto passa attraverso diverse reti!</a:t>
            </a:r>
          </a:p>
        </p:txBody>
      </p:sp>
      <p:sp>
        <p:nvSpPr>
          <p:cNvPr id="51205" name="Oval 3"/>
          <p:cNvSpPr>
            <a:spLocks noChangeArrowheads="1"/>
          </p:cNvSpPr>
          <p:nvPr/>
        </p:nvSpPr>
        <p:spPr bwMode="auto">
          <a:xfrm>
            <a:off x="2432050" y="4883150"/>
            <a:ext cx="1863725" cy="790575"/>
          </a:xfrm>
          <a:prstGeom prst="ellipse">
            <a:avLst/>
          </a:prstGeom>
          <a:solidFill>
            <a:srgbClr val="B2B2B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51206" name="Oval 4"/>
          <p:cNvSpPr>
            <a:spLocks noChangeArrowheads="1"/>
          </p:cNvSpPr>
          <p:nvPr/>
        </p:nvSpPr>
        <p:spPr bwMode="auto">
          <a:xfrm>
            <a:off x="3530600" y="3679825"/>
            <a:ext cx="1863725" cy="790575"/>
          </a:xfrm>
          <a:prstGeom prst="ellipse">
            <a:avLst/>
          </a:prstGeom>
          <a:solidFill>
            <a:srgbClr val="B2B2B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51207" name="Oval 5"/>
          <p:cNvSpPr>
            <a:spLocks noChangeArrowheads="1"/>
          </p:cNvSpPr>
          <p:nvPr/>
        </p:nvSpPr>
        <p:spPr bwMode="auto">
          <a:xfrm>
            <a:off x="4800600" y="4845050"/>
            <a:ext cx="1863725" cy="790575"/>
          </a:xfrm>
          <a:prstGeom prst="ellipse">
            <a:avLst/>
          </a:prstGeom>
          <a:solidFill>
            <a:srgbClr val="B2B2B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FFFF"/>
                </a:solidFill>
                <a:latin typeface="Comic Sans MS" pitchFamily="64" charset="0"/>
              </a:rPr>
              <a:t>ISP di livello 1</a:t>
            </a:r>
          </a:p>
        </p:txBody>
      </p:sp>
      <p:sp>
        <p:nvSpPr>
          <p:cNvPr id="51208" name="Oval 6"/>
          <p:cNvSpPr>
            <a:spLocks noChangeArrowheads="1"/>
          </p:cNvSpPr>
          <p:nvPr/>
        </p:nvSpPr>
        <p:spPr bwMode="auto">
          <a:xfrm>
            <a:off x="5121275" y="4851400"/>
            <a:ext cx="133350" cy="142875"/>
          </a:xfrm>
          <a:prstGeom prst="ellipse">
            <a:avLst/>
          </a:prstGeom>
          <a:solidFill>
            <a:srgbClr val="B2B2B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09" name="Oval 7"/>
          <p:cNvSpPr>
            <a:spLocks noChangeArrowheads="1"/>
          </p:cNvSpPr>
          <p:nvPr/>
        </p:nvSpPr>
        <p:spPr bwMode="auto">
          <a:xfrm>
            <a:off x="4670425" y="4381500"/>
            <a:ext cx="133350" cy="142875"/>
          </a:xfrm>
          <a:prstGeom prst="ellipse">
            <a:avLst/>
          </a:prstGeom>
          <a:solidFill>
            <a:srgbClr val="B2B2B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10" name="Oval 8"/>
          <p:cNvSpPr>
            <a:spLocks noChangeArrowheads="1"/>
          </p:cNvSpPr>
          <p:nvPr/>
        </p:nvSpPr>
        <p:spPr bwMode="auto">
          <a:xfrm>
            <a:off x="4206875" y="4406900"/>
            <a:ext cx="133350" cy="142875"/>
          </a:xfrm>
          <a:prstGeom prst="ellipse">
            <a:avLst/>
          </a:prstGeom>
          <a:solidFill>
            <a:srgbClr val="B2B2B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11" name="Oval 9"/>
          <p:cNvSpPr>
            <a:spLocks noChangeArrowheads="1"/>
          </p:cNvSpPr>
          <p:nvPr/>
        </p:nvSpPr>
        <p:spPr bwMode="auto">
          <a:xfrm>
            <a:off x="3736975" y="4864100"/>
            <a:ext cx="133350" cy="142875"/>
          </a:xfrm>
          <a:prstGeom prst="ellipse">
            <a:avLst/>
          </a:prstGeom>
          <a:solidFill>
            <a:srgbClr val="B2B2B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12" name="Oval 10"/>
          <p:cNvSpPr>
            <a:spLocks noChangeArrowheads="1"/>
          </p:cNvSpPr>
          <p:nvPr/>
        </p:nvSpPr>
        <p:spPr bwMode="auto">
          <a:xfrm>
            <a:off x="4232275" y="5181600"/>
            <a:ext cx="133350" cy="142875"/>
          </a:xfrm>
          <a:prstGeom prst="ellipse">
            <a:avLst/>
          </a:prstGeom>
          <a:solidFill>
            <a:srgbClr val="B2B2B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13" name="Oval 11"/>
          <p:cNvSpPr>
            <a:spLocks noChangeArrowheads="1"/>
          </p:cNvSpPr>
          <p:nvPr/>
        </p:nvSpPr>
        <p:spPr bwMode="auto">
          <a:xfrm>
            <a:off x="4746625" y="5168900"/>
            <a:ext cx="133350" cy="142875"/>
          </a:xfrm>
          <a:prstGeom prst="ellipse">
            <a:avLst/>
          </a:prstGeom>
          <a:solidFill>
            <a:srgbClr val="B2B2B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14" name="Line 12"/>
          <p:cNvSpPr>
            <a:spLocks noChangeShapeType="1"/>
          </p:cNvSpPr>
          <p:nvPr/>
        </p:nvSpPr>
        <p:spPr bwMode="auto">
          <a:xfrm flipV="1">
            <a:off x="4368800" y="5235575"/>
            <a:ext cx="381000" cy="127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5" name="Line 13"/>
          <p:cNvSpPr>
            <a:spLocks noChangeShapeType="1"/>
          </p:cNvSpPr>
          <p:nvPr/>
        </p:nvSpPr>
        <p:spPr bwMode="auto">
          <a:xfrm>
            <a:off x="4778375" y="4495800"/>
            <a:ext cx="368300" cy="3683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6" name="Line 14"/>
          <p:cNvSpPr>
            <a:spLocks noChangeShapeType="1"/>
          </p:cNvSpPr>
          <p:nvPr/>
        </p:nvSpPr>
        <p:spPr bwMode="auto">
          <a:xfrm flipV="1">
            <a:off x="3835400" y="4524375"/>
            <a:ext cx="393700" cy="36195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17" name="Group 15"/>
          <p:cNvGrpSpPr>
            <a:grpSpLocks/>
          </p:cNvGrpSpPr>
          <p:nvPr/>
        </p:nvGrpSpPr>
        <p:grpSpPr bwMode="auto">
          <a:xfrm>
            <a:off x="5672138" y="4178300"/>
            <a:ext cx="715962" cy="396875"/>
            <a:chOff x="3573" y="2632"/>
            <a:chExt cx="451" cy="250"/>
          </a:xfrm>
        </p:grpSpPr>
        <p:sp>
          <p:nvSpPr>
            <p:cNvPr id="51280" name="Rectangle 16"/>
            <p:cNvSpPr>
              <a:spLocks noChangeArrowheads="1"/>
            </p:cNvSpPr>
            <p:nvPr/>
          </p:nvSpPr>
          <p:spPr bwMode="auto">
            <a:xfrm>
              <a:off x="3587" y="2636"/>
              <a:ext cx="438" cy="198"/>
            </a:xfrm>
            <a:prstGeom prst="rect">
              <a:avLst/>
            </a:prstGeom>
            <a:solidFill>
              <a:srgbClr val="B2B2B2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81" name="Text Box 17"/>
            <p:cNvSpPr txBox="1">
              <a:spLocks noChangeArrowheads="1"/>
            </p:cNvSpPr>
            <p:nvPr/>
          </p:nvSpPr>
          <p:spPr bwMode="auto">
            <a:xfrm>
              <a:off x="3573" y="2632"/>
              <a:ext cx="442" cy="251"/>
            </a:xfrm>
            <a:prstGeom prst="rect">
              <a:avLst/>
            </a:pr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FFFF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FFFFFF"/>
                  </a:solidFill>
                  <a:latin typeface="Comic Sans MS" pitchFamily="64" charset="0"/>
                </a:rPr>
                <a:t>NAP</a:t>
              </a:r>
            </a:p>
          </p:txBody>
        </p:sp>
      </p:grpSp>
      <p:sp>
        <p:nvSpPr>
          <p:cNvPr id="51218" name="Line 18"/>
          <p:cNvSpPr>
            <a:spLocks noChangeShapeType="1"/>
          </p:cNvSpPr>
          <p:nvPr/>
        </p:nvSpPr>
        <p:spPr bwMode="auto">
          <a:xfrm flipH="1">
            <a:off x="5219700" y="4445000"/>
            <a:ext cx="508000" cy="42545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 flipH="1">
            <a:off x="4787900" y="4362450"/>
            <a:ext cx="908050" cy="1143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 flipH="1">
            <a:off x="3873500" y="4419600"/>
            <a:ext cx="1822450" cy="4826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21" name="Group 21"/>
          <p:cNvGrpSpPr>
            <a:grpSpLocks/>
          </p:cNvGrpSpPr>
          <p:nvPr/>
        </p:nvGrpSpPr>
        <p:grpSpPr bwMode="auto">
          <a:xfrm>
            <a:off x="1946275" y="3286125"/>
            <a:ext cx="6218238" cy="2836863"/>
            <a:chOff x="1226" y="2070"/>
            <a:chExt cx="3917" cy="1787"/>
          </a:xfrm>
        </p:grpSpPr>
        <p:grpSp>
          <p:nvGrpSpPr>
            <p:cNvPr id="51257" name="Group 22"/>
            <p:cNvGrpSpPr>
              <a:grpSpLocks/>
            </p:cNvGrpSpPr>
            <p:nvPr/>
          </p:nvGrpSpPr>
          <p:grpSpPr bwMode="auto">
            <a:xfrm>
              <a:off x="3042" y="2102"/>
              <a:ext cx="1053" cy="371"/>
              <a:chOff x="3042" y="2102"/>
              <a:chExt cx="1053" cy="371"/>
            </a:xfrm>
          </p:grpSpPr>
          <p:sp>
            <p:nvSpPr>
              <p:cNvPr id="51277" name="Oval 23"/>
              <p:cNvSpPr>
                <a:spLocks noChangeArrowheads="1"/>
              </p:cNvSpPr>
              <p:nvPr/>
            </p:nvSpPr>
            <p:spPr bwMode="auto">
              <a:xfrm>
                <a:off x="3042" y="2102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1278" name="Text Box 24"/>
              <p:cNvSpPr txBox="1">
                <a:spLocks noChangeArrowheads="1"/>
              </p:cNvSpPr>
              <p:nvPr/>
            </p:nvSpPr>
            <p:spPr bwMode="auto">
              <a:xfrm>
                <a:off x="3180" y="2212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51279" name="Oval 25"/>
              <p:cNvSpPr>
                <a:spLocks noChangeArrowheads="1"/>
              </p:cNvSpPr>
              <p:nvPr/>
            </p:nvSpPr>
            <p:spPr bwMode="auto">
              <a:xfrm>
                <a:off x="3184" y="2340"/>
                <a:ext cx="84" cy="90"/>
              </a:xfrm>
              <a:prstGeom prst="ellipse">
                <a:avLst/>
              </a:prstGeom>
              <a:solidFill>
                <a:srgbClr val="B2B2B2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1258" name="Group 26"/>
            <p:cNvGrpSpPr>
              <a:grpSpLocks/>
            </p:cNvGrpSpPr>
            <p:nvPr/>
          </p:nvGrpSpPr>
          <p:grpSpPr bwMode="auto">
            <a:xfrm>
              <a:off x="1610" y="2070"/>
              <a:ext cx="1053" cy="371"/>
              <a:chOff x="1610" y="2070"/>
              <a:chExt cx="1053" cy="371"/>
            </a:xfrm>
          </p:grpSpPr>
          <p:sp>
            <p:nvSpPr>
              <p:cNvPr id="51274" name="Oval 27"/>
              <p:cNvSpPr>
                <a:spLocks noChangeArrowheads="1"/>
              </p:cNvSpPr>
              <p:nvPr/>
            </p:nvSpPr>
            <p:spPr bwMode="auto">
              <a:xfrm>
                <a:off x="1610" y="2070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1275" name="Text Box 28"/>
              <p:cNvSpPr txBox="1">
                <a:spLocks noChangeArrowheads="1"/>
              </p:cNvSpPr>
              <p:nvPr/>
            </p:nvSpPr>
            <p:spPr bwMode="auto">
              <a:xfrm>
                <a:off x="1749" y="2180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51276" name="Oval 29"/>
              <p:cNvSpPr>
                <a:spLocks noChangeArrowheads="1"/>
              </p:cNvSpPr>
              <p:nvPr/>
            </p:nvSpPr>
            <p:spPr bwMode="auto">
              <a:xfrm>
                <a:off x="2376" y="2340"/>
                <a:ext cx="84" cy="90"/>
              </a:xfrm>
              <a:prstGeom prst="ellipse">
                <a:avLst/>
              </a:prstGeom>
              <a:solidFill>
                <a:srgbClr val="B2B2B2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1259" name="Group 30"/>
            <p:cNvGrpSpPr>
              <a:grpSpLocks/>
            </p:cNvGrpSpPr>
            <p:nvPr/>
          </p:nvGrpSpPr>
          <p:grpSpPr bwMode="auto">
            <a:xfrm>
              <a:off x="1226" y="3476"/>
              <a:ext cx="1053" cy="373"/>
              <a:chOff x="1226" y="3476"/>
              <a:chExt cx="1053" cy="373"/>
            </a:xfrm>
          </p:grpSpPr>
          <p:sp>
            <p:nvSpPr>
              <p:cNvPr id="51271" name="Oval 31"/>
              <p:cNvSpPr>
                <a:spLocks noChangeArrowheads="1"/>
              </p:cNvSpPr>
              <p:nvPr/>
            </p:nvSpPr>
            <p:spPr bwMode="auto">
              <a:xfrm>
                <a:off x="1226" y="3478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1272" name="Text Box 32"/>
              <p:cNvSpPr txBox="1">
                <a:spLocks noChangeArrowheads="1"/>
              </p:cNvSpPr>
              <p:nvPr/>
            </p:nvSpPr>
            <p:spPr bwMode="auto">
              <a:xfrm>
                <a:off x="1364" y="3588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51273" name="Oval 33"/>
              <p:cNvSpPr>
                <a:spLocks noChangeArrowheads="1"/>
              </p:cNvSpPr>
              <p:nvPr/>
            </p:nvSpPr>
            <p:spPr bwMode="auto">
              <a:xfrm>
                <a:off x="1688" y="3476"/>
                <a:ext cx="84" cy="90"/>
              </a:xfrm>
              <a:prstGeom prst="ellipse">
                <a:avLst/>
              </a:prstGeom>
              <a:solidFill>
                <a:srgbClr val="B2B2B2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1260" name="Group 34"/>
            <p:cNvGrpSpPr>
              <a:grpSpLocks/>
            </p:cNvGrpSpPr>
            <p:nvPr/>
          </p:nvGrpSpPr>
          <p:grpSpPr bwMode="auto">
            <a:xfrm>
              <a:off x="2674" y="3486"/>
              <a:ext cx="1053" cy="371"/>
              <a:chOff x="2674" y="3486"/>
              <a:chExt cx="1053" cy="371"/>
            </a:xfrm>
          </p:grpSpPr>
          <p:sp>
            <p:nvSpPr>
              <p:cNvPr id="51268" name="Oval 35"/>
              <p:cNvSpPr>
                <a:spLocks noChangeArrowheads="1"/>
              </p:cNvSpPr>
              <p:nvPr/>
            </p:nvSpPr>
            <p:spPr bwMode="auto">
              <a:xfrm>
                <a:off x="2674" y="3486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1269" name="Text Box 36"/>
              <p:cNvSpPr txBox="1">
                <a:spLocks noChangeArrowheads="1"/>
              </p:cNvSpPr>
              <p:nvPr/>
            </p:nvSpPr>
            <p:spPr bwMode="auto">
              <a:xfrm>
                <a:off x="2812" y="3596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51270" name="Oval 37"/>
              <p:cNvSpPr>
                <a:spLocks noChangeArrowheads="1"/>
              </p:cNvSpPr>
              <p:nvPr/>
            </p:nvSpPr>
            <p:spPr bwMode="auto">
              <a:xfrm>
                <a:off x="3384" y="3492"/>
                <a:ext cx="84" cy="90"/>
              </a:xfrm>
              <a:prstGeom prst="ellipse">
                <a:avLst/>
              </a:prstGeom>
              <a:solidFill>
                <a:srgbClr val="B2B2B2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1261" name="Group 38"/>
            <p:cNvGrpSpPr>
              <a:grpSpLocks/>
            </p:cNvGrpSpPr>
            <p:nvPr/>
          </p:nvGrpSpPr>
          <p:grpSpPr bwMode="auto">
            <a:xfrm>
              <a:off x="4090" y="3182"/>
              <a:ext cx="1053" cy="371"/>
              <a:chOff x="4090" y="3182"/>
              <a:chExt cx="1053" cy="371"/>
            </a:xfrm>
          </p:grpSpPr>
          <p:sp>
            <p:nvSpPr>
              <p:cNvPr id="51265" name="Oval 39"/>
              <p:cNvSpPr>
                <a:spLocks noChangeArrowheads="1"/>
              </p:cNvSpPr>
              <p:nvPr/>
            </p:nvSpPr>
            <p:spPr bwMode="auto">
              <a:xfrm>
                <a:off x="4090" y="3182"/>
                <a:ext cx="1054" cy="372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1266" name="Text Box 40"/>
              <p:cNvSpPr txBox="1">
                <a:spLocks noChangeArrowheads="1"/>
              </p:cNvSpPr>
              <p:nvPr/>
            </p:nvSpPr>
            <p:spPr bwMode="auto">
              <a:xfrm>
                <a:off x="4229" y="3292"/>
                <a:ext cx="878" cy="1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Font typeface="Comic Sans MS" pitchFamily="6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Comic Sans MS" pitchFamily="64" charset="0"/>
                  </a:rPr>
                  <a:t>ISP di livello 2</a:t>
                </a:r>
              </a:p>
            </p:txBody>
          </p:sp>
          <p:sp>
            <p:nvSpPr>
              <p:cNvPr id="51267" name="Oval 41"/>
              <p:cNvSpPr>
                <a:spLocks noChangeArrowheads="1"/>
              </p:cNvSpPr>
              <p:nvPr/>
            </p:nvSpPr>
            <p:spPr bwMode="auto">
              <a:xfrm>
                <a:off x="4144" y="3308"/>
                <a:ext cx="84" cy="90"/>
              </a:xfrm>
              <a:prstGeom prst="ellipse">
                <a:avLst/>
              </a:prstGeom>
              <a:solidFill>
                <a:srgbClr val="B2B2B2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51262" name="Oval 42"/>
            <p:cNvSpPr>
              <a:spLocks noChangeArrowheads="1"/>
            </p:cNvSpPr>
            <p:nvPr/>
          </p:nvSpPr>
          <p:spPr bwMode="auto">
            <a:xfrm>
              <a:off x="1712" y="2328"/>
              <a:ext cx="96" cy="88"/>
            </a:xfrm>
            <a:prstGeom prst="ellipse">
              <a:avLst/>
            </a:prstGeom>
            <a:solidFill>
              <a:srgbClr val="B2B2B2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63" name="Line 43"/>
            <p:cNvSpPr>
              <a:spLocks noChangeShapeType="1"/>
            </p:cNvSpPr>
            <p:nvPr/>
          </p:nvSpPr>
          <p:spPr bwMode="auto">
            <a:xfrm>
              <a:off x="1768" y="2400"/>
              <a:ext cx="200" cy="684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64" name="Oval 44"/>
            <p:cNvSpPr>
              <a:spLocks noChangeArrowheads="1"/>
            </p:cNvSpPr>
            <p:nvPr/>
          </p:nvSpPr>
          <p:spPr bwMode="auto">
            <a:xfrm>
              <a:off x="1928" y="3044"/>
              <a:ext cx="96" cy="88"/>
            </a:xfrm>
            <a:prstGeom prst="ellipse">
              <a:avLst/>
            </a:prstGeom>
            <a:solidFill>
              <a:srgbClr val="B2B2B2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51222" name="Oval 45"/>
          <p:cNvSpPr>
            <a:spLocks noChangeArrowheads="1"/>
          </p:cNvSpPr>
          <p:nvPr/>
        </p:nvSpPr>
        <p:spPr bwMode="auto">
          <a:xfrm>
            <a:off x="6337300" y="3683000"/>
            <a:ext cx="152400" cy="165100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23" name="Oval 46"/>
          <p:cNvSpPr>
            <a:spLocks noChangeArrowheads="1"/>
          </p:cNvSpPr>
          <p:nvPr/>
        </p:nvSpPr>
        <p:spPr bwMode="auto">
          <a:xfrm>
            <a:off x="7302500" y="4991100"/>
            <a:ext cx="152400" cy="165100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24" name="Line 47"/>
          <p:cNvSpPr>
            <a:spLocks noChangeShapeType="1"/>
          </p:cNvSpPr>
          <p:nvPr/>
        </p:nvSpPr>
        <p:spPr bwMode="auto">
          <a:xfrm>
            <a:off x="6451600" y="3822700"/>
            <a:ext cx="876300" cy="115570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25" name="Oval 48"/>
          <p:cNvSpPr>
            <a:spLocks noChangeArrowheads="1"/>
          </p:cNvSpPr>
          <p:nvPr/>
        </p:nvSpPr>
        <p:spPr bwMode="auto">
          <a:xfrm>
            <a:off x="6007100" y="3797300"/>
            <a:ext cx="152400" cy="165100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1226" name="Line 49"/>
          <p:cNvSpPr>
            <a:spLocks noChangeShapeType="1"/>
          </p:cNvSpPr>
          <p:nvPr/>
        </p:nvSpPr>
        <p:spPr bwMode="auto">
          <a:xfrm>
            <a:off x="6083300" y="3949700"/>
            <a:ext cx="1588" cy="2413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27" name="Group 50"/>
          <p:cNvGrpSpPr>
            <a:grpSpLocks/>
          </p:cNvGrpSpPr>
          <p:nvPr/>
        </p:nvGrpSpPr>
        <p:grpSpPr bwMode="auto">
          <a:xfrm>
            <a:off x="5273675" y="2676525"/>
            <a:ext cx="1055688" cy="693738"/>
            <a:chOff x="3322" y="1686"/>
            <a:chExt cx="665" cy="437"/>
          </a:xfrm>
        </p:grpSpPr>
        <p:sp>
          <p:nvSpPr>
            <p:cNvPr id="51255" name="Oval 51"/>
            <p:cNvSpPr>
              <a:spLocks noChangeArrowheads="1"/>
            </p:cNvSpPr>
            <p:nvPr/>
          </p:nvSpPr>
          <p:spPr bwMode="auto">
            <a:xfrm>
              <a:off x="3322" y="1686"/>
              <a:ext cx="666" cy="438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56" name="Text Box 52"/>
            <p:cNvSpPr txBox="1">
              <a:spLocks noChangeArrowheads="1"/>
            </p:cNvSpPr>
            <p:nvPr/>
          </p:nvSpPr>
          <p:spPr bwMode="auto">
            <a:xfrm>
              <a:off x="3417" y="1759"/>
              <a:ext cx="367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ISP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locale</a:t>
              </a:r>
            </a:p>
          </p:txBody>
        </p:sp>
      </p:grpSp>
      <p:grpSp>
        <p:nvGrpSpPr>
          <p:cNvPr id="51228" name="Group 53"/>
          <p:cNvGrpSpPr>
            <a:grpSpLocks/>
          </p:cNvGrpSpPr>
          <p:nvPr/>
        </p:nvGrpSpPr>
        <p:grpSpPr bwMode="auto">
          <a:xfrm>
            <a:off x="4308475" y="2828925"/>
            <a:ext cx="1055688" cy="693738"/>
            <a:chOff x="2714" y="1782"/>
            <a:chExt cx="665" cy="437"/>
          </a:xfrm>
        </p:grpSpPr>
        <p:sp>
          <p:nvSpPr>
            <p:cNvPr id="51253" name="Oval 54"/>
            <p:cNvSpPr>
              <a:spLocks noChangeArrowheads="1"/>
            </p:cNvSpPr>
            <p:nvPr/>
          </p:nvSpPr>
          <p:spPr bwMode="auto">
            <a:xfrm>
              <a:off x="2714" y="1782"/>
              <a:ext cx="666" cy="438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54" name="Text Box 55"/>
            <p:cNvSpPr txBox="1">
              <a:spLocks noChangeArrowheads="1"/>
            </p:cNvSpPr>
            <p:nvPr/>
          </p:nvSpPr>
          <p:spPr bwMode="auto">
            <a:xfrm>
              <a:off x="2809" y="1855"/>
              <a:ext cx="367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ISP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locale</a:t>
              </a:r>
            </a:p>
          </p:txBody>
        </p:sp>
      </p:grpSp>
      <p:grpSp>
        <p:nvGrpSpPr>
          <p:cNvPr id="51229" name="Group 56"/>
          <p:cNvGrpSpPr>
            <a:grpSpLocks/>
          </p:cNvGrpSpPr>
          <p:nvPr/>
        </p:nvGrpSpPr>
        <p:grpSpPr bwMode="auto">
          <a:xfrm>
            <a:off x="6022975" y="2816225"/>
            <a:ext cx="1055688" cy="693738"/>
            <a:chOff x="3794" y="1774"/>
            <a:chExt cx="665" cy="437"/>
          </a:xfrm>
        </p:grpSpPr>
        <p:sp>
          <p:nvSpPr>
            <p:cNvPr id="51251" name="Oval 57"/>
            <p:cNvSpPr>
              <a:spLocks noChangeArrowheads="1"/>
            </p:cNvSpPr>
            <p:nvPr/>
          </p:nvSpPr>
          <p:spPr bwMode="auto">
            <a:xfrm>
              <a:off x="3794" y="1774"/>
              <a:ext cx="666" cy="438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52" name="Text Box 58"/>
            <p:cNvSpPr txBox="1">
              <a:spLocks noChangeArrowheads="1"/>
            </p:cNvSpPr>
            <p:nvPr/>
          </p:nvSpPr>
          <p:spPr bwMode="auto">
            <a:xfrm>
              <a:off x="3888" y="1847"/>
              <a:ext cx="367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ISP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locale</a:t>
              </a:r>
            </a:p>
          </p:txBody>
        </p:sp>
      </p:grpSp>
      <p:grpSp>
        <p:nvGrpSpPr>
          <p:cNvPr id="51230" name="Group 59"/>
          <p:cNvGrpSpPr>
            <a:grpSpLocks/>
          </p:cNvGrpSpPr>
          <p:nvPr/>
        </p:nvGrpSpPr>
        <p:grpSpPr bwMode="auto">
          <a:xfrm>
            <a:off x="1539875" y="5876925"/>
            <a:ext cx="1055688" cy="693738"/>
            <a:chOff x="970" y="3702"/>
            <a:chExt cx="665" cy="437"/>
          </a:xfrm>
        </p:grpSpPr>
        <p:sp>
          <p:nvSpPr>
            <p:cNvPr id="51249" name="Oval 60"/>
            <p:cNvSpPr>
              <a:spLocks noChangeArrowheads="1"/>
            </p:cNvSpPr>
            <p:nvPr/>
          </p:nvSpPr>
          <p:spPr bwMode="auto">
            <a:xfrm>
              <a:off x="970" y="3702"/>
              <a:ext cx="666" cy="438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50" name="Text Box 61"/>
            <p:cNvSpPr txBox="1">
              <a:spLocks noChangeArrowheads="1"/>
            </p:cNvSpPr>
            <p:nvPr/>
          </p:nvSpPr>
          <p:spPr bwMode="auto">
            <a:xfrm>
              <a:off x="1064" y="3775"/>
              <a:ext cx="367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ISP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locale</a:t>
              </a:r>
            </a:p>
          </p:txBody>
        </p:sp>
      </p:grpSp>
      <p:grpSp>
        <p:nvGrpSpPr>
          <p:cNvPr id="51231" name="Group 62"/>
          <p:cNvGrpSpPr>
            <a:grpSpLocks/>
          </p:cNvGrpSpPr>
          <p:nvPr/>
        </p:nvGrpSpPr>
        <p:grpSpPr bwMode="auto">
          <a:xfrm>
            <a:off x="1882775" y="2473325"/>
            <a:ext cx="1055688" cy="693738"/>
            <a:chOff x="1186" y="1558"/>
            <a:chExt cx="665" cy="437"/>
          </a:xfrm>
        </p:grpSpPr>
        <p:sp>
          <p:nvSpPr>
            <p:cNvPr id="51247" name="Oval 63"/>
            <p:cNvSpPr>
              <a:spLocks noChangeArrowheads="1"/>
            </p:cNvSpPr>
            <p:nvPr/>
          </p:nvSpPr>
          <p:spPr bwMode="auto">
            <a:xfrm>
              <a:off x="1186" y="1558"/>
              <a:ext cx="666" cy="438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48" name="Text Box 64"/>
            <p:cNvSpPr txBox="1">
              <a:spLocks noChangeArrowheads="1"/>
            </p:cNvSpPr>
            <p:nvPr/>
          </p:nvSpPr>
          <p:spPr bwMode="auto">
            <a:xfrm>
              <a:off x="1281" y="1631"/>
              <a:ext cx="367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ISP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locale</a:t>
              </a:r>
            </a:p>
          </p:txBody>
        </p:sp>
      </p:grpSp>
      <p:grpSp>
        <p:nvGrpSpPr>
          <p:cNvPr id="51232" name="Group 65"/>
          <p:cNvGrpSpPr>
            <a:grpSpLocks/>
          </p:cNvGrpSpPr>
          <p:nvPr/>
        </p:nvGrpSpPr>
        <p:grpSpPr bwMode="auto">
          <a:xfrm>
            <a:off x="2740025" y="2714625"/>
            <a:ext cx="1062038" cy="693738"/>
            <a:chOff x="1726" y="1710"/>
            <a:chExt cx="669" cy="437"/>
          </a:xfrm>
        </p:grpSpPr>
        <p:sp>
          <p:nvSpPr>
            <p:cNvPr id="51245" name="Oval 66"/>
            <p:cNvSpPr>
              <a:spLocks noChangeArrowheads="1"/>
            </p:cNvSpPr>
            <p:nvPr/>
          </p:nvSpPr>
          <p:spPr bwMode="auto">
            <a:xfrm>
              <a:off x="1730" y="1710"/>
              <a:ext cx="666" cy="438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46" name="Text Box 67"/>
            <p:cNvSpPr txBox="1">
              <a:spLocks noChangeArrowheads="1"/>
            </p:cNvSpPr>
            <p:nvPr/>
          </p:nvSpPr>
          <p:spPr bwMode="auto">
            <a:xfrm>
              <a:off x="1726" y="1783"/>
              <a:ext cx="569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ISP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di livello 3</a:t>
              </a:r>
            </a:p>
          </p:txBody>
        </p:sp>
      </p:grpSp>
      <p:grpSp>
        <p:nvGrpSpPr>
          <p:cNvPr id="51233" name="Group 68"/>
          <p:cNvGrpSpPr>
            <a:grpSpLocks/>
          </p:cNvGrpSpPr>
          <p:nvPr/>
        </p:nvGrpSpPr>
        <p:grpSpPr bwMode="auto">
          <a:xfrm>
            <a:off x="2898775" y="5940425"/>
            <a:ext cx="1055688" cy="693738"/>
            <a:chOff x="1826" y="3742"/>
            <a:chExt cx="665" cy="437"/>
          </a:xfrm>
        </p:grpSpPr>
        <p:sp>
          <p:nvSpPr>
            <p:cNvPr id="51243" name="Oval 69"/>
            <p:cNvSpPr>
              <a:spLocks noChangeArrowheads="1"/>
            </p:cNvSpPr>
            <p:nvPr/>
          </p:nvSpPr>
          <p:spPr bwMode="auto">
            <a:xfrm>
              <a:off x="1826" y="3742"/>
              <a:ext cx="666" cy="438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44" name="Text Box 70"/>
            <p:cNvSpPr txBox="1">
              <a:spLocks noChangeArrowheads="1"/>
            </p:cNvSpPr>
            <p:nvPr/>
          </p:nvSpPr>
          <p:spPr bwMode="auto">
            <a:xfrm>
              <a:off x="1921" y="3815"/>
              <a:ext cx="367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ISP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locale</a:t>
              </a:r>
            </a:p>
          </p:txBody>
        </p:sp>
      </p:grpSp>
      <p:grpSp>
        <p:nvGrpSpPr>
          <p:cNvPr id="51234" name="Group 71"/>
          <p:cNvGrpSpPr>
            <a:grpSpLocks/>
          </p:cNvGrpSpPr>
          <p:nvPr/>
        </p:nvGrpSpPr>
        <p:grpSpPr bwMode="auto">
          <a:xfrm>
            <a:off x="4600575" y="5940425"/>
            <a:ext cx="1055688" cy="693738"/>
            <a:chOff x="2898" y="3742"/>
            <a:chExt cx="665" cy="437"/>
          </a:xfrm>
        </p:grpSpPr>
        <p:sp>
          <p:nvSpPr>
            <p:cNvPr id="51241" name="Oval 72"/>
            <p:cNvSpPr>
              <a:spLocks noChangeArrowheads="1"/>
            </p:cNvSpPr>
            <p:nvPr/>
          </p:nvSpPr>
          <p:spPr bwMode="auto">
            <a:xfrm>
              <a:off x="2898" y="3742"/>
              <a:ext cx="666" cy="438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42" name="Text Box 73"/>
            <p:cNvSpPr txBox="1">
              <a:spLocks noChangeArrowheads="1"/>
            </p:cNvSpPr>
            <p:nvPr/>
          </p:nvSpPr>
          <p:spPr bwMode="auto">
            <a:xfrm>
              <a:off x="2992" y="3815"/>
              <a:ext cx="367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ISP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locale</a:t>
              </a:r>
            </a:p>
          </p:txBody>
        </p:sp>
      </p:grpSp>
      <p:grpSp>
        <p:nvGrpSpPr>
          <p:cNvPr id="51235" name="Group 74"/>
          <p:cNvGrpSpPr>
            <a:grpSpLocks/>
          </p:cNvGrpSpPr>
          <p:nvPr/>
        </p:nvGrpSpPr>
        <p:grpSpPr bwMode="auto">
          <a:xfrm>
            <a:off x="7305675" y="5483225"/>
            <a:ext cx="1055688" cy="693738"/>
            <a:chOff x="4602" y="3454"/>
            <a:chExt cx="665" cy="437"/>
          </a:xfrm>
        </p:grpSpPr>
        <p:sp>
          <p:nvSpPr>
            <p:cNvPr id="51239" name="Oval 75"/>
            <p:cNvSpPr>
              <a:spLocks noChangeArrowheads="1"/>
            </p:cNvSpPr>
            <p:nvPr/>
          </p:nvSpPr>
          <p:spPr bwMode="auto">
            <a:xfrm>
              <a:off x="4602" y="3454"/>
              <a:ext cx="666" cy="438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240" name="Text Box 76"/>
            <p:cNvSpPr txBox="1">
              <a:spLocks noChangeArrowheads="1"/>
            </p:cNvSpPr>
            <p:nvPr/>
          </p:nvSpPr>
          <p:spPr bwMode="auto">
            <a:xfrm>
              <a:off x="4697" y="3527"/>
              <a:ext cx="367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ISP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Comic Sans MS" pitchFamily="64" charset="0"/>
                </a:rPr>
                <a:t>locale</a:t>
              </a:r>
            </a:p>
          </p:txBody>
        </p:sp>
      </p:grpSp>
      <p:pic>
        <p:nvPicPr>
          <p:cNvPr id="51236" name="Picture 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2888" y="2197100"/>
            <a:ext cx="417512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37" name="Picture 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86775" y="6007100"/>
            <a:ext cx="417513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3327" name="Freeform 79"/>
          <p:cNvSpPr>
            <a:spLocks/>
          </p:cNvSpPr>
          <p:nvPr/>
        </p:nvSpPr>
        <p:spPr bwMode="auto">
          <a:xfrm>
            <a:off x="1879600" y="2476500"/>
            <a:ext cx="6654800" cy="3619500"/>
          </a:xfrm>
          <a:custGeom>
            <a:avLst/>
            <a:gdLst>
              <a:gd name="T0" fmla="*/ 0 w 4192"/>
              <a:gd name="T1" fmla="*/ 0 h 2280"/>
              <a:gd name="T2" fmla="*/ 568 w 4192"/>
              <a:gd name="T3" fmla="*/ 264 h 2280"/>
              <a:gd name="T4" fmla="*/ 920 w 4192"/>
              <a:gd name="T5" fmla="*/ 592 h 2280"/>
              <a:gd name="T6" fmla="*/ 1232 w 4192"/>
              <a:gd name="T7" fmla="*/ 840 h 2280"/>
              <a:gd name="T8" fmla="*/ 1792 w 4192"/>
              <a:gd name="T9" fmla="*/ 1248 h 2280"/>
              <a:gd name="T10" fmla="*/ 2096 w 4192"/>
              <a:gd name="T11" fmla="*/ 1560 h 2280"/>
              <a:gd name="T12" fmla="*/ 3008 w 4192"/>
              <a:gd name="T13" fmla="*/ 1800 h 2280"/>
              <a:gd name="T14" fmla="*/ 3632 w 4192"/>
              <a:gd name="T15" fmla="*/ 1912 h 2280"/>
              <a:gd name="T16" fmla="*/ 4040 w 4192"/>
              <a:gd name="T17" fmla="*/ 2240 h 2280"/>
              <a:gd name="T18" fmla="*/ 4192 w 4192"/>
              <a:gd name="T19" fmla="*/ 2280 h 228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192"/>
              <a:gd name="T31" fmla="*/ 0 h 2280"/>
              <a:gd name="T32" fmla="*/ 4192 w 4192"/>
              <a:gd name="T33" fmla="*/ 2280 h 228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192" h="2280">
                <a:moveTo>
                  <a:pt x="0" y="0"/>
                </a:moveTo>
                <a:lnTo>
                  <a:pt x="568" y="264"/>
                </a:lnTo>
                <a:lnTo>
                  <a:pt x="920" y="592"/>
                </a:lnTo>
                <a:lnTo>
                  <a:pt x="1232" y="840"/>
                </a:lnTo>
                <a:lnTo>
                  <a:pt x="1792" y="1248"/>
                </a:lnTo>
                <a:lnTo>
                  <a:pt x="2096" y="1560"/>
                </a:lnTo>
                <a:lnTo>
                  <a:pt x="3008" y="1800"/>
                </a:lnTo>
                <a:lnTo>
                  <a:pt x="3632" y="1912"/>
                </a:lnTo>
                <a:lnTo>
                  <a:pt x="4040" y="2240"/>
                </a:lnTo>
                <a:lnTo>
                  <a:pt x="4192" y="2280"/>
                </a:lnTo>
              </a:path>
            </a:pathLst>
          </a:custGeom>
          <a:noFill/>
          <a:ln w="57240">
            <a:solidFill>
              <a:srgbClr val="3333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/>
                                        <p:tgtEl>
                                          <p:spTgt spid="5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2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923EABB7-D2BF-4AA8-A771-BD71341DD5FF}" type="slidenum">
              <a:rPr lang="en-GB" altLang="it-IT"/>
              <a:pPr/>
              <a:t>43</a:t>
            </a:fld>
            <a:endParaRPr lang="en-GB" altLang="it-IT"/>
          </a:p>
        </p:txBody>
      </p:sp>
      <p:sp>
        <p:nvSpPr>
          <p:cNvPr id="52227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Capitolo 1: roadmap</a:t>
            </a:r>
          </a:p>
        </p:txBody>
      </p:sp>
      <p:sp>
        <p:nvSpPr>
          <p:cNvPr id="5222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chemeClr val="accent2"/>
                </a:solidFill>
              </a:rPr>
              <a:t>1.1</a:t>
            </a:r>
            <a:r>
              <a:rPr lang="en-GB" altLang="it-IT" smtClean="0">
                <a:solidFill>
                  <a:srgbClr val="FF0000"/>
                </a:solidFill>
              </a:rPr>
              <a:t> </a:t>
            </a:r>
            <a:r>
              <a:rPr lang="en-GB" altLang="it-IT" smtClean="0">
                <a:solidFill>
                  <a:schemeClr val="tx1"/>
                </a:solidFill>
              </a:rPr>
              <a:t>Cos’è Internet?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1.2</a:t>
            </a:r>
            <a:r>
              <a:rPr lang="en-GB" altLang="it-IT" smtClean="0"/>
              <a:t> </a:t>
            </a:r>
            <a:r>
              <a:rPr lang="en-GB" altLang="it-IT" smtClean="0">
                <a:solidFill>
                  <a:schemeClr val="tx1"/>
                </a:solidFill>
              </a:rPr>
              <a:t>Ai confini della rete</a:t>
            </a:r>
          </a:p>
          <a:p>
            <a:pPr lvl="2"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chemeClr val="tx1"/>
                </a:solidFill>
              </a:rPr>
              <a:t> sistemi terminali, reti di accesso, collegamenti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1.3</a:t>
            </a:r>
            <a:r>
              <a:rPr lang="en-GB" altLang="it-IT" smtClean="0"/>
              <a:t> </a:t>
            </a:r>
            <a:r>
              <a:rPr lang="en-GB" altLang="it-IT" smtClean="0">
                <a:solidFill>
                  <a:schemeClr val="tx1"/>
                </a:solidFill>
              </a:rPr>
              <a:t>Il nucleo della rete</a:t>
            </a:r>
          </a:p>
          <a:p>
            <a:pPr lvl="2"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chemeClr val="tx1"/>
                </a:solidFill>
              </a:rPr>
              <a:t>commutazione di circuito e di pacchetto, struttura della rete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1.4 </a:t>
            </a:r>
            <a:r>
              <a:rPr lang="en-GB" altLang="it-IT" smtClean="0">
                <a:solidFill>
                  <a:srgbClr val="FF3300"/>
                </a:solidFill>
              </a:rPr>
              <a:t>Ritardi, perdite e throughput nelle reti a commutazione di pacchetto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1.5</a:t>
            </a:r>
            <a:r>
              <a:rPr lang="en-GB" altLang="it-IT" smtClean="0"/>
              <a:t> Livelli di protocollo e loro modelli di servizio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1.6</a:t>
            </a:r>
            <a:r>
              <a:rPr lang="en-GB" altLang="it-IT" smtClean="0"/>
              <a:t> Reti sotto attacco: la sicurezza</a:t>
            </a:r>
          </a:p>
          <a:p>
            <a:pPr lvl="1"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mtClean="0">
                <a:solidFill>
                  <a:srgbClr val="3333CC"/>
                </a:solidFill>
              </a:rPr>
              <a:t>1.7</a:t>
            </a:r>
            <a:r>
              <a:rPr lang="en-GB" altLang="it-IT" smtClean="0"/>
              <a:t> Storia del computer networking e di Internet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BE722D47-FF14-4EC7-AD48-2417741C428D}" type="slidenum">
              <a:rPr lang="en-GB" altLang="it-IT"/>
              <a:pPr/>
              <a:t>44</a:t>
            </a:fld>
            <a:endParaRPr lang="en-GB" altLang="it-IT"/>
          </a:p>
        </p:txBody>
      </p:sp>
      <p:sp>
        <p:nvSpPr>
          <p:cNvPr id="53251" name="Rectangle 1"/>
          <p:cNvSpPr>
            <a:spLocks noGrp="1" noChangeArrowheads="1"/>
          </p:cNvSpPr>
          <p:nvPr>
            <p:ph type="title"/>
          </p:nvPr>
        </p:nvSpPr>
        <p:spPr>
          <a:xfrm>
            <a:off x="476250" y="2667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400" smtClean="0"/>
              <a:t>Come si verificano ritardi e perdite?</a:t>
            </a:r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69875" y="1371600"/>
            <a:ext cx="8445500" cy="2114550"/>
          </a:xfrm>
        </p:spPr>
        <p:txBody>
          <a:bodyPr/>
          <a:lstStyle/>
          <a:p>
            <a:pPr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mtClean="0"/>
              <a:t>I pacchetti </a:t>
            </a:r>
            <a:r>
              <a:rPr lang="en-GB" altLang="it-IT" i="1" smtClean="0"/>
              <a:t>si accodano</a:t>
            </a:r>
            <a:r>
              <a:rPr lang="en-GB" altLang="it-IT" smtClean="0"/>
              <a:t> nei buffer dei router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il tasso di arrivo dei pacchetti sul collegamento eccede la capacità del collegamento di evaderli 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i pacchetti si accodano, in attesa del proprio turno</a:t>
            </a:r>
          </a:p>
        </p:txBody>
      </p:sp>
      <p:pic>
        <p:nvPicPr>
          <p:cNvPr id="5325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8575" y="5156200"/>
            <a:ext cx="646113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3254" name="Oval 4"/>
          <p:cNvSpPr>
            <a:spLocks noChangeArrowheads="1"/>
          </p:cNvSpPr>
          <p:nvPr/>
        </p:nvSpPr>
        <p:spPr bwMode="auto">
          <a:xfrm>
            <a:off x="2339975" y="4914900"/>
            <a:ext cx="1198563" cy="369888"/>
          </a:xfrm>
          <a:prstGeom prst="ellipse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55" name="Rectangle 5"/>
          <p:cNvSpPr>
            <a:spLocks noChangeArrowheads="1"/>
          </p:cNvSpPr>
          <p:nvPr/>
        </p:nvSpPr>
        <p:spPr bwMode="auto">
          <a:xfrm>
            <a:off x="2339975" y="4846638"/>
            <a:ext cx="1198563" cy="263525"/>
          </a:xfrm>
          <a:prstGeom prst="rect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56" name="Oval 6"/>
          <p:cNvSpPr>
            <a:spLocks noChangeArrowheads="1"/>
          </p:cNvSpPr>
          <p:nvPr/>
        </p:nvSpPr>
        <p:spPr bwMode="auto">
          <a:xfrm>
            <a:off x="2349500" y="4618038"/>
            <a:ext cx="1198563" cy="430212"/>
          </a:xfrm>
          <a:prstGeom prst="ellipse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3257" name="Group 7"/>
          <p:cNvGrpSpPr>
            <a:grpSpLocks/>
          </p:cNvGrpSpPr>
          <p:nvPr/>
        </p:nvGrpSpPr>
        <p:grpSpPr bwMode="auto">
          <a:xfrm>
            <a:off x="2695575" y="4646613"/>
            <a:ext cx="495300" cy="120650"/>
            <a:chOff x="1698" y="2927"/>
            <a:chExt cx="312" cy="76"/>
          </a:xfrm>
        </p:grpSpPr>
        <p:grpSp>
          <p:nvGrpSpPr>
            <p:cNvPr id="53300" name="Group 8"/>
            <p:cNvGrpSpPr>
              <a:grpSpLocks/>
            </p:cNvGrpSpPr>
            <p:nvPr/>
          </p:nvGrpSpPr>
          <p:grpSpPr bwMode="auto">
            <a:xfrm>
              <a:off x="1698" y="2928"/>
              <a:ext cx="312" cy="75"/>
              <a:chOff x="1698" y="2928"/>
              <a:chExt cx="312" cy="75"/>
            </a:xfrm>
          </p:grpSpPr>
          <p:sp>
            <p:nvSpPr>
              <p:cNvPr id="53305" name="Line 9"/>
              <p:cNvSpPr>
                <a:spLocks noChangeShapeType="1"/>
              </p:cNvSpPr>
              <p:nvPr/>
            </p:nvSpPr>
            <p:spPr bwMode="auto">
              <a:xfrm flipV="1">
                <a:off x="1698" y="2927"/>
                <a:ext cx="112" cy="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06" name="Line 10"/>
              <p:cNvSpPr>
                <a:spLocks noChangeShapeType="1"/>
              </p:cNvSpPr>
              <p:nvPr/>
            </p:nvSpPr>
            <p:spPr bwMode="auto">
              <a:xfrm>
                <a:off x="1913" y="3003"/>
                <a:ext cx="9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07" name="Line 11"/>
              <p:cNvSpPr>
                <a:spLocks noChangeShapeType="1"/>
              </p:cNvSpPr>
              <p:nvPr/>
            </p:nvSpPr>
            <p:spPr bwMode="auto">
              <a:xfrm>
                <a:off x="1801" y="2930"/>
                <a:ext cx="116" cy="7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3301" name="Group 12"/>
            <p:cNvGrpSpPr>
              <a:grpSpLocks/>
            </p:cNvGrpSpPr>
            <p:nvPr/>
          </p:nvGrpSpPr>
          <p:grpSpPr bwMode="auto">
            <a:xfrm>
              <a:off x="1698" y="2927"/>
              <a:ext cx="312" cy="73"/>
              <a:chOff x="1698" y="2927"/>
              <a:chExt cx="312" cy="73"/>
            </a:xfrm>
          </p:grpSpPr>
          <p:sp>
            <p:nvSpPr>
              <p:cNvPr id="53302" name="Line 13"/>
              <p:cNvSpPr>
                <a:spLocks noChangeShapeType="1"/>
              </p:cNvSpPr>
              <p:nvPr/>
            </p:nvSpPr>
            <p:spPr bwMode="auto">
              <a:xfrm>
                <a:off x="1698" y="3000"/>
                <a:ext cx="11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03" name="Line 14"/>
              <p:cNvSpPr>
                <a:spLocks noChangeShapeType="1"/>
              </p:cNvSpPr>
              <p:nvPr/>
            </p:nvSpPr>
            <p:spPr bwMode="auto">
              <a:xfrm>
                <a:off x="1913" y="2928"/>
                <a:ext cx="9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04" name="Line 15"/>
              <p:cNvSpPr>
                <a:spLocks noChangeShapeType="1"/>
              </p:cNvSpPr>
              <p:nvPr/>
            </p:nvSpPr>
            <p:spPr bwMode="auto">
              <a:xfrm flipV="1">
                <a:off x="1801" y="2926"/>
                <a:ext cx="116" cy="7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3258" name="Oval 16"/>
          <p:cNvSpPr>
            <a:spLocks noChangeArrowheads="1"/>
          </p:cNvSpPr>
          <p:nvPr/>
        </p:nvSpPr>
        <p:spPr bwMode="auto">
          <a:xfrm>
            <a:off x="5435600" y="4933950"/>
            <a:ext cx="1198563" cy="369888"/>
          </a:xfrm>
          <a:prstGeom prst="ellipse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59" name="Line 17"/>
          <p:cNvSpPr>
            <a:spLocks noChangeShapeType="1"/>
          </p:cNvSpPr>
          <p:nvPr/>
        </p:nvSpPr>
        <p:spPr bwMode="auto">
          <a:xfrm>
            <a:off x="5445125" y="4913313"/>
            <a:ext cx="1588" cy="22860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60" name="Rectangle 18"/>
          <p:cNvSpPr>
            <a:spLocks noChangeArrowheads="1"/>
          </p:cNvSpPr>
          <p:nvPr/>
        </p:nvSpPr>
        <p:spPr bwMode="auto">
          <a:xfrm>
            <a:off x="5445125" y="4875213"/>
            <a:ext cx="1198563" cy="263525"/>
          </a:xfrm>
          <a:prstGeom prst="rect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61" name="Oval 19"/>
          <p:cNvSpPr>
            <a:spLocks noChangeArrowheads="1"/>
          </p:cNvSpPr>
          <p:nvPr/>
        </p:nvSpPr>
        <p:spPr bwMode="auto">
          <a:xfrm>
            <a:off x="5454650" y="4646613"/>
            <a:ext cx="1198563" cy="430212"/>
          </a:xfrm>
          <a:prstGeom prst="ellipse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3262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4250" y="4146550"/>
            <a:ext cx="646113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3263" name="Line 21"/>
          <p:cNvSpPr>
            <a:spLocks noChangeShapeType="1"/>
          </p:cNvSpPr>
          <p:nvPr/>
        </p:nvSpPr>
        <p:spPr bwMode="auto">
          <a:xfrm>
            <a:off x="1609725" y="4552950"/>
            <a:ext cx="504825" cy="1588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64" name="Line 22"/>
          <p:cNvSpPr>
            <a:spLocks noChangeShapeType="1"/>
          </p:cNvSpPr>
          <p:nvPr/>
        </p:nvSpPr>
        <p:spPr bwMode="auto">
          <a:xfrm flipV="1">
            <a:off x="1914525" y="5535613"/>
            <a:ext cx="195263" cy="11112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65" name="Line 23"/>
          <p:cNvSpPr>
            <a:spLocks noChangeShapeType="1"/>
          </p:cNvSpPr>
          <p:nvPr/>
        </p:nvSpPr>
        <p:spPr bwMode="auto">
          <a:xfrm>
            <a:off x="3533775" y="4972050"/>
            <a:ext cx="1933575" cy="952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66" name="Line 24"/>
          <p:cNvSpPr>
            <a:spLocks noChangeShapeType="1"/>
          </p:cNvSpPr>
          <p:nvPr/>
        </p:nvSpPr>
        <p:spPr bwMode="auto">
          <a:xfrm>
            <a:off x="2114550" y="4543425"/>
            <a:ext cx="1588" cy="100012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67" name="Line 25"/>
          <p:cNvSpPr>
            <a:spLocks noChangeShapeType="1"/>
          </p:cNvSpPr>
          <p:nvPr/>
        </p:nvSpPr>
        <p:spPr bwMode="auto">
          <a:xfrm>
            <a:off x="2124075" y="4976813"/>
            <a:ext cx="200025" cy="1587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68" name="Rectangle 26"/>
          <p:cNvSpPr>
            <a:spLocks noChangeArrowheads="1"/>
          </p:cNvSpPr>
          <p:nvPr/>
        </p:nvSpPr>
        <p:spPr bwMode="auto">
          <a:xfrm>
            <a:off x="3200400" y="4843463"/>
            <a:ext cx="147638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69" name="Rectangle 27"/>
          <p:cNvSpPr>
            <a:spLocks noChangeArrowheads="1"/>
          </p:cNvSpPr>
          <p:nvPr/>
        </p:nvSpPr>
        <p:spPr bwMode="auto">
          <a:xfrm>
            <a:off x="3362325" y="4843463"/>
            <a:ext cx="147638" cy="200025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70" name="Rectangle 28"/>
          <p:cNvSpPr>
            <a:spLocks noChangeArrowheads="1"/>
          </p:cNvSpPr>
          <p:nvPr/>
        </p:nvSpPr>
        <p:spPr bwMode="auto">
          <a:xfrm>
            <a:off x="2147888" y="4743450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71" name="Line 29"/>
          <p:cNvSpPr>
            <a:spLocks noChangeShapeType="1"/>
          </p:cNvSpPr>
          <p:nvPr/>
        </p:nvSpPr>
        <p:spPr bwMode="auto">
          <a:xfrm>
            <a:off x="2324100" y="4848225"/>
            <a:ext cx="242888" cy="47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3272" name="Line 30"/>
          <p:cNvSpPr>
            <a:spLocks noChangeShapeType="1"/>
          </p:cNvSpPr>
          <p:nvPr/>
        </p:nvSpPr>
        <p:spPr bwMode="auto">
          <a:xfrm flipV="1">
            <a:off x="1990725" y="5121275"/>
            <a:ext cx="1588" cy="1825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3273" name="Text Box 31"/>
          <p:cNvSpPr txBox="1">
            <a:spLocks noChangeArrowheads="1"/>
          </p:cNvSpPr>
          <p:nvPr/>
        </p:nvSpPr>
        <p:spPr bwMode="auto">
          <a:xfrm>
            <a:off x="633413" y="4170363"/>
            <a:ext cx="4032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CC99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>
                <a:solidFill>
                  <a:srgbClr val="00CC99"/>
                </a:solidFill>
                <a:latin typeface="Comic Sans MS" pitchFamily="64" charset="0"/>
              </a:rPr>
              <a:t>A</a:t>
            </a:r>
          </a:p>
        </p:txBody>
      </p:sp>
      <p:sp>
        <p:nvSpPr>
          <p:cNvPr id="53274" name="Text Box 32"/>
          <p:cNvSpPr txBox="1">
            <a:spLocks noChangeArrowheads="1"/>
          </p:cNvSpPr>
          <p:nvPr/>
        </p:nvSpPr>
        <p:spPr bwMode="auto">
          <a:xfrm>
            <a:off x="909638" y="5189538"/>
            <a:ext cx="37306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B</a:t>
            </a:r>
          </a:p>
        </p:txBody>
      </p:sp>
      <p:sp>
        <p:nvSpPr>
          <p:cNvPr id="53275" name="Rectangle 33"/>
          <p:cNvSpPr>
            <a:spLocks noChangeArrowheads="1"/>
          </p:cNvSpPr>
          <p:nvPr/>
        </p:nvSpPr>
        <p:spPr bwMode="auto">
          <a:xfrm>
            <a:off x="3490913" y="4781550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3584575" y="3346450"/>
            <a:ext cx="5313363" cy="1423988"/>
            <a:chOff x="2258" y="2108"/>
            <a:chExt cx="3347" cy="897"/>
          </a:xfrm>
        </p:grpSpPr>
        <p:sp>
          <p:nvSpPr>
            <p:cNvPr id="53298" name="Text Box 35"/>
            <p:cNvSpPr txBox="1">
              <a:spLocks noChangeArrowheads="1"/>
            </p:cNvSpPr>
            <p:nvPr/>
          </p:nvSpPr>
          <p:spPr bwMode="auto">
            <a:xfrm>
              <a:off x="2604" y="2108"/>
              <a:ext cx="3002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pacchetti in attesa di essere trasmessi</a:t>
              </a:r>
              <a:r>
                <a:rPr lang="en-GB" altLang="it-IT" sz="1600">
                  <a:solidFill>
                    <a:srgbClr val="FF0000"/>
                  </a:solidFill>
                  <a:latin typeface="Comic Sans MS" pitchFamily="64" charset="0"/>
                </a:rPr>
                <a:t> (ritardo)</a:t>
              </a:r>
              <a:r>
                <a:rPr lang="ar-SA" altLang="it-IT" sz="1600">
                  <a:solidFill>
                    <a:srgbClr val="FF0000"/>
                  </a:solidFill>
                  <a:latin typeface="Comic Sans MS" pitchFamily="64" charset="0"/>
                  <a:cs typeface="Arial" charset="0"/>
                </a:rPr>
                <a:t>‏</a:t>
              </a:r>
              <a:endParaRPr lang="en-GB" altLang="it-IT" sz="1600">
                <a:solidFill>
                  <a:srgbClr val="FF0000"/>
                </a:solidFill>
                <a:latin typeface="Comic Sans MS" pitchFamily="64" charset="0"/>
              </a:endParaRPr>
            </a:p>
          </p:txBody>
        </p:sp>
        <p:sp>
          <p:nvSpPr>
            <p:cNvPr id="53299" name="Line 36"/>
            <p:cNvSpPr>
              <a:spLocks noChangeShapeType="1"/>
            </p:cNvSpPr>
            <p:nvPr/>
          </p:nvSpPr>
          <p:spPr bwMode="auto">
            <a:xfrm flipH="1">
              <a:off x="2257" y="2294"/>
              <a:ext cx="1063" cy="71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3336925" y="5100638"/>
            <a:ext cx="3502025" cy="804862"/>
            <a:chOff x="2102" y="3213"/>
            <a:chExt cx="2206" cy="507"/>
          </a:xfrm>
        </p:grpSpPr>
        <p:sp>
          <p:nvSpPr>
            <p:cNvPr id="53296" name="Text Box 38"/>
            <p:cNvSpPr txBox="1">
              <a:spLocks noChangeArrowheads="1"/>
            </p:cNvSpPr>
            <p:nvPr/>
          </p:nvSpPr>
          <p:spPr bwMode="auto">
            <a:xfrm>
              <a:off x="2534" y="3508"/>
              <a:ext cx="1775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pacchetti accodati</a:t>
              </a:r>
              <a:r>
                <a:rPr lang="en-GB" altLang="it-IT" sz="1600">
                  <a:solidFill>
                    <a:srgbClr val="FF0000"/>
                  </a:solidFill>
                  <a:latin typeface="Comic Sans MS" pitchFamily="64" charset="0"/>
                </a:rPr>
                <a:t> (ritardo)</a:t>
              </a:r>
              <a:r>
                <a:rPr lang="ar-SA" altLang="it-IT" sz="1600">
                  <a:solidFill>
                    <a:srgbClr val="FF0000"/>
                  </a:solidFill>
                  <a:latin typeface="Comic Sans MS" pitchFamily="64" charset="0"/>
                  <a:cs typeface="Arial" charset="0"/>
                </a:rPr>
                <a:t>‏</a:t>
              </a:r>
              <a:endParaRPr lang="en-GB" altLang="it-IT" sz="1600">
                <a:solidFill>
                  <a:srgbClr val="FF0000"/>
                </a:solidFill>
                <a:latin typeface="Comic Sans MS" pitchFamily="64" charset="0"/>
              </a:endParaRPr>
            </a:p>
          </p:txBody>
        </p:sp>
        <p:sp>
          <p:nvSpPr>
            <p:cNvPr id="53297" name="Line 39"/>
            <p:cNvSpPr>
              <a:spLocks noChangeShapeType="1"/>
            </p:cNvSpPr>
            <p:nvPr/>
          </p:nvSpPr>
          <p:spPr bwMode="auto">
            <a:xfrm flipH="1" flipV="1">
              <a:off x="2101" y="3212"/>
              <a:ext cx="475" cy="40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3278" name="Group 40"/>
          <p:cNvGrpSpPr>
            <a:grpSpLocks/>
          </p:cNvGrpSpPr>
          <p:nvPr/>
        </p:nvGrpSpPr>
        <p:grpSpPr bwMode="auto">
          <a:xfrm>
            <a:off x="5781675" y="4703763"/>
            <a:ext cx="495300" cy="120650"/>
            <a:chOff x="3642" y="2963"/>
            <a:chExt cx="312" cy="76"/>
          </a:xfrm>
        </p:grpSpPr>
        <p:grpSp>
          <p:nvGrpSpPr>
            <p:cNvPr id="53288" name="Group 41"/>
            <p:cNvGrpSpPr>
              <a:grpSpLocks/>
            </p:cNvGrpSpPr>
            <p:nvPr/>
          </p:nvGrpSpPr>
          <p:grpSpPr bwMode="auto">
            <a:xfrm>
              <a:off x="3642" y="2964"/>
              <a:ext cx="312" cy="75"/>
              <a:chOff x="3642" y="2964"/>
              <a:chExt cx="312" cy="75"/>
            </a:xfrm>
          </p:grpSpPr>
          <p:sp>
            <p:nvSpPr>
              <p:cNvPr id="53293" name="Line 42"/>
              <p:cNvSpPr>
                <a:spLocks noChangeShapeType="1"/>
              </p:cNvSpPr>
              <p:nvPr/>
            </p:nvSpPr>
            <p:spPr bwMode="auto">
              <a:xfrm flipV="1">
                <a:off x="3642" y="2963"/>
                <a:ext cx="112" cy="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94" name="Line 43"/>
              <p:cNvSpPr>
                <a:spLocks noChangeShapeType="1"/>
              </p:cNvSpPr>
              <p:nvPr/>
            </p:nvSpPr>
            <p:spPr bwMode="auto">
              <a:xfrm>
                <a:off x="3857" y="3039"/>
                <a:ext cx="9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95" name="Line 44"/>
              <p:cNvSpPr>
                <a:spLocks noChangeShapeType="1"/>
              </p:cNvSpPr>
              <p:nvPr/>
            </p:nvSpPr>
            <p:spPr bwMode="auto">
              <a:xfrm>
                <a:off x="3745" y="2966"/>
                <a:ext cx="116" cy="7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3289" name="Group 45"/>
            <p:cNvGrpSpPr>
              <a:grpSpLocks/>
            </p:cNvGrpSpPr>
            <p:nvPr/>
          </p:nvGrpSpPr>
          <p:grpSpPr bwMode="auto">
            <a:xfrm>
              <a:off x="3642" y="2963"/>
              <a:ext cx="312" cy="73"/>
              <a:chOff x="3642" y="2963"/>
              <a:chExt cx="312" cy="73"/>
            </a:xfrm>
          </p:grpSpPr>
          <p:sp>
            <p:nvSpPr>
              <p:cNvPr id="53290" name="Line 46"/>
              <p:cNvSpPr>
                <a:spLocks noChangeShapeType="1"/>
              </p:cNvSpPr>
              <p:nvPr/>
            </p:nvSpPr>
            <p:spPr bwMode="auto">
              <a:xfrm>
                <a:off x="3642" y="3036"/>
                <a:ext cx="11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91" name="Line 47"/>
              <p:cNvSpPr>
                <a:spLocks noChangeShapeType="1"/>
              </p:cNvSpPr>
              <p:nvPr/>
            </p:nvSpPr>
            <p:spPr bwMode="auto">
              <a:xfrm>
                <a:off x="3857" y="2964"/>
                <a:ext cx="9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92" name="Line 48"/>
              <p:cNvSpPr>
                <a:spLocks noChangeShapeType="1"/>
              </p:cNvSpPr>
              <p:nvPr/>
            </p:nvSpPr>
            <p:spPr bwMode="auto">
              <a:xfrm flipV="1">
                <a:off x="3745" y="2962"/>
                <a:ext cx="116" cy="7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3279" name="Rectangle 49"/>
          <p:cNvSpPr>
            <a:spLocks noChangeArrowheads="1"/>
          </p:cNvSpPr>
          <p:nvPr/>
        </p:nvSpPr>
        <p:spPr bwMode="auto">
          <a:xfrm>
            <a:off x="1673225" y="4271963"/>
            <a:ext cx="147638" cy="200025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80" name="Line 50"/>
          <p:cNvSpPr>
            <a:spLocks noChangeShapeType="1"/>
          </p:cNvSpPr>
          <p:nvPr/>
        </p:nvSpPr>
        <p:spPr bwMode="auto">
          <a:xfrm>
            <a:off x="1803400" y="4378325"/>
            <a:ext cx="242888" cy="47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3281" name="Rectangle 51"/>
          <p:cNvSpPr>
            <a:spLocks noChangeArrowheads="1"/>
          </p:cNvSpPr>
          <p:nvPr/>
        </p:nvSpPr>
        <p:spPr bwMode="auto">
          <a:xfrm>
            <a:off x="1944688" y="5302250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82" name="Rectangle 52"/>
          <p:cNvSpPr>
            <a:spLocks noChangeArrowheads="1"/>
          </p:cNvSpPr>
          <p:nvPr/>
        </p:nvSpPr>
        <p:spPr bwMode="auto">
          <a:xfrm>
            <a:off x="3060700" y="4843463"/>
            <a:ext cx="147638" cy="2000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83" name="Rectangle 53"/>
          <p:cNvSpPr>
            <a:spLocks noChangeArrowheads="1"/>
          </p:cNvSpPr>
          <p:nvPr/>
        </p:nvSpPr>
        <p:spPr bwMode="auto">
          <a:xfrm>
            <a:off x="2921000" y="4843463"/>
            <a:ext cx="147638" cy="2000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53284" name="Rectangle 54"/>
          <p:cNvSpPr>
            <a:spLocks noChangeArrowheads="1"/>
          </p:cNvSpPr>
          <p:nvPr/>
        </p:nvSpPr>
        <p:spPr bwMode="auto">
          <a:xfrm>
            <a:off x="2781300" y="4843463"/>
            <a:ext cx="147638" cy="2000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10" name="Group 55"/>
          <p:cNvGrpSpPr>
            <a:grpSpLocks/>
          </p:cNvGrpSpPr>
          <p:nvPr/>
        </p:nvGrpSpPr>
        <p:grpSpPr bwMode="auto">
          <a:xfrm>
            <a:off x="2522538" y="5062538"/>
            <a:ext cx="5203825" cy="1479550"/>
            <a:chOff x="1589" y="3189"/>
            <a:chExt cx="3278" cy="932"/>
          </a:xfrm>
        </p:grpSpPr>
        <p:sp>
          <p:nvSpPr>
            <p:cNvPr id="53286" name="Line 56"/>
            <p:cNvSpPr>
              <a:spLocks noChangeShapeType="1"/>
            </p:cNvSpPr>
            <p:nvPr/>
          </p:nvSpPr>
          <p:spPr bwMode="auto">
            <a:xfrm flipV="1">
              <a:off x="1798" y="3188"/>
              <a:ext cx="105" cy="59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87" name="Text Box 57"/>
            <p:cNvSpPr txBox="1">
              <a:spLocks noChangeArrowheads="1"/>
            </p:cNvSpPr>
            <p:nvPr/>
          </p:nvSpPr>
          <p:spPr bwMode="auto">
            <a:xfrm>
              <a:off x="1589" y="3756"/>
              <a:ext cx="3279" cy="36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buffer liberi (disponibili): se non ci sono buffer liberi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i pacchetti in arrivo vengono scartati (</a:t>
              </a:r>
              <a:r>
                <a:rPr lang="en-GB" altLang="it-IT" sz="1600">
                  <a:solidFill>
                    <a:srgbClr val="FF0000"/>
                  </a:solidFill>
                  <a:latin typeface="Comic Sans MS" pitchFamily="64" charset="0"/>
                </a:rPr>
                <a:t>perdita</a:t>
              </a:r>
              <a:r>
                <a:rPr lang="en-GB" altLang="it-IT" sz="1600">
                  <a:solidFill>
                    <a:srgbClr val="000000"/>
                  </a:solidFill>
                  <a:latin typeface="Comic Sans MS" pitchFamily="64" charset="0"/>
                </a:rPr>
                <a:t>)</a:t>
              </a:r>
              <a:r>
                <a:rPr lang="ar-SA" altLang="it-IT" sz="1600">
                  <a:solidFill>
                    <a:srgbClr val="000000"/>
                  </a:solidFill>
                  <a:latin typeface="Comic Sans MS" pitchFamily="64" charset="0"/>
                  <a:cs typeface="Arial" charset="0"/>
                </a:rPr>
                <a:t>‏</a:t>
              </a:r>
              <a:endParaRPr lang="en-GB" altLang="it-IT" sz="1600">
                <a:solidFill>
                  <a:srgbClr val="000000"/>
                </a:solidFill>
                <a:latin typeface="Comic Sans MS" pitchFamily="6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BDBEA402-FDD2-42EF-8670-1775320E69BB}" type="slidenum">
              <a:rPr lang="en-GB" altLang="it-IT"/>
              <a:pPr/>
              <a:t>45</a:t>
            </a:fld>
            <a:endParaRPr lang="en-GB" altLang="it-IT"/>
          </a:p>
        </p:txBody>
      </p:sp>
      <p:sp>
        <p:nvSpPr>
          <p:cNvPr id="54275" name="Rectangle 1"/>
          <p:cNvSpPr>
            <a:spLocks noGrp="1" noChangeArrowheads="1"/>
          </p:cNvSpPr>
          <p:nvPr>
            <p:ph type="title"/>
          </p:nvPr>
        </p:nvSpPr>
        <p:spPr>
          <a:xfrm>
            <a:off x="476250" y="266700"/>
            <a:ext cx="8042275" cy="9779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Quattro cause di ritardo per i pacchetti</a:t>
            </a: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92125" y="1628775"/>
            <a:ext cx="3810000" cy="1597025"/>
          </a:xfrm>
        </p:spPr>
        <p:txBody>
          <a:bodyPr/>
          <a:lstStyle/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1. Ritardo di elaborazione del nodo:</a:t>
            </a:r>
            <a:r>
              <a:rPr lang="en-GB" altLang="it-IT" sz="2400" smtClean="0"/>
              <a:t> 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controllo errori sui bit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determinazione del canale di uscita</a:t>
            </a:r>
          </a:p>
        </p:txBody>
      </p:sp>
      <p:grpSp>
        <p:nvGrpSpPr>
          <p:cNvPr id="54277" name="Group 3"/>
          <p:cNvGrpSpPr>
            <a:grpSpLocks/>
          </p:cNvGrpSpPr>
          <p:nvPr/>
        </p:nvGrpSpPr>
        <p:grpSpPr bwMode="auto">
          <a:xfrm>
            <a:off x="633413" y="3965575"/>
            <a:ext cx="6018212" cy="2174875"/>
            <a:chOff x="399" y="2498"/>
            <a:chExt cx="3791" cy="1370"/>
          </a:xfrm>
        </p:grpSpPr>
        <p:pic>
          <p:nvPicPr>
            <p:cNvPr id="5427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8" y="3248"/>
              <a:ext cx="407" cy="3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4280" name="Oval 5"/>
            <p:cNvSpPr>
              <a:spLocks noChangeArrowheads="1"/>
            </p:cNvSpPr>
            <p:nvPr/>
          </p:nvSpPr>
          <p:spPr bwMode="auto">
            <a:xfrm>
              <a:off x="1474" y="3096"/>
              <a:ext cx="755" cy="233"/>
            </a:xfrm>
            <a:prstGeom prst="ellipse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281" name="Rectangle 6"/>
            <p:cNvSpPr>
              <a:spLocks noChangeArrowheads="1"/>
            </p:cNvSpPr>
            <p:nvPr/>
          </p:nvSpPr>
          <p:spPr bwMode="auto">
            <a:xfrm>
              <a:off x="1474" y="3053"/>
              <a:ext cx="755" cy="166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282" name="Oval 7"/>
            <p:cNvSpPr>
              <a:spLocks noChangeArrowheads="1"/>
            </p:cNvSpPr>
            <p:nvPr/>
          </p:nvSpPr>
          <p:spPr bwMode="auto">
            <a:xfrm>
              <a:off x="1480" y="2909"/>
              <a:ext cx="755" cy="271"/>
            </a:xfrm>
            <a:prstGeom prst="ellipse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54283" name="Group 8"/>
            <p:cNvGrpSpPr>
              <a:grpSpLocks/>
            </p:cNvGrpSpPr>
            <p:nvPr/>
          </p:nvGrpSpPr>
          <p:grpSpPr bwMode="auto">
            <a:xfrm>
              <a:off x="1698" y="2927"/>
              <a:ext cx="312" cy="76"/>
              <a:chOff x="1698" y="2927"/>
              <a:chExt cx="312" cy="76"/>
            </a:xfrm>
          </p:grpSpPr>
          <p:grpSp>
            <p:nvGrpSpPr>
              <p:cNvPr id="54322" name="Group 9"/>
              <p:cNvGrpSpPr>
                <a:grpSpLocks/>
              </p:cNvGrpSpPr>
              <p:nvPr/>
            </p:nvGrpSpPr>
            <p:grpSpPr bwMode="auto">
              <a:xfrm>
                <a:off x="1698" y="2928"/>
                <a:ext cx="312" cy="75"/>
                <a:chOff x="1698" y="2928"/>
                <a:chExt cx="312" cy="75"/>
              </a:xfrm>
            </p:grpSpPr>
            <p:sp>
              <p:nvSpPr>
                <p:cNvPr id="54327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1698" y="2927"/>
                  <a:ext cx="112" cy="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28" name="Line 11"/>
                <p:cNvSpPr>
                  <a:spLocks noChangeShapeType="1"/>
                </p:cNvSpPr>
                <p:nvPr/>
              </p:nvSpPr>
              <p:spPr bwMode="auto">
                <a:xfrm>
                  <a:off x="1913" y="3003"/>
                  <a:ext cx="98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29" name="Line 12"/>
                <p:cNvSpPr>
                  <a:spLocks noChangeShapeType="1"/>
                </p:cNvSpPr>
                <p:nvPr/>
              </p:nvSpPr>
              <p:spPr bwMode="auto">
                <a:xfrm>
                  <a:off x="1801" y="2930"/>
                  <a:ext cx="116" cy="7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4323" name="Group 13"/>
              <p:cNvGrpSpPr>
                <a:grpSpLocks/>
              </p:cNvGrpSpPr>
              <p:nvPr/>
            </p:nvGrpSpPr>
            <p:grpSpPr bwMode="auto">
              <a:xfrm>
                <a:off x="1698" y="2927"/>
                <a:ext cx="312" cy="73"/>
                <a:chOff x="1698" y="2927"/>
                <a:chExt cx="312" cy="73"/>
              </a:xfrm>
            </p:grpSpPr>
            <p:sp>
              <p:nvSpPr>
                <p:cNvPr id="54324" name="Line 14"/>
                <p:cNvSpPr>
                  <a:spLocks noChangeShapeType="1"/>
                </p:cNvSpPr>
                <p:nvPr/>
              </p:nvSpPr>
              <p:spPr bwMode="auto">
                <a:xfrm>
                  <a:off x="1698" y="3000"/>
                  <a:ext cx="11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25" name="Line 15"/>
                <p:cNvSpPr>
                  <a:spLocks noChangeShapeType="1"/>
                </p:cNvSpPr>
                <p:nvPr/>
              </p:nvSpPr>
              <p:spPr bwMode="auto">
                <a:xfrm>
                  <a:off x="1913" y="2928"/>
                  <a:ext cx="98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26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1801" y="2926"/>
                  <a:ext cx="116" cy="7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54284" name="Oval 17"/>
            <p:cNvSpPr>
              <a:spLocks noChangeArrowheads="1"/>
            </p:cNvSpPr>
            <p:nvPr/>
          </p:nvSpPr>
          <p:spPr bwMode="auto">
            <a:xfrm>
              <a:off x="3424" y="3108"/>
              <a:ext cx="755" cy="233"/>
            </a:xfrm>
            <a:prstGeom prst="ellipse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285" name="Line 18"/>
            <p:cNvSpPr>
              <a:spLocks noChangeShapeType="1"/>
            </p:cNvSpPr>
            <p:nvPr/>
          </p:nvSpPr>
          <p:spPr bwMode="auto">
            <a:xfrm>
              <a:off x="3430" y="3095"/>
              <a:ext cx="1" cy="14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86" name="Rectangle 19"/>
            <p:cNvSpPr>
              <a:spLocks noChangeArrowheads="1"/>
            </p:cNvSpPr>
            <p:nvPr/>
          </p:nvSpPr>
          <p:spPr bwMode="auto">
            <a:xfrm>
              <a:off x="3430" y="3071"/>
              <a:ext cx="755" cy="166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287" name="Oval 20"/>
            <p:cNvSpPr>
              <a:spLocks noChangeArrowheads="1"/>
            </p:cNvSpPr>
            <p:nvPr/>
          </p:nvSpPr>
          <p:spPr bwMode="auto">
            <a:xfrm>
              <a:off x="3436" y="2927"/>
              <a:ext cx="755" cy="271"/>
            </a:xfrm>
            <a:prstGeom prst="ellipse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pic>
          <p:nvPicPr>
            <p:cNvPr id="54288" name="Picture 2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0" y="2612"/>
              <a:ext cx="407" cy="3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4289" name="Line 22"/>
            <p:cNvSpPr>
              <a:spLocks noChangeShapeType="1"/>
            </p:cNvSpPr>
            <p:nvPr/>
          </p:nvSpPr>
          <p:spPr bwMode="auto">
            <a:xfrm>
              <a:off x="1014" y="2868"/>
              <a:ext cx="318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0" name="Line 23"/>
            <p:cNvSpPr>
              <a:spLocks noChangeShapeType="1"/>
            </p:cNvSpPr>
            <p:nvPr/>
          </p:nvSpPr>
          <p:spPr bwMode="auto">
            <a:xfrm flipV="1">
              <a:off x="1206" y="3487"/>
              <a:ext cx="123" cy="7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1" name="Line 24"/>
            <p:cNvSpPr>
              <a:spLocks noChangeShapeType="1"/>
            </p:cNvSpPr>
            <p:nvPr/>
          </p:nvSpPr>
          <p:spPr bwMode="auto">
            <a:xfrm>
              <a:off x="2226" y="3132"/>
              <a:ext cx="1218" cy="6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2" name="Line 25"/>
            <p:cNvSpPr>
              <a:spLocks noChangeShapeType="1"/>
            </p:cNvSpPr>
            <p:nvPr/>
          </p:nvSpPr>
          <p:spPr bwMode="auto">
            <a:xfrm>
              <a:off x="1332" y="2862"/>
              <a:ext cx="1" cy="630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3" name="Line 26"/>
            <p:cNvSpPr>
              <a:spLocks noChangeShapeType="1"/>
            </p:cNvSpPr>
            <p:nvPr/>
          </p:nvSpPr>
          <p:spPr bwMode="auto">
            <a:xfrm>
              <a:off x="1338" y="3135"/>
              <a:ext cx="126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4" name="Rectangle 27"/>
            <p:cNvSpPr>
              <a:spLocks noChangeArrowheads="1"/>
            </p:cNvSpPr>
            <p:nvPr/>
          </p:nvSpPr>
          <p:spPr bwMode="auto">
            <a:xfrm>
              <a:off x="2805" y="3006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295" name="Rectangle 28"/>
            <p:cNvSpPr>
              <a:spLocks noChangeArrowheads="1"/>
            </p:cNvSpPr>
            <p:nvPr/>
          </p:nvSpPr>
          <p:spPr bwMode="auto">
            <a:xfrm>
              <a:off x="2016" y="3051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296" name="Rectangle 29"/>
            <p:cNvSpPr>
              <a:spLocks noChangeArrowheads="1"/>
            </p:cNvSpPr>
            <p:nvPr/>
          </p:nvSpPr>
          <p:spPr bwMode="auto">
            <a:xfrm>
              <a:off x="2118" y="3051"/>
              <a:ext cx="93" cy="126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297" name="Rectangle 30"/>
            <p:cNvSpPr>
              <a:spLocks noChangeArrowheads="1"/>
            </p:cNvSpPr>
            <p:nvPr/>
          </p:nvSpPr>
          <p:spPr bwMode="auto">
            <a:xfrm>
              <a:off x="1353" y="2988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298" name="Line 31"/>
            <p:cNvSpPr>
              <a:spLocks noChangeShapeType="1"/>
            </p:cNvSpPr>
            <p:nvPr/>
          </p:nvSpPr>
          <p:spPr bwMode="auto">
            <a:xfrm>
              <a:off x="1464" y="3054"/>
              <a:ext cx="153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9" name="Line 32"/>
            <p:cNvSpPr>
              <a:spLocks noChangeShapeType="1"/>
            </p:cNvSpPr>
            <p:nvPr/>
          </p:nvSpPr>
          <p:spPr bwMode="auto">
            <a:xfrm flipV="1">
              <a:off x="1254" y="3226"/>
              <a:ext cx="1" cy="11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00" name="Line 33"/>
            <p:cNvSpPr>
              <a:spLocks noChangeShapeType="1"/>
            </p:cNvSpPr>
            <p:nvPr/>
          </p:nvSpPr>
          <p:spPr bwMode="auto">
            <a:xfrm>
              <a:off x="3291" y="2880"/>
              <a:ext cx="23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01" name="Text Box 34"/>
            <p:cNvSpPr txBox="1">
              <a:spLocks noChangeArrowheads="1"/>
            </p:cNvSpPr>
            <p:nvPr/>
          </p:nvSpPr>
          <p:spPr bwMode="auto">
            <a:xfrm>
              <a:off x="399" y="2627"/>
              <a:ext cx="254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CC99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00CC99"/>
                  </a:solidFill>
                  <a:latin typeface="Comic Sans MS" pitchFamily="64" charset="0"/>
                </a:rPr>
                <a:t>A</a:t>
              </a:r>
            </a:p>
          </p:txBody>
        </p:sp>
        <p:sp>
          <p:nvSpPr>
            <p:cNvPr id="54302" name="Text Box 35"/>
            <p:cNvSpPr txBox="1">
              <a:spLocks noChangeArrowheads="1"/>
            </p:cNvSpPr>
            <p:nvPr/>
          </p:nvSpPr>
          <p:spPr bwMode="auto">
            <a:xfrm>
              <a:off x="573" y="3269"/>
              <a:ext cx="235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3333CC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3333CC"/>
                  </a:solidFill>
                  <a:latin typeface="Comic Sans MS" pitchFamily="64" charset="0"/>
                </a:rPr>
                <a:t>B</a:t>
              </a:r>
            </a:p>
          </p:txBody>
        </p:sp>
        <p:sp>
          <p:nvSpPr>
            <p:cNvPr id="54303" name="Rectangle 36"/>
            <p:cNvSpPr>
              <a:spLocks noChangeArrowheads="1"/>
            </p:cNvSpPr>
            <p:nvPr/>
          </p:nvSpPr>
          <p:spPr bwMode="auto">
            <a:xfrm>
              <a:off x="2199" y="3012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304" name="Text Box 37"/>
            <p:cNvSpPr txBox="1">
              <a:spLocks noChangeArrowheads="1"/>
            </p:cNvSpPr>
            <p:nvPr/>
          </p:nvSpPr>
          <p:spPr bwMode="auto">
            <a:xfrm>
              <a:off x="2444" y="2762"/>
              <a:ext cx="986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800">
                  <a:solidFill>
                    <a:srgbClr val="FF0000"/>
                  </a:solidFill>
                  <a:latin typeface="Comic Sans MS" pitchFamily="64" charset="0"/>
                </a:rPr>
                <a:t>propagazione</a:t>
              </a:r>
            </a:p>
          </p:txBody>
        </p:sp>
        <p:sp>
          <p:nvSpPr>
            <p:cNvPr id="54305" name="Line 38"/>
            <p:cNvSpPr>
              <a:spLocks noChangeShapeType="1"/>
            </p:cNvSpPr>
            <p:nvPr/>
          </p:nvSpPr>
          <p:spPr bwMode="auto">
            <a:xfrm flipH="1">
              <a:off x="2287" y="2880"/>
              <a:ext cx="20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06" name="Text Box 39"/>
            <p:cNvSpPr txBox="1">
              <a:spLocks noChangeArrowheads="1"/>
            </p:cNvSpPr>
            <p:nvPr/>
          </p:nvSpPr>
          <p:spPr bwMode="auto">
            <a:xfrm>
              <a:off x="1250" y="2498"/>
              <a:ext cx="959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800">
                  <a:solidFill>
                    <a:srgbClr val="FF0000"/>
                  </a:solidFill>
                  <a:latin typeface="Comic Sans MS" pitchFamily="64" charset="0"/>
                </a:rPr>
                <a:t>trasmissione</a:t>
              </a:r>
            </a:p>
          </p:txBody>
        </p:sp>
        <p:sp>
          <p:nvSpPr>
            <p:cNvPr id="54307" name="Line 40"/>
            <p:cNvSpPr>
              <a:spLocks noChangeShapeType="1"/>
            </p:cNvSpPr>
            <p:nvPr/>
          </p:nvSpPr>
          <p:spPr bwMode="auto">
            <a:xfrm>
              <a:off x="1926" y="2670"/>
              <a:ext cx="333" cy="33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08" name="Text Box 41"/>
            <p:cNvSpPr txBox="1">
              <a:spLocks noChangeArrowheads="1"/>
            </p:cNvSpPr>
            <p:nvPr/>
          </p:nvSpPr>
          <p:spPr bwMode="auto">
            <a:xfrm>
              <a:off x="1260" y="3464"/>
              <a:ext cx="959" cy="4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800">
                  <a:solidFill>
                    <a:srgbClr val="FF0000"/>
                  </a:solidFill>
                  <a:latin typeface="Comic Sans MS" pitchFamily="64" charset="0"/>
                </a:rPr>
                <a:t>elaborazione</a:t>
              </a:r>
            </a:p>
            <a:p>
              <a:pPr algn="ctr"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800">
                  <a:solidFill>
                    <a:srgbClr val="FF0000"/>
                  </a:solidFill>
                  <a:latin typeface="Comic Sans MS" pitchFamily="64" charset="0"/>
                </a:rPr>
                <a:t>di nodo</a:t>
              </a:r>
            </a:p>
          </p:txBody>
        </p:sp>
        <p:sp>
          <p:nvSpPr>
            <p:cNvPr id="54309" name="Line 42"/>
            <p:cNvSpPr>
              <a:spLocks noChangeShapeType="1"/>
            </p:cNvSpPr>
            <p:nvPr/>
          </p:nvSpPr>
          <p:spPr bwMode="auto">
            <a:xfrm flipH="1">
              <a:off x="1489" y="3492"/>
              <a:ext cx="52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10" name="Line 43"/>
            <p:cNvSpPr>
              <a:spLocks noChangeShapeType="1"/>
            </p:cNvSpPr>
            <p:nvPr/>
          </p:nvSpPr>
          <p:spPr bwMode="auto">
            <a:xfrm flipH="1">
              <a:off x="1999" y="3342"/>
              <a:ext cx="24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11" name="Text Box 44"/>
            <p:cNvSpPr txBox="1">
              <a:spLocks noChangeArrowheads="1"/>
            </p:cNvSpPr>
            <p:nvPr/>
          </p:nvSpPr>
          <p:spPr bwMode="auto">
            <a:xfrm>
              <a:off x="2259" y="3626"/>
              <a:ext cx="981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800">
                  <a:solidFill>
                    <a:srgbClr val="FF0000"/>
                  </a:solidFill>
                  <a:latin typeface="Comic Sans MS" pitchFamily="64" charset="0"/>
                </a:rPr>
                <a:t>accodamento</a:t>
              </a:r>
            </a:p>
          </p:txBody>
        </p:sp>
        <p:sp>
          <p:nvSpPr>
            <p:cNvPr id="54312" name="Line 45"/>
            <p:cNvSpPr>
              <a:spLocks noChangeShapeType="1"/>
            </p:cNvSpPr>
            <p:nvPr/>
          </p:nvSpPr>
          <p:spPr bwMode="auto">
            <a:xfrm flipH="1" flipV="1">
              <a:off x="2101" y="3340"/>
              <a:ext cx="379" cy="3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4313" name="Group 46"/>
            <p:cNvGrpSpPr>
              <a:grpSpLocks/>
            </p:cNvGrpSpPr>
            <p:nvPr/>
          </p:nvGrpSpPr>
          <p:grpSpPr bwMode="auto">
            <a:xfrm>
              <a:off x="3642" y="2963"/>
              <a:ext cx="312" cy="76"/>
              <a:chOff x="3642" y="2963"/>
              <a:chExt cx="312" cy="76"/>
            </a:xfrm>
          </p:grpSpPr>
          <p:grpSp>
            <p:nvGrpSpPr>
              <p:cNvPr id="54314" name="Group 47"/>
              <p:cNvGrpSpPr>
                <a:grpSpLocks/>
              </p:cNvGrpSpPr>
              <p:nvPr/>
            </p:nvGrpSpPr>
            <p:grpSpPr bwMode="auto">
              <a:xfrm>
                <a:off x="3642" y="2964"/>
                <a:ext cx="312" cy="75"/>
                <a:chOff x="3642" y="2964"/>
                <a:chExt cx="312" cy="75"/>
              </a:xfrm>
            </p:grpSpPr>
            <p:sp>
              <p:nvSpPr>
                <p:cNvPr id="54319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3642" y="2963"/>
                  <a:ext cx="112" cy="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20" name="Line 49"/>
                <p:cNvSpPr>
                  <a:spLocks noChangeShapeType="1"/>
                </p:cNvSpPr>
                <p:nvPr/>
              </p:nvSpPr>
              <p:spPr bwMode="auto">
                <a:xfrm>
                  <a:off x="3857" y="3039"/>
                  <a:ext cx="98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21" name="Line 50"/>
                <p:cNvSpPr>
                  <a:spLocks noChangeShapeType="1"/>
                </p:cNvSpPr>
                <p:nvPr/>
              </p:nvSpPr>
              <p:spPr bwMode="auto">
                <a:xfrm>
                  <a:off x="3745" y="2966"/>
                  <a:ext cx="116" cy="7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4315" name="Group 51"/>
              <p:cNvGrpSpPr>
                <a:grpSpLocks/>
              </p:cNvGrpSpPr>
              <p:nvPr/>
            </p:nvGrpSpPr>
            <p:grpSpPr bwMode="auto">
              <a:xfrm>
                <a:off x="3642" y="2963"/>
                <a:ext cx="312" cy="73"/>
                <a:chOff x="3642" y="2963"/>
                <a:chExt cx="312" cy="73"/>
              </a:xfrm>
            </p:grpSpPr>
            <p:sp>
              <p:nvSpPr>
                <p:cNvPr id="54316" name="Line 52"/>
                <p:cNvSpPr>
                  <a:spLocks noChangeShapeType="1"/>
                </p:cNvSpPr>
                <p:nvPr/>
              </p:nvSpPr>
              <p:spPr bwMode="auto">
                <a:xfrm>
                  <a:off x="3642" y="3036"/>
                  <a:ext cx="11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17" name="Line 53"/>
                <p:cNvSpPr>
                  <a:spLocks noChangeShapeType="1"/>
                </p:cNvSpPr>
                <p:nvPr/>
              </p:nvSpPr>
              <p:spPr bwMode="auto">
                <a:xfrm>
                  <a:off x="3857" y="2964"/>
                  <a:ext cx="98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18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3745" y="2962"/>
                  <a:ext cx="116" cy="7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4278" name="Rectangle 55"/>
          <p:cNvSpPr>
            <a:spLocks noChangeArrowheads="1"/>
          </p:cNvSpPr>
          <p:nvPr/>
        </p:nvSpPr>
        <p:spPr bwMode="auto">
          <a:xfrm>
            <a:off x="4429125" y="1628775"/>
            <a:ext cx="3810000" cy="197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>
                <a:solidFill>
                  <a:srgbClr val="FF0000"/>
                </a:solidFill>
                <a:latin typeface="Comic Sans MS" pitchFamily="64" charset="0"/>
              </a:rPr>
              <a:t>2. Ritardo di accodamento</a:t>
            </a:r>
          </a:p>
          <a:p>
            <a:pPr marL="739775" lvl="1" indent="-282575">
              <a:spcBef>
                <a:spcPts val="4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attesa di trasmissione </a:t>
            </a:r>
          </a:p>
          <a:p>
            <a:pPr marL="739775" lvl="1" indent="-282575">
              <a:spcBef>
                <a:spcPts val="4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1600">
                <a:solidFill>
                  <a:srgbClr val="000000"/>
                </a:solidFill>
                <a:latin typeface="Comic Sans MS" pitchFamily="64" charset="0"/>
              </a:rPr>
              <a:t>livello di congestione del router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456D5AE3-85AB-4AD9-BAB4-A46C080DD762}" type="slidenum">
              <a:rPr lang="en-GB" altLang="it-IT"/>
              <a:pPr/>
              <a:t>46</a:t>
            </a:fld>
            <a:endParaRPr lang="en-GB" altLang="it-IT"/>
          </a:p>
        </p:txBody>
      </p:sp>
      <p:sp>
        <p:nvSpPr>
          <p:cNvPr id="55299" name="Rectangle 1"/>
          <p:cNvSpPr>
            <a:spLocks noGrp="1" noChangeArrowheads="1"/>
          </p:cNvSpPr>
          <p:nvPr>
            <p:ph type="title"/>
          </p:nvPr>
        </p:nvSpPr>
        <p:spPr>
          <a:xfrm>
            <a:off x="327025" y="127000"/>
            <a:ext cx="8174038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800" smtClean="0"/>
              <a:t>Ritardo nelle reti a commutazione di pacchetto</a:t>
            </a: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6713" y="1371600"/>
            <a:ext cx="4044950" cy="2505075"/>
          </a:xfrm>
        </p:spPr>
        <p:txBody>
          <a:bodyPr/>
          <a:lstStyle/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3. Ritardo di trasmissione (L/R):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R=frequenza di trasmissione del collegamento (in bps)</a:t>
            </a:r>
            <a:r>
              <a:rPr lang="ar-SA" altLang="it-IT" sz="1800" smtClean="0">
                <a:cs typeface="Arial" charset="0"/>
              </a:rPr>
              <a:t>‏</a:t>
            </a:r>
            <a:endParaRPr lang="en-GB" altLang="it-IT" sz="1800" smtClean="0"/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L=lunghezza del pacchetto (in bit)</a:t>
            </a:r>
            <a:r>
              <a:rPr lang="ar-SA" altLang="it-IT" sz="1800" smtClean="0">
                <a:cs typeface="Arial" charset="0"/>
              </a:rPr>
              <a:t>‏</a:t>
            </a:r>
            <a:endParaRPr lang="en-GB" altLang="it-IT" sz="1800" smtClean="0"/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Ritardo di trasmissione = L/R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476750" y="1306513"/>
            <a:ext cx="4152900" cy="2914650"/>
          </a:xfrm>
        </p:spPr>
        <p:txBody>
          <a:bodyPr/>
          <a:lstStyle/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4. </a:t>
            </a:r>
            <a:r>
              <a:rPr lang="en-GB" altLang="it-IT" sz="2000" smtClean="0">
                <a:solidFill>
                  <a:srgbClr val="FF0000"/>
                </a:solidFill>
              </a:rPr>
              <a:t>Ritardo di propagazione (d/s) 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d = lunghezza del collegamento fisico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s = velocità di propagazione del collegamento (~2x10</a:t>
            </a:r>
            <a:r>
              <a:rPr lang="en-GB" altLang="it-IT" sz="1800" baseline="30000" smtClean="0"/>
              <a:t>8</a:t>
            </a:r>
            <a:r>
              <a:rPr lang="en-GB" altLang="it-IT" sz="1800" smtClean="0"/>
              <a:t> m/sec)</a:t>
            </a:r>
            <a:r>
              <a:rPr lang="ar-SA" altLang="it-IT" sz="1800" smtClean="0">
                <a:cs typeface="Arial" charset="0"/>
              </a:rPr>
              <a:t>‏</a:t>
            </a:r>
            <a:endParaRPr lang="en-GB" altLang="it-IT" sz="1800" smtClean="0"/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Ritardo di propagazione = d/s</a:t>
            </a:r>
          </a:p>
        </p:txBody>
      </p:sp>
      <p:grpSp>
        <p:nvGrpSpPr>
          <p:cNvPr id="55302" name="Group 4"/>
          <p:cNvGrpSpPr>
            <a:grpSpLocks/>
          </p:cNvGrpSpPr>
          <p:nvPr/>
        </p:nvGrpSpPr>
        <p:grpSpPr bwMode="auto">
          <a:xfrm>
            <a:off x="623888" y="4432300"/>
            <a:ext cx="6018212" cy="2174875"/>
            <a:chOff x="393" y="2792"/>
            <a:chExt cx="3791" cy="1370"/>
          </a:xfrm>
        </p:grpSpPr>
        <p:pic>
          <p:nvPicPr>
            <p:cNvPr id="5530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2" y="3542"/>
              <a:ext cx="407" cy="3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5306" name="Oval 6"/>
            <p:cNvSpPr>
              <a:spLocks noChangeArrowheads="1"/>
            </p:cNvSpPr>
            <p:nvPr/>
          </p:nvSpPr>
          <p:spPr bwMode="auto">
            <a:xfrm>
              <a:off x="1468" y="3390"/>
              <a:ext cx="755" cy="233"/>
            </a:xfrm>
            <a:prstGeom prst="ellipse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07" name="Rectangle 7"/>
            <p:cNvSpPr>
              <a:spLocks noChangeArrowheads="1"/>
            </p:cNvSpPr>
            <p:nvPr/>
          </p:nvSpPr>
          <p:spPr bwMode="auto">
            <a:xfrm>
              <a:off x="1468" y="3347"/>
              <a:ext cx="755" cy="166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08" name="Oval 8"/>
            <p:cNvSpPr>
              <a:spLocks noChangeArrowheads="1"/>
            </p:cNvSpPr>
            <p:nvPr/>
          </p:nvSpPr>
          <p:spPr bwMode="auto">
            <a:xfrm>
              <a:off x="1474" y="3203"/>
              <a:ext cx="755" cy="271"/>
            </a:xfrm>
            <a:prstGeom prst="ellipse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55309" name="Group 9"/>
            <p:cNvGrpSpPr>
              <a:grpSpLocks/>
            </p:cNvGrpSpPr>
            <p:nvPr/>
          </p:nvGrpSpPr>
          <p:grpSpPr bwMode="auto">
            <a:xfrm>
              <a:off x="1692" y="3222"/>
              <a:ext cx="312" cy="75"/>
              <a:chOff x="1692" y="3222"/>
              <a:chExt cx="312" cy="75"/>
            </a:xfrm>
          </p:grpSpPr>
          <p:grpSp>
            <p:nvGrpSpPr>
              <p:cNvPr id="55348" name="Group 10"/>
              <p:cNvGrpSpPr>
                <a:grpSpLocks/>
              </p:cNvGrpSpPr>
              <p:nvPr/>
            </p:nvGrpSpPr>
            <p:grpSpPr bwMode="auto">
              <a:xfrm>
                <a:off x="1692" y="3222"/>
                <a:ext cx="312" cy="75"/>
                <a:chOff x="1692" y="3222"/>
                <a:chExt cx="312" cy="75"/>
              </a:xfrm>
            </p:grpSpPr>
            <p:sp>
              <p:nvSpPr>
                <p:cNvPr id="55353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692" y="3221"/>
                  <a:ext cx="112" cy="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54" name="Line 12"/>
                <p:cNvSpPr>
                  <a:spLocks noChangeShapeType="1"/>
                </p:cNvSpPr>
                <p:nvPr/>
              </p:nvSpPr>
              <p:spPr bwMode="auto">
                <a:xfrm>
                  <a:off x="1907" y="3297"/>
                  <a:ext cx="98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55" name="Line 13"/>
                <p:cNvSpPr>
                  <a:spLocks noChangeShapeType="1"/>
                </p:cNvSpPr>
                <p:nvPr/>
              </p:nvSpPr>
              <p:spPr bwMode="auto">
                <a:xfrm>
                  <a:off x="1795" y="3224"/>
                  <a:ext cx="116" cy="7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5349" name="Group 14"/>
              <p:cNvGrpSpPr>
                <a:grpSpLocks/>
              </p:cNvGrpSpPr>
              <p:nvPr/>
            </p:nvGrpSpPr>
            <p:grpSpPr bwMode="auto">
              <a:xfrm>
                <a:off x="1692" y="3222"/>
                <a:ext cx="312" cy="73"/>
                <a:chOff x="1692" y="3222"/>
                <a:chExt cx="312" cy="73"/>
              </a:xfrm>
            </p:grpSpPr>
            <p:sp>
              <p:nvSpPr>
                <p:cNvPr id="55350" name="Line 15"/>
                <p:cNvSpPr>
                  <a:spLocks noChangeShapeType="1"/>
                </p:cNvSpPr>
                <p:nvPr/>
              </p:nvSpPr>
              <p:spPr bwMode="auto">
                <a:xfrm>
                  <a:off x="1692" y="3295"/>
                  <a:ext cx="11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51" name="Line 16"/>
                <p:cNvSpPr>
                  <a:spLocks noChangeShapeType="1"/>
                </p:cNvSpPr>
                <p:nvPr/>
              </p:nvSpPr>
              <p:spPr bwMode="auto">
                <a:xfrm>
                  <a:off x="1907" y="3222"/>
                  <a:ext cx="98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52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795" y="3221"/>
                  <a:ext cx="116" cy="7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55310" name="Oval 18"/>
            <p:cNvSpPr>
              <a:spLocks noChangeArrowheads="1"/>
            </p:cNvSpPr>
            <p:nvPr/>
          </p:nvSpPr>
          <p:spPr bwMode="auto">
            <a:xfrm>
              <a:off x="3418" y="3402"/>
              <a:ext cx="755" cy="233"/>
            </a:xfrm>
            <a:prstGeom prst="ellipse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11" name="Line 19"/>
            <p:cNvSpPr>
              <a:spLocks noChangeShapeType="1"/>
            </p:cNvSpPr>
            <p:nvPr/>
          </p:nvSpPr>
          <p:spPr bwMode="auto">
            <a:xfrm>
              <a:off x="3424" y="3389"/>
              <a:ext cx="1" cy="14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2" name="Rectangle 20"/>
            <p:cNvSpPr>
              <a:spLocks noChangeArrowheads="1"/>
            </p:cNvSpPr>
            <p:nvPr/>
          </p:nvSpPr>
          <p:spPr bwMode="auto">
            <a:xfrm>
              <a:off x="3424" y="3365"/>
              <a:ext cx="755" cy="166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13" name="Oval 21"/>
            <p:cNvSpPr>
              <a:spLocks noChangeArrowheads="1"/>
            </p:cNvSpPr>
            <p:nvPr/>
          </p:nvSpPr>
          <p:spPr bwMode="auto">
            <a:xfrm>
              <a:off x="3430" y="3221"/>
              <a:ext cx="755" cy="271"/>
            </a:xfrm>
            <a:prstGeom prst="ellipse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pic>
          <p:nvPicPr>
            <p:cNvPr id="55314" name="Picture 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4" y="2906"/>
              <a:ext cx="407" cy="3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5315" name="Line 23"/>
            <p:cNvSpPr>
              <a:spLocks noChangeShapeType="1"/>
            </p:cNvSpPr>
            <p:nvPr/>
          </p:nvSpPr>
          <p:spPr bwMode="auto">
            <a:xfrm>
              <a:off x="1008" y="3162"/>
              <a:ext cx="318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6" name="Line 24"/>
            <p:cNvSpPr>
              <a:spLocks noChangeShapeType="1"/>
            </p:cNvSpPr>
            <p:nvPr/>
          </p:nvSpPr>
          <p:spPr bwMode="auto">
            <a:xfrm flipV="1">
              <a:off x="1200" y="3781"/>
              <a:ext cx="123" cy="7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7" name="Line 25"/>
            <p:cNvSpPr>
              <a:spLocks noChangeShapeType="1"/>
            </p:cNvSpPr>
            <p:nvPr/>
          </p:nvSpPr>
          <p:spPr bwMode="auto">
            <a:xfrm>
              <a:off x="2220" y="3426"/>
              <a:ext cx="1218" cy="6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8" name="Line 26"/>
            <p:cNvSpPr>
              <a:spLocks noChangeShapeType="1"/>
            </p:cNvSpPr>
            <p:nvPr/>
          </p:nvSpPr>
          <p:spPr bwMode="auto">
            <a:xfrm>
              <a:off x="1326" y="3156"/>
              <a:ext cx="1" cy="630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9" name="Line 27"/>
            <p:cNvSpPr>
              <a:spLocks noChangeShapeType="1"/>
            </p:cNvSpPr>
            <p:nvPr/>
          </p:nvSpPr>
          <p:spPr bwMode="auto">
            <a:xfrm>
              <a:off x="1332" y="3429"/>
              <a:ext cx="126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0" name="Rectangle 28"/>
            <p:cNvSpPr>
              <a:spLocks noChangeArrowheads="1"/>
            </p:cNvSpPr>
            <p:nvPr/>
          </p:nvSpPr>
          <p:spPr bwMode="auto">
            <a:xfrm>
              <a:off x="2799" y="3300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21" name="Rectangle 29"/>
            <p:cNvSpPr>
              <a:spLocks noChangeArrowheads="1"/>
            </p:cNvSpPr>
            <p:nvPr/>
          </p:nvSpPr>
          <p:spPr bwMode="auto">
            <a:xfrm>
              <a:off x="2010" y="3345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22" name="Rectangle 30"/>
            <p:cNvSpPr>
              <a:spLocks noChangeArrowheads="1"/>
            </p:cNvSpPr>
            <p:nvPr/>
          </p:nvSpPr>
          <p:spPr bwMode="auto">
            <a:xfrm>
              <a:off x="2112" y="3345"/>
              <a:ext cx="93" cy="126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23" name="Rectangle 31"/>
            <p:cNvSpPr>
              <a:spLocks noChangeArrowheads="1"/>
            </p:cNvSpPr>
            <p:nvPr/>
          </p:nvSpPr>
          <p:spPr bwMode="auto">
            <a:xfrm>
              <a:off x="1347" y="3282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24" name="Line 32"/>
            <p:cNvSpPr>
              <a:spLocks noChangeShapeType="1"/>
            </p:cNvSpPr>
            <p:nvPr/>
          </p:nvSpPr>
          <p:spPr bwMode="auto">
            <a:xfrm>
              <a:off x="1458" y="3348"/>
              <a:ext cx="153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5" name="Line 33"/>
            <p:cNvSpPr>
              <a:spLocks noChangeShapeType="1"/>
            </p:cNvSpPr>
            <p:nvPr/>
          </p:nvSpPr>
          <p:spPr bwMode="auto">
            <a:xfrm flipV="1">
              <a:off x="1248" y="3520"/>
              <a:ext cx="1" cy="11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6" name="Line 34"/>
            <p:cNvSpPr>
              <a:spLocks noChangeShapeType="1"/>
            </p:cNvSpPr>
            <p:nvPr/>
          </p:nvSpPr>
          <p:spPr bwMode="auto">
            <a:xfrm>
              <a:off x="3285" y="3174"/>
              <a:ext cx="23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7" name="Text Box 35"/>
            <p:cNvSpPr txBox="1">
              <a:spLocks noChangeArrowheads="1"/>
            </p:cNvSpPr>
            <p:nvPr/>
          </p:nvSpPr>
          <p:spPr bwMode="auto">
            <a:xfrm>
              <a:off x="393" y="2921"/>
              <a:ext cx="254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CC99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00CC99"/>
                  </a:solidFill>
                  <a:latin typeface="Comic Sans MS" pitchFamily="64" charset="0"/>
                </a:rPr>
                <a:t>A</a:t>
              </a:r>
            </a:p>
          </p:txBody>
        </p:sp>
        <p:sp>
          <p:nvSpPr>
            <p:cNvPr id="55328" name="Text Box 36"/>
            <p:cNvSpPr txBox="1">
              <a:spLocks noChangeArrowheads="1"/>
            </p:cNvSpPr>
            <p:nvPr/>
          </p:nvSpPr>
          <p:spPr bwMode="auto">
            <a:xfrm>
              <a:off x="567" y="3563"/>
              <a:ext cx="235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3333CC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3333CC"/>
                  </a:solidFill>
                  <a:latin typeface="Comic Sans MS" pitchFamily="64" charset="0"/>
                </a:rPr>
                <a:t>B</a:t>
              </a:r>
            </a:p>
          </p:txBody>
        </p:sp>
        <p:sp>
          <p:nvSpPr>
            <p:cNvPr id="55329" name="Rectangle 37"/>
            <p:cNvSpPr>
              <a:spLocks noChangeArrowheads="1"/>
            </p:cNvSpPr>
            <p:nvPr/>
          </p:nvSpPr>
          <p:spPr bwMode="auto">
            <a:xfrm>
              <a:off x="2193" y="3306"/>
              <a:ext cx="93" cy="126"/>
            </a:xfrm>
            <a:prstGeom prst="rect">
              <a:avLst/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330" name="Text Box 38"/>
            <p:cNvSpPr txBox="1">
              <a:spLocks noChangeArrowheads="1"/>
            </p:cNvSpPr>
            <p:nvPr/>
          </p:nvSpPr>
          <p:spPr bwMode="auto">
            <a:xfrm>
              <a:off x="2438" y="3056"/>
              <a:ext cx="986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800">
                  <a:solidFill>
                    <a:srgbClr val="FF0000"/>
                  </a:solidFill>
                  <a:latin typeface="Comic Sans MS" pitchFamily="64" charset="0"/>
                </a:rPr>
                <a:t>propagazione</a:t>
              </a:r>
            </a:p>
          </p:txBody>
        </p:sp>
        <p:sp>
          <p:nvSpPr>
            <p:cNvPr id="55331" name="Line 39"/>
            <p:cNvSpPr>
              <a:spLocks noChangeShapeType="1"/>
            </p:cNvSpPr>
            <p:nvPr/>
          </p:nvSpPr>
          <p:spPr bwMode="auto">
            <a:xfrm flipH="1">
              <a:off x="2281" y="3174"/>
              <a:ext cx="20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2" name="Text Box 40"/>
            <p:cNvSpPr txBox="1">
              <a:spLocks noChangeArrowheads="1"/>
            </p:cNvSpPr>
            <p:nvPr/>
          </p:nvSpPr>
          <p:spPr bwMode="auto">
            <a:xfrm>
              <a:off x="1244" y="2792"/>
              <a:ext cx="959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800">
                  <a:solidFill>
                    <a:srgbClr val="FF0000"/>
                  </a:solidFill>
                  <a:latin typeface="Comic Sans MS" pitchFamily="64" charset="0"/>
                </a:rPr>
                <a:t>trasmissione</a:t>
              </a:r>
            </a:p>
          </p:txBody>
        </p:sp>
        <p:sp>
          <p:nvSpPr>
            <p:cNvPr id="55333" name="Line 41"/>
            <p:cNvSpPr>
              <a:spLocks noChangeShapeType="1"/>
            </p:cNvSpPr>
            <p:nvPr/>
          </p:nvSpPr>
          <p:spPr bwMode="auto">
            <a:xfrm>
              <a:off x="1920" y="2964"/>
              <a:ext cx="333" cy="33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4" name="Text Box 42"/>
            <p:cNvSpPr txBox="1">
              <a:spLocks noChangeArrowheads="1"/>
            </p:cNvSpPr>
            <p:nvPr/>
          </p:nvSpPr>
          <p:spPr bwMode="auto">
            <a:xfrm>
              <a:off x="1255" y="3758"/>
              <a:ext cx="959" cy="4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800">
                  <a:solidFill>
                    <a:srgbClr val="FF0000"/>
                  </a:solidFill>
                  <a:latin typeface="Comic Sans MS" pitchFamily="64" charset="0"/>
                </a:rPr>
                <a:t>elaborazione</a:t>
              </a:r>
            </a:p>
            <a:p>
              <a:pPr algn="ctr"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800">
                  <a:solidFill>
                    <a:srgbClr val="FF0000"/>
                  </a:solidFill>
                  <a:latin typeface="Comic Sans MS" pitchFamily="64" charset="0"/>
                </a:rPr>
                <a:t>di nodo</a:t>
              </a:r>
            </a:p>
          </p:txBody>
        </p:sp>
        <p:sp>
          <p:nvSpPr>
            <p:cNvPr id="55335" name="Line 43"/>
            <p:cNvSpPr>
              <a:spLocks noChangeShapeType="1"/>
            </p:cNvSpPr>
            <p:nvPr/>
          </p:nvSpPr>
          <p:spPr bwMode="auto">
            <a:xfrm flipH="1">
              <a:off x="1483" y="3786"/>
              <a:ext cx="52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6" name="Line 44"/>
            <p:cNvSpPr>
              <a:spLocks noChangeShapeType="1"/>
            </p:cNvSpPr>
            <p:nvPr/>
          </p:nvSpPr>
          <p:spPr bwMode="auto">
            <a:xfrm flipH="1">
              <a:off x="1993" y="3636"/>
              <a:ext cx="24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7" name="Text Box 45"/>
            <p:cNvSpPr txBox="1">
              <a:spLocks noChangeArrowheads="1"/>
            </p:cNvSpPr>
            <p:nvPr/>
          </p:nvSpPr>
          <p:spPr bwMode="auto">
            <a:xfrm>
              <a:off x="2253" y="3920"/>
              <a:ext cx="981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800">
                  <a:solidFill>
                    <a:srgbClr val="FF0000"/>
                  </a:solidFill>
                  <a:latin typeface="Comic Sans MS" pitchFamily="64" charset="0"/>
                </a:rPr>
                <a:t>accodamento</a:t>
              </a:r>
            </a:p>
          </p:txBody>
        </p:sp>
        <p:sp>
          <p:nvSpPr>
            <p:cNvPr id="55338" name="Line 46"/>
            <p:cNvSpPr>
              <a:spLocks noChangeShapeType="1"/>
            </p:cNvSpPr>
            <p:nvPr/>
          </p:nvSpPr>
          <p:spPr bwMode="auto">
            <a:xfrm flipH="1" flipV="1">
              <a:off x="2095" y="3634"/>
              <a:ext cx="379" cy="3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5339" name="Group 47"/>
            <p:cNvGrpSpPr>
              <a:grpSpLocks/>
            </p:cNvGrpSpPr>
            <p:nvPr/>
          </p:nvGrpSpPr>
          <p:grpSpPr bwMode="auto">
            <a:xfrm>
              <a:off x="3636" y="3258"/>
              <a:ext cx="312" cy="75"/>
              <a:chOff x="3636" y="3258"/>
              <a:chExt cx="312" cy="75"/>
            </a:xfrm>
          </p:grpSpPr>
          <p:grpSp>
            <p:nvGrpSpPr>
              <p:cNvPr id="55340" name="Group 48"/>
              <p:cNvGrpSpPr>
                <a:grpSpLocks/>
              </p:cNvGrpSpPr>
              <p:nvPr/>
            </p:nvGrpSpPr>
            <p:grpSpPr bwMode="auto">
              <a:xfrm>
                <a:off x="3636" y="3258"/>
                <a:ext cx="312" cy="75"/>
                <a:chOff x="3636" y="3258"/>
                <a:chExt cx="312" cy="75"/>
              </a:xfrm>
            </p:grpSpPr>
            <p:sp>
              <p:nvSpPr>
                <p:cNvPr id="55345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3636" y="3257"/>
                  <a:ext cx="112" cy="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46" name="Line 50"/>
                <p:cNvSpPr>
                  <a:spLocks noChangeShapeType="1"/>
                </p:cNvSpPr>
                <p:nvPr/>
              </p:nvSpPr>
              <p:spPr bwMode="auto">
                <a:xfrm>
                  <a:off x="3851" y="3333"/>
                  <a:ext cx="98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47" name="Line 51"/>
                <p:cNvSpPr>
                  <a:spLocks noChangeShapeType="1"/>
                </p:cNvSpPr>
                <p:nvPr/>
              </p:nvSpPr>
              <p:spPr bwMode="auto">
                <a:xfrm>
                  <a:off x="3739" y="3260"/>
                  <a:ext cx="116" cy="7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5341" name="Group 52"/>
              <p:cNvGrpSpPr>
                <a:grpSpLocks/>
              </p:cNvGrpSpPr>
              <p:nvPr/>
            </p:nvGrpSpPr>
            <p:grpSpPr bwMode="auto">
              <a:xfrm>
                <a:off x="3636" y="3258"/>
                <a:ext cx="312" cy="73"/>
                <a:chOff x="3636" y="3258"/>
                <a:chExt cx="312" cy="73"/>
              </a:xfrm>
            </p:grpSpPr>
            <p:sp>
              <p:nvSpPr>
                <p:cNvPr id="55342" name="Line 53"/>
                <p:cNvSpPr>
                  <a:spLocks noChangeShapeType="1"/>
                </p:cNvSpPr>
                <p:nvPr/>
              </p:nvSpPr>
              <p:spPr bwMode="auto">
                <a:xfrm>
                  <a:off x="3636" y="3331"/>
                  <a:ext cx="11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43" name="Line 54"/>
                <p:cNvSpPr>
                  <a:spLocks noChangeShapeType="1"/>
                </p:cNvSpPr>
                <p:nvPr/>
              </p:nvSpPr>
              <p:spPr bwMode="auto">
                <a:xfrm>
                  <a:off x="3851" y="3258"/>
                  <a:ext cx="98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44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3739" y="3257"/>
                  <a:ext cx="116" cy="7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5303" name="Rectangle 56"/>
          <p:cNvSpPr>
            <a:spLocks noChangeArrowheads="1"/>
          </p:cNvSpPr>
          <p:nvPr/>
        </p:nvSpPr>
        <p:spPr bwMode="auto">
          <a:xfrm>
            <a:off x="4476750" y="3663950"/>
            <a:ext cx="3800475" cy="847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 algn="ctr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>
                <a:solidFill>
                  <a:srgbClr val="FF0000"/>
                </a:solidFill>
                <a:latin typeface="Comic Sans MS" pitchFamily="64" charset="0"/>
              </a:rPr>
              <a:t>Nota</a:t>
            </a:r>
          </a:p>
          <a:p>
            <a:pPr marL="339725" indent="-339725" algn="ctr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s e R sono due quantità</a:t>
            </a:r>
          </a:p>
          <a:p>
            <a:pPr marL="339725" indent="-339725" algn="ctr">
              <a:spcBef>
                <a:spcPts val="5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 i="1">
                <a:solidFill>
                  <a:srgbClr val="000000"/>
                </a:solidFill>
                <a:latin typeface="Comic Sans MS" pitchFamily="64" charset="0"/>
              </a:rPr>
              <a:t>molto</a:t>
            </a: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 differenti!</a:t>
            </a:r>
          </a:p>
        </p:txBody>
      </p:sp>
      <p:sp>
        <p:nvSpPr>
          <p:cNvPr id="55304" name="Rectangle 57"/>
          <p:cNvSpPr>
            <a:spLocks noChangeArrowheads="1"/>
          </p:cNvSpPr>
          <p:nvPr/>
        </p:nvSpPr>
        <p:spPr bwMode="auto">
          <a:xfrm>
            <a:off x="4476750" y="3743325"/>
            <a:ext cx="3676650" cy="1196975"/>
          </a:xfrm>
          <a:prstGeom prst="rect">
            <a:avLst/>
          </a:prstGeom>
          <a:noFill/>
          <a:ln w="19080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01628244-40F5-439B-ACD0-1BFF0BCC9CC3}" type="slidenum">
              <a:rPr lang="en-GB" altLang="it-IT"/>
              <a:pPr/>
              <a:t>47</a:t>
            </a:fld>
            <a:endParaRPr lang="en-GB" altLang="it-IT"/>
          </a:p>
        </p:txBody>
      </p:sp>
      <p:sp>
        <p:nvSpPr>
          <p:cNvPr id="56323" name="Rectangle 1"/>
          <p:cNvSpPr>
            <a:spLocks noGrp="1" noChangeArrowheads="1"/>
          </p:cNvSpPr>
          <p:nvPr>
            <p:ph type="title"/>
          </p:nvPr>
        </p:nvSpPr>
        <p:spPr>
          <a:xfrm>
            <a:off x="522288" y="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L’analogia del casello autostradale</a:t>
            </a: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9400" y="2679700"/>
            <a:ext cx="4216400" cy="3317875"/>
          </a:xfrm>
        </p:spPr>
        <p:txBody>
          <a:bodyPr/>
          <a:lstStyle/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Le automobili viaggiano (ossia “si propagano”) alla velocità di 100 km/h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Il casello serve (ossia “trasmette”) un’auto ogni 12 secondi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3333CC"/>
                </a:solidFill>
              </a:rPr>
              <a:t>auto~bit; colonna ~ pacchetto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D: quanto tempo occorre perché le 10 auto in carovana si trovino di fronte al secondo casello?</a:t>
            </a:r>
          </a:p>
        </p:txBody>
      </p:sp>
      <p:sp>
        <p:nvSpPr>
          <p:cNvPr id="56325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740275" y="2632075"/>
            <a:ext cx="4162425" cy="3365500"/>
          </a:xfrm>
        </p:spPr>
        <p:txBody>
          <a:bodyPr/>
          <a:lstStyle/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Tempo richiesto al casello per trasmettere l’intera colonna sull’autostrada = 12*10 = 120 sec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Tempo richiesto a un’auto per viaggiare dall’uscita di un casello fino al casello successivo: 100km/(100km/h)= 1 hr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R: 62 minuti</a:t>
            </a:r>
          </a:p>
        </p:txBody>
      </p:sp>
      <p:grpSp>
        <p:nvGrpSpPr>
          <p:cNvPr id="56326" name="Group 37"/>
          <p:cNvGrpSpPr>
            <a:grpSpLocks/>
          </p:cNvGrpSpPr>
          <p:nvPr/>
        </p:nvGrpSpPr>
        <p:grpSpPr bwMode="auto">
          <a:xfrm>
            <a:off x="260350" y="1150938"/>
            <a:ext cx="8045450" cy="1457325"/>
            <a:chOff x="164" y="725"/>
            <a:chExt cx="5068" cy="918"/>
          </a:xfrm>
        </p:grpSpPr>
        <p:grpSp>
          <p:nvGrpSpPr>
            <p:cNvPr id="56327" name="Group 38"/>
            <p:cNvGrpSpPr>
              <a:grpSpLocks/>
            </p:cNvGrpSpPr>
            <p:nvPr/>
          </p:nvGrpSpPr>
          <p:grpSpPr bwMode="auto">
            <a:xfrm>
              <a:off x="3485" y="781"/>
              <a:ext cx="616" cy="716"/>
              <a:chOff x="3485" y="781"/>
              <a:chExt cx="616" cy="716"/>
            </a:xfrm>
          </p:grpSpPr>
          <p:sp>
            <p:nvSpPr>
              <p:cNvPr id="56351" name="Rectangle 39"/>
              <p:cNvSpPr>
                <a:spLocks noChangeArrowheads="1"/>
              </p:cNvSpPr>
              <p:nvPr/>
            </p:nvSpPr>
            <p:spPr bwMode="auto">
              <a:xfrm>
                <a:off x="3746" y="781"/>
                <a:ext cx="47" cy="423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6352" name="Text Box 40"/>
              <p:cNvSpPr txBox="1">
                <a:spLocks noChangeArrowheads="1"/>
              </p:cNvSpPr>
              <p:nvPr/>
            </p:nvSpPr>
            <p:spPr bwMode="auto">
              <a:xfrm>
                <a:off x="3485" y="1216"/>
                <a:ext cx="616" cy="28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altLang="it-IT" sz="2000">
                    <a:solidFill>
                      <a:srgbClr val="000000"/>
                    </a:solidFill>
                    <a:latin typeface="Comic Sans MS" pitchFamily="64" charset="0"/>
                  </a:rPr>
                  <a:t>casello</a:t>
                </a:r>
              </a:p>
            </p:txBody>
          </p:sp>
        </p:grpSp>
        <p:grpSp>
          <p:nvGrpSpPr>
            <p:cNvPr id="56328" name="Group 41"/>
            <p:cNvGrpSpPr>
              <a:grpSpLocks/>
            </p:cNvGrpSpPr>
            <p:nvPr/>
          </p:nvGrpSpPr>
          <p:grpSpPr bwMode="auto">
            <a:xfrm>
              <a:off x="1688" y="781"/>
              <a:ext cx="616" cy="716"/>
              <a:chOff x="1688" y="781"/>
              <a:chExt cx="616" cy="716"/>
            </a:xfrm>
          </p:grpSpPr>
          <p:sp>
            <p:nvSpPr>
              <p:cNvPr id="56349" name="Rectangle 42"/>
              <p:cNvSpPr>
                <a:spLocks noChangeArrowheads="1"/>
              </p:cNvSpPr>
              <p:nvPr/>
            </p:nvSpPr>
            <p:spPr bwMode="auto">
              <a:xfrm>
                <a:off x="1949" y="781"/>
                <a:ext cx="47" cy="423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6350" name="Text Box 43"/>
              <p:cNvSpPr txBox="1">
                <a:spLocks noChangeArrowheads="1"/>
              </p:cNvSpPr>
              <p:nvPr/>
            </p:nvSpPr>
            <p:spPr bwMode="auto">
              <a:xfrm>
                <a:off x="1688" y="1216"/>
                <a:ext cx="616" cy="28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altLang="it-IT" sz="2000">
                    <a:solidFill>
                      <a:srgbClr val="000000"/>
                    </a:solidFill>
                    <a:latin typeface="Comic Sans MS" pitchFamily="64" charset="0"/>
                  </a:rPr>
                  <a:t>casello</a:t>
                </a:r>
              </a:p>
            </p:txBody>
          </p:sp>
        </p:grpSp>
        <p:sp>
          <p:nvSpPr>
            <p:cNvPr id="56329" name="AutoShape 44"/>
            <p:cNvSpPr>
              <a:spLocks/>
            </p:cNvSpPr>
            <p:nvPr/>
          </p:nvSpPr>
          <p:spPr bwMode="auto">
            <a:xfrm rot="-5400000">
              <a:off x="1011" y="307"/>
              <a:ext cx="50" cy="1743"/>
            </a:xfrm>
            <a:prstGeom prst="leftBrace">
              <a:avLst>
                <a:gd name="adj1" fmla="val 290500"/>
                <a:gd name="adj2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6330" name="Text Box 45"/>
            <p:cNvSpPr txBox="1">
              <a:spLocks noChangeArrowheads="1"/>
            </p:cNvSpPr>
            <p:nvPr/>
          </p:nvSpPr>
          <p:spPr bwMode="auto">
            <a:xfrm>
              <a:off x="781" y="1139"/>
              <a:ext cx="835" cy="5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10 auto 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in colonna</a:t>
              </a:r>
            </a:p>
          </p:txBody>
        </p:sp>
        <p:sp>
          <p:nvSpPr>
            <p:cNvPr id="56331" name="Line 46"/>
            <p:cNvSpPr>
              <a:spLocks noChangeShapeType="1"/>
            </p:cNvSpPr>
            <p:nvPr/>
          </p:nvSpPr>
          <p:spPr bwMode="auto">
            <a:xfrm flipH="1">
              <a:off x="2099" y="976"/>
              <a:ext cx="41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2" name="Text Box 47"/>
            <p:cNvSpPr txBox="1">
              <a:spLocks noChangeArrowheads="1"/>
            </p:cNvSpPr>
            <p:nvPr/>
          </p:nvSpPr>
          <p:spPr bwMode="auto">
            <a:xfrm>
              <a:off x="2515" y="850"/>
              <a:ext cx="680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100 km</a:t>
              </a:r>
            </a:p>
          </p:txBody>
        </p:sp>
        <p:sp>
          <p:nvSpPr>
            <p:cNvPr id="56333" name="Line 48"/>
            <p:cNvSpPr>
              <a:spLocks noChangeShapeType="1"/>
            </p:cNvSpPr>
            <p:nvPr/>
          </p:nvSpPr>
          <p:spPr bwMode="auto">
            <a:xfrm flipH="1" flipV="1">
              <a:off x="3984" y="974"/>
              <a:ext cx="394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4" name="Text Box 49"/>
            <p:cNvSpPr txBox="1">
              <a:spLocks noChangeArrowheads="1"/>
            </p:cNvSpPr>
            <p:nvPr/>
          </p:nvSpPr>
          <p:spPr bwMode="auto">
            <a:xfrm>
              <a:off x="4377" y="850"/>
              <a:ext cx="680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100 km</a:t>
              </a:r>
            </a:p>
          </p:txBody>
        </p:sp>
        <p:sp>
          <p:nvSpPr>
            <p:cNvPr id="56335" name="Line 50"/>
            <p:cNvSpPr>
              <a:spLocks noChangeShapeType="1"/>
            </p:cNvSpPr>
            <p:nvPr/>
          </p:nvSpPr>
          <p:spPr bwMode="auto">
            <a:xfrm>
              <a:off x="5057" y="976"/>
              <a:ext cx="17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6" name="Oval 51"/>
            <p:cNvSpPr>
              <a:spLocks noChangeArrowheads="1"/>
            </p:cNvSpPr>
            <p:nvPr/>
          </p:nvSpPr>
          <p:spPr bwMode="auto">
            <a:xfrm>
              <a:off x="679" y="976"/>
              <a:ext cx="47" cy="4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6337" name="Oval 52"/>
            <p:cNvSpPr>
              <a:spLocks noChangeArrowheads="1"/>
            </p:cNvSpPr>
            <p:nvPr/>
          </p:nvSpPr>
          <p:spPr bwMode="auto">
            <a:xfrm>
              <a:off x="775" y="976"/>
              <a:ext cx="47" cy="4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6338" name="Oval 53"/>
            <p:cNvSpPr>
              <a:spLocks noChangeArrowheads="1"/>
            </p:cNvSpPr>
            <p:nvPr/>
          </p:nvSpPr>
          <p:spPr bwMode="auto">
            <a:xfrm>
              <a:off x="916" y="976"/>
              <a:ext cx="47" cy="4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pic>
          <p:nvPicPr>
            <p:cNvPr id="56339" name="Picture 5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84" y="920"/>
              <a:ext cx="472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56340" name="Picture 5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6" y="917"/>
              <a:ext cx="472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56341" name="Group 56"/>
            <p:cNvGrpSpPr>
              <a:grpSpLocks/>
            </p:cNvGrpSpPr>
            <p:nvPr/>
          </p:nvGrpSpPr>
          <p:grpSpPr bwMode="auto">
            <a:xfrm>
              <a:off x="1815" y="725"/>
              <a:ext cx="288" cy="489"/>
              <a:chOff x="1815" y="725"/>
              <a:chExt cx="288" cy="489"/>
            </a:xfrm>
          </p:grpSpPr>
          <p:pic>
            <p:nvPicPr>
              <p:cNvPr id="56347" name="Picture 5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817" y="725"/>
                <a:ext cx="287" cy="4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56348" name="Rectangle 58"/>
              <p:cNvSpPr>
                <a:spLocks noChangeArrowheads="1"/>
              </p:cNvSpPr>
              <p:nvPr/>
            </p:nvSpPr>
            <p:spPr bwMode="auto">
              <a:xfrm>
                <a:off x="1815" y="961"/>
                <a:ext cx="104" cy="6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pic>
          <p:nvPicPr>
            <p:cNvPr id="56342" name="Picture 5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65" y="933"/>
              <a:ext cx="472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56343" name="Group 60"/>
            <p:cNvGrpSpPr>
              <a:grpSpLocks/>
            </p:cNvGrpSpPr>
            <p:nvPr/>
          </p:nvGrpSpPr>
          <p:grpSpPr bwMode="auto">
            <a:xfrm>
              <a:off x="3656" y="743"/>
              <a:ext cx="288" cy="489"/>
              <a:chOff x="3656" y="743"/>
              <a:chExt cx="288" cy="489"/>
            </a:xfrm>
          </p:grpSpPr>
          <p:pic>
            <p:nvPicPr>
              <p:cNvPr id="56345" name="Picture 6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58" y="743"/>
                <a:ext cx="287" cy="4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56346" name="Rectangle 62"/>
              <p:cNvSpPr>
                <a:spLocks noChangeArrowheads="1"/>
              </p:cNvSpPr>
              <p:nvPr/>
            </p:nvSpPr>
            <p:spPr bwMode="auto">
              <a:xfrm>
                <a:off x="3656" y="979"/>
                <a:ext cx="104" cy="6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56344" name="Line 63"/>
            <p:cNvSpPr>
              <a:spLocks noChangeShapeType="1"/>
            </p:cNvSpPr>
            <p:nvPr/>
          </p:nvSpPr>
          <p:spPr bwMode="auto">
            <a:xfrm>
              <a:off x="3195" y="976"/>
              <a:ext cx="54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05EA0287-4A33-44AE-84AC-560B9EA1190B}" type="slidenum">
              <a:rPr lang="en-GB" altLang="it-IT"/>
              <a:pPr/>
              <a:t>48</a:t>
            </a:fld>
            <a:endParaRPr lang="en-GB" altLang="it-IT"/>
          </a:p>
        </p:txBody>
      </p:sp>
      <p:sp>
        <p:nvSpPr>
          <p:cNvPr id="57347" name="Rectangle 1"/>
          <p:cNvSpPr>
            <a:spLocks noGrp="1" noChangeArrowheads="1"/>
          </p:cNvSpPr>
          <p:nvPr>
            <p:ph type="title"/>
          </p:nvPr>
        </p:nvSpPr>
        <p:spPr>
          <a:xfrm>
            <a:off x="522288" y="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L’analogia del casello autostradale</a:t>
            </a:r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1638" y="2930525"/>
            <a:ext cx="3941762" cy="3317875"/>
          </a:xfrm>
        </p:spPr>
        <p:txBody>
          <a:bodyPr/>
          <a:lstStyle/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Le auto ora “si propagano” alla velocità di 1000 km/h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Al casello adesso occorre 1 min per servire ciascuna auto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D:</a:t>
            </a:r>
            <a:r>
              <a:rPr lang="en-GB" altLang="it-IT" sz="1800" smtClean="0">
                <a:solidFill>
                  <a:srgbClr val="3333CC"/>
                </a:solidFill>
              </a:rPr>
              <a:t> </a:t>
            </a:r>
            <a:r>
              <a:rPr lang="en-GB" altLang="it-IT" sz="1800" smtClean="0">
                <a:solidFill>
                  <a:srgbClr val="FF0000"/>
                </a:solidFill>
              </a:rPr>
              <a:t>le prime auto arriveranno al secondo casello prima che le ultime auto della colonna lascino il primo?</a:t>
            </a:r>
          </a:p>
          <a:p>
            <a:pPr>
              <a:spcBef>
                <a:spcPts val="45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1800" smtClean="0">
              <a:solidFill>
                <a:srgbClr val="FF0000"/>
              </a:solidFill>
            </a:endParaRP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495800" y="2632075"/>
            <a:ext cx="4368800" cy="3365500"/>
          </a:xfrm>
        </p:spPr>
        <p:txBody>
          <a:bodyPr/>
          <a:lstStyle/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Sì!</a:t>
            </a:r>
            <a:r>
              <a:rPr lang="en-GB" altLang="it-IT" sz="1800" smtClean="0"/>
              <a:t> Dopo 7 minuti, la prima auto sarà al secondo casello, e tre auto saranno ancora in coda davanti al primo casello.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3333CC"/>
                </a:solidFill>
              </a:rPr>
              <a:t>Il primo bit di un pacchetto può arrivare al secondo router prima che il pacchetto sia stato interamente trasmesso dal primo router!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>
                <a:solidFill>
                  <a:srgbClr val="3333CC"/>
                </a:solidFill>
              </a:rPr>
              <a:t>Si veda l’applet sul sito web</a:t>
            </a:r>
          </a:p>
        </p:txBody>
      </p:sp>
      <p:grpSp>
        <p:nvGrpSpPr>
          <p:cNvPr id="57350" name="Group 37"/>
          <p:cNvGrpSpPr>
            <a:grpSpLocks/>
          </p:cNvGrpSpPr>
          <p:nvPr/>
        </p:nvGrpSpPr>
        <p:grpSpPr bwMode="auto">
          <a:xfrm>
            <a:off x="260350" y="1150938"/>
            <a:ext cx="8045450" cy="1457325"/>
            <a:chOff x="164" y="725"/>
            <a:chExt cx="5068" cy="918"/>
          </a:xfrm>
        </p:grpSpPr>
        <p:grpSp>
          <p:nvGrpSpPr>
            <p:cNvPr id="57351" name="Group 38"/>
            <p:cNvGrpSpPr>
              <a:grpSpLocks/>
            </p:cNvGrpSpPr>
            <p:nvPr/>
          </p:nvGrpSpPr>
          <p:grpSpPr bwMode="auto">
            <a:xfrm>
              <a:off x="3485" y="781"/>
              <a:ext cx="616" cy="716"/>
              <a:chOff x="3485" y="781"/>
              <a:chExt cx="616" cy="716"/>
            </a:xfrm>
          </p:grpSpPr>
          <p:sp>
            <p:nvSpPr>
              <p:cNvPr id="57375" name="Rectangle 39"/>
              <p:cNvSpPr>
                <a:spLocks noChangeArrowheads="1"/>
              </p:cNvSpPr>
              <p:nvPr/>
            </p:nvSpPr>
            <p:spPr bwMode="auto">
              <a:xfrm>
                <a:off x="3746" y="781"/>
                <a:ext cx="47" cy="423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7376" name="Text Box 40"/>
              <p:cNvSpPr txBox="1">
                <a:spLocks noChangeArrowheads="1"/>
              </p:cNvSpPr>
              <p:nvPr/>
            </p:nvSpPr>
            <p:spPr bwMode="auto">
              <a:xfrm>
                <a:off x="3485" y="1216"/>
                <a:ext cx="616" cy="28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altLang="it-IT" sz="2000">
                    <a:solidFill>
                      <a:srgbClr val="000000"/>
                    </a:solidFill>
                    <a:latin typeface="Comic Sans MS" pitchFamily="64" charset="0"/>
                  </a:rPr>
                  <a:t>casello</a:t>
                </a:r>
              </a:p>
            </p:txBody>
          </p:sp>
        </p:grpSp>
        <p:grpSp>
          <p:nvGrpSpPr>
            <p:cNvPr id="57352" name="Group 41"/>
            <p:cNvGrpSpPr>
              <a:grpSpLocks/>
            </p:cNvGrpSpPr>
            <p:nvPr/>
          </p:nvGrpSpPr>
          <p:grpSpPr bwMode="auto">
            <a:xfrm>
              <a:off x="1688" y="781"/>
              <a:ext cx="616" cy="716"/>
              <a:chOff x="1688" y="781"/>
              <a:chExt cx="616" cy="716"/>
            </a:xfrm>
          </p:grpSpPr>
          <p:sp>
            <p:nvSpPr>
              <p:cNvPr id="57373" name="Rectangle 42"/>
              <p:cNvSpPr>
                <a:spLocks noChangeArrowheads="1"/>
              </p:cNvSpPr>
              <p:nvPr/>
            </p:nvSpPr>
            <p:spPr bwMode="auto">
              <a:xfrm>
                <a:off x="1949" y="781"/>
                <a:ext cx="47" cy="423"/>
              </a:xfrm>
              <a:prstGeom prst="rect">
                <a:avLst/>
              </a:prstGeom>
              <a:solidFill>
                <a:srgbClr val="00CC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7374" name="Text Box 43"/>
              <p:cNvSpPr txBox="1">
                <a:spLocks noChangeArrowheads="1"/>
              </p:cNvSpPr>
              <p:nvPr/>
            </p:nvSpPr>
            <p:spPr bwMode="auto">
              <a:xfrm>
                <a:off x="1688" y="1216"/>
                <a:ext cx="616" cy="28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buFont typeface="Comic Sans MS" pitchFamily="64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altLang="it-IT" sz="2000">
                    <a:solidFill>
                      <a:srgbClr val="000000"/>
                    </a:solidFill>
                    <a:latin typeface="Comic Sans MS" pitchFamily="64" charset="0"/>
                  </a:rPr>
                  <a:t>casello</a:t>
                </a:r>
              </a:p>
            </p:txBody>
          </p:sp>
        </p:grpSp>
        <p:sp>
          <p:nvSpPr>
            <p:cNvPr id="57353" name="AutoShape 44"/>
            <p:cNvSpPr>
              <a:spLocks/>
            </p:cNvSpPr>
            <p:nvPr/>
          </p:nvSpPr>
          <p:spPr bwMode="auto">
            <a:xfrm rot="-5400000">
              <a:off x="1011" y="307"/>
              <a:ext cx="50" cy="1743"/>
            </a:xfrm>
            <a:prstGeom prst="leftBrace">
              <a:avLst>
                <a:gd name="adj1" fmla="val 290500"/>
                <a:gd name="adj2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7354" name="Text Box 45"/>
            <p:cNvSpPr txBox="1">
              <a:spLocks noChangeArrowheads="1"/>
            </p:cNvSpPr>
            <p:nvPr/>
          </p:nvSpPr>
          <p:spPr bwMode="auto">
            <a:xfrm>
              <a:off x="781" y="1139"/>
              <a:ext cx="835" cy="5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10 auto 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in colonna</a:t>
              </a:r>
            </a:p>
          </p:txBody>
        </p:sp>
        <p:sp>
          <p:nvSpPr>
            <p:cNvPr id="57355" name="Line 46"/>
            <p:cNvSpPr>
              <a:spLocks noChangeShapeType="1"/>
            </p:cNvSpPr>
            <p:nvPr/>
          </p:nvSpPr>
          <p:spPr bwMode="auto">
            <a:xfrm flipH="1">
              <a:off x="2099" y="976"/>
              <a:ext cx="41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56" name="Text Box 47"/>
            <p:cNvSpPr txBox="1">
              <a:spLocks noChangeArrowheads="1"/>
            </p:cNvSpPr>
            <p:nvPr/>
          </p:nvSpPr>
          <p:spPr bwMode="auto">
            <a:xfrm>
              <a:off x="2515" y="850"/>
              <a:ext cx="680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100 km</a:t>
              </a:r>
            </a:p>
          </p:txBody>
        </p:sp>
        <p:sp>
          <p:nvSpPr>
            <p:cNvPr id="57357" name="Line 48"/>
            <p:cNvSpPr>
              <a:spLocks noChangeShapeType="1"/>
            </p:cNvSpPr>
            <p:nvPr/>
          </p:nvSpPr>
          <p:spPr bwMode="auto">
            <a:xfrm flipH="1" flipV="1">
              <a:off x="3984" y="974"/>
              <a:ext cx="394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58" name="Text Box 49"/>
            <p:cNvSpPr txBox="1">
              <a:spLocks noChangeArrowheads="1"/>
            </p:cNvSpPr>
            <p:nvPr/>
          </p:nvSpPr>
          <p:spPr bwMode="auto">
            <a:xfrm>
              <a:off x="4377" y="850"/>
              <a:ext cx="680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100 km</a:t>
              </a:r>
            </a:p>
          </p:txBody>
        </p:sp>
        <p:sp>
          <p:nvSpPr>
            <p:cNvPr id="57359" name="Line 50"/>
            <p:cNvSpPr>
              <a:spLocks noChangeShapeType="1"/>
            </p:cNvSpPr>
            <p:nvPr/>
          </p:nvSpPr>
          <p:spPr bwMode="auto">
            <a:xfrm>
              <a:off x="5057" y="976"/>
              <a:ext cx="17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60" name="Oval 51"/>
            <p:cNvSpPr>
              <a:spLocks noChangeArrowheads="1"/>
            </p:cNvSpPr>
            <p:nvPr/>
          </p:nvSpPr>
          <p:spPr bwMode="auto">
            <a:xfrm>
              <a:off x="679" y="976"/>
              <a:ext cx="47" cy="4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7361" name="Oval 52"/>
            <p:cNvSpPr>
              <a:spLocks noChangeArrowheads="1"/>
            </p:cNvSpPr>
            <p:nvPr/>
          </p:nvSpPr>
          <p:spPr bwMode="auto">
            <a:xfrm>
              <a:off x="775" y="976"/>
              <a:ext cx="47" cy="4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7362" name="Oval 53"/>
            <p:cNvSpPr>
              <a:spLocks noChangeArrowheads="1"/>
            </p:cNvSpPr>
            <p:nvPr/>
          </p:nvSpPr>
          <p:spPr bwMode="auto">
            <a:xfrm>
              <a:off x="916" y="976"/>
              <a:ext cx="47" cy="4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pic>
          <p:nvPicPr>
            <p:cNvPr id="57363" name="Picture 5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84" y="920"/>
              <a:ext cx="472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57364" name="Picture 5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6" y="917"/>
              <a:ext cx="472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57365" name="Group 56"/>
            <p:cNvGrpSpPr>
              <a:grpSpLocks/>
            </p:cNvGrpSpPr>
            <p:nvPr/>
          </p:nvGrpSpPr>
          <p:grpSpPr bwMode="auto">
            <a:xfrm>
              <a:off x="1815" y="725"/>
              <a:ext cx="288" cy="489"/>
              <a:chOff x="1815" y="725"/>
              <a:chExt cx="288" cy="489"/>
            </a:xfrm>
          </p:grpSpPr>
          <p:pic>
            <p:nvPicPr>
              <p:cNvPr id="57371" name="Picture 5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817" y="725"/>
                <a:ext cx="287" cy="4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57372" name="Rectangle 58"/>
              <p:cNvSpPr>
                <a:spLocks noChangeArrowheads="1"/>
              </p:cNvSpPr>
              <p:nvPr/>
            </p:nvSpPr>
            <p:spPr bwMode="auto">
              <a:xfrm>
                <a:off x="1815" y="961"/>
                <a:ext cx="104" cy="6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pic>
          <p:nvPicPr>
            <p:cNvPr id="57366" name="Picture 5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65" y="933"/>
              <a:ext cx="472" cy="1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57367" name="Group 60"/>
            <p:cNvGrpSpPr>
              <a:grpSpLocks/>
            </p:cNvGrpSpPr>
            <p:nvPr/>
          </p:nvGrpSpPr>
          <p:grpSpPr bwMode="auto">
            <a:xfrm>
              <a:off x="3656" y="743"/>
              <a:ext cx="288" cy="489"/>
              <a:chOff x="3656" y="743"/>
              <a:chExt cx="288" cy="489"/>
            </a:xfrm>
          </p:grpSpPr>
          <p:pic>
            <p:nvPicPr>
              <p:cNvPr id="57369" name="Picture 6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58" y="743"/>
                <a:ext cx="287" cy="4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57370" name="Rectangle 62"/>
              <p:cNvSpPr>
                <a:spLocks noChangeArrowheads="1"/>
              </p:cNvSpPr>
              <p:nvPr/>
            </p:nvSpPr>
            <p:spPr bwMode="auto">
              <a:xfrm>
                <a:off x="3656" y="979"/>
                <a:ext cx="104" cy="6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57368" name="Line 63"/>
            <p:cNvSpPr>
              <a:spLocks noChangeShapeType="1"/>
            </p:cNvSpPr>
            <p:nvPr/>
          </p:nvSpPr>
          <p:spPr bwMode="auto">
            <a:xfrm>
              <a:off x="3195" y="976"/>
              <a:ext cx="54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337EF52C-857E-40C9-A109-E6B7ABC34AFA}" type="slidenum">
              <a:rPr lang="en-GB" altLang="it-IT"/>
              <a:pPr/>
              <a:t>49</a:t>
            </a:fld>
            <a:endParaRPr lang="en-GB" altLang="it-IT"/>
          </a:p>
        </p:txBody>
      </p:sp>
      <p:sp>
        <p:nvSpPr>
          <p:cNvPr id="10244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Ritardo di nodo</a:t>
            </a:r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2547938"/>
            <a:ext cx="7772400" cy="3700462"/>
          </a:xfrm>
        </p:spPr>
        <p:txBody>
          <a:bodyPr/>
          <a:lstStyle/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dirty="0" err="1" smtClean="0"/>
              <a:t>d</a:t>
            </a:r>
            <a:r>
              <a:rPr lang="en-GB" altLang="it-IT" sz="2400" baseline="-25000" dirty="0" err="1" smtClean="0"/>
              <a:t>proc</a:t>
            </a:r>
            <a:r>
              <a:rPr lang="en-GB" altLang="it-IT" sz="2400" dirty="0" smtClean="0"/>
              <a:t> = </a:t>
            </a:r>
            <a:r>
              <a:rPr lang="en-GB" altLang="it-IT" sz="2400" dirty="0" err="1" smtClean="0"/>
              <a:t>ritardo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di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elaborazione</a:t>
            </a:r>
            <a:r>
              <a:rPr lang="en-GB" altLang="it-IT" sz="2400" dirty="0" smtClean="0"/>
              <a:t> (</a:t>
            </a:r>
            <a:r>
              <a:rPr lang="en-GB" altLang="it-IT" sz="2400" i="1" dirty="0" smtClean="0"/>
              <a:t>processing delay</a:t>
            </a:r>
            <a:r>
              <a:rPr lang="en-GB" altLang="it-IT" sz="2400" dirty="0" smtClean="0"/>
              <a:t>)</a:t>
            </a:r>
            <a:r>
              <a:rPr lang="ar-SA" altLang="it-IT" sz="2400" dirty="0" smtClean="0">
                <a:cs typeface="Arial" charset="0"/>
              </a:rPr>
              <a:t>‏</a:t>
            </a:r>
            <a:endParaRPr lang="en-GB" altLang="it-IT" sz="2400" dirty="0" smtClean="0"/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smtClean="0"/>
              <a:t>in </a:t>
            </a:r>
            <a:r>
              <a:rPr lang="en-GB" altLang="it-IT" sz="2000" dirty="0" err="1" smtClean="0"/>
              <a:t>genere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pochi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microsecondi</a:t>
            </a:r>
            <a:r>
              <a:rPr lang="en-GB" altLang="it-IT" sz="2000" dirty="0" smtClean="0"/>
              <a:t>, o </a:t>
            </a:r>
            <a:r>
              <a:rPr lang="en-GB" altLang="it-IT" sz="2000" dirty="0" err="1" smtClean="0"/>
              <a:t>anche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meno</a:t>
            </a:r>
            <a:endParaRPr lang="en-GB" altLang="it-IT" sz="2000" dirty="0" smtClean="0"/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dirty="0" err="1" smtClean="0"/>
              <a:t>d</a:t>
            </a:r>
            <a:r>
              <a:rPr lang="en-GB" altLang="it-IT" sz="2400" baseline="-25000" dirty="0" err="1" smtClean="0"/>
              <a:t>queue</a:t>
            </a:r>
            <a:r>
              <a:rPr lang="en-GB" altLang="it-IT" sz="2400" dirty="0" smtClean="0"/>
              <a:t> = </a:t>
            </a:r>
            <a:r>
              <a:rPr lang="en-GB" altLang="it-IT" sz="2400" dirty="0" err="1" smtClean="0"/>
              <a:t>ritardo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di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accodamento</a:t>
            </a:r>
            <a:r>
              <a:rPr lang="en-GB" altLang="it-IT" sz="2400" dirty="0" smtClean="0"/>
              <a:t> (</a:t>
            </a:r>
            <a:r>
              <a:rPr lang="en-GB" altLang="it-IT" sz="2400" i="1" dirty="0" smtClean="0"/>
              <a:t>queuing delay</a:t>
            </a:r>
            <a:r>
              <a:rPr lang="en-GB" altLang="it-IT" sz="2400" dirty="0" smtClean="0"/>
              <a:t>)</a:t>
            </a:r>
            <a:r>
              <a:rPr lang="ar-SA" altLang="it-IT" sz="2400" dirty="0" smtClean="0">
                <a:cs typeface="Arial" charset="0"/>
              </a:rPr>
              <a:t>‏</a:t>
            </a:r>
            <a:endParaRPr lang="en-GB" altLang="it-IT" sz="2400" dirty="0" smtClean="0"/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err="1" smtClean="0"/>
              <a:t>dipende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dalla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congestione</a:t>
            </a:r>
            <a:endParaRPr lang="en-GB" altLang="it-IT" sz="2000" dirty="0" smtClean="0"/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dirty="0" err="1" smtClean="0"/>
              <a:t>d</a:t>
            </a:r>
            <a:r>
              <a:rPr lang="en-GB" altLang="it-IT" sz="2400" baseline="-25000" dirty="0" err="1" smtClean="0"/>
              <a:t>trans</a:t>
            </a:r>
            <a:r>
              <a:rPr lang="en-GB" altLang="it-IT" sz="2400" dirty="0" smtClean="0"/>
              <a:t> = </a:t>
            </a:r>
            <a:r>
              <a:rPr lang="en-GB" altLang="it-IT" sz="2400" dirty="0" err="1" smtClean="0"/>
              <a:t>ritardo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di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trasmissione</a:t>
            </a:r>
            <a:r>
              <a:rPr lang="en-GB" altLang="it-IT" sz="2400" dirty="0" smtClean="0"/>
              <a:t> (</a:t>
            </a:r>
            <a:r>
              <a:rPr lang="en-GB" altLang="it-IT" sz="2400" i="1" dirty="0" smtClean="0"/>
              <a:t>transmission delay</a:t>
            </a:r>
            <a:r>
              <a:rPr lang="en-GB" altLang="it-IT" sz="2400" dirty="0" smtClean="0"/>
              <a:t>)</a:t>
            </a:r>
            <a:r>
              <a:rPr lang="ar-SA" altLang="it-IT" sz="2400" dirty="0" smtClean="0">
                <a:cs typeface="Arial" charset="0"/>
              </a:rPr>
              <a:t>‏</a:t>
            </a:r>
            <a:endParaRPr lang="en-GB" altLang="it-IT" sz="2400" dirty="0" smtClean="0"/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smtClean="0"/>
              <a:t>= L/R, </a:t>
            </a:r>
            <a:r>
              <a:rPr lang="en-GB" altLang="it-IT" sz="2000" dirty="0" err="1" smtClean="0"/>
              <a:t>significativo</a:t>
            </a:r>
            <a:r>
              <a:rPr lang="en-GB" altLang="it-IT" sz="2000" dirty="0" smtClean="0"/>
              <a:t> sui </a:t>
            </a:r>
            <a:r>
              <a:rPr lang="en-GB" altLang="it-IT" sz="2000" dirty="0" err="1" smtClean="0"/>
              <a:t>collegamenti</a:t>
            </a:r>
            <a:r>
              <a:rPr lang="en-GB" altLang="it-IT" sz="2000" dirty="0" smtClean="0"/>
              <a:t> a </a:t>
            </a:r>
            <a:r>
              <a:rPr lang="en-GB" altLang="it-IT" sz="2000" dirty="0" err="1" smtClean="0"/>
              <a:t>bassa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velocità</a:t>
            </a:r>
            <a:endParaRPr lang="en-GB" altLang="it-IT" sz="2000" dirty="0" smtClean="0"/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dirty="0" err="1" smtClean="0"/>
              <a:t>d</a:t>
            </a:r>
            <a:r>
              <a:rPr lang="en-GB" altLang="it-IT" sz="2400" baseline="-25000" dirty="0" err="1" smtClean="0"/>
              <a:t>prop</a:t>
            </a:r>
            <a:r>
              <a:rPr lang="en-GB" altLang="it-IT" sz="2400" dirty="0" smtClean="0"/>
              <a:t> = </a:t>
            </a:r>
            <a:r>
              <a:rPr lang="en-GB" altLang="it-IT" sz="2400" dirty="0" err="1" smtClean="0"/>
              <a:t>ritardo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di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propagazione</a:t>
            </a:r>
            <a:r>
              <a:rPr lang="en-GB" altLang="it-IT" sz="2400" dirty="0" smtClean="0"/>
              <a:t> (</a:t>
            </a:r>
            <a:r>
              <a:rPr lang="en-GB" altLang="it-IT" sz="2400" i="1" dirty="0" smtClean="0"/>
              <a:t>propagation delay</a:t>
            </a:r>
            <a:r>
              <a:rPr lang="en-GB" altLang="it-IT" sz="2400" dirty="0" smtClean="0"/>
              <a:t>)</a:t>
            </a:r>
            <a:r>
              <a:rPr lang="ar-SA" altLang="it-IT" sz="2400" dirty="0" smtClean="0">
                <a:cs typeface="Arial" charset="0"/>
              </a:rPr>
              <a:t>‏</a:t>
            </a:r>
            <a:endParaRPr lang="en-GB" altLang="it-IT" sz="2400" dirty="0" smtClean="0"/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err="1" smtClean="0"/>
              <a:t>da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pochi</a:t>
            </a:r>
            <a:r>
              <a:rPr lang="en-GB" altLang="it-IT" sz="2000" dirty="0" smtClean="0"/>
              <a:t>  </a:t>
            </a:r>
            <a:r>
              <a:rPr lang="en-GB" altLang="it-IT" sz="2000" dirty="0" err="1" smtClean="0"/>
              <a:t>microsecondi</a:t>
            </a:r>
            <a:r>
              <a:rPr lang="en-GB" altLang="it-IT" sz="2000" dirty="0" smtClean="0"/>
              <a:t> a </a:t>
            </a:r>
            <a:r>
              <a:rPr lang="en-GB" altLang="it-IT" sz="2000" dirty="0" err="1" smtClean="0"/>
              <a:t>centinaia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di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millisecondi</a:t>
            </a:r>
            <a:endParaRPr lang="en-GB" altLang="it-IT" sz="2000" dirty="0" smtClean="0"/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1887538" y="1371600"/>
          <a:ext cx="5314950" cy="635000"/>
        </p:xfrm>
        <a:graphic>
          <a:graphicData uri="http://schemas.openxmlformats.org/presentationml/2006/ole">
            <p:oleObj spid="_x0000_s10242" name="Equazione" r:id="rId4" imgW="2006280" imgH="24120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A87BC7C5-DADD-4ADF-B276-7D774ADBE475}" type="slidenum">
              <a:rPr lang="en-GB" altLang="it-IT"/>
              <a:pPr/>
              <a:t>5</a:t>
            </a:fld>
            <a:endParaRPr lang="en-GB" altLang="it-IT"/>
          </a:p>
        </p:txBody>
      </p:sp>
      <p:sp>
        <p:nvSpPr>
          <p:cNvPr id="21507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Oggi Internet è anche...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460500"/>
            <a:ext cx="2495550" cy="2935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6813" y="1368425"/>
            <a:ext cx="1895475" cy="1560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775" y="3763963"/>
            <a:ext cx="2165350" cy="1712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1511" name="Text Box 5"/>
          <p:cNvSpPr txBox="1">
            <a:spLocks noChangeArrowheads="1"/>
          </p:cNvSpPr>
          <p:nvPr/>
        </p:nvSpPr>
        <p:spPr bwMode="auto">
          <a:xfrm>
            <a:off x="744538" y="5476875"/>
            <a:ext cx="4138612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Il web server più piccolo del mondo</a:t>
            </a:r>
          </a:p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http://www-ccs.cs.umass.edu/~shri/iPic.html</a:t>
            </a:r>
          </a:p>
        </p:txBody>
      </p:sp>
      <p:sp>
        <p:nvSpPr>
          <p:cNvPr id="21512" name="Text Box 6"/>
          <p:cNvSpPr txBox="1">
            <a:spLocks noChangeArrowheads="1"/>
          </p:cNvSpPr>
          <p:nvPr/>
        </p:nvSpPr>
        <p:spPr bwMode="auto">
          <a:xfrm>
            <a:off x="1284288" y="2774950"/>
            <a:ext cx="2157412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Cornice IP</a:t>
            </a:r>
          </a:p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http://www.ceiva.com/</a:t>
            </a:r>
          </a:p>
        </p:txBody>
      </p:sp>
      <p:sp>
        <p:nvSpPr>
          <p:cNvPr id="21513" name="Text Box 7"/>
          <p:cNvSpPr txBox="1">
            <a:spLocks noChangeArrowheads="1"/>
          </p:cNvSpPr>
          <p:nvPr/>
        </p:nvSpPr>
        <p:spPr bwMode="auto">
          <a:xfrm>
            <a:off x="6115050" y="1989138"/>
            <a:ext cx="198755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Tostapane Web +</a:t>
            </a:r>
          </a:p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previsioni del tempo</a:t>
            </a:r>
          </a:p>
        </p:txBody>
      </p:sp>
      <p:pic>
        <p:nvPicPr>
          <p:cNvPr id="2151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050" y="4138613"/>
            <a:ext cx="2395538" cy="191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1515" name="Text Box 9"/>
          <p:cNvSpPr txBox="1">
            <a:spLocks noChangeArrowheads="1"/>
          </p:cNvSpPr>
          <p:nvPr/>
        </p:nvSpPr>
        <p:spPr bwMode="auto">
          <a:xfrm>
            <a:off x="6461125" y="5767388"/>
            <a:ext cx="17621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Telefonia Internet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09A251EE-F586-4571-A99E-2504C387A473}" type="slidenum">
              <a:rPr lang="en-GB" altLang="it-IT"/>
              <a:pPr/>
              <a:t>50</a:t>
            </a:fld>
            <a:endParaRPr lang="en-GB" altLang="it-IT"/>
          </a:p>
        </p:txBody>
      </p:sp>
      <p:pic>
        <p:nvPicPr>
          <p:cNvPr id="5837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1450" y="1290638"/>
            <a:ext cx="5162550" cy="3170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2667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Ritardo di accodamento</a:t>
            </a:r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638300"/>
            <a:ext cx="3810000" cy="1854200"/>
          </a:xfrm>
        </p:spPr>
        <p:txBody>
          <a:bodyPr/>
          <a:lstStyle/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R=frequenza di trasmissione (bps)</a:t>
            </a:r>
            <a:r>
              <a:rPr lang="ar-SA" altLang="it-IT" sz="1800" smtClean="0">
                <a:cs typeface="Arial" charset="0"/>
              </a:rPr>
              <a:t>‏</a:t>
            </a:r>
            <a:endParaRPr lang="en-GB" altLang="it-IT" sz="1800" smtClean="0"/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L=lunghezza del pacchetto (bit)</a:t>
            </a:r>
            <a:r>
              <a:rPr lang="ar-SA" altLang="it-IT" sz="1800" smtClean="0">
                <a:cs typeface="Arial" charset="0"/>
              </a:rPr>
              <a:t>‏</a:t>
            </a:r>
            <a:endParaRPr lang="en-GB" altLang="it-IT" sz="1800" smtClean="0"/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a=tasso medio di arrivo dei pacchetti</a:t>
            </a:r>
          </a:p>
        </p:txBody>
      </p:sp>
      <p:sp>
        <p:nvSpPr>
          <p:cNvPr id="58374" name="Rectangle 4"/>
          <p:cNvSpPr>
            <a:spLocks noChangeArrowheads="1"/>
          </p:cNvSpPr>
          <p:nvPr/>
        </p:nvSpPr>
        <p:spPr bwMode="auto">
          <a:xfrm>
            <a:off x="762000" y="3778250"/>
            <a:ext cx="4170363" cy="50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>
                <a:solidFill>
                  <a:srgbClr val="FF0000"/>
                </a:solidFill>
                <a:latin typeface="Comic Sans MS" pitchFamily="64" charset="0"/>
              </a:rPr>
              <a:t>La/R  = intensità di traffico</a:t>
            </a:r>
          </a:p>
        </p:txBody>
      </p:sp>
      <p:sp>
        <p:nvSpPr>
          <p:cNvPr id="58375" name="Rectangle 5"/>
          <p:cNvSpPr>
            <a:spLocks noChangeArrowheads="1"/>
          </p:cNvSpPr>
          <p:nvPr/>
        </p:nvSpPr>
        <p:spPr bwMode="auto">
          <a:xfrm>
            <a:off x="919163" y="4448175"/>
            <a:ext cx="7902575" cy="1933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55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La/R ~ 0: poco ritardo</a:t>
            </a:r>
          </a:p>
          <a:p>
            <a:pPr marL="339725" indent="-339725">
              <a:spcBef>
                <a:spcPts val="55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La/R -&gt; 1: il ritardo si fa consistente</a:t>
            </a:r>
          </a:p>
          <a:p>
            <a:pPr marL="339725" indent="-339725">
              <a:spcBef>
                <a:spcPts val="55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La/R &gt; 1: più “lavoro” in arrivo di quanto possa essere effettivamente svolto, ritardo medio infinito!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B42FCBA4-B15E-49C3-8BEF-8DC760F68BCF}" type="slidenum">
              <a:rPr lang="en-GB" altLang="it-IT"/>
              <a:pPr/>
              <a:t>51</a:t>
            </a:fld>
            <a:endParaRPr lang="en-GB" altLang="it-IT"/>
          </a:p>
        </p:txBody>
      </p:sp>
      <p:sp>
        <p:nvSpPr>
          <p:cNvPr id="11269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Ritardi e percorsi in Internet</a:t>
            </a:r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3354388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Ma cosa significano effettivamente ritardi e perdite nella “vera” Internet? 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b="1" u="sng" smtClean="0">
                <a:solidFill>
                  <a:srgbClr val="FF0000"/>
                </a:solidFill>
                <a:latin typeface="Courier New" pitchFamily="64" charset="0"/>
              </a:rPr>
              <a:t>Traceroute</a:t>
            </a:r>
            <a:r>
              <a:rPr lang="en-GB" altLang="it-IT" sz="2000" u="sng" smtClean="0">
                <a:solidFill>
                  <a:srgbClr val="FF0000"/>
                </a:solidFill>
              </a:rPr>
              <a:t>:</a:t>
            </a:r>
            <a:r>
              <a:rPr lang="en-GB" altLang="it-IT" sz="2000" smtClean="0"/>
              <a:t> programma diagnostico che fornisce una misura del ritardo dalla sorgente al router lungo i percorsi Internet punto-punto verso la destinazione.</a:t>
            </a:r>
            <a:r>
              <a:rPr lang="en-GB" altLang="it-IT" sz="2400" smtClean="0"/>
              <a:t> </a:t>
            </a:r>
          </a:p>
          <a:p>
            <a:pPr marL="815975" lvl="1" indent="-285750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invia tre pacchetti che raggiungeranno il router </a:t>
            </a:r>
            <a:r>
              <a:rPr lang="en-GB" altLang="it-IT" sz="1800" i="1" smtClean="0"/>
              <a:t>i</a:t>
            </a:r>
            <a:r>
              <a:rPr lang="en-GB" altLang="it-IT" sz="1800" smtClean="0"/>
              <a:t> sul percorso verso la destinazione</a:t>
            </a:r>
          </a:p>
          <a:p>
            <a:pPr marL="815975" lvl="1" indent="-285750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il router </a:t>
            </a:r>
            <a:r>
              <a:rPr lang="en-GB" altLang="it-IT" sz="1800" i="1" smtClean="0"/>
              <a:t>i</a:t>
            </a:r>
            <a:r>
              <a:rPr lang="en-GB" altLang="it-IT" sz="1800" smtClean="0"/>
              <a:t> restituirà i pacchetti al mittente</a:t>
            </a:r>
          </a:p>
          <a:p>
            <a:pPr marL="815975" lvl="1" indent="-285750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il mittente calcola l’intervallo tra trasmissione e risposta</a:t>
            </a:r>
          </a:p>
          <a:p>
            <a:pPr>
              <a:spcBef>
                <a:spcPts val="45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1800" smtClean="0"/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/>
        </p:nvGraphicFramePr>
        <p:xfrm>
          <a:off x="984250" y="5491163"/>
          <a:ext cx="415925" cy="319087"/>
        </p:xfrm>
        <a:graphic>
          <a:graphicData uri="http://schemas.openxmlformats.org/presentationml/2006/ole">
            <p:oleObj spid="_x0000_s11266" r:id="rId4" imgW="1304640" imgH="1085400" progId="">
              <p:embed/>
            </p:oleObj>
          </a:graphicData>
        </a:graphic>
      </p:graphicFrame>
      <p:sp>
        <p:nvSpPr>
          <p:cNvPr id="11271" name="Line 4"/>
          <p:cNvSpPr>
            <a:spLocks noChangeShapeType="1"/>
          </p:cNvSpPr>
          <p:nvPr/>
        </p:nvSpPr>
        <p:spPr bwMode="auto">
          <a:xfrm>
            <a:off x="1285875" y="5732463"/>
            <a:ext cx="288925" cy="26511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2" name="Line 5"/>
          <p:cNvSpPr>
            <a:spLocks noChangeShapeType="1"/>
          </p:cNvSpPr>
          <p:nvPr/>
        </p:nvSpPr>
        <p:spPr bwMode="auto">
          <a:xfrm flipV="1">
            <a:off x="2079625" y="5780088"/>
            <a:ext cx="458788" cy="21431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3" name="Line 6"/>
          <p:cNvSpPr>
            <a:spLocks noChangeShapeType="1"/>
          </p:cNvSpPr>
          <p:nvPr/>
        </p:nvSpPr>
        <p:spPr bwMode="auto">
          <a:xfrm>
            <a:off x="3014663" y="5767388"/>
            <a:ext cx="485775" cy="20796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4" name="Line 7"/>
          <p:cNvSpPr>
            <a:spLocks noChangeShapeType="1"/>
          </p:cNvSpPr>
          <p:nvPr/>
        </p:nvSpPr>
        <p:spPr bwMode="auto">
          <a:xfrm flipH="1">
            <a:off x="2773363" y="5499100"/>
            <a:ext cx="355600" cy="15240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5" name="Line 8"/>
          <p:cNvSpPr>
            <a:spLocks noChangeShapeType="1"/>
          </p:cNvSpPr>
          <p:nvPr/>
        </p:nvSpPr>
        <p:spPr bwMode="auto">
          <a:xfrm flipH="1">
            <a:off x="3987800" y="5827713"/>
            <a:ext cx="627063" cy="14446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276" name="Group 9"/>
          <p:cNvGrpSpPr>
            <a:grpSpLocks/>
          </p:cNvGrpSpPr>
          <p:nvPr/>
        </p:nvGrpSpPr>
        <p:grpSpPr bwMode="auto">
          <a:xfrm>
            <a:off x="1560513" y="5880100"/>
            <a:ext cx="501650" cy="231775"/>
            <a:chOff x="983" y="3704"/>
            <a:chExt cx="316" cy="146"/>
          </a:xfrm>
        </p:grpSpPr>
        <p:sp>
          <p:nvSpPr>
            <p:cNvPr id="11345" name="Oval 10"/>
            <p:cNvSpPr>
              <a:spLocks noChangeArrowheads="1"/>
            </p:cNvSpPr>
            <p:nvPr/>
          </p:nvSpPr>
          <p:spPr bwMode="auto">
            <a:xfrm>
              <a:off x="986" y="3770"/>
              <a:ext cx="313" cy="81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346" name="Line 11"/>
            <p:cNvSpPr>
              <a:spLocks noChangeShapeType="1"/>
            </p:cNvSpPr>
            <p:nvPr/>
          </p:nvSpPr>
          <p:spPr bwMode="auto">
            <a:xfrm>
              <a:off x="986" y="3763"/>
              <a:ext cx="1" cy="5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47" name="Line 12"/>
            <p:cNvSpPr>
              <a:spLocks noChangeShapeType="1"/>
            </p:cNvSpPr>
            <p:nvPr/>
          </p:nvSpPr>
          <p:spPr bwMode="auto">
            <a:xfrm>
              <a:off x="1299" y="3763"/>
              <a:ext cx="1" cy="5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48" name="Rectangle 13"/>
            <p:cNvSpPr>
              <a:spLocks noChangeArrowheads="1"/>
            </p:cNvSpPr>
            <p:nvPr/>
          </p:nvSpPr>
          <p:spPr bwMode="auto">
            <a:xfrm>
              <a:off x="986" y="3763"/>
              <a:ext cx="310" cy="50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349" name="Oval 14"/>
            <p:cNvSpPr>
              <a:spLocks noChangeArrowheads="1"/>
            </p:cNvSpPr>
            <p:nvPr/>
          </p:nvSpPr>
          <p:spPr bwMode="auto">
            <a:xfrm>
              <a:off x="983" y="3704"/>
              <a:ext cx="313" cy="95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1350" name="Group 15"/>
            <p:cNvGrpSpPr>
              <a:grpSpLocks/>
            </p:cNvGrpSpPr>
            <p:nvPr/>
          </p:nvGrpSpPr>
          <p:grpSpPr bwMode="auto">
            <a:xfrm>
              <a:off x="1058" y="3724"/>
              <a:ext cx="155" cy="56"/>
              <a:chOff x="1058" y="3724"/>
              <a:chExt cx="155" cy="56"/>
            </a:xfrm>
          </p:grpSpPr>
          <p:sp>
            <p:nvSpPr>
              <p:cNvPr id="11355" name="Line 16"/>
              <p:cNvSpPr>
                <a:spLocks noChangeShapeType="1"/>
              </p:cNvSpPr>
              <p:nvPr/>
            </p:nvSpPr>
            <p:spPr bwMode="auto">
              <a:xfrm flipV="1">
                <a:off x="1058" y="3723"/>
                <a:ext cx="55" cy="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6" name="Line 17"/>
              <p:cNvSpPr>
                <a:spLocks noChangeShapeType="1"/>
              </p:cNvSpPr>
              <p:nvPr/>
            </p:nvSpPr>
            <p:spPr bwMode="auto">
              <a:xfrm>
                <a:off x="1165" y="3780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7" name="Line 18"/>
              <p:cNvSpPr>
                <a:spLocks noChangeShapeType="1"/>
              </p:cNvSpPr>
              <p:nvPr/>
            </p:nvSpPr>
            <p:spPr bwMode="auto">
              <a:xfrm>
                <a:off x="1109" y="3726"/>
                <a:ext cx="58" cy="5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51" name="Group 19"/>
            <p:cNvGrpSpPr>
              <a:grpSpLocks/>
            </p:cNvGrpSpPr>
            <p:nvPr/>
          </p:nvGrpSpPr>
          <p:grpSpPr bwMode="auto">
            <a:xfrm>
              <a:off x="1058" y="3723"/>
              <a:ext cx="155" cy="56"/>
              <a:chOff x="1058" y="3723"/>
              <a:chExt cx="155" cy="56"/>
            </a:xfrm>
          </p:grpSpPr>
          <p:sp>
            <p:nvSpPr>
              <p:cNvPr id="11352" name="Line 20"/>
              <p:cNvSpPr>
                <a:spLocks noChangeShapeType="1"/>
              </p:cNvSpPr>
              <p:nvPr/>
            </p:nvSpPr>
            <p:spPr bwMode="auto">
              <a:xfrm>
                <a:off x="1058" y="3779"/>
                <a:ext cx="55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3" name="Line 21"/>
              <p:cNvSpPr>
                <a:spLocks noChangeShapeType="1"/>
              </p:cNvSpPr>
              <p:nvPr/>
            </p:nvSpPr>
            <p:spPr bwMode="auto">
              <a:xfrm>
                <a:off x="1165" y="3724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4" name="Line 22"/>
              <p:cNvSpPr>
                <a:spLocks noChangeShapeType="1"/>
              </p:cNvSpPr>
              <p:nvPr/>
            </p:nvSpPr>
            <p:spPr bwMode="auto">
              <a:xfrm flipV="1">
                <a:off x="1109" y="3722"/>
                <a:ext cx="58" cy="5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277" name="Group 23"/>
          <p:cNvGrpSpPr>
            <a:grpSpLocks/>
          </p:cNvGrpSpPr>
          <p:nvPr/>
        </p:nvGrpSpPr>
        <p:grpSpPr bwMode="auto">
          <a:xfrm>
            <a:off x="2513013" y="5651500"/>
            <a:ext cx="501650" cy="231775"/>
            <a:chOff x="1583" y="3560"/>
            <a:chExt cx="316" cy="146"/>
          </a:xfrm>
        </p:grpSpPr>
        <p:sp>
          <p:nvSpPr>
            <p:cNvPr id="11332" name="Oval 24"/>
            <p:cNvSpPr>
              <a:spLocks noChangeArrowheads="1"/>
            </p:cNvSpPr>
            <p:nvPr/>
          </p:nvSpPr>
          <p:spPr bwMode="auto">
            <a:xfrm>
              <a:off x="1586" y="3626"/>
              <a:ext cx="313" cy="81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333" name="Line 25"/>
            <p:cNvSpPr>
              <a:spLocks noChangeShapeType="1"/>
            </p:cNvSpPr>
            <p:nvPr/>
          </p:nvSpPr>
          <p:spPr bwMode="auto">
            <a:xfrm>
              <a:off x="1586" y="3619"/>
              <a:ext cx="1" cy="5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34" name="Line 26"/>
            <p:cNvSpPr>
              <a:spLocks noChangeShapeType="1"/>
            </p:cNvSpPr>
            <p:nvPr/>
          </p:nvSpPr>
          <p:spPr bwMode="auto">
            <a:xfrm>
              <a:off x="1899" y="3619"/>
              <a:ext cx="1" cy="5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35" name="Rectangle 27"/>
            <p:cNvSpPr>
              <a:spLocks noChangeArrowheads="1"/>
            </p:cNvSpPr>
            <p:nvPr/>
          </p:nvSpPr>
          <p:spPr bwMode="auto">
            <a:xfrm>
              <a:off x="1586" y="3619"/>
              <a:ext cx="310" cy="50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336" name="Oval 28"/>
            <p:cNvSpPr>
              <a:spLocks noChangeArrowheads="1"/>
            </p:cNvSpPr>
            <p:nvPr/>
          </p:nvSpPr>
          <p:spPr bwMode="auto">
            <a:xfrm>
              <a:off x="1583" y="3560"/>
              <a:ext cx="313" cy="95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1337" name="Group 29"/>
            <p:cNvGrpSpPr>
              <a:grpSpLocks/>
            </p:cNvGrpSpPr>
            <p:nvPr/>
          </p:nvGrpSpPr>
          <p:grpSpPr bwMode="auto">
            <a:xfrm>
              <a:off x="1658" y="3580"/>
              <a:ext cx="155" cy="56"/>
              <a:chOff x="1658" y="3580"/>
              <a:chExt cx="155" cy="56"/>
            </a:xfrm>
          </p:grpSpPr>
          <p:sp>
            <p:nvSpPr>
              <p:cNvPr id="11342" name="Line 30"/>
              <p:cNvSpPr>
                <a:spLocks noChangeShapeType="1"/>
              </p:cNvSpPr>
              <p:nvPr/>
            </p:nvSpPr>
            <p:spPr bwMode="auto">
              <a:xfrm flipV="1">
                <a:off x="1658" y="3579"/>
                <a:ext cx="55" cy="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3" name="Line 31"/>
              <p:cNvSpPr>
                <a:spLocks noChangeShapeType="1"/>
              </p:cNvSpPr>
              <p:nvPr/>
            </p:nvSpPr>
            <p:spPr bwMode="auto">
              <a:xfrm>
                <a:off x="1765" y="3636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4" name="Line 32"/>
              <p:cNvSpPr>
                <a:spLocks noChangeShapeType="1"/>
              </p:cNvSpPr>
              <p:nvPr/>
            </p:nvSpPr>
            <p:spPr bwMode="auto">
              <a:xfrm>
                <a:off x="1709" y="3582"/>
                <a:ext cx="58" cy="5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38" name="Group 33"/>
            <p:cNvGrpSpPr>
              <a:grpSpLocks/>
            </p:cNvGrpSpPr>
            <p:nvPr/>
          </p:nvGrpSpPr>
          <p:grpSpPr bwMode="auto">
            <a:xfrm>
              <a:off x="1658" y="3579"/>
              <a:ext cx="155" cy="56"/>
              <a:chOff x="1658" y="3579"/>
              <a:chExt cx="155" cy="56"/>
            </a:xfrm>
          </p:grpSpPr>
          <p:sp>
            <p:nvSpPr>
              <p:cNvPr id="11339" name="Line 34"/>
              <p:cNvSpPr>
                <a:spLocks noChangeShapeType="1"/>
              </p:cNvSpPr>
              <p:nvPr/>
            </p:nvSpPr>
            <p:spPr bwMode="auto">
              <a:xfrm>
                <a:off x="1658" y="3635"/>
                <a:ext cx="55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0" name="Line 35"/>
              <p:cNvSpPr>
                <a:spLocks noChangeShapeType="1"/>
              </p:cNvSpPr>
              <p:nvPr/>
            </p:nvSpPr>
            <p:spPr bwMode="auto">
              <a:xfrm>
                <a:off x="1765" y="3580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1" name="Line 36"/>
              <p:cNvSpPr>
                <a:spLocks noChangeShapeType="1"/>
              </p:cNvSpPr>
              <p:nvPr/>
            </p:nvSpPr>
            <p:spPr bwMode="auto">
              <a:xfrm flipV="1">
                <a:off x="1709" y="3578"/>
                <a:ext cx="58" cy="5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278" name="Group 37"/>
          <p:cNvGrpSpPr>
            <a:grpSpLocks/>
          </p:cNvGrpSpPr>
          <p:nvPr/>
        </p:nvGrpSpPr>
        <p:grpSpPr bwMode="auto">
          <a:xfrm>
            <a:off x="3500438" y="5859463"/>
            <a:ext cx="500062" cy="230187"/>
            <a:chOff x="2205" y="3691"/>
            <a:chExt cx="315" cy="145"/>
          </a:xfrm>
        </p:grpSpPr>
        <p:sp>
          <p:nvSpPr>
            <p:cNvPr id="11319" name="Oval 38"/>
            <p:cNvSpPr>
              <a:spLocks noChangeArrowheads="1"/>
            </p:cNvSpPr>
            <p:nvPr/>
          </p:nvSpPr>
          <p:spPr bwMode="auto">
            <a:xfrm>
              <a:off x="2207" y="3756"/>
              <a:ext cx="312" cy="81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320" name="Line 39"/>
            <p:cNvSpPr>
              <a:spLocks noChangeShapeType="1"/>
            </p:cNvSpPr>
            <p:nvPr/>
          </p:nvSpPr>
          <p:spPr bwMode="auto">
            <a:xfrm>
              <a:off x="2207" y="3750"/>
              <a:ext cx="1" cy="5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21" name="Line 40"/>
            <p:cNvSpPr>
              <a:spLocks noChangeShapeType="1"/>
            </p:cNvSpPr>
            <p:nvPr/>
          </p:nvSpPr>
          <p:spPr bwMode="auto">
            <a:xfrm>
              <a:off x="2520" y="3750"/>
              <a:ext cx="1" cy="5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22" name="Rectangle 41"/>
            <p:cNvSpPr>
              <a:spLocks noChangeArrowheads="1"/>
            </p:cNvSpPr>
            <p:nvPr/>
          </p:nvSpPr>
          <p:spPr bwMode="auto">
            <a:xfrm>
              <a:off x="2207" y="3750"/>
              <a:ext cx="310" cy="50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323" name="Oval 42"/>
            <p:cNvSpPr>
              <a:spLocks noChangeArrowheads="1"/>
            </p:cNvSpPr>
            <p:nvPr/>
          </p:nvSpPr>
          <p:spPr bwMode="auto">
            <a:xfrm>
              <a:off x="2205" y="3691"/>
              <a:ext cx="312" cy="95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1324" name="Group 43"/>
            <p:cNvGrpSpPr>
              <a:grpSpLocks/>
            </p:cNvGrpSpPr>
            <p:nvPr/>
          </p:nvGrpSpPr>
          <p:grpSpPr bwMode="auto">
            <a:xfrm>
              <a:off x="2280" y="3711"/>
              <a:ext cx="154" cy="56"/>
              <a:chOff x="2280" y="3711"/>
              <a:chExt cx="154" cy="56"/>
            </a:xfrm>
          </p:grpSpPr>
          <p:sp>
            <p:nvSpPr>
              <p:cNvPr id="11329" name="Line 44"/>
              <p:cNvSpPr>
                <a:spLocks noChangeShapeType="1"/>
              </p:cNvSpPr>
              <p:nvPr/>
            </p:nvSpPr>
            <p:spPr bwMode="auto">
              <a:xfrm flipV="1">
                <a:off x="2280" y="3710"/>
                <a:ext cx="55" cy="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0" name="Line 45"/>
              <p:cNvSpPr>
                <a:spLocks noChangeShapeType="1"/>
              </p:cNvSpPr>
              <p:nvPr/>
            </p:nvSpPr>
            <p:spPr bwMode="auto">
              <a:xfrm>
                <a:off x="2386" y="3767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1" name="Line 46"/>
              <p:cNvSpPr>
                <a:spLocks noChangeShapeType="1"/>
              </p:cNvSpPr>
              <p:nvPr/>
            </p:nvSpPr>
            <p:spPr bwMode="auto">
              <a:xfrm>
                <a:off x="2331" y="3713"/>
                <a:ext cx="57" cy="5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25" name="Group 47"/>
            <p:cNvGrpSpPr>
              <a:grpSpLocks/>
            </p:cNvGrpSpPr>
            <p:nvPr/>
          </p:nvGrpSpPr>
          <p:grpSpPr bwMode="auto">
            <a:xfrm>
              <a:off x="2280" y="3710"/>
              <a:ext cx="154" cy="56"/>
              <a:chOff x="2280" y="3710"/>
              <a:chExt cx="154" cy="56"/>
            </a:xfrm>
          </p:grpSpPr>
          <p:sp>
            <p:nvSpPr>
              <p:cNvPr id="11326" name="Line 48"/>
              <p:cNvSpPr>
                <a:spLocks noChangeShapeType="1"/>
              </p:cNvSpPr>
              <p:nvPr/>
            </p:nvSpPr>
            <p:spPr bwMode="auto">
              <a:xfrm>
                <a:off x="2280" y="3766"/>
                <a:ext cx="55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27" name="Line 49"/>
              <p:cNvSpPr>
                <a:spLocks noChangeShapeType="1"/>
              </p:cNvSpPr>
              <p:nvPr/>
            </p:nvSpPr>
            <p:spPr bwMode="auto">
              <a:xfrm>
                <a:off x="2386" y="3711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28" name="Line 50"/>
              <p:cNvSpPr>
                <a:spLocks noChangeShapeType="1"/>
              </p:cNvSpPr>
              <p:nvPr/>
            </p:nvSpPr>
            <p:spPr bwMode="auto">
              <a:xfrm flipV="1">
                <a:off x="2331" y="3709"/>
                <a:ext cx="57" cy="5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279" name="Line 51"/>
          <p:cNvSpPr>
            <a:spLocks noChangeShapeType="1"/>
          </p:cNvSpPr>
          <p:nvPr/>
        </p:nvSpPr>
        <p:spPr bwMode="auto">
          <a:xfrm>
            <a:off x="5110163" y="5792788"/>
            <a:ext cx="485775" cy="20796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0" name="Line 52"/>
          <p:cNvSpPr>
            <a:spLocks noChangeShapeType="1"/>
          </p:cNvSpPr>
          <p:nvPr/>
        </p:nvSpPr>
        <p:spPr bwMode="auto">
          <a:xfrm flipH="1">
            <a:off x="6045200" y="5738813"/>
            <a:ext cx="563563" cy="27781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281" name="Group 53"/>
          <p:cNvGrpSpPr>
            <a:grpSpLocks/>
          </p:cNvGrpSpPr>
          <p:nvPr/>
        </p:nvGrpSpPr>
        <p:grpSpPr bwMode="auto">
          <a:xfrm>
            <a:off x="4608513" y="5676900"/>
            <a:ext cx="501650" cy="230188"/>
            <a:chOff x="2903" y="3576"/>
            <a:chExt cx="316" cy="145"/>
          </a:xfrm>
        </p:grpSpPr>
        <p:sp>
          <p:nvSpPr>
            <p:cNvPr id="11306" name="Oval 54"/>
            <p:cNvSpPr>
              <a:spLocks noChangeArrowheads="1"/>
            </p:cNvSpPr>
            <p:nvPr/>
          </p:nvSpPr>
          <p:spPr bwMode="auto">
            <a:xfrm>
              <a:off x="2905" y="3641"/>
              <a:ext cx="313" cy="81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307" name="Line 55"/>
            <p:cNvSpPr>
              <a:spLocks noChangeShapeType="1"/>
            </p:cNvSpPr>
            <p:nvPr/>
          </p:nvSpPr>
          <p:spPr bwMode="auto">
            <a:xfrm>
              <a:off x="2905" y="3634"/>
              <a:ext cx="1" cy="5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8" name="Line 56"/>
            <p:cNvSpPr>
              <a:spLocks noChangeShapeType="1"/>
            </p:cNvSpPr>
            <p:nvPr/>
          </p:nvSpPr>
          <p:spPr bwMode="auto">
            <a:xfrm>
              <a:off x="3219" y="3634"/>
              <a:ext cx="1" cy="5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9" name="Rectangle 57"/>
            <p:cNvSpPr>
              <a:spLocks noChangeArrowheads="1"/>
            </p:cNvSpPr>
            <p:nvPr/>
          </p:nvSpPr>
          <p:spPr bwMode="auto">
            <a:xfrm>
              <a:off x="2905" y="3634"/>
              <a:ext cx="311" cy="50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310" name="Oval 58"/>
            <p:cNvSpPr>
              <a:spLocks noChangeArrowheads="1"/>
            </p:cNvSpPr>
            <p:nvPr/>
          </p:nvSpPr>
          <p:spPr bwMode="auto">
            <a:xfrm>
              <a:off x="2903" y="3576"/>
              <a:ext cx="313" cy="95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1311" name="Group 59"/>
            <p:cNvGrpSpPr>
              <a:grpSpLocks/>
            </p:cNvGrpSpPr>
            <p:nvPr/>
          </p:nvGrpSpPr>
          <p:grpSpPr bwMode="auto">
            <a:xfrm>
              <a:off x="2978" y="3596"/>
              <a:ext cx="155" cy="56"/>
              <a:chOff x="2978" y="3596"/>
              <a:chExt cx="155" cy="56"/>
            </a:xfrm>
          </p:grpSpPr>
          <p:sp>
            <p:nvSpPr>
              <p:cNvPr id="11316" name="Line 60"/>
              <p:cNvSpPr>
                <a:spLocks noChangeShapeType="1"/>
              </p:cNvSpPr>
              <p:nvPr/>
            </p:nvSpPr>
            <p:spPr bwMode="auto">
              <a:xfrm flipV="1">
                <a:off x="2978" y="3595"/>
                <a:ext cx="55" cy="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7" name="Line 61"/>
              <p:cNvSpPr>
                <a:spLocks noChangeShapeType="1"/>
              </p:cNvSpPr>
              <p:nvPr/>
            </p:nvSpPr>
            <p:spPr bwMode="auto">
              <a:xfrm>
                <a:off x="3085" y="3652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8" name="Line 62"/>
              <p:cNvSpPr>
                <a:spLocks noChangeShapeType="1"/>
              </p:cNvSpPr>
              <p:nvPr/>
            </p:nvSpPr>
            <p:spPr bwMode="auto">
              <a:xfrm>
                <a:off x="3029" y="3598"/>
                <a:ext cx="58" cy="5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12" name="Group 63"/>
            <p:cNvGrpSpPr>
              <a:grpSpLocks/>
            </p:cNvGrpSpPr>
            <p:nvPr/>
          </p:nvGrpSpPr>
          <p:grpSpPr bwMode="auto">
            <a:xfrm>
              <a:off x="2978" y="3595"/>
              <a:ext cx="155" cy="56"/>
              <a:chOff x="2978" y="3595"/>
              <a:chExt cx="155" cy="56"/>
            </a:xfrm>
          </p:grpSpPr>
          <p:sp>
            <p:nvSpPr>
              <p:cNvPr id="11313" name="Line 64"/>
              <p:cNvSpPr>
                <a:spLocks noChangeShapeType="1"/>
              </p:cNvSpPr>
              <p:nvPr/>
            </p:nvSpPr>
            <p:spPr bwMode="auto">
              <a:xfrm>
                <a:off x="2978" y="3651"/>
                <a:ext cx="55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4" name="Line 65"/>
              <p:cNvSpPr>
                <a:spLocks noChangeShapeType="1"/>
              </p:cNvSpPr>
              <p:nvPr/>
            </p:nvSpPr>
            <p:spPr bwMode="auto">
              <a:xfrm>
                <a:off x="3085" y="3596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5" name="Line 66"/>
              <p:cNvSpPr>
                <a:spLocks noChangeShapeType="1"/>
              </p:cNvSpPr>
              <p:nvPr/>
            </p:nvSpPr>
            <p:spPr bwMode="auto">
              <a:xfrm flipV="1">
                <a:off x="3029" y="3594"/>
                <a:ext cx="58" cy="5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282" name="Group 67"/>
          <p:cNvGrpSpPr>
            <a:grpSpLocks/>
          </p:cNvGrpSpPr>
          <p:nvPr/>
        </p:nvGrpSpPr>
        <p:grpSpPr bwMode="auto">
          <a:xfrm>
            <a:off x="5595938" y="5884863"/>
            <a:ext cx="500062" cy="231775"/>
            <a:chOff x="3525" y="3707"/>
            <a:chExt cx="315" cy="146"/>
          </a:xfrm>
        </p:grpSpPr>
        <p:sp>
          <p:nvSpPr>
            <p:cNvPr id="11293" name="Oval 68"/>
            <p:cNvSpPr>
              <a:spLocks noChangeArrowheads="1"/>
            </p:cNvSpPr>
            <p:nvPr/>
          </p:nvSpPr>
          <p:spPr bwMode="auto">
            <a:xfrm>
              <a:off x="3527" y="3773"/>
              <a:ext cx="312" cy="81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294" name="Line 69"/>
            <p:cNvSpPr>
              <a:spLocks noChangeShapeType="1"/>
            </p:cNvSpPr>
            <p:nvPr/>
          </p:nvSpPr>
          <p:spPr bwMode="auto">
            <a:xfrm>
              <a:off x="3527" y="3766"/>
              <a:ext cx="1" cy="5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5" name="Line 70"/>
            <p:cNvSpPr>
              <a:spLocks noChangeShapeType="1"/>
            </p:cNvSpPr>
            <p:nvPr/>
          </p:nvSpPr>
          <p:spPr bwMode="auto">
            <a:xfrm>
              <a:off x="3840" y="3766"/>
              <a:ext cx="1" cy="5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6" name="Rectangle 71"/>
            <p:cNvSpPr>
              <a:spLocks noChangeArrowheads="1"/>
            </p:cNvSpPr>
            <p:nvPr/>
          </p:nvSpPr>
          <p:spPr bwMode="auto">
            <a:xfrm>
              <a:off x="3527" y="3766"/>
              <a:ext cx="310" cy="50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297" name="Oval 72"/>
            <p:cNvSpPr>
              <a:spLocks noChangeArrowheads="1"/>
            </p:cNvSpPr>
            <p:nvPr/>
          </p:nvSpPr>
          <p:spPr bwMode="auto">
            <a:xfrm>
              <a:off x="3525" y="3707"/>
              <a:ext cx="312" cy="95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1298" name="Group 73"/>
            <p:cNvGrpSpPr>
              <a:grpSpLocks/>
            </p:cNvGrpSpPr>
            <p:nvPr/>
          </p:nvGrpSpPr>
          <p:grpSpPr bwMode="auto">
            <a:xfrm>
              <a:off x="3600" y="3727"/>
              <a:ext cx="154" cy="56"/>
              <a:chOff x="3600" y="3727"/>
              <a:chExt cx="154" cy="56"/>
            </a:xfrm>
          </p:grpSpPr>
          <p:sp>
            <p:nvSpPr>
              <p:cNvPr id="11303" name="Line 74"/>
              <p:cNvSpPr>
                <a:spLocks noChangeShapeType="1"/>
              </p:cNvSpPr>
              <p:nvPr/>
            </p:nvSpPr>
            <p:spPr bwMode="auto">
              <a:xfrm flipV="1">
                <a:off x="3600" y="3726"/>
                <a:ext cx="55" cy="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04" name="Line 75"/>
              <p:cNvSpPr>
                <a:spLocks noChangeShapeType="1"/>
              </p:cNvSpPr>
              <p:nvPr/>
            </p:nvSpPr>
            <p:spPr bwMode="auto">
              <a:xfrm>
                <a:off x="3706" y="3783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05" name="Line 76"/>
              <p:cNvSpPr>
                <a:spLocks noChangeShapeType="1"/>
              </p:cNvSpPr>
              <p:nvPr/>
            </p:nvSpPr>
            <p:spPr bwMode="auto">
              <a:xfrm>
                <a:off x="3651" y="3729"/>
                <a:ext cx="57" cy="5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99" name="Group 77"/>
            <p:cNvGrpSpPr>
              <a:grpSpLocks/>
            </p:cNvGrpSpPr>
            <p:nvPr/>
          </p:nvGrpSpPr>
          <p:grpSpPr bwMode="auto">
            <a:xfrm>
              <a:off x="3600" y="3726"/>
              <a:ext cx="154" cy="56"/>
              <a:chOff x="3600" y="3726"/>
              <a:chExt cx="154" cy="56"/>
            </a:xfrm>
          </p:grpSpPr>
          <p:sp>
            <p:nvSpPr>
              <p:cNvPr id="11300" name="Line 78"/>
              <p:cNvSpPr>
                <a:spLocks noChangeShapeType="1"/>
              </p:cNvSpPr>
              <p:nvPr/>
            </p:nvSpPr>
            <p:spPr bwMode="auto">
              <a:xfrm>
                <a:off x="3600" y="3782"/>
                <a:ext cx="55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01" name="Line 79"/>
              <p:cNvSpPr>
                <a:spLocks noChangeShapeType="1"/>
              </p:cNvSpPr>
              <p:nvPr/>
            </p:nvSpPr>
            <p:spPr bwMode="auto">
              <a:xfrm>
                <a:off x="3706" y="3727"/>
                <a:ext cx="49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02" name="Line 80"/>
              <p:cNvSpPr>
                <a:spLocks noChangeShapeType="1"/>
              </p:cNvSpPr>
              <p:nvPr/>
            </p:nvSpPr>
            <p:spPr bwMode="auto">
              <a:xfrm flipV="1">
                <a:off x="3651" y="3725"/>
                <a:ext cx="57" cy="5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11267" name="Object 81"/>
          <p:cNvGraphicFramePr>
            <a:graphicFrameLocks noChangeAspect="1"/>
          </p:cNvGraphicFramePr>
          <p:nvPr/>
        </p:nvGraphicFramePr>
        <p:xfrm>
          <a:off x="6597650" y="5592763"/>
          <a:ext cx="415925" cy="319087"/>
        </p:xfrm>
        <a:graphic>
          <a:graphicData uri="http://schemas.openxmlformats.org/presentationml/2006/ole">
            <p:oleObj spid="_x0000_s11267" r:id="rId5" imgW="1304640" imgH="1085400" progId="">
              <p:embed/>
            </p:oleObj>
          </a:graphicData>
        </a:graphic>
      </p:graphicFrame>
      <p:sp>
        <p:nvSpPr>
          <p:cNvPr id="11283" name="Line 82"/>
          <p:cNvSpPr>
            <a:spLocks noChangeShapeType="1"/>
          </p:cNvSpPr>
          <p:nvPr/>
        </p:nvSpPr>
        <p:spPr bwMode="auto">
          <a:xfrm>
            <a:off x="2744788" y="5899150"/>
            <a:ext cx="228600" cy="31115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4" name="Line 83"/>
          <p:cNvSpPr>
            <a:spLocks noChangeShapeType="1"/>
          </p:cNvSpPr>
          <p:nvPr/>
        </p:nvSpPr>
        <p:spPr bwMode="auto">
          <a:xfrm>
            <a:off x="4668838" y="5486400"/>
            <a:ext cx="228600" cy="31115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5" name="Line 84"/>
          <p:cNvSpPr>
            <a:spLocks noChangeShapeType="1"/>
          </p:cNvSpPr>
          <p:nvPr/>
        </p:nvSpPr>
        <p:spPr bwMode="auto">
          <a:xfrm flipH="1">
            <a:off x="3382963" y="6089650"/>
            <a:ext cx="355600" cy="15240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6" name="Line 85"/>
          <p:cNvSpPr>
            <a:spLocks noChangeShapeType="1"/>
          </p:cNvSpPr>
          <p:nvPr/>
        </p:nvSpPr>
        <p:spPr bwMode="auto">
          <a:xfrm>
            <a:off x="3741738" y="5594350"/>
            <a:ext cx="6350" cy="26035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550" name="Freeform 86"/>
          <p:cNvSpPr>
            <a:spLocks/>
          </p:cNvSpPr>
          <p:nvPr/>
        </p:nvSpPr>
        <p:spPr bwMode="auto">
          <a:xfrm>
            <a:off x="1289050" y="5708650"/>
            <a:ext cx="419100" cy="419100"/>
          </a:xfrm>
          <a:custGeom>
            <a:avLst/>
            <a:gdLst>
              <a:gd name="T0" fmla="*/ 60 w 264"/>
              <a:gd name="T1" fmla="*/ 0 h 264"/>
              <a:gd name="T2" fmla="*/ 228 w 264"/>
              <a:gd name="T3" fmla="*/ 220 h 264"/>
              <a:gd name="T4" fmla="*/ 0 w 264"/>
              <a:gd name="T5" fmla="*/ 88 h 264"/>
              <a:gd name="T6" fmla="*/ 0 60000 65536"/>
              <a:gd name="T7" fmla="*/ 0 60000 65536"/>
              <a:gd name="T8" fmla="*/ 0 60000 65536"/>
              <a:gd name="T9" fmla="*/ 0 w 264"/>
              <a:gd name="T10" fmla="*/ 0 h 264"/>
              <a:gd name="T11" fmla="*/ 264 w 264"/>
              <a:gd name="T12" fmla="*/ 264 h 2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4" h="264">
                <a:moveTo>
                  <a:pt x="60" y="0"/>
                </a:moveTo>
                <a:cubicBezTo>
                  <a:pt x="86" y="31"/>
                  <a:pt x="264" y="176"/>
                  <a:pt x="228" y="220"/>
                </a:cubicBezTo>
                <a:cubicBezTo>
                  <a:pt x="192" y="264"/>
                  <a:pt x="60" y="109"/>
                  <a:pt x="0" y="88"/>
                </a:cubicBezTo>
              </a:path>
            </a:pathLst>
          </a:custGeom>
          <a:noFill/>
          <a:ln w="2844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551" name="Text Box 87"/>
          <p:cNvSpPr txBox="1">
            <a:spLocks noChangeArrowheads="1"/>
          </p:cNvSpPr>
          <p:nvPr/>
        </p:nvSpPr>
        <p:spPr bwMode="auto">
          <a:xfrm>
            <a:off x="1387475" y="5395913"/>
            <a:ext cx="812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0000"/>
                </a:solidFill>
                <a:latin typeface="Comic Sans MS" pitchFamily="64" charset="0"/>
              </a:rPr>
              <a:t>3 invii</a:t>
            </a:r>
          </a:p>
        </p:txBody>
      </p:sp>
      <p:sp>
        <p:nvSpPr>
          <p:cNvPr id="62552" name="Freeform 88"/>
          <p:cNvSpPr>
            <a:spLocks/>
          </p:cNvSpPr>
          <p:nvPr/>
        </p:nvSpPr>
        <p:spPr bwMode="auto">
          <a:xfrm>
            <a:off x="1282700" y="5632450"/>
            <a:ext cx="1346200" cy="474663"/>
          </a:xfrm>
          <a:custGeom>
            <a:avLst/>
            <a:gdLst>
              <a:gd name="T0" fmla="*/ 76 w 848"/>
              <a:gd name="T1" fmla="*/ 76 h 299"/>
              <a:gd name="T2" fmla="*/ 324 w 848"/>
              <a:gd name="T3" fmla="*/ 216 h 299"/>
              <a:gd name="T4" fmla="*/ 820 w 848"/>
              <a:gd name="T5" fmla="*/ 76 h 299"/>
              <a:gd name="T6" fmla="*/ 340 w 848"/>
              <a:gd name="T7" fmla="*/ 296 h 299"/>
              <a:gd name="T8" fmla="*/ 0 w 848"/>
              <a:gd name="T9" fmla="*/ 96 h 2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8"/>
              <a:gd name="T16" fmla="*/ 0 h 299"/>
              <a:gd name="T17" fmla="*/ 848 w 848"/>
              <a:gd name="T18" fmla="*/ 299 h 2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8" h="299">
                <a:moveTo>
                  <a:pt x="76" y="76"/>
                </a:moveTo>
                <a:cubicBezTo>
                  <a:pt x="137" y="57"/>
                  <a:pt x="200" y="216"/>
                  <a:pt x="324" y="216"/>
                </a:cubicBezTo>
                <a:cubicBezTo>
                  <a:pt x="448" y="216"/>
                  <a:pt x="792" y="0"/>
                  <a:pt x="820" y="76"/>
                </a:cubicBezTo>
                <a:cubicBezTo>
                  <a:pt x="848" y="152"/>
                  <a:pt x="469" y="245"/>
                  <a:pt x="340" y="296"/>
                </a:cubicBezTo>
                <a:cubicBezTo>
                  <a:pt x="203" y="299"/>
                  <a:pt x="62" y="78"/>
                  <a:pt x="0" y="96"/>
                </a:cubicBezTo>
              </a:path>
            </a:pathLst>
          </a:custGeom>
          <a:noFill/>
          <a:ln w="2844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553" name="Text Box 89"/>
          <p:cNvSpPr txBox="1">
            <a:spLocks noChangeArrowheads="1"/>
          </p:cNvSpPr>
          <p:nvPr/>
        </p:nvSpPr>
        <p:spPr bwMode="auto">
          <a:xfrm>
            <a:off x="2139950" y="6035675"/>
            <a:ext cx="812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0000"/>
                </a:solidFill>
                <a:latin typeface="Comic Sans MS" pitchFamily="64" charset="0"/>
              </a:rPr>
              <a:t>3 invii</a:t>
            </a:r>
          </a:p>
        </p:txBody>
      </p:sp>
      <p:sp>
        <p:nvSpPr>
          <p:cNvPr id="62554" name="Freeform 90"/>
          <p:cNvSpPr>
            <a:spLocks/>
          </p:cNvSpPr>
          <p:nvPr/>
        </p:nvSpPr>
        <p:spPr bwMode="auto">
          <a:xfrm>
            <a:off x="1276350" y="5686425"/>
            <a:ext cx="2247900" cy="403225"/>
          </a:xfrm>
          <a:custGeom>
            <a:avLst/>
            <a:gdLst>
              <a:gd name="T0" fmla="*/ 76 w 1416"/>
              <a:gd name="T1" fmla="*/ 30 h 254"/>
              <a:gd name="T2" fmla="*/ 324 w 1416"/>
              <a:gd name="T3" fmla="*/ 170 h 254"/>
              <a:gd name="T4" fmla="*/ 896 w 1416"/>
              <a:gd name="T5" fmla="*/ 2 h 254"/>
              <a:gd name="T6" fmla="*/ 1400 w 1416"/>
              <a:gd name="T7" fmla="*/ 182 h 254"/>
              <a:gd name="T8" fmla="*/ 896 w 1416"/>
              <a:gd name="T9" fmla="*/ 74 h 254"/>
              <a:gd name="T10" fmla="*/ 340 w 1416"/>
              <a:gd name="T11" fmla="*/ 250 h 254"/>
              <a:gd name="T12" fmla="*/ 0 w 1416"/>
              <a:gd name="T13" fmla="*/ 50 h 2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16"/>
              <a:gd name="T22" fmla="*/ 0 h 254"/>
              <a:gd name="T23" fmla="*/ 1416 w 1416"/>
              <a:gd name="T24" fmla="*/ 254 h 2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16" h="254">
                <a:moveTo>
                  <a:pt x="76" y="30"/>
                </a:moveTo>
                <a:cubicBezTo>
                  <a:pt x="137" y="11"/>
                  <a:pt x="200" y="170"/>
                  <a:pt x="324" y="170"/>
                </a:cubicBezTo>
                <a:cubicBezTo>
                  <a:pt x="461" y="165"/>
                  <a:pt x="717" y="0"/>
                  <a:pt x="896" y="2"/>
                </a:cubicBezTo>
                <a:cubicBezTo>
                  <a:pt x="1075" y="4"/>
                  <a:pt x="1416" y="122"/>
                  <a:pt x="1400" y="182"/>
                </a:cubicBezTo>
                <a:cubicBezTo>
                  <a:pt x="1384" y="242"/>
                  <a:pt x="1073" y="63"/>
                  <a:pt x="896" y="74"/>
                </a:cubicBezTo>
                <a:cubicBezTo>
                  <a:pt x="719" y="85"/>
                  <a:pt x="489" y="254"/>
                  <a:pt x="340" y="250"/>
                </a:cubicBezTo>
                <a:cubicBezTo>
                  <a:pt x="191" y="246"/>
                  <a:pt x="62" y="32"/>
                  <a:pt x="0" y="50"/>
                </a:cubicBezTo>
              </a:path>
            </a:pathLst>
          </a:custGeom>
          <a:noFill/>
          <a:ln w="2844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555" name="Text Box 91"/>
          <p:cNvSpPr txBox="1">
            <a:spLocks noChangeArrowheads="1"/>
          </p:cNvSpPr>
          <p:nvPr/>
        </p:nvSpPr>
        <p:spPr bwMode="auto">
          <a:xfrm>
            <a:off x="3025775" y="5370513"/>
            <a:ext cx="812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FF0000"/>
                </a:solidFill>
                <a:latin typeface="Comic Sans MS" pitchFamily="64" charset="0"/>
              </a:rPr>
              <a:t>3 invii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50" grpId="0" animBg="1"/>
      <p:bldP spid="62552" grpId="0" animBg="1"/>
      <p:bldP spid="6255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1CBDED38-65E6-45BF-BAF6-C97FD2FC2913}" type="slidenum">
              <a:rPr lang="en-GB" altLang="it-IT"/>
              <a:pPr/>
              <a:t>52</a:t>
            </a:fld>
            <a:endParaRPr lang="en-GB" altLang="it-IT"/>
          </a:p>
        </p:txBody>
      </p:sp>
      <p:sp>
        <p:nvSpPr>
          <p:cNvPr id="59395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Ritardi e percorsi in Internet</a:t>
            </a:r>
          </a:p>
        </p:txBody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704850" y="2338388"/>
            <a:ext cx="8229600" cy="3886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  cs-gw (128.119.240.254)  1 ms  1 ms  2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2  border1-rt-fa5-1-0.gw.umass.edu (128.119.3.145)  1 ms  1 ms  2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3  cht-vbns.gw.umass.edu (128.119.3.130)  6 ms 5 ms 5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4  jn1-at1-0-0-19.wor.vbns.net (204.147.132.129)  16 ms 11 ms 13 ms 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5  jn1-so7-0-0-0.wae.vbns.net (204.147.136.136)  21 ms 18 ms 18 ms 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6  abilene-vbns.abilene.ucaid.edu (198.32.11.9)  22 ms  18 ms  22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7  nycm-wash.abilene.ucaid.edu (198.32.8.46)  22 ms  22 ms  22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8  62.40.103.253 (62.40.103.253)  104 ms 109 ms 106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9  de2-1.de1.de.geant.net (62.40.96.129)  109 ms 102 ms 104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10  de.fr1.fr.geant.net (62.40.96.50)  113 ms 121 ms 114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11  renater-gw.fr1.fr.geant.net (62.40.103.54)  112 ms  114 ms  112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12  nio-n2.cssi.renater.fr (193.51.206.13)  111 ms  114 ms  116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13  nice.cssi.renater.fr (195.220.98.102)  123 ms  125 ms  124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14  r3t2-nice.cssi.renater.fr (195.220.98.110)  126 ms  126 ms  124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15  eurecom-valbonne.r3t2.ft.net (193.48.50.54)  135 ms  128 ms  133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16  194.214.211.25 (194.214.211.25)  126 ms  128 ms  126 ms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17  * * *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18  * * *</a:t>
            </a:r>
          </a:p>
          <a:p>
            <a:pPr marL="457200" indent="-457200">
              <a:lnSpc>
                <a:spcPct val="80000"/>
              </a:lnSpc>
              <a:buFont typeface="Arial" charset="0"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19  fantasia.eurecom.fr (193.55.113.142)  132 ms  128 ms  136</a:t>
            </a:r>
            <a:r>
              <a:rPr lang="en-GB" altLang="it-IT">
                <a:solidFill>
                  <a:srgbClr val="000000"/>
                </a:solidFill>
              </a:rPr>
              <a:t> </a:t>
            </a:r>
            <a:r>
              <a:rPr lang="en-GB" altLang="it-IT" sz="1600">
                <a:solidFill>
                  <a:srgbClr val="000000"/>
                </a:solidFill>
              </a:rPr>
              <a:t>ms</a:t>
            </a: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725488" y="1312863"/>
            <a:ext cx="819308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>
                <a:solidFill>
                  <a:srgbClr val="FF0000"/>
                </a:solidFill>
                <a:latin typeface="Comic Sans MS" pitchFamily="64" charset="0"/>
              </a:rPr>
              <a:t>traceroute: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da gaia.cs.umass.edu a www.eurecom.fr</a:t>
            </a:r>
          </a:p>
        </p:txBody>
      </p:sp>
      <p:sp>
        <p:nvSpPr>
          <p:cNvPr id="59398" name="Line 4"/>
          <p:cNvSpPr>
            <a:spLocks noChangeShapeType="1"/>
          </p:cNvSpPr>
          <p:nvPr/>
        </p:nvSpPr>
        <p:spPr bwMode="auto">
          <a:xfrm>
            <a:off x="1611313" y="5634038"/>
            <a:ext cx="1231900" cy="84137"/>
          </a:xfrm>
          <a:prstGeom prst="line">
            <a:avLst/>
          </a:prstGeom>
          <a:noFill/>
          <a:ln w="19080">
            <a:solidFill>
              <a:srgbClr val="FF0000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9" name="Text Box 5"/>
          <p:cNvSpPr txBox="1">
            <a:spLocks noChangeArrowheads="1"/>
          </p:cNvSpPr>
          <p:nvPr/>
        </p:nvSpPr>
        <p:spPr bwMode="auto">
          <a:xfrm>
            <a:off x="4578350" y="1738313"/>
            <a:ext cx="4565650" cy="550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FF0000"/>
                </a:solidFill>
                <a:latin typeface="Comic Sans MS" pitchFamily="64" charset="0"/>
              </a:rPr>
              <a:t>Tre misure di ritardo da </a:t>
            </a:r>
          </a:p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FF0000"/>
                </a:solidFill>
                <a:latin typeface="Comic Sans MS" pitchFamily="64" charset="0"/>
              </a:rPr>
              <a:t>gaia.cs.umass.edu a cs-gw.cs.umass.edu </a:t>
            </a:r>
          </a:p>
        </p:txBody>
      </p:sp>
      <p:sp>
        <p:nvSpPr>
          <p:cNvPr id="59400" name="Line 6"/>
          <p:cNvSpPr>
            <a:spLocks noChangeShapeType="1"/>
          </p:cNvSpPr>
          <p:nvPr/>
        </p:nvSpPr>
        <p:spPr bwMode="auto">
          <a:xfrm flipV="1">
            <a:off x="3471863" y="1962150"/>
            <a:ext cx="671512" cy="419100"/>
          </a:xfrm>
          <a:prstGeom prst="line">
            <a:avLst/>
          </a:prstGeom>
          <a:noFill/>
          <a:ln w="19080">
            <a:solidFill>
              <a:srgbClr val="FF0000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1" name="Line 7"/>
          <p:cNvSpPr>
            <a:spLocks noChangeShapeType="1"/>
          </p:cNvSpPr>
          <p:nvPr/>
        </p:nvSpPr>
        <p:spPr bwMode="auto">
          <a:xfrm flipV="1">
            <a:off x="4011613" y="1951038"/>
            <a:ext cx="139700" cy="411162"/>
          </a:xfrm>
          <a:prstGeom prst="line">
            <a:avLst/>
          </a:prstGeom>
          <a:noFill/>
          <a:ln w="19080">
            <a:solidFill>
              <a:srgbClr val="FF0000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2" name="Line 8"/>
          <p:cNvSpPr>
            <a:spLocks noChangeShapeType="1"/>
          </p:cNvSpPr>
          <p:nvPr/>
        </p:nvSpPr>
        <p:spPr bwMode="auto">
          <a:xfrm flipH="1" flipV="1">
            <a:off x="4143375" y="1960563"/>
            <a:ext cx="373063" cy="396875"/>
          </a:xfrm>
          <a:prstGeom prst="line">
            <a:avLst/>
          </a:prstGeom>
          <a:noFill/>
          <a:ln w="19080">
            <a:solidFill>
              <a:srgbClr val="FF0000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3" name="Line 9"/>
          <p:cNvSpPr>
            <a:spLocks noChangeShapeType="1"/>
          </p:cNvSpPr>
          <p:nvPr/>
        </p:nvSpPr>
        <p:spPr bwMode="auto">
          <a:xfrm flipV="1">
            <a:off x="4138613" y="1966913"/>
            <a:ext cx="377825" cy="9525"/>
          </a:xfrm>
          <a:prstGeom prst="line">
            <a:avLst/>
          </a:prstGeom>
          <a:noFill/>
          <a:ln w="1908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4" name="Text Box 10"/>
          <p:cNvSpPr txBox="1">
            <a:spLocks noChangeArrowheads="1"/>
          </p:cNvSpPr>
          <p:nvPr/>
        </p:nvSpPr>
        <p:spPr bwMode="auto">
          <a:xfrm>
            <a:off x="2571750" y="5564188"/>
            <a:ext cx="6286500" cy="322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FF0000"/>
                </a:solidFill>
                <a:latin typeface="Comic Sans MS" pitchFamily="64" charset="0"/>
              </a:rPr>
              <a:t>* significa nessuna risposta (risposta persa, il router non risponde)</a:t>
            </a:r>
            <a:r>
              <a:rPr lang="ar-SA" altLang="it-IT" sz="1500">
                <a:solidFill>
                  <a:srgbClr val="FF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 sz="1500">
              <a:solidFill>
                <a:srgbClr val="FF0000"/>
              </a:solidFill>
              <a:latin typeface="Comic Sans MS" pitchFamily="64" charset="0"/>
            </a:endParaRPr>
          </a:p>
        </p:txBody>
      </p:sp>
      <p:sp>
        <p:nvSpPr>
          <p:cNvPr id="59405" name="Freeform 11"/>
          <p:cNvSpPr>
            <a:spLocks/>
          </p:cNvSpPr>
          <p:nvPr/>
        </p:nvSpPr>
        <p:spPr bwMode="auto">
          <a:xfrm>
            <a:off x="6092825" y="3651250"/>
            <a:ext cx="1012825" cy="246063"/>
          </a:xfrm>
          <a:custGeom>
            <a:avLst/>
            <a:gdLst>
              <a:gd name="T0" fmla="*/ 593 w 638"/>
              <a:gd name="T1" fmla="*/ 0 h 155"/>
              <a:gd name="T2" fmla="*/ 623 w 638"/>
              <a:gd name="T3" fmla="*/ 38 h 155"/>
              <a:gd name="T4" fmla="*/ 608 w 638"/>
              <a:gd name="T5" fmla="*/ 123 h 155"/>
              <a:gd name="T6" fmla="*/ 446 w 638"/>
              <a:gd name="T7" fmla="*/ 154 h 155"/>
              <a:gd name="T8" fmla="*/ 0 w 638"/>
              <a:gd name="T9" fmla="*/ 130 h 1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8"/>
              <a:gd name="T16" fmla="*/ 0 h 155"/>
              <a:gd name="T17" fmla="*/ 638 w 638"/>
              <a:gd name="T18" fmla="*/ 155 h 1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8" h="155">
                <a:moveTo>
                  <a:pt x="593" y="0"/>
                </a:moveTo>
                <a:cubicBezTo>
                  <a:pt x="607" y="9"/>
                  <a:pt x="621" y="18"/>
                  <a:pt x="623" y="38"/>
                </a:cubicBezTo>
                <a:cubicBezTo>
                  <a:pt x="625" y="58"/>
                  <a:pt x="638" y="104"/>
                  <a:pt x="608" y="123"/>
                </a:cubicBezTo>
                <a:cubicBezTo>
                  <a:pt x="578" y="142"/>
                  <a:pt x="547" y="153"/>
                  <a:pt x="446" y="154"/>
                </a:cubicBezTo>
                <a:cubicBezTo>
                  <a:pt x="345" y="155"/>
                  <a:pt x="72" y="133"/>
                  <a:pt x="0" y="130"/>
                </a:cubicBezTo>
              </a:path>
            </a:pathLst>
          </a:custGeom>
          <a:noFill/>
          <a:ln w="1908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6" name="Text Box 12"/>
          <p:cNvSpPr txBox="1">
            <a:spLocks noChangeArrowheads="1"/>
          </p:cNvSpPr>
          <p:nvPr/>
        </p:nvSpPr>
        <p:spPr bwMode="auto">
          <a:xfrm>
            <a:off x="7140575" y="3506788"/>
            <a:ext cx="1401763" cy="550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FF0000"/>
                </a:solidFill>
                <a:latin typeface="Comic Sans MS" pitchFamily="64" charset="0"/>
              </a:rPr>
              <a:t>collegamento</a:t>
            </a:r>
          </a:p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FF0000"/>
                </a:solidFill>
                <a:latin typeface="Comic Sans MS" pitchFamily="64" charset="0"/>
              </a:rPr>
              <a:t>transoceanico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D66F13FB-3E78-4BE8-B451-A8D0BD4156F8}" type="slidenum">
              <a:rPr lang="en-GB" altLang="it-IT"/>
              <a:pPr/>
              <a:t>53</a:t>
            </a:fld>
            <a:endParaRPr lang="en-GB" altLang="it-IT"/>
          </a:p>
        </p:txBody>
      </p:sp>
      <p:sp>
        <p:nvSpPr>
          <p:cNvPr id="60419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Perdita di pacchetti</a:t>
            </a:r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3581400"/>
          </a:xfrm>
        </p:spPr>
        <p:txBody>
          <a:bodyPr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una coda (detta anche buffer) ha capacità finita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quando il pacchetto trova la coda piena, viene scartato (e quindi va perso)</a:t>
            </a:r>
            <a:r>
              <a:rPr lang="ar-SA" altLang="it-IT" sz="2400" smtClean="0">
                <a:cs typeface="Arial" charset="0"/>
              </a:rPr>
              <a:t>‏</a:t>
            </a:r>
            <a:endParaRPr lang="en-GB" altLang="it-IT" sz="2400" smtClean="0"/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il pacchetto perso può essere ritrasmesso dal nodo precedente, dal sistema terminale che lo ha generato, o non essere ritrasmesso affatto</a:t>
            </a:r>
          </a:p>
        </p:txBody>
      </p:sp>
      <p:pic>
        <p:nvPicPr>
          <p:cNvPr id="6042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5813425"/>
            <a:ext cx="646113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0422" name="Oval 5"/>
          <p:cNvSpPr>
            <a:spLocks noChangeArrowheads="1"/>
          </p:cNvSpPr>
          <p:nvPr/>
        </p:nvSpPr>
        <p:spPr bwMode="auto">
          <a:xfrm>
            <a:off x="3092450" y="5572125"/>
            <a:ext cx="1198563" cy="369888"/>
          </a:xfrm>
          <a:prstGeom prst="ellipse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23" name="Rectangle 6"/>
          <p:cNvSpPr>
            <a:spLocks noChangeArrowheads="1"/>
          </p:cNvSpPr>
          <p:nvPr/>
        </p:nvSpPr>
        <p:spPr bwMode="auto">
          <a:xfrm>
            <a:off x="3092450" y="5503863"/>
            <a:ext cx="1198563" cy="263525"/>
          </a:xfrm>
          <a:prstGeom prst="rect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24" name="Oval 7"/>
          <p:cNvSpPr>
            <a:spLocks noChangeArrowheads="1"/>
          </p:cNvSpPr>
          <p:nvPr/>
        </p:nvSpPr>
        <p:spPr bwMode="auto">
          <a:xfrm>
            <a:off x="3101975" y="5275263"/>
            <a:ext cx="1198563" cy="430212"/>
          </a:xfrm>
          <a:prstGeom prst="ellipse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60425" name="Group 8"/>
          <p:cNvGrpSpPr>
            <a:grpSpLocks/>
          </p:cNvGrpSpPr>
          <p:nvPr/>
        </p:nvGrpSpPr>
        <p:grpSpPr bwMode="auto">
          <a:xfrm>
            <a:off x="3448050" y="5305425"/>
            <a:ext cx="495300" cy="117475"/>
            <a:chOff x="2172" y="3048"/>
            <a:chExt cx="312" cy="74"/>
          </a:xfrm>
        </p:grpSpPr>
        <p:grpSp>
          <p:nvGrpSpPr>
            <p:cNvPr id="60452" name="Group 9"/>
            <p:cNvGrpSpPr>
              <a:grpSpLocks/>
            </p:cNvGrpSpPr>
            <p:nvPr/>
          </p:nvGrpSpPr>
          <p:grpSpPr bwMode="auto">
            <a:xfrm>
              <a:off x="2172" y="3049"/>
              <a:ext cx="312" cy="73"/>
              <a:chOff x="2172" y="3049"/>
              <a:chExt cx="312" cy="73"/>
            </a:xfrm>
          </p:grpSpPr>
          <p:sp>
            <p:nvSpPr>
              <p:cNvPr id="60457" name="Line 10"/>
              <p:cNvSpPr>
                <a:spLocks noChangeShapeType="1"/>
              </p:cNvSpPr>
              <p:nvPr/>
            </p:nvSpPr>
            <p:spPr bwMode="auto">
              <a:xfrm flipV="1">
                <a:off x="2172" y="3048"/>
                <a:ext cx="112" cy="3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8" name="Line 11"/>
              <p:cNvSpPr>
                <a:spLocks noChangeShapeType="1"/>
              </p:cNvSpPr>
              <p:nvPr/>
            </p:nvSpPr>
            <p:spPr bwMode="auto">
              <a:xfrm>
                <a:off x="2387" y="3123"/>
                <a:ext cx="9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9" name="Line 12"/>
              <p:cNvSpPr>
                <a:spLocks noChangeShapeType="1"/>
              </p:cNvSpPr>
              <p:nvPr/>
            </p:nvSpPr>
            <p:spPr bwMode="auto">
              <a:xfrm>
                <a:off x="2275" y="3050"/>
                <a:ext cx="116" cy="7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453" name="Group 13"/>
            <p:cNvGrpSpPr>
              <a:grpSpLocks/>
            </p:cNvGrpSpPr>
            <p:nvPr/>
          </p:nvGrpSpPr>
          <p:grpSpPr bwMode="auto">
            <a:xfrm>
              <a:off x="2172" y="3048"/>
              <a:ext cx="312" cy="73"/>
              <a:chOff x="2172" y="3048"/>
              <a:chExt cx="312" cy="73"/>
            </a:xfrm>
          </p:grpSpPr>
          <p:sp>
            <p:nvSpPr>
              <p:cNvPr id="60454" name="Line 14"/>
              <p:cNvSpPr>
                <a:spLocks noChangeShapeType="1"/>
              </p:cNvSpPr>
              <p:nvPr/>
            </p:nvSpPr>
            <p:spPr bwMode="auto">
              <a:xfrm>
                <a:off x="2172" y="3121"/>
                <a:ext cx="11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5" name="Line 15"/>
              <p:cNvSpPr>
                <a:spLocks noChangeShapeType="1"/>
              </p:cNvSpPr>
              <p:nvPr/>
            </p:nvSpPr>
            <p:spPr bwMode="auto">
              <a:xfrm>
                <a:off x="2387" y="3048"/>
                <a:ext cx="98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6" name="Line 16"/>
              <p:cNvSpPr>
                <a:spLocks noChangeShapeType="1"/>
              </p:cNvSpPr>
              <p:nvPr/>
            </p:nvSpPr>
            <p:spPr bwMode="auto">
              <a:xfrm flipV="1">
                <a:off x="2275" y="3048"/>
                <a:ext cx="116" cy="7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60426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6725" y="4803775"/>
            <a:ext cx="646113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0427" name="Line 18"/>
          <p:cNvSpPr>
            <a:spLocks noChangeShapeType="1"/>
          </p:cNvSpPr>
          <p:nvPr/>
        </p:nvSpPr>
        <p:spPr bwMode="auto">
          <a:xfrm>
            <a:off x="2362200" y="5210175"/>
            <a:ext cx="504825" cy="1588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8" name="Line 19"/>
          <p:cNvSpPr>
            <a:spLocks noChangeShapeType="1"/>
          </p:cNvSpPr>
          <p:nvPr/>
        </p:nvSpPr>
        <p:spPr bwMode="auto">
          <a:xfrm flipV="1">
            <a:off x="2667000" y="6194425"/>
            <a:ext cx="195263" cy="7938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9" name="Line 20"/>
          <p:cNvSpPr>
            <a:spLocks noChangeShapeType="1"/>
          </p:cNvSpPr>
          <p:nvPr/>
        </p:nvSpPr>
        <p:spPr bwMode="auto">
          <a:xfrm>
            <a:off x="4286250" y="5629275"/>
            <a:ext cx="1933575" cy="952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30" name="Line 21"/>
          <p:cNvSpPr>
            <a:spLocks noChangeShapeType="1"/>
          </p:cNvSpPr>
          <p:nvPr/>
        </p:nvSpPr>
        <p:spPr bwMode="auto">
          <a:xfrm>
            <a:off x="2867025" y="5200650"/>
            <a:ext cx="1588" cy="100012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31" name="Line 22"/>
          <p:cNvSpPr>
            <a:spLocks noChangeShapeType="1"/>
          </p:cNvSpPr>
          <p:nvPr/>
        </p:nvSpPr>
        <p:spPr bwMode="auto">
          <a:xfrm>
            <a:off x="2876550" y="5634038"/>
            <a:ext cx="200025" cy="1587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32" name="Rectangle 23"/>
          <p:cNvSpPr>
            <a:spLocks noChangeArrowheads="1"/>
          </p:cNvSpPr>
          <p:nvPr/>
        </p:nvSpPr>
        <p:spPr bwMode="auto">
          <a:xfrm>
            <a:off x="5205413" y="5429250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33" name="Rectangle 24"/>
          <p:cNvSpPr>
            <a:spLocks noChangeArrowheads="1"/>
          </p:cNvSpPr>
          <p:nvPr/>
        </p:nvSpPr>
        <p:spPr bwMode="auto">
          <a:xfrm>
            <a:off x="3952875" y="5500688"/>
            <a:ext cx="147638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34" name="Rectangle 25"/>
          <p:cNvSpPr>
            <a:spLocks noChangeArrowheads="1"/>
          </p:cNvSpPr>
          <p:nvPr/>
        </p:nvSpPr>
        <p:spPr bwMode="auto">
          <a:xfrm>
            <a:off x="4114800" y="5500688"/>
            <a:ext cx="147638" cy="200025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35" name="Rectangle 26"/>
          <p:cNvSpPr>
            <a:spLocks noChangeArrowheads="1"/>
          </p:cNvSpPr>
          <p:nvPr/>
        </p:nvSpPr>
        <p:spPr bwMode="auto">
          <a:xfrm>
            <a:off x="2805113" y="5675313"/>
            <a:ext cx="147637" cy="200025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36" name="Freeform 27"/>
          <p:cNvSpPr>
            <a:spLocks/>
          </p:cNvSpPr>
          <p:nvPr/>
        </p:nvSpPr>
        <p:spPr bwMode="auto">
          <a:xfrm>
            <a:off x="2903538" y="5554663"/>
            <a:ext cx="228600" cy="103187"/>
          </a:xfrm>
          <a:custGeom>
            <a:avLst/>
            <a:gdLst>
              <a:gd name="T0" fmla="*/ 0 w 111"/>
              <a:gd name="T1" fmla="*/ 67 h 67"/>
              <a:gd name="T2" fmla="*/ 0 w 111"/>
              <a:gd name="T3" fmla="*/ 0 h 67"/>
              <a:gd name="T4" fmla="*/ 111 w 111"/>
              <a:gd name="T5" fmla="*/ 1 h 67"/>
              <a:gd name="T6" fmla="*/ 0 60000 65536"/>
              <a:gd name="T7" fmla="*/ 0 60000 65536"/>
              <a:gd name="T8" fmla="*/ 0 60000 65536"/>
              <a:gd name="T9" fmla="*/ 0 w 111"/>
              <a:gd name="T10" fmla="*/ 0 h 67"/>
              <a:gd name="T11" fmla="*/ 111 w 111"/>
              <a:gd name="T12" fmla="*/ 67 h 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1" h="67">
                <a:moveTo>
                  <a:pt x="0" y="67"/>
                </a:moveTo>
                <a:lnTo>
                  <a:pt x="0" y="0"/>
                </a:lnTo>
                <a:lnTo>
                  <a:pt x="111" y="1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37" name="Line 28"/>
          <p:cNvSpPr>
            <a:spLocks noChangeShapeType="1"/>
          </p:cNvSpPr>
          <p:nvPr/>
        </p:nvSpPr>
        <p:spPr bwMode="auto">
          <a:xfrm flipV="1">
            <a:off x="2809875" y="5916613"/>
            <a:ext cx="1588" cy="1793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0438" name="Text Box 29"/>
          <p:cNvSpPr txBox="1">
            <a:spLocks noChangeArrowheads="1"/>
          </p:cNvSpPr>
          <p:nvPr/>
        </p:nvSpPr>
        <p:spPr bwMode="auto">
          <a:xfrm>
            <a:off x="1385888" y="4827588"/>
            <a:ext cx="403225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CC99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00CC99"/>
                </a:solidFill>
                <a:latin typeface="Comic Sans MS" pitchFamily="64" charset="0"/>
              </a:rPr>
              <a:t>A</a:t>
            </a:r>
          </a:p>
        </p:txBody>
      </p:sp>
      <p:sp>
        <p:nvSpPr>
          <p:cNvPr id="60439" name="Text Box 30"/>
          <p:cNvSpPr txBox="1">
            <a:spLocks noChangeArrowheads="1"/>
          </p:cNvSpPr>
          <p:nvPr/>
        </p:nvSpPr>
        <p:spPr bwMode="auto">
          <a:xfrm>
            <a:off x="1662113" y="5846763"/>
            <a:ext cx="373062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B</a:t>
            </a:r>
          </a:p>
        </p:txBody>
      </p:sp>
      <p:sp>
        <p:nvSpPr>
          <p:cNvPr id="60440" name="Text Box 31"/>
          <p:cNvSpPr txBox="1">
            <a:spLocks noChangeArrowheads="1"/>
          </p:cNvSpPr>
          <p:nvPr/>
        </p:nvSpPr>
        <p:spPr bwMode="auto">
          <a:xfrm>
            <a:off x="4765675" y="4670425"/>
            <a:ext cx="3976688" cy="374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pacchetto che sta per essere trasmesso</a:t>
            </a:r>
          </a:p>
        </p:txBody>
      </p:sp>
      <p:sp>
        <p:nvSpPr>
          <p:cNvPr id="60441" name="Line 32"/>
          <p:cNvSpPr>
            <a:spLocks noChangeShapeType="1"/>
          </p:cNvSpPr>
          <p:nvPr/>
        </p:nvSpPr>
        <p:spPr bwMode="auto">
          <a:xfrm flipH="1">
            <a:off x="4281488" y="4960938"/>
            <a:ext cx="730250" cy="577850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42" name="Rectangle 33"/>
          <p:cNvSpPr>
            <a:spLocks noChangeArrowheads="1"/>
          </p:cNvSpPr>
          <p:nvPr/>
        </p:nvSpPr>
        <p:spPr bwMode="auto">
          <a:xfrm>
            <a:off x="3789363" y="5499100"/>
            <a:ext cx="147637" cy="200025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43" name="Rectangle 34"/>
          <p:cNvSpPr>
            <a:spLocks noChangeArrowheads="1"/>
          </p:cNvSpPr>
          <p:nvPr/>
        </p:nvSpPr>
        <p:spPr bwMode="auto">
          <a:xfrm>
            <a:off x="3627438" y="5499100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44" name="Rectangle 35"/>
          <p:cNvSpPr>
            <a:spLocks noChangeArrowheads="1"/>
          </p:cNvSpPr>
          <p:nvPr/>
        </p:nvSpPr>
        <p:spPr bwMode="auto">
          <a:xfrm>
            <a:off x="3462338" y="5499100"/>
            <a:ext cx="147637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45" name="Rectangle 36"/>
          <p:cNvSpPr>
            <a:spLocks noChangeArrowheads="1"/>
          </p:cNvSpPr>
          <p:nvPr/>
        </p:nvSpPr>
        <p:spPr bwMode="auto">
          <a:xfrm>
            <a:off x="3298825" y="5499100"/>
            <a:ext cx="147638" cy="200025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46" name="Rectangle 37"/>
          <p:cNvSpPr>
            <a:spLocks noChangeArrowheads="1"/>
          </p:cNvSpPr>
          <p:nvPr/>
        </p:nvSpPr>
        <p:spPr bwMode="auto">
          <a:xfrm>
            <a:off x="3133725" y="5500688"/>
            <a:ext cx="147638" cy="2000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47" name="Rectangle 38"/>
          <p:cNvSpPr>
            <a:spLocks noChangeArrowheads="1"/>
          </p:cNvSpPr>
          <p:nvPr/>
        </p:nvSpPr>
        <p:spPr bwMode="auto">
          <a:xfrm>
            <a:off x="3105150" y="5476875"/>
            <a:ext cx="1171575" cy="24288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0448" name="Line 39"/>
          <p:cNvSpPr>
            <a:spLocks noChangeShapeType="1"/>
          </p:cNvSpPr>
          <p:nvPr/>
        </p:nvSpPr>
        <p:spPr bwMode="auto">
          <a:xfrm flipH="1" flipV="1">
            <a:off x="3006725" y="5913438"/>
            <a:ext cx="774700" cy="400050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49" name="Text Box 40"/>
          <p:cNvSpPr txBox="1">
            <a:spLocks noChangeArrowheads="1"/>
          </p:cNvSpPr>
          <p:nvPr/>
        </p:nvSpPr>
        <p:spPr bwMode="auto">
          <a:xfrm>
            <a:off x="3708400" y="6127750"/>
            <a:ext cx="2986088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i pacchetti che arrivano</a:t>
            </a:r>
          </a:p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in un buffer pieno vanno </a:t>
            </a:r>
            <a:r>
              <a:rPr lang="en-GB" altLang="it-IT" sz="1600" i="1">
                <a:solidFill>
                  <a:srgbClr val="FF0000"/>
                </a:solidFill>
                <a:latin typeface="Comic Sans MS" pitchFamily="64" charset="0"/>
              </a:rPr>
              <a:t>persi</a:t>
            </a:r>
          </a:p>
        </p:txBody>
      </p:sp>
      <p:sp>
        <p:nvSpPr>
          <p:cNvPr id="60450" name="Text Box 41"/>
          <p:cNvSpPr txBox="1">
            <a:spLocks noChangeArrowheads="1"/>
          </p:cNvSpPr>
          <p:nvPr/>
        </p:nvSpPr>
        <p:spPr bwMode="auto">
          <a:xfrm>
            <a:off x="2889250" y="4489450"/>
            <a:ext cx="1757363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buffer </a:t>
            </a:r>
          </a:p>
          <a:p>
            <a:pPr algn="ctr"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600">
                <a:solidFill>
                  <a:srgbClr val="FF0000"/>
                </a:solidFill>
                <a:latin typeface="Comic Sans MS" pitchFamily="64" charset="0"/>
              </a:rPr>
              <a:t>(area di attesa)</a:t>
            </a:r>
            <a:r>
              <a:rPr lang="ar-SA" altLang="it-IT" sz="1600">
                <a:solidFill>
                  <a:srgbClr val="FF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 sz="1800">
              <a:solidFill>
                <a:srgbClr val="FF0000"/>
              </a:solidFill>
              <a:latin typeface="Comic Sans MS" pitchFamily="64" charset="0"/>
            </a:endParaRPr>
          </a:p>
        </p:txBody>
      </p:sp>
      <p:sp>
        <p:nvSpPr>
          <p:cNvPr id="60451" name="Line 42"/>
          <p:cNvSpPr>
            <a:spLocks noChangeShapeType="1"/>
          </p:cNvSpPr>
          <p:nvPr/>
        </p:nvSpPr>
        <p:spPr bwMode="auto">
          <a:xfrm>
            <a:off x="3238500" y="5086350"/>
            <a:ext cx="1588" cy="333375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D6012CBE-1EE2-480B-A623-C25C0B435AF2}" type="slidenum">
              <a:rPr lang="en-GB" altLang="it-IT"/>
              <a:pPr/>
              <a:t>54</a:t>
            </a:fld>
            <a:endParaRPr lang="en-GB" altLang="it-IT"/>
          </a:p>
        </p:txBody>
      </p:sp>
      <p:sp>
        <p:nvSpPr>
          <p:cNvPr id="12292" name="Line 2"/>
          <p:cNvSpPr>
            <a:spLocks noChangeShapeType="1"/>
          </p:cNvSpPr>
          <p:nvPr/>
        </p:nvSpPr>
        <p:spPr bwMode="auto">
          <a:xfrm>
            <a:off x="1441450" y="4530725"/>
            <a:ext cx="6316663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4000" u="sng">
                <a:solidFill>
                  <a:srgbClr val="3333CC"/>
                </a:solidFill>
                <a:latin typeface="Comic Sans MS" pitchFamily="64" charset="0"/>
              </a:rPr>
              <a:t>Throughput</a:t>
            </a:r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519113" y="1447800"/>
            <a:ext cx="7772400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800" i="1">
                <a:solidFill>
                  <a:srgbClr val="FF3300"/>
                </a:solidFill>
                <a:latin typeface="Comic Sans MS" pitchFamily="64" charset="0"/>
              </a:rPr>
              <a:t>throughput:</a:t>
            </a:r>
            <a:r>
              <a:rPr lang="en-GB" altLang="it-IT" sz="2800">
                <a:solidFill>
                  <a:srgbClr val="000000"/>
                </a:solidFill>
                <a:latin typeface="Comic Sans MS" pitchFamily="64" charset="0"/>
              </a:rPr>
              <a:t> frequenza (bit/unità di tempo) alla quale i bit sono trasferiti tra mittente e ricevente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i="1">
                <a:solidFill>
                  <a:srgbClr val="FF3300"/>
                </a:solidFill>
                <a:latin typeface="Comic Sans MS" pitchFamily="64" charset="0"/>
              </a:rPr>
              <a:t>instantaneo</a:t>
            </a:r>
            <a:r>
              <a:rPr lang="en-GB" altLang="it-IT" i="1">
                <a:solidFill>
                  <a:srgbClr val="000000"/>
                </a:solidFill>
                <a:latin typeface="Comic Sans MS" pitchFamily="64" charset="0"/>
              </a:rPr>
              <a:t>: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in un determinato istante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i="1">
                <a:solidFill>
                  <a:srgbClr val="FF3300"/>
                </a:solidFill>
                <a:latin typeface="Comic Sans MS" pitchFamily="64" charset="0"/>
              </a:rPr>
              <a:t>medio: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in un periodo di tempo più lungo</a:t>
            </a:r>
          </a:p>
        </p:txBody>
      </p:sp>
      <p:grpSp>
        <p:nvGrpSpPr>
          <p:cNvPr id="12295" name="Group 5"/>
          <p:cNvGrpSpPr>
            <a:grpSpLocks/>
          </p:cNvGrpSpPr>
          <p:nvPr/>
        </p:nvGrpSpPr>
        <p:grpSpPr bwMode="auto">
          <a:xfrm>
            <a:off x="3806825" y="4394200"/>
            <a:ext cx="1054100" cy="358775"/>
            <a:chOff x="2398" y="2768"/>
            <a:chExt cx="664" cy="226"/>
          </a:xfrm>
        </p:grpSpPr>
        <p:sp>
          <p:nvSpPr>
            <p:cNvPr id="12330" name="Oval 6"/>
            <p:cNvSpPr>
              <a:spLocks noChangeArrowheads="1"/>
            </p:cNvSpPr>
            <p:nvPr/>
          </p:nvSpPr>
          <p:spPr bwMode="auto">
            <a:xfrm>
              <a:off x="2403" y="2869"/>
              <a:ext cx="659" cy="126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331" name="Line 7"/>
            <p:cNvSpPr>
              <a:spLocks noChangeShapeType="1"/>
            </p:cNvSpPr>
            <p:nvPr/>
          </p:nvSpPr>
          <p:spPr bwMode="auto">
            <a:xfrm>
              <a:off x="2403" y="2858"/>
              <a:ext cx="1" cy="7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2" name="Line 8"/>
            <p:cNvSpPr>
              <a:spLocks noChangeShapeType="1"/>
            </p:cNvSpPr>
            <p:nvPr/>
          </p:nvSpPr>
          <p:spPr bwMode="auto">
            <a:xfrm>
              <a:off x="3063" y="2858"/>
              <a:ext cx="1" cy="7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3" name="Rectangle 9"/>
            <p:cNvSpPr>
              <a:spLocks noChangeArrowheads="1"/>
            </p:cNvSpPr>
            <p:nvPr/>
          </p:nvSpPr>
          <p:spPr bwMode="auto">
            <a:xfrm>
              <a:off x="2403" y="2858"/>
              <a:ext cx="653" cy="77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334" name="Oval 10"/>
            <p:cNvSpPr>
              <a:spLocks noChangeArrowheads="1"/>
            </p:cNvSpPr>
            <p:nvPr/>
          </p:nvSpPr>
          <p:spPr bwMode="auto">
            <a:xfrm>
              <a:off x="2398" y="2768"/>
              <a:ext cx="659" cy="146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2335" name="Group 11"/>
            <p:cNvGrpSpPr>
              <a:grpSpLocks/>
            </p:cNvGrpSpPr>
            <p:nvPr/>
          </p:nvGrpSpPr>
          <p:grpSpPr bwMode="auto">
            <a:xfrm>
              <a:off x="2557" y="2800"/>
              <a:ext cx="325" cy="85"/>
              <a:chOff x="2557" y="2800"/>
              <a:chExt cx="325" cy="85"/>
            </a:xfrm>
          </p:grpSpPr>
          <p:sp>
            <p:nvSpPr>
              <p:cNvPr id="12340" name="Line 12"/>
              <p:cNvSpPr>
                <a:spLocks noChangeShapeType="1"/>
              </p:cNvSpPr>
              <p:nvPr/>
            </p:nvSpPr>
            <p:spPr bwMode="auto">
              <a:xfrm flipV="1">
                <a:off x="2557" y="2799"/>
                <a:ext cx="116" cy="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41" name="Line 13"/>
              <p:cNvSpPr>
                <a:spLocks noChangeShapeType="1"/>
              </p:cNvSpPr>
              <p:nvPr/>
            </p:nvSpPr>
            <p:spPr bwMode="auto">
              <a:xfrm>
                <a:off x="2780" y="2886"/>
                <a:ext cx="103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42" name="Line 14"/>
              <p:cNvSpPr>
                <a:spLocks noChangeShapeType="1"/>
              </p:cNvSpPr>
              <p:nvPr/>
            </p:nvSpPr>
            <p:spPr bwMode="auto">
              <a:xfrm>
                <a:off x="2664" y="2802"/>
                <a:ext cx="121" cy="8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336" name="Group 15"/>
            <p:cNvGrpSpPr>
              <a:grpSpLocks/>
            </p:cNvGrpSpPr>
            <p:nvPr/>
          </p:nvGrpSpPr>
          <p:grpSpPr bwMode="auto">
            <a:xfrm>
              <a:off x="2557" y="2799"/>
              <a:ext cx="325" cy="85"/>
              <a:chOff x="2557" y="2799"/>
              <a:chExt cx="325" cy="85"/>
            </a:xfrm>
          </p:grpSpPr>
          <p:sp>
            <p:nvSpPr>
              <p:cNvPr id="12337" name="Line 16"/>
              <p:cNvSpPr>
                <a:spLocks noChangeShapeType="1"/>
              </p:cNvSpPr>
              <p:nvPr/>
            </p:nvSpPr>
            <p:spPr bwMode="auto">
              <a:xfrm>
                <a:off x="2557" y="2883"/>
                <a:ext cx="116" cy="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8" name="Line 17"/>
              <p:cNvSpPr>
                <a:spLocks noChangeShapeType="1"/>
              </p:cNvSpPr>
              <p:nvPr/>
            </p:nvSpPr>
            <p:spPr bwMode="auto">
              <a:xfrm>
                <a:off x="2780" y="2799"/>
                <a:ext cx="103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9" name="Line 18"/>
              <p:cNvSpPr>
                <a:spLocks noChangeShapeType="1"/>
              </p:cNvSpPr>
              <p:nvPr/>
            </p:nvSpPr>
            <p:spPr bwMode="auto">
              <a:xfrm flipV="1">
                <a:off x="2664" y="2798"/>
                <a:ext cx="121" cy="8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12290" name="Object 19"/>
          <p:cNvGraphicFramePr>
            <a:graphicFrameLocks noChangeAspect="1"/>
          </p:cNvGraphicFramePr>
          <p:nvPr/>
        </p:nvGraphicFramePr>
        <p:xfrm>
          <a:off x="7721600" y="4062413"/>
          <a:ext cx="785813" cy="655637"/>
        </p:xfrm>
        <a:graphic>
          <a:graphicData uri="http://schemas.openxmlformats.org/presentationml/2006/ole">
            <p:oleObj spid="_x0000_s12290" r:id="rId4" imgW="1305000" imgH="1085760" progId="">
              <p:embed/>
            </p:oleObj>
          </a:graphicData>
        </a:graphic>
      </p:graphicFrame>
      <p:grpSp>
        <p:nvGrpSpPr>
          <p:cNvPr id="12296" name="Group 20"/>
          <p:cNvGrpSpPr>
            <a:grpSpLocks/>
          </p:cNvGrpSpPr>
          <p:nvPr/>
        </p:nvGrpSpPr>
        <p:grpSpPr bwMode="auto">
          <a:xfrm>
            <a:off x="942975" y="3981450"/>
            <a:ext cx="373063" cy="835025"/>
            <a:chOff x="594" y="2508"/>
            <a:chExt cx="235" cy="526"/>
          </a:xfrm>
        </p:grpSpPr>
        <p:sp>
          <p:nvSpPr>
            <p:cNvPr id="12322" name="AutoShape 21"/>
            <p:cNvSpPr>
              <a:spLocks noChangeArrowheads="1"/>
            </p:cNvSpPr>
            <p:nvPr/>
          </p:nvSpPr>
          <p:spPr bwMode="auto">
            <a:xfrm>
              <a:off x="594" y="2914"/>
              <a:ext cx="236" cy="122"/>
            </a:xfrm>
            <a:prstGeom prst="parallelogram">
              <a:avLst>
                <a:gd name="adj" fmla="val 74520"/>
              </a:avLst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323" name="Rectangle 22"/>
            <p:cNvSpPr>
              <a:spLocks noChangeArrowheads="1"/>
            </p:cNvSpPr>
            <p:nvPr/>
          </p:nvSpPr>
          <p:spPr bwMode="auto">
            <a:xfrm>
              <a:off x="713" y="2511"/>
              <a:ext cx="108" cy="405"/>
            </a:xfrm>
            <a:prstGeom prst="rect">
              <a:avLst/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324" name="Rectangle 23"/>
            <p:cNvSpPr>
              <a:spLocks noChangeArrowheads="1"/>
            </p:cNvSpPr>
            <p:nvPr/>
          </p:nvSpPr>
          <p:spPr bwMode="auto">
            <a:xfrm>
              <a:off x="595" y="2626"/>
              <a:ext cx="149" cy="406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325" name="AutoShape 24"/>
            <p:cNvSpPr>
              <a:spLocks noChangeArrowheads="1"/>
            </p:cNvSpPr>
            <p:nvPr/>
          </p:nvSpPr>
          <p:spPr bwMode="auto">
            <a:xfrm>
              <a:off x="594" y="2508"/>
              <a:ext cx="236" cy="122"/>
            </a:xfrm>
            <a:prstGeom prst="parallelogram">
              <a:avLst>
                <a:gd name="adj" fmla="val 74520"/>
              </a:avLst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326" name="Line 25"/>
            <p:cNvSpPr>
              <a:spLocks noChangeShapeType="1"/>
            </p:cNvSpPr>
            <p:nvPr/>
          </p:nvSpPr>
          <p:spPr bwMode="auto">
            <a:xfrm>
              <a:off x="830" y="2516"/>
              <a:ext cx="1" cy="39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7" name="Line 26"/>
            <p:cNvSpPr>
              <a:spLocks noChangeShapeType="1"/>
            </p:cNvSpPr>
            <p:nvPr/>
          </p:nvSpPr>
          <p:spPr bwMode="auto">
            <a:xfrm flipH="1">
              <a:off x="744" y="2914"/>
              <a:ext cx="87" cy="11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8" name="Rectangle 27"/>
            <p:cNvSpPr>
              <a:spLocks noChangeArrowheads="1"/>
            </p:cNvSpPr>
            <p:nvPr/>
          </p:nvSpPr>
          <p:spPr bwMode="auto">
            <a:xfrm>
              <a:off x="614" y="2680"/>
              <a:ext cx="99" cy="234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329" name="Rectangle 28"/>
            <p:cNvSpPr>
              <a:spLocks noChangeArrowheads="1"/>
            </p:cNvSpPr>
            <p:nvPr/>
          </p:nvSpPr>
          <p:spPr bwMode="auto">
            <a:xfrm>
              <a:off x="628" y="2751"/>
              <a:ext cx="75" cy="82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2297" name="Text Box 29"/>
          <p:cNvSpPr txBox="1">
            <a:spLocks noChangeArrowheads="1"/>
          </p:cNvSpPr>
          <p:nvPr/>
        </p:nvSpPr>
        <p:spPr bwMode="auto">
          <a:xfrm>
            <a:off x="242888" y="5043488"/>
            <a:ext cx="2127250" cy="1008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server, with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file of F bits 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to send to client</a:t>
            </a:r>
          </a:p>
        </p:txBody>
      </p:sp>
      <p:sp>
        <p:nvSpPr>
          <p:cNvPr id="12298" name="AutoShape 30"/>
          <p:cNvSpPr>
            <a:spLocks noChangeArrowheads="1"/>
          </p:cNvSpPr>
          <p:nvPr/>
        </p:nvSpPr>
        <p:spPr bwMode="auto">
          <a:xfrm>
            <a:off x="419100" y="3641725"/>
            <a:ext cx="449263" cy="581025"/>
          </a:xfrm>
          <a:prstGeom prst="can">
            <a:avLst>
              <a:gd name="adj" fmla="val 26147"/>
            </a:avLst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299" name="Text Box 31"/>
          <p:cNvSpPr txBox="1">
            <a:spLocks noChangeArrowheads="1"/>
          </p:cNvSpPr>
          <p:nvPr/>
        </p:nvSpPr>
        <p:spPr bwMode="auto">
          <a:xfrm>
            <a:off x="2674938" y="4973638"/>
            <a:ext cx="1649412" cy="884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link capacity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 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s</a:t>
            </a:r>
            <a:r>
              <a:rPr lang="en-GB" altLang="it-IT" sz="2000" baseline="-2500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bits/sec</a:t>
            </a:r>
          </a:p>
        </p:txBody>
      </p:sp>
      <p:sp>
        <p:nvSpPr>
          <p:cNvPr id="12300" name="Text Box 32"/>
          <p:cNvSpPr txBox="1">
            <a:spLocks noChangeArrowheads="1"/>
          </p:cNvSpPr>
          <p:nvPr/>
        </p:nvSpPr>
        <p:spPr bwMode="auto">
          <a:xfrm>
            <a:off x="5543550" y="4970463"/>
            <a:ext cx="1649413" cy="884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link capacity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 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c</a:t>
            </a:r>
            <a:r>
              <a:rPr lang="en-GB" altLang="it-IT" sz="2000" baseline="-2500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bits/sec</a:t>
            </a:r>
          </a:p>
        </p:txBody>
      </p:sp>
      <p:grpSp>
        <p:nvGrpSpPr>
          <p:cNvPr id="12301" name="Group 33"/>
          <p:cNvGrpSpPr>
            <a:grpSpLocks/>
          </p:cNvGrpSpPr>
          <p:nvPr/>
        </p:nvGrpSpPr>
        <p:grpSpPr bwMode="auto">
          <a:xfrm>
            <a:off x="1404938" y="4371975"/>
            <a:ext cx="3568700" cy="1824038"/>
            <a:chOff x="885" y="2754"/>
            <a:chExt cx="2248" cy="1149"/>
          </a:xfrm>
        </p:grpSpPr>
        <p:grpSp>
          <p:nvGrpSpPr>
            <p:cNvPr id="12316" name="Group 34"/>
            <p:cNvGrpSpPr>
              <a:grpSpLocks/>
            </p:cNvGrpSpPr>
            <p:nvPr/>
          </p:nvGrpSpPr>
          <p:grpSpPr bwMode="auto">
            <a:xfrm>
              <a:off x="885" y="2754"/>
              <a:ext cx="1462" cy="246"/>
              <a:chOff x="885" y="2754"/>
              <a:chExt cx="1462" cy="246"/>
            </a:xfrm>
          </p:grpSpPr>
          <p:sp>
            <p:nvSpPr>
              <p:cNvPr id="12318" name="Oval 35"/>
              <p:cNvSpPr>
                <a:spLocks noChangeArrowheads="1"/>
              </p:cNvSpPr>
              <p:nvPr/>
            </p:nvSpPr>
            <p:spPr bwMode="auto">
              <a:xfrm>
                <a:off x="2275" y="2757"/>
                <a:ext cx="73" cy="244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319" name="Rectangle 36"/>
              <p:cNvSpPr>
                <a:spLocks noChangeArrowheads="1"/>
              </p:cNvSpPr>
              <p:nvPr/>
            </p:nvSpPr>
            <p:spPr bwMode="auto">
              <a:xfrm>
                <a:off x="913" y="2757"/>
                <a:ext cx="1396" cy="24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320" name="Oval 37"/>
              <p:cNvSpPr>
                <a:spLocks noChangeArrowheads="1"/>
              </p:cNvSpPr>
              <p:nvPr/>
            </p:nvSpPr>
            <p:spPr bwMode="auto">
              <a:xfrm>
                <a:off x="885" y="2754"/>
                <a:ext cx="73" cy="244"/>
              </a:xfrm>
              <a:prstGeom prst="ellipse">
                <a:avLst/>
              </a:prstGeom>
              <a:solidFill>
                <a:srgbClr val="DDDDD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321" name="Rectangle 38"/>
              <p:cNvSpPr>
                <a:spLocks noChangeArrowheads="1"/>
              </p:cNvSpPr>
              <p:nvPr/>
            </p:nvSpPr>
            <p:spPr bwMode="auto">
              <a:xfrm>
                <a:off x="2268" y="2762"/>
                <a:ext cx="46" cy="237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2317" name="Text Box 39"/>
            <p:cNvSpPr txBox="1">
              <a:spLocks noChangeArrowheads="1"/>
            </p:cNvSpPr>
            <p:nvPr/>
          </p:nvSpPr>
          <p:spPr bwMode="auto">
            <a:xfrm>
              <a:off x="1364" y="3176"/>
              <a:ext cx="1769" cy="727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 tubo che può trasportare fluido a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 R</a:t>
              </a:r>
              <a:r>
                <a:rPr lang="en-GB" altLang="it-IT" sz="2800" baseline="-25000">
                  <a:solidFill>
                    <a:srgbClr val="000000"/>
                  </a:solidFill>
                  <a:latin typeface="Comic Sans MS" pitchFamily="64" charset="0"/>
                </a:rPr>
                <a:t>s</a:t>
              </a:r>
              <a:r>
                <a:rPr lang="en-GB" altLang="it-IT" sz="2000" baseline="-25000">
                  <a:solidFill>
                    <a:srgbClr val="000000"/>
                  </a:solidFill>
                  <a:latin typeface="Comic Sans MS" pitchFamily="64" charset="0"/>
                </a:rPr>
                <a:t> </a:t>
              </a: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bit/sec</a:t>
              </a:r>
            </a:p>
          </p:txBody>
        </p:sp>
      </p:grpSp>
      <p:sp>
        <p:nvSpPr>
          <p:cNvPr id="12302" name="Line 40"/>
          <p:cNvSpPr>
            <a:spLocks noChangeShapeType="1"/>
          </p:cNvSpPr>
          <p:nvPr/>
        </p:nvSpPr>
        <p:spPr bwMode="auto">
          <a:xfrm flipH="1" flipV="1">
            <a:off x="2800350" y="4613275"/>
            <a:ext cx="481013" cy="4540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3" name="Line 41"/>
          <p:cNvSpPr>
            <a:spLocks noChangeShapeType="1"/>
          </p:cNvSpPr>
          <p:nvPr/>
        </p:nvSpPr>
        <p:spPr bwMode="auto">
          <a:xfrm flipH="1" flipV="1">
            <a:off x="5832475" y="4556125"/>
            <a:ext cx="482600" cy="5254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4" name="AutoShape 42"/>
          <p:cNvSpPr>
            <a:spLocks noChangeArrowheads="1"/>
          </p:cNvSpPr>
          <p:nvPr/>
        </p:nvSpPr>
        <p:spPr bwMode="auto">
          <a:xfrm flipV="1">
            <a:off x="508000" y="4064000"/>
            <a:ext cx="974725" cy="720725"/>
          </a:xfrm>
          <a:custGeom>
            <a:avLst/>
            <a:gdLst>
              <a:gd name="T0" fmla="*/ 681405 w 21600"/>
              <a:gd name="T1" fmla="*/ 0 h 21600"/>
              <a:gd name="T2" fmla="*/ 681405 w 21600"/>
              <a:gd name="T3" fmla="*/ 405675 h 21600"/>
              <a:gd name="T4" fmla="*/ 146660 w 21600"/>
              <a:gd name="T5" fmla="*/ 720725 h 21600"/>
              <a:gd name="T6" fmla="*/ 974725 w 21600"/>
              <a:gd name="T7" fmla="*/ 20283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00 h 21600"/>
              <a:gd name="T14" fmla="*/ 18201 w 21600"/>
              <a:gd name="T15" fmla="*/ 925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00" y="0"/>
                </a:lnTo>
                <a:lnTo>
                  <a:pt x="15100" y="2900"/>
                </a:lnTo>
                <a:lnTo>
                  <a:pt x="12427" y="2900"/>
                </a:lnTo>
                <a:cubicBezTo>
                  <a:pt x="5564" y="2900"/>
                  <a:pt x="0" y="7045"/>
                  <a:pt x="0" y="12158"/>
                </a:cubicBezTo>
                <a:lnTo>
                  <a:pt x="0" y="21600"/>
                </a:lnTo>
                <a:lnTo>
                  <a:pt x="6499" y="21600"/>
                </a:lnTo>
                <a:lnTo>
                  <a:pt x="6499" y="12158"/>
                </a:lnTo>
                <a:cubicBezTo>
                  <a:pt x="6499" y="10556"/>
                  <a:pt x="9153" y="9258"/>
                  <a:pt x="12427" y="9258"/>
                </a:cubicBezTo>
                <a:lnTo>
                  <a:pt x="15100" y="9258"/>
                </a:lnTo>
                <a:lnTo>
                  <a:pt x="15100" y="12158"/>
                </a:lnTo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AutoShape 43"/>
          <p:cNvSpPr>
            <a:spLocks noChangeArrowheads="1"/>
          </p:cNvSpPr>
          <p:nvPr/>
        </p:nvSpPr>
        <p:spPr bwMode="auto">
          <a:xfrm>
            <a:off x="7286625" y="4325938"/>
            <a:ext cx="889000" cy="485775"/>
          </a:xfrm>
          <a:prstGeom prst="rightArrow">
            <a:avLst>
              <a:gd name="adj1" fmla="val 50000"/>
              <a:gd name="adj2" fmla="val 45752"/>
            </a:avLst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12306" name="Group 44"/>
          <p:cNvGrpSpPr>
            <a:grpSpLocks/>
          </p:cNvGrpSpPr>
          <p:nvPr/>
        </p:nvGrpSpPr>
        <p:grpSpPr bwMode="auto">
          <a:xfrm>
            <a:off x="4910138" y="4248150"/>
            <a:ext cx="3178175" cy="1970088"/>
            <a:chOff x="3093" y="2676"/>
            <a:chExt cx="2002" cy="1241"/>
          </a:xfrm>
        </p:grpSpPr>
        <p:grpSp>
          <p:nvGrpSpPr>
            <p:cNvPr id="12310" name="Group 45"/>
            <p:cNvGrpSpPr>
              <a:grpSpLocks/>
            </p:cNvGrpSpPr>
            <p:nvPr/>
          </p:nvGrpSpPr>
          <p:grpSpPr bwMode="auto">
            <a:xfrm>
              <a:off x="3093" y="2676"/>
              <a:ext cx="1764" cy="365"/>
              <a:chOff x="3093" y="2676"/>
              <a:chExt cx="1764" cy="365"/>
            </a:xfrm>
          </p:grpSpPr>
          <p:sp>
            <p:nvSpPr>
              <p:cNvPr id="12312" name="Oval 46"/>
              <p:cNvSpPr>
                <a:spLocks noChangeArrowheads="1"/>
              </p:cNvSpPr>
              <p:nvPr/>
            </p:nvSpPr>
            <p:spPr bwMode="auto">
              <a:xfrm>
                <a:off x="4770" y="2680"/>
                <a:ext cx="88" cy="361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313" name="Rectangle 47"/>
              <p:cNvSpPr>
                <a:spLocks noChangeArrowheads="1"/>
              </p:cNvSpPr>
              <p:nvPr/>
            </p:nvSpPr>
            <p:spPr bwMode="auto">
              <a:xfrm>
                <a:off x="3126" y="2680"/>
                <a:ext cx="1684" cy="361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314" name="Oval 48"/>
              <p:cNvSpPr>
                <a:spLocks noChangeArrowheads="1"/>
              </p:cNvSpPr>
              <p:nvPr/>
            </p:nvSpPr>
            <p:spPr bwMode="auto">
              <a:xfrm>
                <a:off x="3093" y="2676"/>
                <a:ext cx="88" cy="361"/>
              </a:xfrm>
              <a:prstGeom prst="ellipse">
                <a:avLst/>
              </a:prstGeom>
              <a:solidFill>
                <a:srgbClr val="DDDDD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2315" name="Rectangle 49"/>
              <p:cNvSpPr>
                <a:spLocks noChangeArrowheads="1"/>
              </p:cNvSpPr>
              <p:nvPr/>
            </p:nvSpPr>
            <p:spPr bwMode="auto">
              <a:xfrm>
                <a:off x="4761" y="2687"/>
                <a:ext cx="56" cy="351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2311" name="Text Box 50"/>
            <p:cNvSpPr txBox="1">
              <a:spLocks noChangeArrowheads="1"/>
            </p:cNvSpPr>
            <p:nvPr/>
          </p:nvSpPr>
          <p:spPr bwMode="auto">
            <a:xfrm>
              <a:off x="3235" y="3190"/>
              <a:ext cx="1860" cy="727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 tubo che può trasportare fluido a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R</a:t>
              </a:r>
              <a:r>
                <a:rPr lang="en-GB" altLang="it-IT" sz="2800" baseline="-25000">
                  <a:solidFill>
                    <a:srgbClr val="000000"/>
                  </a:solidFill>
                  <a:latin typeface="Comic Sans MS" pitchFamily="64" charset="0"/>
                </a:rPr>
                <a:t>c</a:t>
              </a:r>
              <a:r>
                <a:rPr lang="en-GB" altLang="it-IT" sz="2000" baseline="-25000">
                  <a:solidFill>
                    <a:srgbClr val="000000"/>
                  </a:solidFill>
                  <a:latin typeface="Comic Sans MS" pitchFamily="64" charset="0"/>
                </a:rPr>
                <a:t> </a:t>
              </a: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bits/sec</a:t>
              </a:r>
            </a:p>
          </p:txBody>
        </p:sp>
      </p:grpSp>
      <p:sp>
        <p:nvSpPr>
          <p:cNvPr id="12307" name="AutoShape 51"/>
          <p:cNvSpPr>
            <a:spLocks noChangeArrowheads="1"/>
          </p:cNvSpPr>
          <p:nvPr/>
        </p:nvSpPr>
        <p:spPr bwMode="auto">
          <a:xfrm>
            <a:off x="3708400" y="4319588"/>
            <a:ext cx="1484313" cy="485775"/>
          </a:xfrm>
          <a:prstGeom prst="rightArrow">
            <a:avLst>
              <a:gd name="adj1" fmla="val 50000"/>
              <a:gd name="adj2" fmla="val 76389"/>
            </a:avLst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2308" name="Line 52"/>
          <p:cNvSpPr>
            <a:spLocks noChangeShapeType="1"/>
          </p:cNvSpPr>
          <p:nvPr/>
        </p:nvSpPr>
        <p:spPr bwMode="auto">
          <a:xfrm>
            <a:off x="1030288" y="4876800"/>
            <a:ext cx="1587" cy="2174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9" name="Text Box 53"/>
          <p:cNvSpPr txBox="1">
            <a:spLocks noChangeArrowheads="1"/>
          </p:cNvSpPr>
          <p:nvPr/>
        </p:nvSpPr>
        <p:spPr bwMode="auto">
          <a:xfrm>
            <a:off x="0" y="5067300"/>
            <a:ext cx="2319338" cy="1154113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il server invia bit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(fluido) nel tubo</a:t>
            </a:r>
          </a:p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it-IT" sz="2000">
              <a:solidFill>
                <a:srgbClr val="000000"/>
              </a:solidFill>
              <a:latin typeface="Comic Sans MS" pitchFamily="6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8EA8F903-0D79-46FC-8E35-8132480F70C6}" type="slidenum">
              <a:rPr lang="en-GB" altLang="it-IT"/>
              <a:pPr/>
              <a:t>55</a:t>
            </a:fld>
            <a:endParaRPr lang="en-GB" altLang="it-IT"/>
          </a:p>
        </p:txBody>
      </p:sp>
      <p:sp>
        <p:nvSpPr>
          <p:cNvPr id="13317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4000" u="sng">
                <a:solidFill>
                  <a:srgbClr val="3333CC"/>
                </a:solidFill>
                <a:latin typeface="Comic Sans MS" pitchFamily="64" charset="0"/>
              </a:rPr>
              <a:t>Throughput (segue)</a:t>
            </a:r>
          </a:p>
        </p:txBody>
      </p:sp>
      <p:sp>
        <p:nvSpPr>
          <p:cNvPr id="13318" name="Rectangle 3"/>
          <p:cNvSpPr>
            <a:spLocks noChangeArrowheads="1"/>
          </p:cNvSpPr>
          <p:nvPr/>
        </p:nvSpPr>
        <p:spPr bwMode="auto">
          <a:xfrm>
            <a:off x="519113" y="1447800"/>
            <a:ext cx="8150225" cy="579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700" i="1">
                <a:solidFill>
                  <a:srgbClr val="FF3300"/>
                </a:solidFill>
                <a:latin typeface="Comic Sans MS" pitchFamily="64" charset="0"/>
              </a:rPr>
              <a:t>R</a:t>
            </a:r>
            <a:r>
              <a:rPr lang="en-GB" altLang="it-IT" sz="2700" i="1" baseline="-25000">
                <a:solidFill>
                  <a:srgbClr val="FF3300"/>
                </a:solidFill>
                <a:latin typeface="Comic Sans MS" pitchFamily="64" charset="0"/>
              </a:rPr>
              <a:t>s</a:t>
            </a:r>
            <a:r>
              <a:rPr lang="en-GB" altLang="it-IT" sz="2700" i="1">
                <a:solidFill>
                  <a:srgbClr val="FF3300"/>
                </a:solidFill>
                <a:latin typeface="Comic Sans MS" pitchFamily="64" charset="0"/>
              </a:rPr>
              <a:t> &lt; R</a:t>
            </a:r>
            <a:r>
              <a:rPr lang="en-GB" altLang="it-IT" sz="2700" i="1" baseline="-25000">
                <a:solidFill>
                  <a:srgbClr val="FF3300"/>
                </a:solidFill>
                <a:latin typeface="Comic Sans MS" pitchFamily="64" charset="0"/>
              </a:rPr>
              <a:t>c</a:t>
            </a:r>
            <a:r>
              <a:rPr lang="en-GB" altLang="it-IT" sz="2700" i="1">
                <a:solidFill>
                  <a:srgbClr val="FF3300"/>
                </a:solidFill>
                <a:latin typeface="Comic Sans MS" pitchFamily="64" charset="0"/>
              </a:rPr>
              <a:t>  </a:t>
            </a:r>
            <a:r>
              <a:rPr lang="en-GB" altLang="it-IT" sz="2700">
                <a:solidFill>
                  <a:srgbClr val="000000"/>
                </a:solidFill>
                <a:latin typeface="Comic Sans MS" pitchFamily="64" charset="0"/>
              </a:rPr>
              <a:t>Qual è il throughput medio end to end?</a:t>
            </a:r>
            <a:endParaRPr lang="en-GB" altLang="it-IT" sz="2800">
              <a:solidFill>
                <a:srgbClr val="000000"/>
              </a:solidFill>
              <a:latin typeface="Comic Sans MS" pitchFamily="64" charset="0"/>
            </a:endParaRPr>
          </a:p>
        </p:txBody>
      </p:sp>
      <p:sp>
        <p:nvSpPr>
          <p:cNvPr id="13319" name="Line 4"/>
          <p:cNvSpPr>
            <a:spLocks noChangeShapeType="1"/>
          </p:cNvSpPr>
          <p:nvPr/>
        </p:nvSpPr>
        <p:spPr bwMode="auto">
          <a:xfrm>
            <a:off x="2112963" y="2741613"/>
            <a:ext cx="5811837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3320" name="Group 5"/>
          <p:cNvGrpSpPr>
            <a:grpSpLocks/>
          </p:cNvGrpSpPr>
          <p:nvPr/>
        </p:nvGrpSpPr>
        <p:grpSpPr bwMode="auto">
          <a:xfrm>
            <a:off x="4289425" y="2633663"/>
            <a:ext cx="969963" cy="280987"/>
            <a:chOff x="2702" y="1659"/>
            <a:chExt cx="611" cy="177"/>
          </a:xfrm>
        </p:grpSpPr>
        <p:sp>
          <p:nvSpPr>
            <p:cNvPr id="13393" name="Oval 6"/>
            <p:cNvSpPr>
              <a:spLocks noChangeArrowheads="1"/>
            </p:cNvSpPr>
            <p:nvPr/>
          </p:nvSpPr>
          <p:spPr bwMode="auto">
            <a:xfrm>
              <a:off x="2707" y="1738"/>
              <a:ext cx="607" cy="98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94" name="Line 7"/>
            <p:cNvSpPr>
              <a:spLocks noChangeShapeType="1"/>
            </p:cNvSpPr>
            <p:nvPr/>
          </p:nvSpPr>
          <p:spPr bwMode="auto">
            <a:xfrm>
              <a:off x="2707" y="1730"/>
              <a:ext cx="1" cy="6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5" name="Line 8"/>
            <p:cNvSpPr>
              <a:spLocks noChangeShapeType="1"/>
            </p:cNvSpPr>
            <p:nvPr/>
          </p:nvSpPr>
          <p:spPr bwMode="auto">
            <a:xfrm>
              <a:off x="3314" y="1730"/>
              <a:ext cx="1" cy="6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6" name="Rectangle 9"/>
            <p:cNvSpPr>
              <a:spLocks noChangeArrowheads="1"/>
            </p:cNvSpPr>
            <p:nvPr/>
          </p:nvSpPr>
          <p:spPr bwMode="auto">
            <a:xfrm>
              <a:off x="2707" y="1730"/>
              <a:ext cx="601" cy="60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97" name="Oval 10"/>
            <p:cNvSpPr>
              <a:spLocks noChangeArrowheads="1"/>
            </p:cNvSpPr>
            <p:nvPr/>
          </p:nvSpPr>
          <p:spPr bwMode="auto">
            <a:xfrm>
              <a:off x="2702" y="1659"/>
              <a:ext cx="606" cy="115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3398" name="Group 11"/>
            <p:cNvGrpSpPr>
              <a:grpSpLocks/>
            </p:cNvGrpSpPr>
            <p:nvPr/>
          </p:nvGrpSpPr>
          <p:grpSpPr bwMode="auto">
            <a:xfrm>
              <a:off x="2848" y="1684"/>
              <a:ext cx="299" cy="66"/>
              <a:chOff x="2848" y="1684"/>
              <a:chExt cx="299" cy="66"/>
            </a:xfrm>
          </p:grpSpPr>
          <p:sp>
            <p:nvSpPr>
              <p:cNvPr id="13403" name="Line 12"/>
              <p:cNvSpPr>
                <a:spLocks noChangeShapeType="1"/>
              </p:cNvSpPr>
              <p:nvPr/>
            </p:nvSpPr>
            <p:spPr bwMode="auto">
              <a:xfrm flipV="1">
                <a:off x="2848" y="1684"/>
                <a:ext cx="107" cy="3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4" name="Line 13"/>
              <p:cNvSpPr>
                <a:spLocks noChangeShapeType="1"/>
              </p:cNvSpPr>
              <p:nvPr/>
            </p:nvSpPr>
            <p:spPr bwMode="auto">
              <a:xfrm>
                <a:off x="3054" y="1751"/>
                <a:ext cx="94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5" name="Line 14"/>
              <p:cNvSpPr>
                <a:spLocks noChangeShapeType="1"/>
              </p:cNvSpPr>
              <p:nvPr/>
            </p:nvSpPr>
            <p:spPr bwMode="auto">
              <a:xfrm>
                <a:off x="2947" y="1686"/>
                <a:ext cx="112" cy="6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399" name="Group 15"/>
            <p:cNvGrpSpPr>
              <a:grpSpLocks/>
            </p:cNvGrpSpPr>
            <p:nvPr/>
          </p:nvGrpSpPr>
          <p:grpSpPr bwMode="auto">
            <a:xfrm>
              <a:off x="2848" y="1683"/>
              <a:ext cx="299" cy="66"/>
              <a:chOff x="2848" y="1683"/>
              <a:chExt cx="299" cy="66"/>
            </a:xfrm>
          </p:grpSpPr>
          <p:sp>
            <p:nvSpPr>
              <p:cNvPr id="13400" name="Line 16"/>
              <p:cNvSpPr>
                <a:spLocks noChangeShapeType="1"/>
              </p:cNvSpPr>
              <p:nvPr/>
            </p:nvSpPr>
            <p:spPr bwMode="auto">
              <a:xfrm>
                <a:off x="2848" y="1749"/>
                <a:ext cx="107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1" name="Line 17"/>
              <p:cNvSpPr>
                <a:spLocks noChangeShapeType="1"/>
              </p:cNvSpPr>
              <p:nvPr/>
            </p:nvSpPr>
            <p:spPr bwMode="auto">
              <a:xfrm>
                <a:off x="3054" y="1683"/>
                <a:ext cx="94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2" name="Line 18"/>
              <p:cNvSpPr>
                <a:spLocks noChangeShapeType="1"/>
              </p:cNvSpPr>
              <p:nvPr/>
            </p:nvSpPr>
            <p:spPr bwMode="auto">
              <a:xfrm flipV="1">
                <a:off x="2947" y="1682"/>
                <a:ext cx="112" cy="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13314" name="Object 19"/>
          <p:cNvGraphicFramePr>
            <a:graphicFrameLocks noChangeAspect="1"/>
          </p:cNvGraphicFramePr>
          <p:nvPr/>
        </p:nvGraphicFramePr>
        <p:xfrm>
          <a:off x="8104188" y="2454275"/>
          <a:ext cx="722312" cy="512763"/>
        </p:xfrm>
        <a:graphic>
          <a:graphicData uri="http://schemas.openxmlformats.org/presentationml/2006/ole">
            <p:oleObj spid="_x0000_s13314" r:id="rId4" imgW="1305000" imgH="1085760" progId="">
              <p:embed/>
            </p:oleObj>
          </a:graphicData>
        </a:graphic>
      </p:graphicFrame>
      <p:grpSp>
        <p:nvGrpSpPr>
          <p:cNvPr id="13321" name="Group 20"/>
          <p:cNvGrpSpPr>
            <a:grpSpLocks/>
          </p:cNvGrpSpPr>
          <p:nvPr/>
        </p:nvGrpSpPr>
        <p:grpSpPr bwMode="auto">
          <a:xfrm>
            <a:off x="1655763" y="2311400"/>
            <a:ext cx="342900" cy="652463"/>
            <a:chOff x="1043" y="1456"/>
            <a:chExt cx="216" cy="411"/>
          </a:xfrm>
        </p:grpSpPr>
        <p:sp>
          <p:nvSpPr>
            <p:cNvPr id="13385" name="AutoShape 21"/>
            <p:cNvSpPr>
              <a:spLocks noChangeArrowheads="1"/>
            </p:cNvSpPr>
            <p:nvPr/>
          </p:nvSpPr>
          <p:spPr bwMode="auto">
            <a:xfrm>
              <a:off x="1043" y="1773"/>
              <a:ext cx="217" cy="95"/>
            </a:xfrm>
            <a:prstGeom prst="parallelogram">
              <a:avLst>
                <a:gd name="adj" fmla="val 87995"/>
              </a:avLst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86" name="Rectangle 22"/>
            <p:cNvSpPr>
              <a:spLocks noChangeArrowheads="1"/>
            </p:cNvSpPr>
            <p:nvPr/>
          </p:nvSpPr>
          <p:spPr bwMode="auto">
            <a:xfrm>
              <a:off x="1153" y="1459"/>
              <a:ext cx="100" cy="317"/>
            </a:xfrm>
            <a:prstGeom prst="rect">
              <a:avLst/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87" name="Rectangle 23"/>
            <p:cNvSpPr>
              <a:spLocks noChangeArrowheads="1"/>
            </p:cNvSpPr>
            <p:nvPr/>
          </p:nvSpPr>
          <p:spPr bwMode="auto">
            <a:xfrm>
              <a:off x="1044" y="1549"/>
              <a:ext cx="137" cy="317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88" name="AutoShape 24"/>
            <p:cNvSpPr>
              <a:spLocks noChangeArrowheads="1"/>
            </p:cNvSpPr>
            <p:nvPr/>
          </p:nvSpPr>
          <p:spPr bwMode="auto">
            <a:xfrm>
              <a:off x="1043" y="1456"/>
              <a:ext cx="217" cy="95"/>
            </a:xfrm>
            <a:prstGeom prst="parallelogram">
              <a:avLst>
                <a:gd name="adj" fmla="val 87995"/>
              </a:avLst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89" name="Line 25"/>
            <p:cNvSpPr>
              <a:spLocks noChangeShapeType="1"/>
            </p:cNvSpPr>
            <p:nvPr/>
          </p:nvSpPr>
          <p:spPr bwMode="auto">
            <a:xfrm>
              <a:off x="1260" y="1463"/>
              <a:ext cx="1" cy="31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0" name="Line 26"/>
            <p:cNvSpPr>
              <a:spLocks noChangeShapeType="1"/>
            </p:cNvSpPr>
            <p:nvPr/>
          </p:nvSpPr>
          <p:spPr bwMode="auto">
            <a:xfrm flipH="1">
              <a:off x="1181" y="1773"/>
              <a:ext cx="80" cy="9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1" name="Rectangle 27"/>
            <p:cNvSpPr>
              <a:spLocks noChangeArrowheads="1"/>
            </p:cNvSpPr>
            <p:nvPr/>
          </p:nvSpPr>
          <p:spPr bwMode="auto">
            <a:xfrm>
              <a:off x="1062" y="1590"/>
              <a:ext cx="91" cy="183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92" name="Rectangle 28"/>
            <p:cNvSpPr>
              <a:spLocks noChangeArrowheads="1"/>
            </p:cNvSpPr>
            <p:nvPr/>
          </p:nvSpPr>
          <p:spPr bwMode="auto">
            <a:xfrm>
              <a:off x="1075" y="1646"/>
              <a:ext cx="69" cy="6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3322" name="AutoShape 29"/>
          <p:cNvSpPr>
            <a:spLocks noChangeArrowheads="1"/>
          </p:cNvSpPr>
          <p:nvPr/>
        </p:nvSpPr>
        <p:spPr bwMode="auto">
          <a:xfrm>
            <a:off x="1173163" y="2044700"/>
            <a:ext cx="412750" cy="455613"/>
          </a:xfrm>
          <a:prstGeom prst="can">
            <a:avLst>
              <a:gd name="adj" fmla="val 22317"/>
            </a:avLst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13323" name="Group 30"/>
          <p:cNvGrpSpPr>
            <a:grpSpLocks/>
          </p:cNvGrpSpPr>
          <p:nvPr/>
        </p:nvGrpSpPr>
        <p:grpSpPr bwMode="auto">
          <a:xfrm>
            <a:off x="2066925" y="2606675"/>
            <a:ext cx="2135188" cy="306388"/>
            <a:chOff x="1302" y="1642"/>
            <a:chExt cx="1345" cy="193"/>
          </a:xfrm>
        </p:grpSpPr>
        <p:sp>
          <p:nvSpPr>
            <p:cNvPr id="13381" name="Oval 31"/>
            <p:cNvSpPr>
              <a:spLocks noChangeArrowheads="1"/>
            </p:cNvSpPr>
            <p:nvPr/>
          </p:nvSpPr>
          <p:spPr bwMode="auto">
            <a:xfrm>
              <a:off x="2581" y="1644"/>
              <a:ext cx="67" cy="191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5000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82" name="Rectangle 32"/>
            <p:cNvSpPr>
              <a:spLocks noChangeArrowheads="1"/>
            </p:cNvSpPr>
            <p:nvPr/>
          </p:nvSpPr>
          <p:spPr bwMode="auto">
            <a:xfrm>
              <a:off x="1327" y="1644"/>
              <a:ext cx="1285" cy="19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5000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83" name="Oval 33"/>
            <p:cNvSpPr>
              <a:spLocks noChangeArrowheads="1"/>
            </p:cNvSpPr>
            <p:nvPr/>
          </p:nvSpPr>
          <p:spPr bwMode="auto">
            <a:xfrm>
              <a:off x="1302" y="1642"/>
              <a:ext cx="67" cy="192"/>
            </a:xfrm>
            <a:prstGeom prst="ellipse">
              <a:avLst/>
            </a:prstGeom>
            <a:solidFill>
              <a:srgbClr val="DDDDDD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84" name="Rectangle 34"/>
            <p:cNvSpPr>
              <a:spLocks noChangeArrowheads="1"/>
            </p:cNvSpPr>
            <p:nvPr/>
          </p:nvSpPr>
          <p:spPr bwMode="auto">
            <a:xfrm>
              <a:off x="2574" y="1648"/>
              <a:ext cx="42" cy="18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5000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3324" name="Text Box 35"/>
          <p:cNvSpPr txBox="1">
            <a:spLocks noChangeArrowheads="1"/>
          </p:cNvSpPr>
          <p:nvPr/>
        </p:nvSpPr>
        <p:spPr bwMode="auto">
          <a:xfrm>
            <a:off x="1855788" y="2562225"/>
            <a:ext cx="2586037" cy="446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  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s</a:t>
            </a:r>
            <a:r>
              <a:rPr lang="en-GB" altLang="it-IT" sz="2000" baseline="-2500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bit/sec</a:t>
            </a:r>
          </a:p>
        </p:txBody>
      </p:sp>
      <p:sp>
        <p:nvSpPr>
          <p:cNvPr id="13325" name="AutoShape 36"/>
          <p:cNvSpPr>
            <a:spLocks noChangeArrowheads="1"/>
          </p:cNvSpPr>
          <p:nvPr/>
        </p:nvSpPr>
        <p:spPr bwMode="auto">
          <a:xfrm flipV="1">
            <a:off x="1255713" y="2374900"/>
            <a:ext cx="895350" cy="565150"/>
          </a:xfrm>
          <a:custGeom>
            <a:avLst/>
            <a:gdLst>
              <a:gd name="T0" fmla="*/ 625916 w 21600"/>
              <a:gd name="T1" fmla="*/ 0 h 21600"/>
              <a:gd name="T2" fmla="*/ 625916 w 21600"/>
              <a:gd name="T3" fmla="*/ 318106 h 21600"/>
              <a:gd name="T4" fmla="*/ 134717 w 21600"/>
              <a:gd name="T5" fmla="*/ 565150 h 21600"/>
              <a:gd name="T6" fmla="*/ 895350 w 21600"/>
              <a:gd name="T7" fmla="*/ 15905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00 h 21600"/>
              <a:gd name="T14" fmla="*/ 18201 w 21600"/>
              <a:gd name="T15" fmla="*/ 925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00" y="0"/>
                </a:lnTo>
                <a:lnTo>
                  <a:pt x="15100" y="2900"/>
                </a:lnTo>
                <a:lnTo>
                  <a:pt x="12427" y="2900"/>
                </a:lnTo>
                <a:cubicBezTo>
                  <a:pt x="5564" y="2900"/>
                  <a:pt x="0" y="7045"/>
                  <a:pt x="0" y="12158"/>
                </a:cubicBezTo>
                <a:lnTo>
                  <a:pt x="0" y="21600"/>
                </a:lnTo>
                <a:lnTo>
                  <a:pt x="6499" y="21600"/>
                </a:lnTo>
                <a:lnTo>
                  <a:pt x="6499" y="12158"/>
                </a:lnTo>
                <a:cubicBezTo>
                  <a:pt x="6499" y="10556"/>
                  <a:pt x="9153" y="9258"/>
                  <a:pt x="12427" y="9258"/>
                </a:cubicBezTo>
                <a:lnTo>
                  <a:pt x="15100" y="9258"/>
                </a:lnTo>
                <a:lnTo>
                  <a:pt x="15100" y="12158"/>
                </a:lnTo>
                <a:close/>
              </a:path>
            </a:pathLst>
          </a:cu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6" name="AutoShape 37"/>
          <p:cNvSpPr>
            <a:spLocks noChangeArrowheads="1"/>
          </p:cNvSpPr>
          <p:nvPr/>
        </p:nvSpPr>
        <p:spPr bwMode="auto">
          <a:xfrm>
            <a:off x="7489825" y="2581275"/>
            <a:ext cx="817563" cy="379413"/>
          </a:xfrm>
          <a:prstGeom prst="rightArrow">
            <a:avLst>
              <a:gd name="adj1" fmla="val 50000"/>
              <a:gd name="adj2" fmla="val 53870"/>
            </a:avLst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13327" name="Group 38"/>
          <p:cNvGrpSpPr>
            <a:grpSpLocks/>
          </p:cNvGrpSpPr>
          <p:nvPr/>
        </p:nvGrpSpPr>
        <p:grpSpPr bwMode="auto">
          <a:xfrm>
            <a:off x="5440363" y="2473325"/>
            <a:ext cx="2790825" cy="568325"/>
            <a:chOff x="3427" y="1558"/>
            <a:chExt cx="1758" cy="358"/>
          </a:xfrm>
        </p:grpSpPr>
        <p:grpSp>
          <p:nvGrpSpPr>
            <p:cNvPr id="13375" name="Group 39"/>
            <p:cNvGrpSpPr>
              <a:grpSpLocks/>
            </p:cNvGrpSpPr>
            <p:nvPr/>
          </p:nvGrpSpPr>
          <p:grpSpPr bwMode="auto">
            <a:xfrm>
              <a:off x="3427" y="1558"/>
              <a:ext cx="1622" cy="358"/>
              <a:chOff x="3427" y="1558"/>
              <a:chExt cx="1622" cy="358"/>
            </a:xfrm>
          </p:grpSpPr>
          <p:sp>
            <p:nvSpPr>
              <p:cNvPr id="13377" name="Oval 40"/>
              <p:cNvSpPr>
                <a:spLocks noChangeArrowheads="1"/>
              </p:cNvSpPr>
              <p:nvPr/>
            </p:nvSpPr>
            <p:spPr bwMode="auto">
              <a:xfrm>
                <a:off x="4970" y="1562"/>
                <a:ext cx="81" cy="354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78" name="Rectangle 41"/>
              <p:cNvSpPr>
                <a:spLocks noChangeArrowheads="1"/>
              </p:cNvSpPr>
              <p:nvPr/>
            </p:nvSpPr>
            <p:spPr bwMode="auto">
              <a:xfrm>
                <a:off x="3457" y="1562"/>
                <a:ext cx="1550" cy="35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79" name="Oval 42"/>
              <p:cNvSpPr>
                <a:spLocks noChangeArrowheads="1"/>
              </p:cNvSpPr>
              <p:nvPr/>
            </p:nvSpPr>
            <p:spPr bwMode="auto">
              <a:xfrm>
                <a:off x="3427" y="1558"/>
                <a:ext cx="81" cy="355"/>
              </a:xfrm>
              <a:prstGeom prst="ellipse">
                <a:avLst/>
              </a:prstGeom>
              <a:solidFill>
                <a:srgbClr val="DDDDD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80" name="Rectangle 43"/>
              <p:cNvSpPr>
                <a:spLocks noChangeArrowheads="1"/>
              </p:cNvSpPr>
              <p:nvPr/>
            </p:nvSpPr>
            <p:spPr bwMode="auto">
              <a:xfrm>
                <a:off x="4962" y="1569"/>
                <a:ext cx="51" cy="34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3376" name="Text Box 44"/>
            <p:cNvSpPr txBox="1">
              <a:spLocks noChangeArrowheads="1"/>
            </p:cNvSpPr>
            <p:nvPr/>
          </p:nvSpPr>
          <p:spPr bwMode="auto">
            <a:xfrm>
              <a:off x="3474" y="1623"/>
              <a:ext cx="1711" cy="2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R</a:t>
              </a:r>
              <a:r>
                <a:rPr lang="en-GB" altLang="it-IT" sz="2800" baseline="-25000">
                  <a:solidFill>
                    <a:srgbClr val="000000"/>
                  </a:solidFill>
                  <a:latin typeface="Comic Sans MS" pitchFamily="64" charset="0"/>
                </a:rPr>
                <a:t>c</a:t>
              </a:r>
              <a:r>
                <a:rPr lang="en-GB" altLang="it-IT" sz="2000" baseline="-25000">
                  <a:solidFill>
                    <a:srgbClr val="000000"/>
                  </a:solidFill>
                  <a:latin typeface="Comic Sans MS" pitchFamily="64" charset="0"/>
                </a:rPr>
                <a:t> </a:t>
              </a: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bit/sec</a:t>
              </a:r>
            </a:p>
          </p:txBody>
        </p:sp>
      </p:grpSp>
      <p:sp>
        <p:nvSpPr>
          <p:cNvPr id="13328" name="AutoShape 45"/>
          <p:cNvSpPr>
            <a:spLocks noChangeArrowheads="1"/>
          </p:cNvSpPr>
          <p:nvPr/>
        </p:nvSpPr>
        <p:spPr bwMode="auto">
          <a:xfrm>
            <a:off x="4198938" y="2574925"/>
            <a:ext cx="1365250" cy="381000"/>
          </a:xfrm>
          <a:prstGeom prst="rightArrow">
            <a:avLst>
              <a:gd name="adj1" fmla="val 50000"/>
              <a:gd name="adj2" fmla="val 89583"/>
            </a:avLst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13329" name="Group 46"/>
          <p:cNvGrpSpPr>
            <a:grpSpLocks/>
          </p:cNvGrpSpPr>
          <p:nvPr/>
        </p:nvGrpSpPr>
        <p:grpSpPr bwMode="auto">
          <a:xfrm>
            <a:off x="555625" y="3341688"/>
            <a:ext cx="8307388" cy="1560512"/>
            <a:chOff x="350" y="2105"/>
            <a:chExt cx="5233" cy="983"/>
          </a:xfrm>
        </p:grpSpPr>
        <p:sp>
          <p:nvSpPr>
            <p:cNvPr id="13334" name="Rectangle 47"/>
            <p:cNvSpPr>
              <a:spLocks noChangeArrowheads="1"/>
            </p:cNvSpPr>
            <p:nvPr/>
          </p:nvSpPr>
          <p:spPr bwMode="auto">
            <a:xfrm>
              <a:off x="350" y="2105"/>
              <a:ext cx="5079" cy="34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 marL="341313" indent="-341313">
                <a:spcBef>
                  <a:spcPts val="700"/>
                </a:spcBef>
                <a:buClr>
                  <a:srgbClr val="3333CC"/>
                </a:buClr>
                <a:buSzPct val="85000"/>
                <a:buFont typeface="Wingdings" pitchFamily="64" charset="2"/>
                <a:buChar char=""/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</a:pPr>
              <a:r>
                <a:rPr lang="en-GB" altLang="it-IT" sz="2800" i="1">
                  <a:solidFill>
                    <a:srgbClr val="FF3300"/>
                  </a:solidFill>
                  <a:latin typeface="Comic Sans MS" pitchFamily="64" charset="0"/>
                </a:rPr>
                <a:t>R</a:t>
              </a:r>
              <a:r>
                <a:rPr lang="en-GB" altLang="it-IT" sz="2800" i="1" baseline="-25000">
                  <a:solidFill>
                    <a:srgbClr val="FF3300"/>
                  </a:solidFill>
                  <a:latin typeface="Comic Sans MS" pitchFamily="64" charset="0"/>
                </a:rPr>
                <a:t>s</a:t>
              </a:r>
              <a:r>
                <a:rPr lang="en-GB" altLang="it-IT" sz="2800" i="1">
                  <a:solidFill>
                    <a:srgbClr val="FF3300"/>
                  </a:solidFill>
                  <a:latin typeface="Comic Sans MS" pitchFamily="64" charset="0"/>
                </a:rPr>
                <a:t> &gt; R</a:t>
              </a:r>
              <a:r>
                <a:rPr lang="en-GB" altLang="it-IT" sz="2800" i="1" baseline="-25000">
                  <a:solidFill>
                    <a:srgbClr val="FF3300"/>
                  </a:solidFill>
                  <a:latin typeface="Comic Sans MS" pitchFamily="64" charset="0"/>
                </a:rPr>
                <a:t>c</a:t>
              </a:r>
              <a:r>
                <a:rPr lang="en-GB" altLang="it-IT" sz="2800" i="1">
                  <a:solidFill>
                    <a:srgbClr val="FF3300"/>
                  </a:solidFill>
                  <a:latin typeface="Comic Sans MS" pitchFamily="64" charset="0"/>
                </a:rPr>
                <a:t> </a:t>
              </a:r>
              <a:r>
                <a:rPr lang="en-GB" altLang="it-IT" sz="2700">
                  <a:solidFill>
                    <a:srgbClr val="000000"/>
                  </a:solidFill>
                  <a:latin typeface="Comic Sans MS" pitchFamily="64" charset="0"/>
                </a:rPr>
                <a:t>Qual è il throughput medio end to end?</a:t>
              </a:r>
            </a:p>
            <a:p>
              <a:pPr marL="341313" indent="-341313">
                <a:spcBef>
                  <a:spcPts val="700"/>
                </a:spcBef>
                <a:buClr>
                  <a:srgbClr val="3333CC"/>
                </a:buClr>
                <a:buSzPct val="85000"/>
                <a:buFont typeface="Wingdings" pitchFamily="64" charset="2"/>
                <a:buChar char=""/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</a:pPr>
              <a:endParaRPr lang="en-GB" altLang="it-IT" sz="2300">
                <a:solidFill>
                  <a:srgbClr val="000000"/>
                </a:solidFill>
              </a:endParaRPr>
            </a:p>
          </p:txBody>
        </p:sp>
        <p:sp>
          <p:nvSpPr>
            <p:cNvPr id="13335" name="Line 48"/>
            <p:cNvSpPr>
              <a:spLocks noChangeShapeType="1"/>
            </p:cNvSpPr>
            <p:nvPr/>
          </p:nvSpPr>
          <p:spPr bwMode="auto">
            <a:xfrm>
              <a:off x="1354" y="2920"/>
              <a:ext cx="366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336" name="Group 49"/>
            <p:cNvGrpSpPr>
              <a:grpSpLocks/>
            </p:cNvGrpSpPr>
            <p:nvPr/>
          </p:nvGrpSpPr>
          <p:grpSpPr bwMode="auto">
            <a:xfrm>
              <a:off x="2725" y="2852"/>
              <a:ext cx="611" cy="177"/>
              <a:chOff x="2725" y="2852"/>
              <a:chExt cx="611" cy="177"/>
            </a:xfrm>
          </p:grpSpPr>
          <p:sp>
            <p:nvSpPr>
              <p:cNvPr id="13362" name="Oval 50"/>
              <p:cNvSpPr>
                <a:spLocks noChangeArrowheads="1"/>
              </p:cNvSpPr>
              <p:nvPr/>
            </p:nvSpPr>
            <p:spPr bwMode="auto">
              <a:xfrm>
                <a:off x="2730" y="2931"/>
                <a:ext cx="607" cy="98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auto">
              <a:xfrm>
                <a:off x="2730" y="2923"/>
                <a:ext cx="1" cy="6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auto">
              <a:xfrm>
                <a:off x="3337" y="2923"/>
                <a:ext cx="1" cy="6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65" name="Rectangle 53"/>
              <p:cNvSpPr>
                <a:spLocks noChangeArrowheads="1"/>
              </p:cNvSpPr>
              <p:nvPr/>
            </p:nvSpPr>
            <p:spPr bwMode="auto">
              <a:xfrm>
                <a:off x="2730" y="2923"/>
                <a:ext cx="601" cy="6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66" name="Oval 54"/>
              <p:cNvSpPr>
                <a:spLocks noChangeArrowheads="1"/>
              </p:cNvSpPr>
              <p:nvPr/>
            </p:nvSpPr>
            <p:spPr bwMode="auto">
              <a:xfrm>
                <a:off x="2725" y="2852"/>
                <a:ext cx="606" cy="11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3367" name="Group 55"/>
              <p:cNvGrpSpPr>
                <a:grpSpLocks/>
              </p:cNvGrpSpPr>
              <p:nvPr/>
            </p:nvGrpSpPr>
            <p:grpSpPr bwMode="auto">
              <a:xfrm>
                <a:off x="2871" y="2877"/>
                <a:ext cx="299" cy="66"/>
                <a:chOff x="2871" y="2877"/>
                <a:chExt cx="299" cy="66"/>
              </a:xfrm>
            </p:grpSpPr>
            <p:sp>
              <p:nvSpPr>
                <p:cNvPr id="13372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2871" y="2877"/>
                  <a:ext cx="107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73" name="Line 57"/>
                <p:cNvSpPr>
                  <a:spLocks noChangeShapeType="1"/>
                </p:cNvSpPr>
                <p:nvPr/>
              </p:nvSpPr>
              <p:spPr bwMode="auto">
                <a:xfrm>
                  <a:off x="3077" y="2944"/>
                  <a:ext cx="9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74" name="Line 58"/>
                <p:cNvSpPr>
                  <a:spLocks noChangeShapeType="1"/>
                </p:cNvSpPr>
                <p:nvPr/>
              </p:nvSpPr>
              <p:spPr bwMode="auto">
                <a:xfrm>
                  <a:off x="2970" y="2879"/>
                  <a:ext cx="112" cy="6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368" name="Group 59"/>
              <p:cNvGrpSpPr>
                <a:grpSpLocks/>
              </p:cNvGrpSpPr>
              <p:nvPr/>
            </p:nvGrpSpPr>
            <p:grpSpPr bwMode="auto">
              <a:xfrm>
                <a:off x="2871" y="2876"/>
                <a:ext cx="299" cy="66"/>
                <a:chOff x="2871" y="2876"/>
                <a:chExt cx="299" cy="66"/>
              </a:xfrm>
            </p:grpSpPr>
            <p:sp>
              <p:nvSpPr>
                <p:cNvPr id="13369" name="Line 60"/>
                <p:cNvSpPr>
                  <a:spLocks noChangeShapeType="1"/>
                </p:cNvSpPr>
                <p:nvPr/>
              </p:nvSpPr>
              <p:spPr bwMode="auto">
                <a:xfrm>
                  <a:off x="2871" y="2942"/>
                  <a:ext cx="107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70" name="Line 61"/>
                <p:cNvSpPr>
                  <a:spLocks noChangeShapeType="1"/>
                </p:cNvSpPr>
                <p:nvPr/>
              </p:nvSpPr>
              <p:spPr bwMode="auto">
                <a:xfrm>
                  <a:off x="3077" y="2876"/>
                  <a:ext cx="9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71" name="Line 62"/>
                <p:cNvSpPr>
                  <a:spLocks noChangeShapeType="1"/>
                </p:cNvSpPr>
                <p:nvPr/>
              </p:nvSpPr>
              <p:spPr bwMode="auto">
                <a:xfrm flipV="1">
                  <a:off x="2970" y="2875"/>
                  <a:ext cx="112" cy="68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aphicFrame>
          <p:nvGraphicFramePr>
            <p:cNvPr id="13315" name="Object 63"/>
            <p:cNvGraphicFramePr>
              <a:graphicFrameLocks noChangeAspect="1"/>
            </p:cNvGraphicFramePr>
            <p:nvPr/>
          </p:nvGraphicFramePr>
          <p:xfrm>
            <a:off x="5128" y="2739"/>
            <a:ext cx="455" cy="323"/>
          </p:xfrm>
          <a:graphic>
            <a:graphicData uri="http://schemas.openxmlformats.org/presentationml/2006/ole">
              <p:oleObj spid="_x0000_s13315" r:id="rId5" imgW="1305000" imgH="1085760" progId="">
                <p:embed/>
              </p:oleObj>
            </a:graphicData>
          </a:graphic>
        </p:graphicFrame>
        <p:grpSp>
          <p:nvGrpSpPr>
            <p:cNvPr id="13337" name="Group 64"/>
            <p:cNvGrpSpPr>
              <a:grpSpLocks/>
            </p:cNvGrpSpPr>
            <p:nvPr/>
          </p:nvGrpSpPr>
          <p:grpSpPr bwMode="auto">
            <a:xfrm>
              <a:off x="1066" y="2649"/>
              <a:ext cx="216" cy="412"/>
              <a:chOff x="1066" y="2649"/>
              <a:chExt cx="216" cy="412"/>
            </a:xfrm>
          </p:grpSpPr>
          <p:sp>
            <p:nvSpPr>
              <p:cNvPr id="13354" name="AutoShape 65"/>
              <p:cNvSpPr>
                <a:spLocks noChangeArrowheads="1"/>
              </p:cNvSpPr>
              <p:nvPr/>
            </p:nvSpPr>
            <p:spPr bwMode="auto">
              <a:xfrm>
                <a:off x="1066" y="2966"/>
                <a:ext cx="217" cy="95"/>
              </a:xfrm>
              <a:prstGeom prst="parallelogram">
                <a:avLst>
                  <a:gd name="adj" fmla="val 87995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55" name="Rectangle 66"/>
              <p:cNvSpPr>
                <a:spLocks noChangeArrowheads="1"/>
              </p:cNvSpPr>
              <p:nvPr/>
            </p:nvSpPr>
            <p:spPr bwMode="auto">
              <a:xfrm>
                <a:off x="1176" y="2652"/>
                <a:ext cx="100" cy="317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56" name="Rectangle 67"/>
              <p:cNvSpPr>
                <a:spLocks noChangeArrowheads="1"/>
              </p:cNvSpPr>
              <p:nvPr/>
            </p:nvSpPr>
            <p:spPr bwMode="auto">
              <a:xfrm>
                <a:off x="1067" y="2741"/>
                <a:ext cx="137" cy="317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57" name="AutoShape 68"/>
              <p:cNvSpPr>
                <a:spLocks noChangeArrowheads="1"/>
              </p:cNvSpPr>
              <p:nvPr/>
            </p:nvSpPr>
            <p:spPr bwMode="auto">
              <a:xfrm>
                <a:off x="1066" y="2649"/>
                <a:ext cx="217" cy="95"/>
              </a:xfrm>
              <a:prstGeom prst="parallelogram">
                <a:avLst>
                  <a:gd name="adj" fmla="val 87995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58" name="Line 69"/>
              <p:cNvSpPr>
                <a:spLocks noChangeShapeType="1"/>
              </p:cNvSpPr>
              <p:nvPr/>
            </p:nvSpPr>
            <p:spPr bwMode="auto">
              <a:xfrm>
                <a:off x="1283" y="2655"/>
                <a:ext cx="1" cy="31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59" name="Line 70"/>
              <p:cNvSpPr>
                <a:spLocks noChangeShapeType="1"/>
              </p:cNvSpPr>
              <p:nvPr/>
            </p:nvSpPr>
            <p:spPr bwMode="auto">
              <a:xfrm flipH="1">
                <a:off x="1204" y="2966"/>
                <a:ext cx="80" cy="9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60" name="Rectangle 71"/>
              <p:cNvSpPr>
                <a:spLocks noChangeArrowheads="1"/>
              </p:cNvSpPr>
              <p:nvPr/>
            </p:nvSpPr>
            <p:spPr bwMode="auto">
              <a:xfrm>
                <a:off x="1085" y="2783"/>
                <a:ext cx="91" cy="183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61" name="Rectangle 72"/>
              <p:cNvSpPr>
                <a:spLocks noChangeArrowheads="1"/>
              </p:cNvSpPr>
              <p:nvPr/>
            </p:nvSpPr>
            <p:spPr bwMode="auto">
              <a:xfrm>
                <a:off x="1098" y="2839"/>
                <a:ext cx="69" cy="6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3338" name="AutoShape 73"/>
            <p:cNvSpPr>
              <a:spLocks noChangeArrowheads="1"/>
            </p:cNvSpPr>
            <p:nvPr/>
          </p:nvSpPr>
          <p:spPr bwMode="auto">
            <a:xfrm>
              <a:off x="762" y="2481"/>
              <a:ext cx="260" cy="287"/>
            </a:xfrm>
            <a:prstGeom prst="can">
              <a:avLst>
                <a:gd name="adj" fmla="val 22317"/>
              </a:avLst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39" name="AutoShape 74"/>
            <p:cNvSpPr>
              <a:spLocks noChangeArrowheads="1"/>
            </p:cNvSpPr>
            <p:nvPr/>
          </p:nvSpPr>
          <p:spPr bwMode="auto">
            <a:xfrm>
              <a:off x="4741" y="2819"/>
              <a:ext cx="515" cy="239"/>
            </a:xfrm>
            <a:prstGeom prst="rightArrow">
              <a:avLst>
                <a:gd name="adj1" fmla="val 50000"/>
                <a:gd name="adj2" fmla="val 53870"/>
              </a:avLst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3340" name="Group 75"/>
            <p:cNvGrpSpPr>
              <a:grpSpLocks/>
            </p:cNvGrpSpPr>
            <p:nvPr/>
          </p:nvGrpSpPr>
          <p:grpSpPr bwMode="auto">
            <a:xfrm>
              <a:off x="1328" y="2714"/>
              <a:ext cx="1346" cy="358"/>
              <a:chOff x="1328" y="2714"/>
              <a:chExt cx="1346" cy="358"/>
            </a:xfrm>
          </p:grpSpPr>
          <p:sp>
            <p:nvSpPr>
              <p:cNvPr id="13350" name="Oval 76"/>
              <p:cNvSpPr>
                <a:spLocks noChangeArrowheads="1"/>
              </p:cNvSpPr>
              <p:nvPr/>
            </p:nvSpPr>
            <p:spPr bwMode="auto">
              <a:xfrm>
                <a:off x="2608" y="2718"/>
                <a:ext cx="67" cy="354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51" name="Rectangle 77"/>
              <p:cNvSpPr>
                <a:spLocks noChangeArrowheads="1"/>
              </p:cNvSpPr>
              <p:nvPr/>
            </p:nvSpPr>
            <p:spPr bwMode="auto">
              <a:xfrm>
                <a:off x="1353" y="2718"/>
                <a:ext cx="1286" cy="35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52" name="Oval 78"/>
              <p:cNvSpPr>
                <a:spLocks noChangeArrowheads="1"/>
              </p:cNvSpPr>
              <p:nvPr/>
            </p:nvSpPr>
            <p:spPr bwMode="auto">
              <a:xfrm>
                <a:off x="1328" y="2714"/>
                <a:ext cx="67" cy="355"/>
              </a:xfrm>
              <a:prstGeom prst="ellipse">
                <a:avLst/>
              </a:prstGeom>
              <a:solidFill>
                <a:srgbClr val="DDDDD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53" name="Rectangle 79"/>
              <p:cNvSpPr>
                <a:spLocks noChangeArrowheads="1"/>
              </p:cNvSpPr>
              <p:nvPr/>
            </p:nvSpPr>
            <p:spPr bwMode="auto">
              <a:xfrm>
                <a:off x="2601" y="2725"/>
                <a:ext cx="43" cy="34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3341" name="Text Box 80"/>
            <p:cNvSpPr txBox="1">
              <a:spLocks noChangeArrowheads="1"/>
            </p:cNvSpPr>
            <p:nvPr/>
          </p:nvSpPr>
          <p:spPr bwMode="auto">
            <a:xfrm>
              <a:off x="1313" y="2788"/>
              <a:ext cx="1419" cy="2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R</a:t>
              </a:r>
              <a:r>
                <a:rPr lang="en-GB" altLang="it-IT" sz="2800" baseline="-25000">
                  <a:solidFill>
                    <a:srgbClr val="000000"/>
                  </a:solidFill>
                  <a:latin typeface="Comic Sans MS" pitchFamily="64" charset="0"/>
                </a:rPr>
                <a:t>s</a:t>
              </a:r>
              <a:r>
                <a:rPr lang="en-GB" altLang="it-IT" sz="2000" baseline="-25000">
                  <a:solidFill>
                    <a:srgbClr val="000000"/>
                  </a:solidFill>
                  <a:latin typeface="Comic Sans MS" pitchFamily="64" charset="0"/>
                </a:rPr>
                <a:t> </a:t>
              </a: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bit/sec</a:t>
              </a:r>
            </a:p>
          </p:txBody>
        </p:sp>
        <p:grpSp>
          <p:nvGrpSpPr>
            <p:cNvPr id="13342" name="Group 81"/>
            <p:cNvGrpSpPr>
              <a:grpSpLocks/>
            </p:cNvGrpSpPr>
            <p:nvPr/>
          </p:nvGrpSpPr>
          <p:grpSpPr bwMode="auto">
            <a:xfrm>
              <a:off x="3419" y="2835"/>
              <a:ext cx="1620" cy="193"/>
              <a:chOff x="3419" y="2835"/>
              <a:chExt cx="1620" cy="193"/>
            </a:xfrm>
          </p:grpSpPr>
          <p:sp>
            <p:nvSpPr>
              <p:cNvPr id="13346" name="Oval 82"/>
              <p:cNvSpPr>
                <a:spLocks noChangeArrowheads="1"/>
              </p:cNvSpPr>
              <p:nvPr/>
            </p:nvSpPr>
            <p:spPr bwMode="auto">
              <a:xfrm>
                <a:off x="4959" y="2837"/>
                <a:ext cx="81" cy="191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47" name="Rectangle 83"/>
              <p:cNvSpPr>
                <a:spLocks noChangeArrowheads="1"/>
              </p:cNvSpPr>
              <p:nvPr/>
            </p:nvSpPr>
            <p:spPr bwMode="auto">
              <a:xfrm>
                <a:off x="3449" y="2837"/>
                <a:ext cx="1547" cy="191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48" name="Oval 84"/>
              <p:cNvSpPr>
                <a:spLocks noChangeArrowheads="1"/>
              </p:cNvSpPr>
              <p:nvPr/>
            </p:nvSpPr>
            <p:spPr bwMode="auto">
              <a:xfrm>
                <a:off x="3419" y="2835"/>
                <a:ext cx="81" cy="192"/>
              </a:xfrm>
              <a:prstGeom prst="ellipse">
                <a:avLst/>
              </a:prstGeom>
              <a:solidFill>
                <a:srgbClr val="DDDDD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3349" name="Rectangle 85"/>
              <p:cNvSpPr>
                <a:spLocks noChangeArrowheads="1"/>
              </p:cNvSpPr>
              <p:nvPr/>
            </p:nvSpPr>
            <p:spPr bwMode="auto">
              <a:xfrm>
                <a:off x="4951" y="2841"/>
                <a:ext cx="51" cy="186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B2B2B2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3343" name="Text Box 86"/>
            <p:cNvSpPr txBox="1">
              <a:spLocks noChangeArrowheads="1"/>
            </p:cNvSpPr>
            <p:nvPr/>
          </p:nvSpPr>
          <p:spPr bwMode="auto">
            <a:xfrm>
              <a:off x="3475" y="2807"/>
              <a:ext cx="1629" cy="2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  R</a:t>
              </a:r>
              <a:r>
                <a:rPr lang="en-GB" altLang="it-IT" sz="2800" baseline="-25000">
                  <a:solidFill>
                    <a:srgbClr val="000000"/>
                  </a:solidFill>
                  <a:latin typeface="Comic Sans MS" pitchFamily="64" charset="0"/>
                </a:rPr>
                <a:t>c</a:t>
              </a:r>
              <a:r>
                <a:rPr lang="en-GB" altLang="it-IT" sz="2000" baseline="-25000">
                  <a:solidFill>
                    <a:srgbClr val="000000"/>
                  </a:solidFill>
                  <a:latin typeface="Comic Sans MS" pitchFamily="64" charset="0"/>
                </a:rPr>
                <a:t> </a:t>
              </a: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bit/sec</a:t>
              </a:r>
            </a:p>
          </p:txBody>
        </p:sp>
        <p:sp>
          <p:nvSpPr>
            <p:cNvPr id="13344" name="AutoShape 87"/>
            <p:cNvSpPr>
              <a:spLocks noChangeArrowheads="1"/>
            </p:cNvSpPr>
            <p:nvPr/>
          </p:nvSpPr>
          <p:spPr bwMode="auto">
            <a:xfrm>
              <a:off x="2668" y="2815"/>
              <a:ext cx="860" cy="240"/>
            </a:xfrm>
            <a:prstGeom prst="rightArrow">
              <a:avLst>
                <a:gd name="adj1" fmla="val 50000"/>
                <a:gd name="adj2" fmla="val 89583"/>
              </a:avLst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45" name="AutoShape 88"/>
            <p:cNvSpPr>
              <a:spLocks noChangeArrowheads="1"/>
            </p:cNvSpPr>
            <p:nvPr/>
          </p:nvSpPr>
          <p:spPr bwMode="auto">
            <a:xfrm flipV="1">
              <a:off x="814" y="2689"/>
              <a:ext cx="564" cy="356"/>
            </a:xfrm>
            <a:custGeom>
              <a:avLst/>
              <a:gdLst>
                <a:gd name="T0" fmla="*/ 394 w 21600"/>
                <a:gd name="T1" fmla="*/ 0 h 21600"/>
                <a:gd name="T2" fmla="*/ 394 w 21600"/>
                <a:gd name="T3" fmla="*/ 200 h 21600"/>
                <a:gd name="T4" fmla="*/ 85 w 21600"/>
                <a:gd name="T5" fmla="*/ 356 h 21600"/>
                <a:gd name="T6" fmla="*/ 564 w 21600"/>
                <a:gd name="T7" fmla="*/ 100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09 w 21600"/>
                <a:gd name="T13" fmla="*/ 2912 h 21600"/>
                <a:gd name="T14" fmla="*/ 18191 w 21600"/>
                <a:gd name="T15" fmla="*/ 92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00" y="0"/>
                  </a:lnTo>
                  <a:lnTo>
                    <a:pt x="15100" y="2900"/>
                  </a:lnTo>
                  <a:lnTo>
                    <a:pt x="12427" y="2900"/>
                  </a:lnTo>
                  <a:cubicBezTo>
                    <a:pt x="5564" y="2900"/>
                    <a:pt x="0" y="7045"/>
                    <a:pt x="0" y="12158"/>
                  </a:cubicBezTo>
                  <a:lnTo>
                    <a:pt x="0" y="21600"/>
                  </a:lnTo>
                  <a:lnTo>
                    <a:pt x="6499" y="21600"/>
                  </a:lnTo>
                  <a:lnTo>
                    <a:pt x="6499" y="12158"/>
                  </a:lnTo>
                  <a:cubicBezTo>
                    <a:pt x="6499" y="10556"/>
                    <a:pt x="9153" y="9258"/>
                    <a:pt x="12427" y="9258"/>
                  </a:cubicBezTo>
                  <a:lnTo>
                    <a:pt x="15100" y="9258"/>
                  </a:lnTo>
                  <a:lnTo>
                    <a:pt x="15100" y="12158"/>
                  </a:lnTo>
                  <a:close/>
                </a:path>
              </a:pathLst>
            </a:cu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330" name="Group 89"/>
          <p:cNvGrpSpPr>
            <a:grpSpLocks/>
          </p:cNvGrpSpPr>
          <p:nvPr/>
        </p:nvGrpSpPr>
        <p:grpSpPr bwMode="auto">
          <a:xfrm>
            <a:off x="203200" y="5191125"/>
            <a:ext cx="8607425" cy="1300163"/>
            <a:chOff x="128" y="3270"/>
            <a:chExt cx="5422" cy="819"/>
          </a:xfrm>
        </p:grpSpPr>
        <p:sp>
          <p:nvSpPr>
            <p:cNvPr id="13331" name="Rectangle 90"/>
            <p:cNvSpPr>
              <a:spLocks noChangeArrowheads="1"/>
            </p:cNvSpPr>
            <p:nvPr/>
          </p:nvSpPr>
          <p:spPr bwMode="auto">
            <a:xfrm>
              <a:off x="128" y="3393"/>
              <a:ext cx="5403" cy="640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332" name="Text Box 91"/>
            <p:cNvSpPr txBox="1">
              <a:spLocks noChangeArrowheads="1"/>
            </p:cNvSpPr>
            <p:nvPr/>
          </p:nvSpPr>
          <p:spPr bwMode="auto">
            <a:xfrm>
              <a:off x="208" y="3585"/>
              <a:ext cx="5342" cy="5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Collegamento su un percorso punto-punto che vincola un throughput end to end</a:t>
              </a:r>
              <a:endParaRPr lang="en-GB" altLang="it-IT">
                <a:solidFill>
                  <a:srgbClr val="000000"/>
                </a:solidFill>
                <a:latin typeface="Comic Sans MS" pitchFamily="64" charset="0"/>
              </a:endParaRPr>
            </a:p>
          </p:txBody>
        </p:sp>
        <p:sp>
          <p:nvSpPr>
            <p:cNvPr id="13333" name="Text Box 92"/>
            <p:cNvSpPr txBox="1">
              <a:spLocks noChangeArrowheads="1"/>
            </p:cNvSpPr>
            <p:nvPr/>
          </p:nvSpPr>
          <p:spPr bwMode="auto">
            <a:xfrm>
              <a:off x="322" y="3270"/>
              <a:ext cx="1712" cy="32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Clr>
                  <a:srgbClr val="FF3300"/>
                </a:buCl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i="1">
                  <a:solidFill>
                    <a:srgbClr val="FF3300"/>
                  </a:solidFill>
                  <a:latin typeface="Comic Sans MS" pitchFamily="64" charset="0"/>
                </a:rPr>
                <a:t>Collo di bottiglia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D4AB9450-039F-489B-AE4D-59902CA2EF13}" type="slidenum">
              <a:rPr lang="en-GB" altLang="it-IT"/>
              <a:pPr/>
              <a:t>56</a:t>
            </a:fld>
            <a:endParaRPr lang="en-GB" altLang="it-IT"/>
          </a:p>
        </p:txBody>
      </p:sp>
      <p:sp>
        <p:nvSpPr>
          <p:cNvPr id="14342" name="Rectangle 2"/>
          <p:cNvSpPr>
            <a:spLocks noChangeArrowheads="1"/>
          </p:cNvSpPr>
          <p:nvPr/>
        </p:nvSpPr>
        <p:spPr bwMode="auto">
          <a:xfrm>
            <a:off x="533400" y="2540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4000" u="sng">
                <a:solidFill>
                  <a:srgbClr val="3333CC"/>
                </a:solidFill>
                <a:latin typeface="Comic Sans MS" pitchFamily="64" charset="0"/>
              </a:rPr>
              <a:t>Throughput: scenario Internet</a:t>
            </a:r>
          </a:p>
        </p:txBody>
      </p:sp>
      <p:sp>
        <p:nvSpPr>
          <p:cNvPr id="14343" name="Text Box 3"/>
          <p:cNvSpPr txBox="1">
            <a:spLocks noChangeArrowheads="1"/>
          </p:cNvSpPr>
          <p:nvPr/>
        </p:nvSpPr>
        <p:spPr bwMode="auto">
          <a:xfrm>
            <a:off x="3505200" y="5672138"/>
            <a:ext cx="5343525" cy="800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10 collegamenti (equamente) condivisi collegamento collo di bottiglia R</a:t>
            </a:r>
            <a:r>
              <a:rPr lang="en-GB" altLang="it-IT" sz="2000" baseline="-2500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bit/sec</a:t>
            </a:r>
          </a:p>
        </p:txBody>
      </p:sp>
      <p:sp>
        <p:nvSpPr>
          <p:cNvPr id="14344" name="Freeform 4"/>
          <p:cNvSpPr>
            <a:spLocks noChangeArrowheads="1"/>
          </p:cNvSpPr>
          <p:nvPr/>
        </p:nvSpPr>
        <p:spPr bwMode="auto">
          <a:xfrm>
            <a:off x="4883150" y="2720975"/>
            <a:ext cx="3127375" cy="1498600"/>
          </a:xfrm>
          <a:custGeom>
            <a:avLst/>
            <a:gdLst>
              <a:gd name="T0" fmla="*/ 889 w 1877"/>
              <a:gd name="T1" fmla="*/ 23 h 917"/>
              <a:gd name="T2" fmla="*/ 692 w 1877"/>
              <a:gd name="T3" fmla="*/ 109 h 917"/>
              <a:gd name="T4" fmla="*/ 415 w 1877"/>
              <a:gd name="T5" fmla="*/ 91 h 917"/>
              <a:gd name="T6" fmla="*/ 112 w 1877"/>
              <a:gd name="T7" fmla="*/ 170 h 917"/>
              <a:gd name="T8" fmla="*/ 50 w 1877"/>
              <a:gd name="T9" fmla="*/ 353 h 917"/>
              <a:gd name="T10" fmla="*/ 14 w 1877"/>
              <a:gd name="T11" fmla="*/ 528 h 917"/>
              <a:gd name="T12" fmla="*/ 139 w 1877"/>
              <a:gd name="T13" fmla="*/ 650 h 917"/>
              <a:gd name="T14" fmla="*/ 505 w 1877"/>
              <a:gd name="T15" fmla="*/ 781 h 917"/>
              <a:gd name="T16" fmla="*/ 933 w 1877"/>
              <a:gd name="T17" fmla="*/ 886 h 917"/>
              <a:gd name="T18" fmla="*/ 1370 w 1877"/>
              <a:gd name="T19" fmla="*/ 901 h 917"/>
              <a:gd name="T20" fmla="*/ 1676 w 1877"/>
              <a:gd name="T21" fmla="*/ 793 h 917"/>
              <a:gd name="T22" fmla="*/ 1860 w 1877"/>
              <a:gd name="T23" fmla="*/ 624 h 917"/>
              <a:gd name="T24" fmla="*/ 1776 w 1877"/>
              <a:gd name="T25" fmla="*/ 219 h 917"/>
              <a:gd name="T26" fmla="*/ 1503 w 1877"/>
              <a:gd name="T27" fmla="*/ 100 h 917"/>
              <a:gd name="T28" fmla="*/ 1200 w 1877"/>
              <a:gd name="T29" fmla="*/ 13 h 917"/>
              <a:gd name="T30" fmla="*/ 889 w 1877"/>
              <a:gd name="T31" fmla="*/ 23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00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AutoShape 5"/>
          <p:cNvSpPr>
            <a:spLocks noChangeArrowheads="1"/>
          </p:cNvSpPr>
          <p:nvPr/>
        </p:nvSpPr>
        <p:spPr bwMode="auto">
          <a:xfrm>
            <a:off x="4595813" y="2386013"/>
            <a:ext cx="312737" cy="152400"/>
          </a:xfrm>
          <a:prstGeom prst="parallelogram">
            <a:avLst>
              <a:gd name="adj" fmla="val 79053"/>
            </a:avLst>
          </a:prstGeom>
          <a:solidFill>
            <a:srgbClr val="33CC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46" name="Rectangle 6"/>
          <p:cNvSpPr>
            <a:spLocks noChangeArrowheads="1"/>
          </p:cNvSpPr>
          <p:nvPr/>
        </p:nvSpPr>
        <p:spPr bwMode="auto">
          <a:xfrm>
            <a:off x="4754563" y="1882775"/>
            <a:ext cx="144462" cy="508000"/>
          </a:xfrm>
          <a:prstGeom prst="rect">
            <a:avLst/>
          </a:prstGeom>
          <a:solidFill>
            <a:srgbClr val="33CC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47" name="Rectangle 7"/>
          <p:cNvSpPr>
            <a:spLocks noChangeArrowheads="1"/>
          </p:cNvSpPr>
          <p:nvPr/>
        </p:nvSpPr>
        <p:spPr bwMode="auto">
          <a:xfrm>
            <a:off x="4595813" y="2025650"/>
            <a:ext cx="200025" cy="508000"/>
          </a:xfrm>
          <a:prstGeom prst="rect">
            <a:avLst/>
          </a:prstGeom>
          <a:solidFill>
            <a:srgbClr val="33CC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48" name="AutoShape 8"/>
          <p:cNvSpPr>
            <a:spLocks noChangeArrowheads="1"/>
          </p:cNvSpPr>
          <p:nvPr/>
        </p:nvSpPr>
        <p:spPr bwMode="auto">
          <a:xfrm>
            <a:off x="4595813" y="1878013"/>
            <a:ext cx="312737" cy="153987"/>
          </a:xfrm>
          <a:prstGeom prst="parallelogram">
            <a:avLst>
              <a:gd name="adj" fmla="val 78238"/>
            </a:avLst>
          </a:prstGeom>
          <a:solidFill>
            <a:srgbClr val="33CC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49" name="Line 9"/>
          <p:cNvSpPr>
            <a:spLocks noChangeShapeType="1"/>
          </p:cNvSpPr>
          <p:nvPr/>
        </p:nvSpPr>
        <p:spPr bwMode="auto">
          <a:xfrm>
            <a:off x="4908550" y="1889125"/>
            <a:ext cx="1588" cy="4968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Line 10"/>
          <p:cNvSpPr>
            <a:spLocks noChangeShapeType="1"/>
          </p:cNvSpPr>
          <p:nvPr/>
        </p:nvSpPr>
        <p:spPr bwMode="auto">
          <a:xfrm flipH="1">
            <a:off x="4794250" y="2386013"/>
            <a:ext cx="115888" cy="14763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Rectangle 11"/>
          <p:cNvSpPr>
            <a:spLocks noChangeArrowheads="1"/>
          </p:cNvSpPr>
          <p:nvPr/>
        </p:nvSpPr>
        <p:spPr bwMode="auto">
          <a:xfrm>
            <a:off x="4622800" y="2093913"/>
            <a:ext cx="131763" cy="292100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52" name="Rectangle 12"/>
          <p:cNvSpPr>
            <a:spLocks noChangeArrowheads="1"/>
          </p:cNvSpPr>
          <p:nvPr/>
        </p:nvSpPr>
        <p:spPr bwMode="auto">
          <a:xfrm>
            <a:off x="4641850" y="2181225"/>
            <a:ext cx="98425" cy="1031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53" name="Text Box 13"/>
          <p:cNvSpPr txBox="1">
            <a:spLocks noChangeArrowheads="1"/>
          </p:cNvSpPr>
          <p:nvPr/>
        </p:nvSpPr>
        <p:spPr bwMode="auto">
          <a:xfrm>
            <a:off x="4746625" y="2344738"/>
            <a:ext cx="676275" cy="57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s</a:t>
            </a:r>
          </a:p>
        </p:txBody>
      </p:sp>
      <p:sp>
        <p:nvSpPr>
          <p:cNvPr id="14354" name="Oval 14"/>
          <p:cNvSpPr>
            <a:spLocks noChangeArrowheads="1"/>
          </p:cNvSpPr>
          <p:nvPr/>
        </p:nvSpPr>
        <p:spPr bwMode="auto">
          <a:xfrm rot="5400000">
            <a:off x="6614319" y="3774282"/>
            <a:ext cx="50800" cy="525462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55" name="Rectangle 15"/>
          <p:cNvSpPr>
            <a:spLocks noChangeArrowheads="1"/>
          </p:cNvSpPr>
          <p:nvPr/>
        </p:nvSpPr>
        <p:spPr bwMode="auto">
          <a:xfrm rot="5400000">
            <a:off x="6147594" y="3278982"/>
            <a:ext cx="984250" cy="52546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56" name="Oval 16"/>
          <p:cNvSpPr>
            <a:spLocks noChangeArrowheads="1"/>
          </p:cNvSpPr>
          <p:nvPr/>
        </p:nvSpPr>
        <p:spPr bwMode="auto">
          <a:xfrm rot="5400000">
            <a:off x="6618288" y="2795587"/>
            <a:ext cx="52388" cy="525463"/>
          </a:xfrm>
          <a:prstGeom prst="ellipse">
            <a:avLst/>
          </a:prstGeom>
          <a:solidFill>
            <a:srgbClr val="DDDDD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57" name="Rectangle 17"/>
          <p:cNvSpPr>
            <a:spLocks noChangeArrowheads="1"/>
          </p:cNvSpPr>
          <p:nvPr/>
        </p:nvSpPr>
        <p:spPr bwMode="auto">
          <a:xfrm rot="5400000">
            <a:off x="6616701" y="3767137"/>
            <a:ext cx="31750" cy="5111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aphicFrame>
        <p:nvGraphicFramePr>
          <p:cNvPr id="14338" name="Object 18"/>
          <p:cNvGraphicFramePr>
            <a:graphicFrameLocks noChangeAspect="1"/>
          </p:cNvGraphicFramePr>
          <p:nvPr/>
        </p:nvGraphicFramePr>
        <p:xfrm>
          <a:off x="4524375" y="4532313"/>
          <a:ext cx="546100" cy="530225"/>
        </p:xfrm>
        <a:graphic>
          <a:graphicData uri="http://schemas.openxmlformats.org/presentationml/2006/ole">
            <p:oleObj spid="_x0000_s14338" r:id="rId4" imgW="1305000" imgH="1085760" progId="">
              <p:embed/>
            </p:oleObj>
          </a:graphicData>
        </a:graphic>
      </p:graphicFrame>
      <p:sp>
        <p:nvSpPr>
          <p:cNvPr id="14358" name="Oval 19"/>
          <p:cNvSpPr>
            <a:spLocks noChangeArrowheads="1"/>
          </p:cNvSpPr>
          <p:nvPr/>
        </p:nvSpPr>
        <p:spPr bwMode="auto">
          <a:xfrm rot="1800000">
            <a:off x="5622925" y="2670175"/>
            <a:ext cx="38100" cy="1587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59" name="Rectangle 20"/>
          <p:cNvSpPr>
            <a:spLocks noChangeArrowheads="1"/>
          </p:cNvSpPr>
          <p:nvPr/>
        </p:nvSpPr>
        <p:spPr bwMode="auto">
          <a:xfrm rot="1800000">
            <a:off x="4956175" y="2463800"/>
            <a:ext cx="730250" cy="1587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60" name="Oval 21"/>
          <p:cNvSpPr>
            <a:spLocks noChangeArrowheads="1"/>
          </p:cNvSpPr>
          <p:nvPr/>
        </p:nvSpPr>
        <p:spPr bwMode="auto">
          <a:xfrm rot="1800000">
            <a:off x="4991100" y="2266950"/>
            <a:ext cx="38100" cy="158750"/>
          </a:xfrm>
          <a:prstGeom prst="ellipse">
            <a:avLst/>
          </a:prstGeom>
          <a:solidFill>
            <a:srgbClr val="DDDDD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61" name="Rectangle 22"/>
          <p:cNvSpPr>
            <a:spLocks noChangeArrowheads="1"/>
          </p:cNvSpPr>
          <p:nvPr/>
        </p:nvSpPr>
        <p:spPr bwMode="auto">
          <a:xfrm rot="1800000">
            <a:off x="5619750" y="2667000"/>
            <a:ext cx="23813" cy="1539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62" name="Line 23"/>
          <p:cNvSpPr>
            <a:spLocks noChangeShapeType="1"/>
          </p:cNvSpPr>
          <p:nvPr/>
        </p:nvSpPr>
        <p:spPr bwMode="auto">
          <a:xfrm>
            <a:off x="4891088" y="2298700"/>
            <a:ext cx="828675" cy="4762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3" name="AutoShape 24"/>
          <p:cNvSpPr>
            <a:spLocks noChangeArrowheads="1"/>
          </p:cNvSpPr>
          <p:nvPr/>
        </p:nvSpPr>
        <p:spPr bwMode="auto">
          <a:xfrm>
            <a:off x="5184775" y="1943100"/>
            <a:ext cx="312738" cy="153988"/>
          </a:xfrm>
          <a:prstGeom prst="parallelogram">
            <a:avLst>
              <a:gd name="adj" fmla="val 78238"/>
            </a:avLst>
          </a:prstGeom>
          <a:solidFill>
            <a:srgbClr val="33CC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64" name="Rectangle 25"/>
          <p:cNvSpPr>
            <a:spLocks noChangeArrowheads="1"/>
          </p:cNvSpPr>
          <p:nvPr/>
        </p:nvSpPr>
        <p:spPr bwMode="auto">
          <a:xfrm>
            <a:off x="5343525" y="1439863"/>
            <a:ext cx="144463" cy="508000"/>
          </a:xfrm>
          <a:prstGeom prst="rect">
            <a:avLst/>
          </a:prstGeom>
          <a:solidFill>
            <a:srgbClr val="33CC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65" name="Rectangle 26"/>
          <p:cNvSpPr>
            <a:spLocks noChangeArrowheads="1"/>
          </p:cNvSpPr>
          <p:nvPr/>
        </p:nvSpPr>
        <p:spPr bwMode="auto">
          <a:xfrm>
            <a:off x="5186363" y="1584325"/>
            <a:ext cx="198437" cy="508000"/>
          </a:xfrm>
          <a:prstGeom prst="rect">
            <a:avLst/>
          </a:prstGeom>
          <a:solidFill>
            <a:srgbClr val="33CC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66" name="AutoShape 27"/>
          <p:cNvSpPr>
            <a:spLocks noChangeArrowheads="1"/>
          </p:cNvSpPr>
          <p:nvPr/>
        </p:nvSpPr>
        <p:spPr bwMode="auto">
          <a:xfrm>
            <a:off x="5184775" y="1435100"/>
            <a:ext cx="312738" cy="153988"/>
          </a:xfrm>
          <a:prstGeom prst="parallelogram">
            <a:avLst>
              <a:gd name="adj" fmla="val 78238"/>
            </a:avLst>
          </a:prstGeom>
          <a:solidFill>
            <a:srgbClr val="33CC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67" name="Line 28"/>
          <p:cNvSpPr>
            <a:spLocks noChangeShapeType="1"/>
          </p:cNvSpPr>
          <p:nvPr/>
        </p:nvSpPr>
        <p:spPr bwMode="auto">
          <a:xfrm>
            <a:off x="5497513" y="1446213"/>
            <a:ext cx="1587" cy="4968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8" name="Line 29"/>
          <p:cNvSpPr>
            <a:spLocks noChangeShapeType="1"/>
          </p:cNvSpPr>
          <p:nvPr/>
        </p:nvSpPr>
        <p:spPr bwMode="auto">
          <a:xfrm flipH="1">
            <a:off x="5383213" y="1943100"/>
            <a:ext cx="115887" cy="1492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Rectangle 30"/>
          <p:cNvSpPr>
            <a:spLocks noChangeArrowheads="1"/>
          </p:cNvSpPr>
          <p:nvPr/>
        </p:nvSpPr>
        <p:spPr bwMode="auto">
          <a:xfrm>
            <a:off x="5211763" y="1651000"/>
            <a:ext cx="131762" cy="292100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70" name="Rectangle 31"/>
          <p:cNvSpPr>
            <a:spLocks noChangeArrowheads="1"/>
          </p:cNvSpPr>
          <p:nvPr/>
        </p:nvSpPr>
        <p:spPr bwMode="auto">
          <a:xfrm>
            <a:off x="5230813" y="1739900"/>
            <a:ext cx="100012" cy="1016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71" name="Oval 32"/>
          <p:cNvSpPr>
            <a:spLocks noChangeArrowheads="1"/>
          </p:cNvSpPr>
          <p:nvPr/>
        </p:nvSpPr>
        <p:spPr bwMode="auto">
          <a:xfrm rot="2760000">
            <a:off x="6130925" y="2671763"/>
            <a:ext cx="47625" cy="1428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72" name="Rectangle 33"/>
          <p:cNvSpPr>
            <a:spLocks noChangeArrowheads="1"/>
          </p:cNvSpPr>
          <p:nvPr/>
        </p:nvSpPr>
        <p:spPr bwMode="auto">
          <a:xfrm rot="2760000">
            <a:off x="5409407" y="2337594"/>
            <a:ext cx="915987" cy="1428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73" name="Oval 34"/>
          <p:cNvSpPr>
            <a:spLocks noChangeArrowheads="1"/>
          </p:cNvSpPr>
          <p:nvPr/>
        </p:nvSpPr>
        <p:spPr bwMode="auto">
          <a:xfrm rot="2760000">
            <a:off x="5561013" y="2012950"/>
            <a:ext cx="47625" cy="142875"/>
          </a:xfrm>
          <a:prstGeom prst="ellipse">
            <a:avLst/>
          </a:prstGeom>
          <a:solidFill>
            <a:srgbClr val="DDDDD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74" name="Rectangle 35"/>
          <p:cNvSpPr>
            <a:spLocks noChangeArrowheads="1"/>
          </p:cNvSpPr>
          <p:nvPr/>
        </p:nvSpPr>
        <p:spPr bwMode="auto">
          <a:xfrm rot="2760000">
            <a:off x="6132512" y="2663826"/>
            <a:ext cx="30163" cy="13811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75" name="Line 36"/>
          <p:cNvSpPr>
            <a:spLocks noChangeShapeType="1"/>
          </p:cNvSpPr>
          <p:nvPr/>
        </p:nvSpPr>
        <p:spPr bwMode="auto">
          <a:xfrm>
            <a:off x="5437188" y="1963738"/>
            <a:ext cx="828675" cy="86360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6" name="Oval 37"/>
          <p:cNvSpPr>
            <a:spLocks noChangeArrowheads="1"/>
          </p:cNvSpPr>
          <p:nvPr/>
        </p:nvSpPr>
        <p:spPr bwMode="auto">
          <a:xfrm rot="19800000" flipH="1">
            <a:off x="5084763" y="4522788"/>
            <a:ext cx="38100" cy="1587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77" name="Rectangle 38"/>
          <p:cNvSpPr>
            <a:spLocks noChangeArrowheads="1"/>
          </p:cNvSpPr>
          <p:nvPr/>
        </p:nvSpPr>
        <p:spPr bwMode="auto">
          <a:xfrm rot="19800000" flipH="1">
            <a:off x="5057775" y="4316413"/>
            <a:ext cx="730250" cy="1587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78" name="Oval 39"/>
          <p:cNvSpPr>
            <a:spLocks noChangeArrowheads="1"/>
          </p:cNvSpPr>
          <p:nvPr/>
        </p:nvSpPr>
        <p:spPr bwMode="auto">
          <a:xfrm rot="19800000" flipH="1">
            <a:off x="5716588" y="4117975"/>
            <a:ext cx="36512" cy="158750"/>
          </a:xfrm>
          <a:prstGeom prst="ellipse">
            <a:avLst/>
          </a:prstGeom>
          <a:solidFill>
            <a:srgbClr val="DDDDD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79" name="Rectangle 40"/>
          <p:cNvSpPr>
            <a:spLocks noChangeArrowheads="1"/>
          </p:cNvSpPr>
          <p:nvPr/>
        </p:nvSpPr>
        <p:spPr bwMode="auto">
          <a:xfrm rot="19800000" flipH="1">
            <a:off x="5102225" y="4519613"/>
            <a:ext cx="23813" cy="15398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80" name="Line 41"/>
          <p:cNvSpPr>
            <a:spLocks noChangeShapeType="1"/>
          </p:cNvSpPr>
          <p:nvPr/>
        </p:nvSpPr>
        <p:spPr bwMode="auto">
          <a:xfrm flipH="1">
            <a:off x="5024438" y="4151313"/>
            <a:ext cx="831850" cy="4762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81" name="Oval 42"/>
          <p:cNvSpPr>
            <a:spLocks noChangeArrowheads="1"/>
          </p:cNvSpPr>
          <p:nvPr/>
        </p:nvSpPr>
        <p:spPr bwMode="auto">
          <a:xfrm rot="18840000" flipV="1">
            <a:off x="6338888" y="4294188"/>
            <a:ext cx="47625" cy="1428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82" name="Rectangle 43"/>
          <p:cNvSpPr>
            <a:spLocks noChangeArrowheads="1"/>
          </p:cNvSpPr>
          <p:nvPr/>
        </p:nvSpPr>
        <p:spPr bwMode="auto">
          <a:xfrm rot="18840000" flipV="1">
            <a:off x="5616575" y="4624388"/>
            <a:ext cx="917575" cy="1428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83" name="Oval 44"/>
          <p:cNvSpPr>
            <a:spLocks noChangeArrowheads="1"/>
          </p:cNvSpPr>
          <p:nvPr/>
        </p:nvSpPr>
        <p:spPr bwMode="auto">
          <a:xfrm rot="18840000" flipV="1">
            <a:off x="5770563" y="4953000"/>
            <a:ext cx="47625" cy="142875"/>
          </a:xfrm>
          <a:prstGeom prst="ellipse">
            <a:avLst/>
          </a:prstGeom>
          <a:solidFill>
            <a:srgbClr val="DDDDD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84" name="Rectangle 45"/>
          <p:cNvSpPr>
            <a:spLocks noChangeArrowheads="1"/>
          </p:cNvSpPr>
          <p:nvPr/>
        </p:nvSpPr>
        <p:spPr bwMode="auto">
          <a:xfrm rot="18840000" flipV="1">
            <a:off x="6340476" y="4303712"/>
            <a:ext cx="30162" cy="1381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85" name="Line 46"/>
          <p:cNvSpPr>
            <a:spLocks noChangeShapeType="1"/>
          </p:cNvSpPr>
          <p:nvPr/>
        </p:nvSpPr>
        <p:spPr bwMode="auto">
          <a:xfrm flipV="1">
            <a:off x="5645150" y="4278313"/>
            <a:ext cx="828675" cy="866775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4339" name="Object 47"/>
          <p:cNvGraphicFramePr>
            <a:graphicFrameLocks noChangeAspect="1"/>
          </p:cNvGraphicFramePr>
          <p:nvPr/>
        </p:nvGraphicFramePr>
        <p:xfrm>
          <a:off x="5189538" y="4987925"/>
          <a:ext cx="544512" cy="530225"/>
        </p:xfrm>
        <a:graphic>
          <a:graphicData uri="http://schemas.openxmlformats.org/presentationml/2006/ole">
            <p:oleObj spid="_x0000_s14339" r:id="rId5" imgW="1305000" imgH="1085760" progId="">
              <p:embed/>
            </p:oleObj>
          </a:graphicData>
        </a:graphic>
      </p:graphicFrame>
      <p:sp>
        <p:nvSpPr>
          <p:cNvPr id="14386" name="AutoShape 48"/>
          <p:cNvSpPr>
            <a:spLocks noChangeArrowheads="1"/>
          </p:cNvSpPr>
          <p:nvPr/>
        </p:nvSpPr>
        <p:spPr bwMode="auto">
          <a:xfrm>
            <a:off x="8074025" y="2266950"/>
            <a:ext cx="314325" cy="153988"/>
          </a:xfrm>
          <a:prstGeom prst="parallelogram">
            <a:avLst>
              <a:gd name="adj" fmla="val 78635"/>
            </a:avLst>
          </a:prstGeom>
          <a:solidFill>
            <a:srgbClr val="33CC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87" name="Rectangle 49"/>
          <p:cNvSpPr>
            <a:spLocks noChangeArrowheads="1"/>
          </p:cNvSpPr>
          <p:nvPr/>
        </p:nvSpPr>
        <p:spPr bwMode="auto">
          <a:xfrm>
            <a:off x="8232775" y="1763713"/>
            <a:ext cx="144463" cy="508000"/>
          </a:xfrm>
          <a:prstGeom prst="rect">
            <a:avLst/>
          </a:prstGeom>
          <a:solidFill>
            <a:srgbClr val="33CC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88" name="Rectangle 50"/>
          <p:cNvSpPr>
            <a:spLocks noChangeArrowheads="1"/>
          </p:cNvSpPr>
          <p:nvPr/>
        </p:nvSpPr>
        <p:spPr bwMode="auto">
          <a:xfrm>
            <a:off x="8075613" y="1908175"/>
            <a:ext cx="200025" cy="508000"/>
          </a:xfrm>
          <a:prstGeom prst="rect">
            <a:avLst/>
          </a:prstGeom>
          <a:solidFill>
            <a:srgbClr val="33CC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89" name="AutoShape 51"/>
          <p:cNvSpPr>
            <a:spLocks noChangeArrowheads="1"/>
          </p:cNvSpPr>
          <p:nvPr/>
        </p:nvSpPr>
        <p:spPr bwMode="auto">
          <a:xfrm>
            <a:off x="8074025" y="1758950"/>
            <a:ext cx="314325" cy="153988"/>
          </a:xfrm>
          <a:prstGeom prst="parallelogram">
            <a:avLst>
              <a:gd name="adj" fmla="val 78635"/>
            </a:avLst>
          </a:prstGeom>
          <a:solidFill>
            <a:srgbClr val="33CC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90" name="Line 52"/>
          <p:cNvSpPr>
            <a:spLocks noChangeShapeType="1"/>
          </p:cNvSpPr>
          <p:nvPr/>
        </p:nvSpPr>
        <p:spPr bwMode="auto">
          <a:xfrm>
            <a:off x="8388350" y="1770063"/>
            <a:ext cx="1588" cy="4968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1" name="Line 53"/>
          <p:cNvSpPr>
            <a:spLocks noChangeShapeType="1"/>
          </p:cNvSpPr>
          <p:nvPr/>
        </p:nvSpPr>
        <p:spPr bwMode="auto">
          <a:xfrm flipH="1">
            <a:off x="8274050" y="2266950"/>
            <a:ext cx="115888" cy="1492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2" name="Rectangle 54"/>
          <p:cNvSpPr>
            <a:spLocks noChangeArrowheads="1"/>
          </p:cNvSpPr>
          <p:nvPr/>
        </p:nvSpPr>
        <p:spPr bwMode="auto">
          <a:xfrm>
            <a:off x="8102600" y="1974850"/>
            <a:ext cx="130175" cy="292100"/>
          </a:xfrm>
          <a:prstGeom prst="rect">
            <a:avLst/>
          </a:pr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93" name="Rectangle 55"/>
          <p:cNvSpPr>
            <a:spLocks noChangeArrowheads="1"/>
          </p:cNvSpPr>
          <p:nvPr/>
        </p:nvSpPr>
        <p:spPr bwMode="auto">
          <a:xfrm>
            <a:off x="8120063" y="2063750"/>
            <a:ext cx="100012" cy="1016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94" name="Oval 56"/>
          <p:cNvSpPr>
            <a:spLocks noChangeArrowheads="1"/>
          </p:cNvSpPr>
          <p:nvPr/>
        </p:nvSpPr>
        <p:spPr bwMode="auto">
          <a:xfrm rot="19800000" flipH="1">
            <a:off x="7292975" y="2641600"/>
            <a:ext cx="38100" cy="1587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95" name="Rectangle 57"/>
          <p:cNvSpPr>
            <a:spLocks noChangeArrowheads="1"/>
          </p:cNvSpPr>
          <p:nvPr/>
        </p:nvSpPr>
        <p:spPr bwMode="auto">
          <a:xfrm rot="19800000" flipH="1">
            <a:off x="7264400" y="2435225"/>
            <a:ext cx="730250" cy="1587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96" name="Oval 58"/>
          <p:cNvSpPr>
            <a:spLocks noChangeArrowheads="1"/>
          </p:cNvSpPr>
          <p:nvPr/>
        </p:nvSpPr>
        <p:spPr bwMode="auto">
          <a:xfrm rot="19800000" flipH="1">
            <a:off x="7923213" y="2236788"/>
            <a:ext cx="36512" cy="158750"/>
          </a:xfrm>
          <a:prstGeom prst="ellipse">
            <a:avLst/>
          </a:prstGeom>
          <a:solidFill>
            <a:srgbClr val="DDDDD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97" name="Rectangle 59"/>
          <p:cNvSpPr>
            <a:spLocks noChangeArrowheads="1"/>
          </p:cNvSpPr>
          <p:nvPr/>
        </p:nvSpPr>
        <p:spPr bwMode="auto">
          <a:xfrm rot="19800000" flipH="1">
            <a:off x="7307263" y="2638425"/>
            <a:ext cx="25400" cy="1539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98" name="Line 60"/>
          <p:cNvSpPr>
            <a:spLocks noChangeShapeType="1"/>
          </p:cNvSpPr>
          <p:nvPr/>
        </p:nvSpPr>
        <p:spPr bwMode="auto">
          <a:xfrm flipH="1">
            <a:off x="7231063" y="2270125"/>
            <a:ext cx="831850" cy="4762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9" name="Oval 61"/>
          <p:cNvSpPr>
            <a:spLocks noChangeArrowheads="1"/>
          </p:cNvSpPr>
          <p:nvPr/>
        </p:nvSpPr>
        <p:spPr bwMode="auto">
          <a:xfrm rot="1800000">
            <a:off x="8048625" y="4602163"/>
            <a:ext cx="38100" cy="1587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400" name="Rectangle 62"/>
          <p:cNvSpPr>
            <a:spLocks noChangeArrowheads="1"/>
          </p:cNvSpPr>
          <p:nvPr/>
        </p:nvSpPr>
        <p:spPr bwMode="auto">
          <a:xfrm rot="1800000">
            <a:off x="7383463" y="4394200"/>
            <a:ext cx="731837" cy="1587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401" name="Oval 63"/>
          <p:cNvSpPr>
            <a:spLocks noChangeArrowheads="1"/>
          </p:cNvSpPr>
          <p:nvPr/>
        </p:nvSpPr>
        <p:spPr bwMode="auto">
          <a:xfrm rot="1800000">
            <a:off x="7416800" y="4197350"/>
            <a:ext cx="38100" cy="158750"/>
          </a:xfrm>
          <a:prstGeom prst="ellipse">
            <a:avLst/>
          </a:prstGeom>
          <a:solidFill>
            <a:srgbClr val="DDDDD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402" name="Rectangle 64"/>
          <p:cNvSpPr>
            <a:spLocks noChangeArrowheads="1"/>
          </p:cNvSpPr>
          <p:nvPr/>
        </p:nvSpPr>
        <p:spPr bwMode="auto">
          <a:xfrm rot="1800000">
            <a:off x="8045450" y="4598988"/>
            <a:ext cx="25400" cy="1524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403" name="Line 65"/>
          <p:cNvSpPr>
            <a:spLocks noChangeShapeType="1"/>
          </p:cNvSpPr>
          <p:nvPr/>
        </p:nvSpPr>
        <p:spPr bwMode="auto">
          <a:xfrm>
            <a:off x="7318375" y="4232275"/>
            <a:ext cx="914400" cy="5397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4340" name="Object 66"/>
          <p:cNvGraphicFramePr>
            <a:graphicFrameLocks noChangeAspect="1"/>
          </p:cNvGraphicFramePr>
          <p:nvPr/>
        </p:nvGraphicFramePr>
        <p:xfrm>
          <a:off x="8077200" y="4799013"/>
          <a:ext cx="546100" cy="530225"/>
        </p:xfrm>
        <a:graphic>
          <a:graphicData uri="http://schemas.openxmlformats.org/presentationml/2006/ole">
            <p:oleObj spid="_x0000_s14340" r:id="rId6" imgW="1305000" imgH="1085760" progId="">
              <p:embed/>
            </p:oleObj>
          </a:graphicData>
        </a:graphic>
      </p:graphicFrame>
      <p:sp>
        <p:nvSpPr>
          <p:cNvPr id="14404" name="Text Box 67"/>
          <p:cNvSpPr txBox="1">
            <a:spLocks noChangeArrowheads="1"/>
          </p:cNvSpPr>
          <p:nvPr/>
        </p:nvSpPr>
        <p:spPr bwMode="auto">
          <a:xfrm>
            <a:off x="5716588" y="1903413"/>
            <a:ext cx="676275" cy="57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s</a:t>
            </a:r>
          </a:p>
        </p:txBody>
      </p:sp>
      <p:sp>
        <p:nvSpPr>
          <p:cNvPr id="14405" name="Text Box 68"/>
          <p:cNvSpPr txBox="1">
            <a:spLocks noChangeArrowheads="1"/>
          </p:cNvSpPr>
          <p:nvPr/>
        </p:nvSpPr>
        <p:spPr bwMode="auto">
          <a:xfrm>
            <a:off x="7543800" y="2411413"/>
            <a:ext cx="676275" cy="57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s</a:t>
            </a:r>
          </a:p>
        </p:txBody>
      </p:sp>
      <p:sp>
        <p:nvSpPr>
          <p:cNvPr id="14406" name="Freeform 69"/>
          <p:cNvSpPr>
            <a:spLocks noChangeArrowheads="1"/>
          </p:cNvSpPr>
          <p:nvPr/>
        </p:nvSpPr>
        <p:spPr bwMode="auto">
          <a:xfrm>
            <a:off x="5710238" y="2771775"/>
            <a:ext cx="800100" cy="1381125"/>
          </a:xfrm>
          <a:custGeom>
            <a:avLst/>
            <a:gdLst>
              <a:gd name="T0" fmla="*/ 0 w 504"/>
              <a:gd name="T1" fmla="*/ 0 h 870"/>
              <a:gd name="T2" fmla="*/ 129 w 504"/>
              <a:gd name="T3" fmla="*/ 63 h 870"/>
              <a:gd name="T4" fmla="*/ 299 w 504"/>
              <a:gd name="T5" fmla="*/ 112 h 870"/>
              <a:gd name="T6" fmla="*/ 392 w 504"/>
              <a:gd name="T7" fmla="*/ 121 h 870"/>
              <a:gd name="T8" fmla="*/ 479 w 504"/>
              <a:gd name="T9" fmla="*/ 145 h 870"/>
              <a:gd name="T10" fmla="*/ 490 w 504"/>
              <a:gd name="T11" fmla="*/ 772 h 870"/>
              <a:gd name="T12" fmla="*/ 406 w 504"/>
              <a:gd name="T13" fmla="*/ 839 h 870"/>
              <a:gd name="T14" fmla="*/ 286 w 504"/>
              <a:gd name="T15" fmla="*/ 833 h 870"/>
              <a:gd name="T16" fmla="*/ 192 w 504"/>
              <a:gd name="T17" fmla="*/ 828 h 870"/>
              <a:gd name="T18" fmla="*/ 84 w 504"/>
              <a:gd name="T19" fmla="*/ 870 h 87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04"/>
              <a:gd name="T31" fmla="*/ 0 h 870"/>
              <a:gd name="T32" fmla="*/ 504 w 504"/>
              <a:gd name="T33" fmla="*/ 870 h 87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04" h="870">
                <a:moveTo>
                  <a:pt x="0" y="0"/>
                </a:moveTo>
                <a:cubicBezTo>
                  <a:pt x="21" y="11"/>
                  <a:pt x="79" y="44"/>
                  <a:pt x="129" y="63"/>
                </a:cubicBezTo>
                <a:cubicBezTo>
                  <a:pt x="179" y="82"/>
                  <a:pt x="255" y="102"/>
                  <a:pt x="299" y="112"/>
                </a:cubicBezTo>
                <a:cubicBezTo>
                  <a:pt x="343" y="122"/>
                  <a:pt x="362" y="116"/>
                  <a:pt x="392" y="121"/>
                </a:cubicBezTo>
                <a:cubicBezTo>
                  <a:pt x="417" y="124"/>
                  <a:pt x="469" y="100"/>
                  <a:pt x="479" y="145"/>
                </a:cubicBezTo>
                <a:cubicBezTo>
                  <a:pt x="490" y="191"/>
                  <a:pt x="504" y="700"/>
                  <a:pt x="490" y="772"/>
                </a:cubicBezTo>
                <a:cubicBezTo>
                  <a:pt x="477" y="845"/>
                  <a:pt x="447" y="842"/>
                  <a:pt x="406" y="839"/>
                </a:cubicBezTo>
                <a:cubicBezTo>
                  <a:pt x="365" y="836"/>
                  <a:pt x="323" y="835"/>
                  <a:pt x="286" y="833"/>
                </a:cubicBezTo>
                <a:cubicBezTo>
                  <a:pt x="250" y="831"/>
                  <a:pt x="226" y="822"/>
                  <a:pt x="192" y="828"/>
                </a:cubicBezTo>
                <a:cubicBezTo>
                  <a:pt x="158" y="834"/>
                  <a:pt x="107" y="861"/>
                  <a:pt x="84" y="870"/>
                </a:cubicBezTo>
              </a:path>
            </a:pathLst>
          </a:custGeom>
          <a:noFill/>
          <a:ln w="381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407" name="Text Box 70"/>
          <p:cNvSpPr txBox="1">
            <a:spLocks noChangeArrowheads="1"/>
          </p:cNvSpPr>
          <p:nvPr/>
        </p:nvSpPr>
        <p:spPr bwMode="auto">
          <a:xfrm>
            <a:off x="4724400" y="3960813"/>
            <a:ext cx="674688" cy="57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c</a:t>
            </a:r>
          </a:p>
        </p:txBody>
      </p:sp>
      <p:sp>
        <p:nvSpPr>
          <p:cNvPr id="14408" name="Freeform 71"/>
          <p:cNvSpPr>
            <a:spLocks noChangeArrowheads="1"/>
          </p:cNvSpPr>
          <p:nvPr/>
        </p:nvSpPr>
        <p:spPr bwMode="auto">
          <a:xfrm>
            <a:off x="6173788" y="2749550"/>
            <a:ext cx="431800" cy="1570038"/>
          </a:xfrm>
          <a:custGeom>
            <a:avLst/>
            <a:gdLst>
              <a:gd name="T0" fmla="*/ 0 w 272"/>
              <a:gd name="T1" fmla="*/ 0 h 989"/>
              <a:gd name="T2" fmla="*/ 92 w 272"/>
              <a:gd name="T3" fmla="*/ 80 h 989"/>
              <a:gd name="T4" fmla="*/ 257 w 272"/>
              <a:gd name="T5" fmla="*/ 147 h 989"/>
              <a:gd name="T6" fmla="*/ 268 w 272"/>
              <a:gd name="T7" fmla="*/ 774 h 989"/>
              <a:gd name="T8" fmla="*/ 257 w 272"/>
              <a:gd name="T9" fmla="*/ 875 h 989"/>
              <a:gd name="T10" fmla="*/ 242 w 272"/>
              <a:gd name="T11" fmla="*/ 908 h 989"/>
              <a:gd name="T12" fmla="*/ 167 w 272"/>
              <a:gd name="T13" fmla="*/ 989 h 9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989"/>
              <a:gd name="T23" fmla="*/ 272 w 272"/>
              <a:gd name="T24" fmla="*/ 989 h 98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989">
                <a:moveTo>
                  <a:pt x="0" y="0"/>
                </a:moveTo>
                <a:cubicBezTo>
                  <a:pt x="15" y="13"/>
                  <a:pt x="49" y="56"/>
                  <a:pt x="92" y="80"/>
                </a:cubicBezTo>
                <a:cubicBezTo>
                  <a:pt x="231" y="84"/>
                  <a:pt x="204" y="89"/>
                  <a:pt x="257" y="147"/>
                </a:cubicBezTo>
                <a:cubicBezTo>
                  <a:pt x="270" y="295"/>
                  <a:pt x="272" y="652"/>
                  <a:pt x="268" y="774"/>
                </a:cubicBezTo>
                <a:cubicBezTo>
                  <a:pt x="268" y="895"/>
                  <a:pt x="261" y="853"/>
                  <a:pt x="257" y="875"/>
                </a:cubicBezTo>
                <a:cubicBezTo>
                  <a:pt x="251" y="894"/>
                  <a:pt x="257" y="889"/>
                  <a:pt x="242" y="908"/>
                </a:cubicBezTo>
                <a:cubicBezTo>
                  <a:pt x="227" y="927"/>
                  <a:pt x="183" y="972"/>
                  <a:pt x="167" y="989"/>
                </a:cubicBezTo>
              </a:path>
            </a:pathLst>
          </a:custGeom>
          <a:noFill/>
          <a:ln w="381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409" name="Freeform 72"/>
          <p:cNvSpPr>
            <a:spLocks noChangeArrowheads="1"/>
          </p:cNvSpPr>
          <p:nvPr/>
        </p:nvSpPr>
        <p:spPr bwMode="auto">
          <a:xfrm>
            <a:off x="6757988" y="2733675"/>
            <a:ext cx="638175" cy="1538288"/>
          </a:xfrm>
          <a:custGeom>
            <a:avLst/>
            <a:gdLst>
              <a:gd name="T0" fmla="*/ 306 w 402"/>
              <a:gd name="T1" fmla="*/ 0 h 969"/>
              <a:gd name="T2" fmla="*/ 240 w 402"/>
              <a:gd name="T3" fmla="*/ 36 h 969"/>
              <a:gd name="T4" fmla="*/ 174 w 402"/>
              <a:gd name="T5" fmla="*/ 72 h 969"/>
              <a:gd name="T6" fmla="*/ 90 w 402"/>
              <a:gd name="T7" fmla="*/ 119 h 969"/>
              <a:gd name="T8" fmla="*/ 25 w 402"/>
              <a:gd name="T9" fmla="*/ 178 h 969"/>
              <a:gd name="T10" fmla="*/ 14 w 402"/>
              <a:gd name="T11" fmla="*/ 804 h 969"/>
              <a:gd name="T12" fmla="*/ 98 w 402"/>
              <a:gd name="T13" fmla="*/ 871 h 969"/>
              <a:gd name="T14" fmla="*/ 261 w 402"/>
              <a:gd name="T15" fmla="*/ 900 h 969"/>
              <a:gd name="T16" fmla="*/ 402 w 402"/>
              <a:gd name="T17" fmla="*/ 969 h 9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2"/>
              <a:gd name="T28" fmla="*/ 0 h 969"/>
              <a:gd name="T29" fmla="*/ 402 w 402"/>
              <a:gd name="T30" fmla="*/ 969 h 96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2" h="969">
                <a:moveTo>
                  <a:pt x="306" y="0"/>
                </a:moveTo>
                <a:cubicBezTo>
                  <a:pt x="295" y="5"/>
                  <a:pt x="262" y="24"/>
                  <a:pt x="240" y="36"/>
                </a:cubicBezTo>
                <a:cubicBezTo>
                  <a:pt x="218" y="48"/>
                  <a:pt x="199" y="58"/>
                  <a:pt x="174" y="72"/>
                </a:cubicBezTo>
                <a:cubicBezTo>
                  <a:pt x="149" y="86"/>
                  <a:pt x="115" y="101"/>
                  <a:pt x="90" y="119"/>
                </a:cubicBezTo>
                <a:cubicBezTo>
                  <a:pt x="64" y="136"/>
                  <a:pt x="72" y="127"/>
                  <a:pt x="25" y="178"/>
                </a:cubicBezTo>
                <a:cubicBezTo>
                  <a:pt x="14" y="223"/>
                  <a:pt x="0" y="732"/>
                  <a:pt x="14" y="804"/>
                </a:cubicBezTo>
                <a:cubicBezTo>
                  <a:pt x="27" y="877"/>
                  <a:pt x="53" y="854"/>
                  <a:pt x="98" y="871"/>
                </a:cubicBezTo>
                <a:cubicBezTo>
                  <a:pt x="144" y="888"/>
                  <a:pt x="209" y="884"/>
                  <a:pt x="261" y="900"/>
                </a:cubicBezTo>
                <a:cubicBezTo>
                  <a:pt x="312" y="916"/>
                  <a:pt x="373" y="955"/>
                  <a:pt x="402" y="969"/>
                </a:cubicBezTo>
              </a:path>
            </a:pathLst>
          </a:custGeom>
          <a:noFill/>
          <a:ln w="3816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410" name="Text Box 73"/>
          <p:cNvSpPr txBox="1">
            <a:spLocks noChangeArrowheads="1"/>
          </p:cNvSpPr>
          <p:nvPr/>
        </p:nvSpPr>
        <p:spPr bwMode="auto">
          <a:xfrm>
            <a:off x="5983288" y="4498975"/>
            <a:ext cx="676275" cy="579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c</a:t>
            </a:r>
          </a:p>
        </p:txBody>
      </p:sp>
      <p:sp>
        <p:nvSpPr>
          <p:cNvPr id="14411" name="Text Box 74"/>
          <p:cNvSpPr txBox="1">
            <a:spLocks noChangeArrowheads="1"/>
          </p:cNvSpPr>
          <p:nvPr/>
        </p:nvSpPr>
        <p:spPr bwMode="auto">
          <a:xfrm>
            <a:off x="7670800" y="3986213"/>
            <a:ext cx="674688" cy="57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c</a:t>
            </a:r>
          </a:p>
        </p:txBody>
      </p:sp>
      <p:sp>
        <p:nvSpPr>
          <p:cNvPr id="14412" name="Text Box 75"/>
          <p:cNvSpPr txBox="1">
            <a:spLocks noChangeArrowheads="1"/>
          </p:cNvSpPr>
          <p:nvPr/>
        </p:nvSpPr>
        <p:spPr bwMode="auto">
          <a:xfrm>
            <a:off x="6699250" y="3357563"/>
            <a:ext cx="676275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2000">
                <a:solidFill>
                  <a:srgbClr val="000000"/>
                </a:solidFill>
                <a:latin typeface="Comic Sans MS" pitchFamily="64" charset="0"/>
              </a:rPr>
              <a:t>R</a:t>
            </a:r>
          </a:p>
        </p:txBody>
      </p:sp>
      <p:sp>
        <p:nvSpPr>
          <p:cNvPr id="14413" name="Rectangle 76"/>
          <p:cNvSpPr>
            <a:spLocks noChangeArrowheads="1"/>
          </p:cNvSpPr>
          <p:nvPr/>
        </p:nvSpPr>
        <p:spPr bwMode="auto">
          <a:xfrm>
            <a:off x="533400" y="2171700"/>
            <a:ext cx="3759200" cy="407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800">
                <a:solidFill>
                  <a:srgbClr val="000000"/>
                </a:solidFill>
                <a:latin typeface="Comic Sans MS" pitchFamily="64" charset="0"/>
              </a:rPr>
              <a:t>throughput end to end per ciascuna connessione: min(R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c</a:t>
            </a:r>
            <a:r>
              <a:rPr lang="en-GB" altLang="it-IT" sz="2800">
                <a:solidFill>
                  <a:srgbClr val="000000"/>
                </a:solidFill>
                <a:latin typeface="Comic Sans MS" pitchFamily="64" charset="0"/>
              </a:rPr>
              <a:t>,R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s</a:t>
            </a:r>
            <a:r>
              <a:rPr lang="en-GB" altLang="it-IT" sz="2800">
                <a:solidFill>
                  <a:srgbClr val="000000"/>
                </a:solidFill>
                <a:latin typeface="Comic Sans MS" pitchFamily="64" charset="0"/>
              </a:rPr>
              <a:t>,R/10)</a:t>
            </a:r>
            <a:r>
              <a:rPr lang="ar-SA" altLang="it-IT" sz="2800">
                <a:solidFill>
                  <a:srgbClr val="00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 sz="2800">
              <a:solidFill>
                <a:srgbClr val="000000"/>
              </a:solidFill>
              <a:latin typeface="Comic Sans MS" pitchFamily="64" charset="0"/>
            </a:endParaRPr>
          </a:p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800">
                <a:solidFill>
                  <a:srgbClr val="000000"/>
                </a:solidFill>
                <a:latin typeface="Comic Sans MS" pitchFamily="64" charset="0"/>
              </a:rPr>
              <a:t>in pratica: 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c</a:t>
            </a:r>
            <a:r>
              <a:rPr lang="en-GB" altLang="it-IT" sz="2800">
                <a:solidFill>
                  <a:srgbClr val="000000"/>
                </a:solidFill>
                <a:latin typeface="Comic Sans MS" pitchFamily="64" charset="0"/>
              </a:rPr>
              <a:t> o R</a:t>
            </a:r>
            <a:r>
              <a:rPr lang="en-GB" altLang="it-IT" sz="2800" baseline="-25000">
                <a:solidFill>
                  <a:srgbClr val="000000"/>
                </a:solidFill>
                <a:latin typeface="Comic Sans MS" pitchFamily="64" charset="0"/>
              </a:rPr>
              <a:t>s</a:t>
            </a:r>
            <a:r>
              <a:rPr lang="en-GB" altLang="it-IT" sz="2800">
                <a:solidFill>
                  <a:srgbClr val="000000"/>
                </a:solidFill>
                <a:latin typeface="Comic Sans MS" pitchFamily="64" charset="0"/>
              </a:rPr>
              <a:t> è spesso nel collo di bottiglia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3C0336ED-2492-4EF5-80F2-BB579E49A137}" type="slidenum">
              <a:rPr lang="en-GB" altLang="it-IT"/>
              <a:pPr/>
              <a:t>57</a:t>
            </a:fld>
            <a:endParaRPr lang="en-GB" altLang="it-IT"/>
          </a:p>
        </p:txBody>
      </p:sp>
      <p:sp>
        <p:nvSpPr>
          <p:cNvPr id="61443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4000" u="sng">
                <a:solidFill>
                  <a:srgbClr val="3333CC"/>
                </a:solidFill>
                <a:latin typeface="Comic Sans MS" pitchFamily="64" charset="0"/>
              </a:rPr>
              <a:t>Capitolo 1: roadmap</a:t>
            </a:r>
          </a:p>
        </p:txBody>
      </p:sp>
      <p:sp>
        <p:nvSpPr>
          <p:cNvPr id="61444" name="Rectangle 3"/>
          <p:cNvSpPr>
            <a:spLocks noChangeArrowheads="1"/>
          </p:cNvSpPr>
          <p:nvPr/>
        </p:nvSpPr>
        <p:spPr bwMode="auto">
          <a:xfrm>
            <a:off x="533400" y="1600200"/>
            <a:ext cx="8207375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chemeClr val="accent2"/>
                </a:solidFill>
                <a:latin typeface="Comic Sans MS" pitchFamily="64" charset="0"/>
              </a:rPr>
              <a:t>1.1</a:t>
            </a:r>
            <a:r>
              <a:rPr lang="en-GB" altLang="it-IT">
                <a:solidFill>
                  <a:srgbClr val="FF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Cos’è Internet?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1.2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Ai confini della rete</a:t>
            </a:r>
          </a:p>
          <a:p>
            <a:pPr marL="1143000" lvl="2" indent="-228600">
              <a:spcBef>
                <a:spcPts val="500"/>
              </a:spcBef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z="2000">
                <a:solidFill>
                  <a:schemeClr val="tx1"/>
                </a:solidFill>
                <a:latin typeface="Comic Sans MS" pitchFamily="64" charset="0"/>
              </a:rPr>
              <a:t> sistemi terminali, reti di accesso, collegamenti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1.3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Il nucleo della rete</a:t>
            </a:r>
          </a:p>
          <a:p>
            <a:pPr marL="1143000" lvl="2" indent="-228600">
              <a:spcBef>
                <a:spcPts val="500"/>
              </a:spcBef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z="2000">
                <a:solidFill>
                  <a:schemeClr val="tx1"/>
                </a:solidFill>
                <a:latin typeface="Comic Sans MS" pitchFamily="64" charset="0"/>
              </a:rPr>
              <a:t>commutazione di circuito e di pacchetto, struttura della rete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1.4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Ritardi, perdite e throughput nelle reti a commutazione di pacchetto</a:t>
            </a:r>
            <a:endParaRPr lang="en-GB" altLang="it-IT">
              <a:solidFill>
                <a:srgbClr val="FF3300"/>
              </a:solidFill>
              <a:latin typeface="Comic Sans MS" pitchFamily="64" charset="0"/>
            </a:endParaRP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1.5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rgbClr val="FF3300"/>
                </a:solidFill>
                <a:latin typeface="Comic Sans MS" pitchFamily="64" charset="0"/>
              </a:rPr>
              <a:t>Livelli di protocollo e loro modelli di servizio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1.6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Reti sotto attacco: la sicurezza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1.7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Storia del computer networking e di Internet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481B6454-E343-4B6F-B346-E3176D733249}" type="slidenum">
              <a:rPr lang="en-GB" altLang="it-IT"/>
              <a:pPr/>
              <a:t>58</a:t>
            </a:fld>
            <a:endParaRPr lang="en-GB" altLang="it-IT"/>
          </a:p>
        </p:txBody>
      </p:sp>
      <p:sp>
        <p:nvSpPr>
          <p:cNvPr id="62467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Livelli di protocollo</a:t>
            </a:r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3581400" cy="4648200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u="sng" smtClean="0">
                <a:solidFill>
                  <a:srgbClr val="FF0000"/>
                </a:solidFill>
              </a:rPr>
              <a:t>Le reti sono complesse! 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molti “pezzi”: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host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router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svariate tipologie di mezzi trasmissivi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applicazioni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protocolli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hardware, software</a:t>
            </a:r>
          </a:p>
        </p:txBody>
      </p:sp>
      <p:sp>
        <p:nvSpPr>
          <p:cNvPr id="62469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408488" y="2266950"/>
            <a:ext cx="4087812" cy="2943225"/>
          </a:xfrm>
        </p:spPr>
        <p:txBody>
          <a:bodyPr/>
          <a:lstStyle/>
          <a:p>
            <a:pPr algn="ctr"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u="sng" smtClean="0">
                <a:solidFill>
                  <a:srgbClr val="FF0000"/>
                </a:solidFill>
              </a:rPr>
              <a:t>Domanda:</a:t>
            </a:r>
            <a:r>
              <a:rPr lang="en-GB" altLang="it-IT" sz="2400" u="sng" smtClean="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C’è qualche speranza di </a:t>
            </a:r>
            <a:r>
              <a:rPr lang="en-GB" altLang="it-IT" sz="2400" i="1" smtClean="0"/>
              <a:t>organizzare</a:t>
            </a:r>
            <a:r>
              <a:rPr lang="en-GB" altLang="it-IT" sz="2400" smtClean="0"/>
              <a:t> l’architettura delle reti?</a:t>
            </a:r>
          </a:p>
          <a:p>
            <a:pPr algn="ctr"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400" smtClean="0"/>
          </a:p>
          <a:p>
            <a:pPr algn="ctr"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O almeno la nostra trattazione sulle reti?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969313A1-4E6E-4BC4-936B-021C8B8A4B25}" type="slidenum">
              <a:rPr lang="en-GB" altLang="it-IT"/>
              <a:pPr/>
              <a:t>59</a:t>
            </a:fld>
            <a:endParaRPr lang="en-GB" altLang="it-IT"/>
          </a:p>
        </p:txBody>
      </p:sp>
      <p:sp>
        <p:nvSpPr>
          <p:cNvPr id="63491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Organizzazione di un viaggio aereo</a:t>
            </a:r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5489575"/>
            <a:ext cx="7772400" cy="542925"/>
          </a:xfrm>
        </p:spPr>
        <p:txBody>
          <a:bodyPr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mtClean="0"/>
              <a:t>una serie di passi successivi</a:t>
            </a:r>
          </a:p>
        </p:txBody>
      </p:sp>
      <p:grpSp>
        <p:nvGrpSpPr>
          <p:cNvPr id="63493" name="Group 3"/>
          <p:cNvGrpSpPr>
            <a:grpSpLocks/>
          </p:cNvGrpSpPr>
          <p:nvPr/>
        </p:nvGrpSpPr>
        <p:grpSpPr bwMode="auto">
          <a:xfrm>
            <a:off x="1111250" y="1587500"/>
            <a:ext cx="6553200" cy="3295650"/>
            <a:chOff x="700" y="1000"/>
            <a:chExt cx="4128" cy="2076"/>
          </a:xfrm>
        </p:grpSpPr>
        <p:sp>
          <p:nvSpPr>
            <p:cNvPr id="63494" name="Text Box 4"/>
            <p:cNvSpPr txBox="1">
              <a:spLocks noChangeArrowheads="1"/>
            </p:cNvSpPr>
            <p:nvPr/>
          </p:nvSpPr>
          <p:spPr bwMode="auto">
            <a:xfrm>
              <a:off x="845" y="1007"/>
              <a:ext cx="1528" cy="20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biglietto (acquisto)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bagaglio (check-in)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gate (imbarco)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pista di decollo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rotta aerea</a:t>
              </a:r>
            </a:p>
          </p:txBody>
        </p:sp>
        <p:sp>
          <p:nvSpPr>
            <p:cNvPr id="63495" name="Text Box 5"/>
            <p:cNvSpPr txBox="1">
              <a:spLocks noChangeArrowheads="1"/>
            </p:cNvSpPr>
            <p:nvPr/>
          </p:nvSpPr>
          <p:spPr bwMode="auto">
            <a:xfrm>
              <a:off x="3243" y="1001"/>
              <a:ext cx="1585" cy="20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biglietto(lamentele)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bagaglio(ritardo)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gate (uscita)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pista di atterraggio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rotta aerea</a:t>
              </a:r>
            </a:p>
          </p:txBody>
        </p:sp>
        <p:sp>
          <p:nvSpPr>
            <p:cNvPr id="63496" name="Text Box 6"/>
            <p:cNvSpPr txBox="1">
              <a:spLocks noChangeArrowheads="1"/>
            </p:cNvSpPr>
            <p:nvPr/>
          </p:nvSpPr>
          <p:spPr bwMode="auto">
            <a:xfrm>
              <a:off x="2075" y="2825"/>
              <a:ext cx="971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rotta aerea</a:t>
              </a:r>
            </a:p>
          </p:txBody>
        </p:sp>
        <p:sp>
          <p:nvSpPr>
            <p:cNvPr id="63497" name="Freeform 7"/>
            <p:cNvSpPr>
              <a:spLocks/>
            </p:cNvSpPr>
            <p:nvPr/>
          </p:nvSpPr>
          <p:spPr bwMode="auto">
            <a:xfrm>
              <a:off x="700" y="1000"/>
              <a:ext cx="4100" cy="2072"/>
            </a:xfrm>
            <a:custGeom>
              <a:avLst/>
              <a:gdLst>
                <a:gd name="T0" fmla="*/ 0 w 4100"/>
                <a:gd name="T1" fmla="*/ 0 h 2072"/>
                <a:gd name="T2" fmla="*/ 4 w 4100"/>
                <a:gd name="T3" fmla="*/ 1736 h 2072"/>
                <a:gd name="T4" fmla="*/ 804 w 4100"/>
                <a:gd name="T5" fmla="*/ 2064 h 2072"/>
                <a:gd name="T6" fmla="*/ 3468 w 4100"/>
                <a:gd name="T7" fmla="*/ 2072 h 2072"/>
                <a:gd name="T8" fmla="*/ 4100 w 4100"/>
                <a:gd name="T9" fmla="*/ 1736 h 2072"/>
                <a:gd name="T10" fmla="*/ 4100 w 4100"/>
                <a:gd name="T11" fmla="*/ 96 h 20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2072"/>
                <a:gd name="T20" fmla="*/ 4100 w 4100"/>
                <a:gd name="T21" fmla="*/ 2072 h 20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2072">
                  <a:moveTo>
                    <a:pt x="0" y="0"/>
                  </a:moveTo>
                  <a:lnTo>
                    <a:pt x="4" y="1736"/>
                  </a:lnTo>
                  <a:lnTo>
                    <a:pt x="804" y="2064"/>
                  </a:lnTo>
                  <a:lnTo>
                    <a:pt x="3468" y="2072"/>
                  </a:lnTo>
                  <a:lnTo>
                    <a:pt x="4100" y="1736"/>
                  </a:lnTo>
                  <a:lnTo>
                    <a:pt x="4100" y="96"/>
                  </a:lnTo>
                </a:path>
              </a:pathLst>
            </a:custGeom>
            <a:noFill/>
            <a:ln w="38160">
              <a:solidFill>
                <a:srgbClr val="3333CC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84143DC7-332A-4128-917C-A30A6F1B80B6}" type="slidenum">
              <a:rPr lang="en-GB" altLang="it-IT"/>
              <a:pPr/>
              <a:t>6</a:t>
            </a:fld>
            <a:endParaRPr lang="en-GB" altLang="it-IT"/>
          </a:p>
        </p:txBody>
      </p:sp>
      <p:sp>
        <p:nvSpPr>
          <p:cNvPr id="2056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dirty="0" err="1" smtClean="0"/>
              <a:t>Che</a:t>
            </a:r>
            <a:r>
              <a:rPr lang="en-GB" altLang="it-IT" sz="3200" dirty="0" smtClean="0"/>
              <a:t> </a:t>
            </a:r>
            <a:r>
              <a:rPr lang="en-GB" altLang="it-IT" sz="3200" dirty="0" err="1" smtClean="0"/>
              <a:t>cos’è</a:t>
            </a:r>
            <a:r>
              <a:rPr lang="en-GB" altLang="it-IT" sz="3200" dirty="0" smtClean="0"/>
              <a:t> Internet</a:t>
            </a:r>
          </a:p>
        </p:txBody>
      </p:sp>
      <p:sp>
        <p:nvSpPr>
          <p:cNvPr id="205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4419600" cy="4648200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smtClean="0"/>
              <a:t>Un</a:t>
            </a:r>
            <a:r>
              <a:rPr lang="en-GB" altLang="it-IT" sz="2000" i="1" dirty="0" smtClean="0">
                <a:solidFill>
                  <a:srgbClr val="FF0000"/>
                </a:solidFill>
              </a:rPr>
              <a:t> </a:t>
            </a:r>
            <a:r>
              <a:rPr lang="en-GB" altLang="it-IT" sz="2000" i="1" dirty="0" err="1" smtClean="0">
                <a:solidFill>
                  <a:srgbClr val="FF0000"/>
                </a:solidFill>
              </a:rPr>
              <a:t>protocollo</a:t>
            </a:r>
            <a:r>
              <a:rPr lang="en-GB" altLang="it-IT" sz="2000" dirty="0" smtClean="0">
                <a:solidFill>
                  <a:srgbClr val="FF0000"/>
                </a:solidFill>
              </a:rPr>
              <a:t> </a:t>
            </a:r>
            <a:r>
              <a:rPr lang="en-GB" altLang="it-IT" sz="2000" dirty="0" err="1" smtClean="0"/>
              <a:t>definisce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il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formato</a:t>
            </a:r>
            <a:r>
              <a:rPr lang="en-GB" altLang="it-IT" sz="2000" dirty="0" smtClean="0"/>
              <a:t> e </a:t>
            </a:r>
            <a:r>
              <a:rPr lang="en-GB" altLang="it-IT" sz="2000" dirty="0" err="1" smtClean="0"/>
              <a:t>l’ordine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dei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messaggi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scambiati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fra</a:t>
            </a:r>
            <a:r>
              <a:rPr lang="en-GB" altLang="it-IT" sz="2000" dirty="0" smtClean="0"/>
              <a:t> due o </a:t>
            </a:r>
            <a:r>
              <a:rPr lang="en-GB" altLang="it-IT" sz="2000" dirty="0" err="1" smtClean="0"/>
              <a:t>più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entità</a:t>
            </a:r>
            <a:r>
              <a:rPr lang="en-GB" altLang="it-IT" sz="2000" dirty="0" smtClean="0"/>
              <a:t> in </a:t>
            </a:r>
            <a:r>
              <a:rPr lang="en-GB" altLang="it-IT" sz="2000" dirty="0" err="1" smtClean="0"/>
              <a:t>comunicazione</a:t>
            </a:r>
            <a:endParaRPr lang="en-GB" altLang="it-IT" sz="2000" dirty="0" smtClean="0"/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err="1" smtClean="0"/>
              <a:t>es</a:t>
            </a:r>
            <a:r>
              <a:rPr lang="en-GB" altLang="it-IT" sz="2000" dirty="0" smtClean="0"/>
              <a:t>.: TCP, IP, HTTP, Skype, Ethernet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i="1" dirty="0" smtClean="0">
                <a:solidFill>
                  <a:srgbClr val="FF0000"/>
                </a:solidFill>
              </a:rPr>
              <a:t>Internet: </a:t>
            </a:r>
            <a:r>
              <a:rPr lang="en-GB" altLang="it-IT" sz="2000" dirty="0" smtClean="0">
                <a:solidFill>
                  <a:srgbClr val="FF0000"/>
                </a:solidFill>
              </a:rPr>
              <a:t>“</a:t>
            </a:r>
            <a:r>
              <a:rPr lang="en-GB" altLang="it-IT" sz="2000" dirty="0" err="1" smtClean="0">
                <a:solidFill>
                  <a:srgbClr val="FF0000"/>
                </a:solidFill>
              </a:rPr>
              <a:t>rete</a:t>
            </a:r>
            <a:r>
              <a:rPr lang="en-GB" altLang="it-IT" sz="2000" dirty="0" smtClean="0">
                <a:solidFill>
                  <a:srgbClr val="FF0000"/>
                </a:solidFill>
              </a:rPr>
              <a:t> </a:t>
            </a:r>
            <a:r>
              <a:rPr lang="en-GB" altLang="it-IT" sz="2000" dirty="0" err="1" smtClean="0">
                <a:solidFill>
                  <a:srgbClr val="FF0000"/>
                </a:solidFill>
              </a:rPr>
              <a:t>delle</a:t>
            </a:r>
            <a:r>
              <a:rPr lang="en-GB" altLang="it-IT" sz="2000" dirty="0" smtClean="0">
                <a:solidFill>
                  <a:srgbClr val="FF0000"/>
                </a:solidFill>
              </a:rPr>
              <a:t> </a:t>
            </a:r>
            <a:r>
              <a:rPr lang="en-GB" altLang="it-IT" sz="2000" dirty="0" err="1" smtClean="0">
                <a:solidFill>
                  <a:srgbClr val="FF0000"/>
                </a:solidFill>
              </a:rPr>
              <a:t>reti</a:t>
            </a:r>
            <a:r>
              <a:rPr lang="en-GB" altLang="it-IT" sz="2000" dirty="0" smtClean="0">
                <a:solidFill>
                  <a:srgbClr val="FF0000"/>
                </a:solidFill>
              </a:rPr>
              <a:t>”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err="1" smtClean="0"/>
              <a:t>struttura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gerarchica</a:t>
            </a:r>
            <a:endParaRPr lang="en-GB" altLang="it-IT" sz="2000" dirty="0" smtClean="0"/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smtClean="0"/>
              <a:t>Internet </a:t>
            </a:r>
            <a:r>
              <a:rPr lang="en-GB" altLang="it-IT" sz="2000" dirty="0" err="1" smtClean="0"/>
              <a:t>pubblica</a:t>
            </a:r>
            <a:r>
              <a:rPr lang="en-GB" altLang="it-IT" sz="2000" dirty="0" smtClean="0"/>
              <a:t> e intranet private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b="1" dirty="0" smtClean="0"/>
              <a:t>Standard Internet</a:t>
            </a:r>
            <a:endParaRPr lang="en-GB" altLang="it-IT" sz="2000" dirty="0" smtClean="0"/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smtClean="0"/>
              <a:t>RFC: Request for comments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smtClean="0"/>
              <a:t>IETF: Internet Engineering Task Force</a:t>
            </a:r>
          </a:p>
        </p:txBody>
      </p:sp>
      <p:grpSp>
        <p:nvGrpSpPr>
          <p:cNvPr id="2058" name="Group 258"/>
          <p:cNvGrpSpPr>
            <a:grpSpLocks/>
          </p:cNvGrpSpPr>
          <p:nvPr/>
        </p:nvGrpSpPr>
        <p:grpSpPr bwMode="auto">
          <a:xfrm>
            <a:off x="5462588" y="1682750"/>
            <a:ext cx="3679825" cy="4489450"/>
            <a:chOff x="3143" y="831"/>
            <a:chExt cx="2318" cy="2828"/>
          </a:xfrm>
        </p:grpSpPr>
        <p:sp>
          <p:nvSpPr>
            <p:cNvPr id="2059" name="Freeform 259"/>
            <p:cNvSpPr>
              <a:spLocks noChangeArrowheads="1"/>
            </p:cNvSpPr>
            <p:nvPr/>
          </p:nvSpPr>
          <p:spPr bwMode="auto">
            <a:xfrm>
              <a:off x="4227" y="2178"/>
              <a:ext cx="828" cy="425"/>
            </a:xfrm>
            <a:custGeom>
              <a:avLst/>
              <a:gdLst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Freeform 260"/>
            <p:cNvSpPr>
              <a:spLocks noChangeArrowheads="1"/>
            </p:cNvSpPr>
            <p:nvPr/>
          </p:nvSpPr>
          <p:spPr bwMode="auto">
            <a:xfrm>
              <a:off x="4239" y="1217"/>
              <a:ext cx="1090" cy="658"/>
            </a:xfrm>
            <a:custGeom>
              <a:avLst/>
              <a:gdLst>
                <a:gd name="T0" fmla="*/ 424 w 765"/>
                <a:gd name="T1" fmla="*/ 10 h 459"/>
                <a:gd name="T2" fmla="*/ 288 w 765"/>
                <a:gd name="T3" fmla="*/ 70 h 459"/>
                <a:gd name="T4" fmla="*/ 96 w 765"/>
                <a:gd name="T5" fmla="*/ 100 h 459"/>
                <a:gd name="T6" fmla="*/ 14 w 765"/>
                <a:gd name="T7" fmla="*/ 336 h 459"/>
                <a:gd name="T8" fmla="*/ 180 w 765"/>
                <a:gd name="T9" fmla="*/ 444 h 459"/>
                <a:gd name="T10" fmla="*/ 346 w 765"/>
                <a:gd name="T11" fmla="*/ 426 h 459"/>
                <a:gd name="T12" fmla="*/ 584 w 765"/>
                <a:gd name="T13" fmla="*/ 444 h 459"/>
                <a:gd name="T14" fmla="*/ 698 w 765"/>
                <a:gd name="T15" fmla="*/ 434 h 459"/>
                <a:gd name="T16" fmla="*/ 752 w 765"/>
                <a:gd name="T17" fmla="*/ 372 h 459"/>
                <a:gd name="T18" fmla="*/ 750 w 765"/>
                <a:gd name="T19" fmla="*/ 158 h 459"/>
                <a:gd name="T20" fmla="*/ 662 w 765"/>
                <a:gd name="T21" fmla="*/ 34 h 459"/>
                <a:gd name="T22" fmla="*/ 424 w 765"/>
                <a:gd name="T23" fmla="*/ 10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CC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" name="Freeform 261"/>
            <p:cNvSpPr>
              <a:spLocks noChangeArrowheads="1"/>
            </p:cNvSpPr>
            <p:nvPr/>
          </p:nvSpPr>
          <p:spPr bwMode="auto">
            <a:xfrm>
              <a:off x="3143" y="1033"/>
              <a:ext cx="1036" cy="675"/>
            </a:xfrm>
            <a:custGeom>
              <a:avLst/>
              <a:gdLst>
                <a:gd name="T0" fmla="*/ 648 w 1036"/>
                <a:gd name="T1" fmla="*/ 11 h 675"/>
                <a:gd name="T2" fmla="*/ 390 w 1036"/>
                <a:gd name="T3" fmla="*/ 53 h 675"/>
                <a:gd name="T4" fmla="*/ 206 w 1036"/>
                <a:gd name="T5" fmla="*/ 129 h 675"/>
                <a:gd name="T6" fmla="*/ 152 w 1036"/>
                <a:gd name="T7" fmla="*/ 229 h 675"/>
                <a:gd name="T8" fmla="*/ 22 w 1036"/>
                <a:gd name="T9" fmla="*/ 297 h 675"/>
                <a:gd name="T10" fmla="*/ 18 w 1036"/>
                <a:gd name="T11" fmla="*/ 459 h 675"/>
                <a:gd name="T12" fmla="*/ 132 w 1036"/>
                <a:gd name="T13" fmla="*/ 489 h 675"/>
                <a:gd name="T14" fmla="*/ 458 w 1036"/>
                <a:gd name="T15" fmla="*/ 489 h 675"/>
                <a:gd name="T16" fmla="*/ 598 w 1036"/>
                <a:gd name="T17" fmla="*/ 555 h 675"/>
                <a:gd name="T18" fmla="*/ 752 w 1036"/>
                <a:gd name="T19" fmla="*/ 657 h 675"/>
                <a:gd name="T20" fmla="*/ 870 w 1036"/>
                <a:gd name="T21" fmla="*/ 661 h 675"/>
                <a:gd name="T22" fmla="*/ 952 w 1036"/>
                <a:gd name="T23" fmla="*/ 603 h 675"/>
                <a:gd name="T24" fmla="*/ 992 w 1036"/>
                <a:gd name="T25" fmla="*/ 445 h 675"/>
                <a:gd name="T26" fmla="*/ 1018 w 1036"/>
                <a:gd name="T27" fmla="*/ 291 h 675"/>
                <a:gd name="T28" fmla="*/ 1022 w 1036"/>
                <a:gd name="T29" fmla="*/ 107 h 675"/>
                <a:gd name="T30" fmla="*/ 934 w 1036"/>
                <a:gd name="T31" fmla="*/ 17 h 675"/>
                <a:gd name="T32" fmla="*/ 776 w 1036"/>
                <a:gd name="T33" fmla="*/ 3 h 675"/>
                <a:gd name="T34" fmla="*/ 648 w 1036"/>
                <a:gd name="T35" fmla="*/ 11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62" name="Group 262"/>
            <p:cNvGrpSpPr>
              <a:grpSpLocks/>
            </p:cNvGrpSpPr>
            <p:nvPr/>
          </p:nvGrpSpPr>
          <p:grpSpPr bwMode="auto">
            <a:xfrm>
              <a:off x="3198" y="1874"/>
              <a:ext cx="918" cy="587"/>
              <a:chOff x="3198" y="1874"/>
              <a:chExt cx="918" cy="587"/>
            </a:xfrm>
          </p:grpSpPr>
          <p:sp>
            <p:nvSpPr>
              <p:cNvPr id="2374" name="Rectangle 263"/>
              <p:cNvSpPr>
                <a:spLocks noChangeArrowheads="1"/>
              </p:cNvSpPr>
              <p:nvPr/>
            </p:nvSpPr>
            <p:spPr bwMode="auto">
              <a:xfrm>
                <a:off x="3345" y="2040"/>
                <a:ext cx="622" cy="422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75" name="AutoShape 264"/>
              <p:cNvSpPr>
                <a:spLocks noChangeArrowheads="1"/>
              </p:cNvSpPr>
              <p:nvPr/>
            </p:nvSpPr>
            <p:spPr bwMode="auto">
              <a:xfrm>
                <a:off x="3198" y="1874"/>
                <a:ext cx="919" cy="200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2063" name="Group 265"/>
            <p:cNvGrpSpPr>
              <a:grpSpLocks/>
            </p:cNvGrpSpPr>
            <p:nvPr/>
          </p:nvGrpSpPr>
          <p:grpSpPr bwMode="auto">
            <a:xfrm>
              <a:off x="3637" y="1152"/>
              <a:ext cx="216" cy="336"/>
              <a:chOff x="3637" y="1152"/>
              <a:chExt cx="216" cy="336"/>
            </a:xfrm>
          </p:grpSpPr>
          <p:sp>
            <p:nvSpPr>
              <p:cNvPr id="2344" name="Line 266"/>
              <p:cNvSpPr>
                <a:spLocks noChangeShapeType="1"/>
              </p:cNvSpPr>
              <p:nvPr/>
            </p:nvSpPr>
            <p:spPr bwMode="auto">
              <a:xfrm flipH="1">
                <a:off x="3687" y="1273"/>
                <a:ext cx="60" cy="19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5" name="Line 267"/>
              <p:cNvSpPr>
                <a:spLocks noChangeShapeType="1"/>
              </p:cNvSpPr>
              <p:nvPr/>
            </p:nvSpPr>
            <p:spPr bwMode="auto">
              <a:xfrm>
                <a:off x="3746" y="1273"/>
                <a:ext cx="58" cy="19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6" name="Line 268"/>
              <p:cNvSpPr>
                <a:spLocks noChangeShapeType="1"/>
              </p:cNvSpPr>
              <p:nvPr/>
            </p:nvSpPr>
            <p:spPr bwMode="auto">
              <a:xfrm>
                <a:off x="3688" y="1468"/>
                <a:ext cx="58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7" name="Line 269"/>
              <p:cNvSpPr>
                <a:spLocks noChangeShapeType="1"/>
              </p:cNvSpPr>
              <p:nvPr/>
            </p:nvSpPr>
            <p:spPr bwMode="auto">
              <a:xfrm flipH="1">
                <a:off x="3744" y="1468"/>
                <a:ext cx="60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8" name="Line 270"/>
              <p:cNvSpPr>
                <a:spLocks noChangeShapeType="1"/>
              </p:cNvSpPr>
              <p:nvPr/>
            </p:nvSpPr>
            <p:spPr bwMode="auto">
              <a:xfrm>
                <a:off x="3746" y="1277"/>
                <a:ext cx="1" cy="21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9" name="Line 271"/>
              <p:cNvSpPr>
                <a:spLocks noChangeShapeType="1"/>
              </p:cNvSpPr>
              <p:nvPr/>
            </p:nvSpPr>
            <p:spPr bwMode="auto">
              <a:xfrm flipV="1">
                <a:off x="3688" y="1446"/>
                <a:ext cx="58" cy="2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0" name="Line 272"/>
              <p:cNvSpPr>
                <a:spLocks noChangeShapeType="1"/>
              </p:cNvSpPr>
              <p:nvPr/>
            </p:nvSpPr>
            <p:spPr bwMode="auto">
              <a:xfrm flipH="1" flipV="1">
                <a:off x="3744" y="1446"/>
                <a:ext cx="60" cy="2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1" name="Line 273"/>
              <p:cNvSpPr>
                <a:spLocks noChangeShapeType="1"/>
              </p:cNvSpPr>
              <p:nvPr/>
            </p:nvSpPr>
            <p:spPr bwMode="auto">
              <a:xfrm>
                <a:off x="3712" y="1383"/>
                <a:ext cx="33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2" name="Line 274"/>
              <p:cNvSpPr>
                <a:spLocks noChangeShapeType="1"/>
              </p:cNvSpPr>
              <p:nvPr/>
            </p:nvSpPr>
            <p:spPr bwMode="auto">
              <a:xfrm flipV="1">
                <a:off x="3746" y="1382"/>
                <a:ext cx="35" cy="1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3" name="Line 275"/>
              <p:cNvSpPr>
                <a:spLocks noChangeShapeType="1"/>
              </p:cNvSpPr>
              <p:nvPr/>
            </p:nvSpPr>
            <p:spPr bwMode="auto">
              <a:xfrm>
                <a:off x="3701" y="1412"/>
                <a:ext cx="43" cy="2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4" name="Line 276"/>
              <p:cNvSpPr>
                <a:spLocks noChangeShapeType="1"/>
              </p:cNvSpPr>
              <p:nvPr/>
            </p:nvSpPr>
            <p:spPr bwMode="auto">
              <a:xfrm flipV="1">
                <a:off x="3746" y="1415"/>
                <a:ext cx="43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5" name="Line 277"/>
              <p:cNvSpPr>
                <a:spLocks noChangeShapeType="1"/>
              </p:cNvSpPr>
              <p:nvPr/>
            </p:nvSpPr>
            <p:spPr bwMode="auto">
              <a:xfrm flipV="1">
                <a:off x="3746" y="1353"/>
                <a:ext cx="22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" name="Line 278"/>
              <p:cNvSpPr>
                <a:spLocks noChangeShapeType="1"/>
              </p:cNvSpPr>
              <p:nvPr/>
            </p:nvSpPr>
            <p:spPr bwMode="auto">
              <a:xfrm flipV="1">
                <a:off x="3746" y="1312"/>
                <a:ext cx="14" cy="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" name="Line 279"/>
              <p:cNvSpPr>
                <a:spLocks noChangeShapeType="1"/>
              </p:cNvSpPr>
              <p:nvPr/>
            </p:nvSpPr>
            <p:spPr bwMode="auto">
              <a:xfrm>
                <a:off x="3721" y="1351"/>
                <a:ext cx="27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" name="Line 280"/>
              <p:cNvSpPr>
                <a:spLocks noChangeShapeType="1"/>
              </p:cNvSpPr>
              <p:nvPr/>
            </p:nvSpPr>
            <p:spPr bwMode="auto">
              <a:xfrm>
                <a:off x="3733" y="1312"/>
                <a:ext cx="15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359" name="Group 281"/>
              <p:cNvGrpSpPr>
                <a:grpSpLocks/>
              </p:cNvGrpSpPr>
              <p:nvPr/>
            </p:nvGrpSpPr>
            <p:grpSpPr bwMode="auto">
              <a:xfrm>
                <a:off x="3756" y="1263"/>
                <a:ext cx="98" cy="24"/>
                <a:chOff x="3756" y="1263"/>
                <a:chExt cx="98" cy="24"/>
              </a:xfrm>
            </p:grpSpPr>
            <p:sp>
              <p:nvSpPr>
                <p:cNvPr id="2370" name="Line 282"/>
                <p:cNvSpPr>
                  <a:spLocks noChangeShapeType="1"/>
                </p:cNvSpPr>
                <p:nvPr/>
              </p:nvSpPr>
              <p:spPr bwMode="auto">
                <a:xfrm>
                  <a:off x="3756" y="1288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71" name="Line 283"/>
                <p:cNvSpPr>
                  <a:spLocks noChangeShapeType="1"/>
                </p:cNvSpPr>
                <p:nvPr/>
              </p:nvSpPr>
              <p:spPr bwMode="auto">
                <a:xfrm flipV="1">
                  <a:off x="3762" y="1261"/>
                  <a:ext cx="61" cy="12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72" name="Line 284"/>
                <p:cNvSpPr>
                  <a:spLocks noChangeShapeType="1"/>
                </p:cNvSpPr>
                <p:nvPr/>
              </p:nvSpPr>
              <p:spPr bwMode="auto">
                <a:xfrm flipH="1">
                  <a:off x="3792" y="1264"/>
                  <a:ext cx="31" cy="19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73" name="Line 285"/>
                <p:cNvSpPr>
                  <a:spLocks noChangeShapeType="1"/>
                </p:cNvSpPr>
                <p:nvPr/>
              </p:nvSpPr>
              <p:spPr bwMode="auto">
                <a:xfrm flipV="1">
                  <a:off x="3794" y="1273"/>
                  <a:ext cx="61" cy="12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60" name="Group 286"/>
              <p:cNvGrpSpPr>
                <a:grpSpLocks/>
              </p:cNvGrpSpPr>
              <p:nvPr/>
            </p:nvGrpSpPr>
            <p:grpSpPr bwMode="auto">
              <a:xfrm>
                <a:off x="3742" y="1152"/>
                <a:ext cx="14" cy="109"/>
                <a:chOff x="3742" y="1152"/>
                <a:chExt cx="14" cy="109"/>
              </a:xfrm>
            </p:grpSpPr>
            <p:sp>
              <p:nvSpPr>
                <p:cNvPr id="2366" name="Line 287"/>
                <p:cNvSpPr>
                  <a:spLocks noChangeShapeType="1"/>
                </p:cNvSpPr>
                <p:nvPr/>
              </p:nvSpPr>
              <p:spPr bwMode="auto">
                <a:xfrm>
                  <a:off x="3742" y="1152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7" name="Line 288"/>
                <p:cNvSpPr>
                  <a:spLocks noChangeShapeType="1"/>
                </p:cNvSpPr>
                <p:nvPr/>
              </p:nvSpPr>
              <p:spPr bwMode="auto">
                <a:xfrm flipH="1">
                  <a:off x="3755" y="1161"/>
                  <a:ext cx="3" cy="6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8" name="Line 289"/>
                <p:cNvSpPr>
                  <a:spLocks noChangeShapeType="1"/>
                </p:cNvSpPr>
                <p:nvPr/>
              </p:nvSpPr>
              <p:spPr bwMode="auto">
                <a:xfrm flipH="1" flipV="1">
                  <a:off x="3744" y="1195"/>
                  <a:ext cx="14" cy="34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9" name="Line 290"/>
                <p:cNvSpPr>
                  <a:spLocks noChangeShapeType="1"/>
                </p:cNvSpPr>
                <p:nvPr/>
              </p:nvSpPr>
              <p:spPr bwMode="auto">
                <a:xfrm flipH="1">
                  <a:off x="3742" y="1196"/>
                  <a:ext cx="3" cy="6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61" name="Group 291"/>
              <p:cNvGrpSpPr>
                <a:grpSpLocks/>
              </p:cNvGrpSpPr>
              <p:nvPr/>
            </p:nvGrpSpPr>
            <p:grpSpPr bwMode="auto">
              <a:xfrm>
                <a:off x="3637" y="1254"/>
                <a:ext cx="98" cy="24"/>
                <a:chOff x="3637" y="1254"/>
                <a:chExt cx="98" cy="24"/>
              </a:xfrm>
            </p:grpSpPr>
            <p:sp>
              <p:nvSpPr>
                <p:cNvPr id="2362" name="Line 292"/>
                <p:cNvSpPr>
                  <a:spLocks noChangeShapeType="1"/>
                </p:cNvSpPr>
                <p:nvPr/>
              </p:nvSpPr>
              <p:spPr bwMode="auto">
                <a:xfrm>
                  <a:off x="3736" y="1254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3" name="Line 293"/>
                <p:cNvSpPr>
                  <a:spLocks noChangeShapeType="1"/>
                </p:cNvSpPr>
                <p:nvPr/>
              </p:nvSpPr>
              <p:spPr bwMode="auto">
                <a:xfrm flipH="1">
                  <a:off x="3667" y="1270"/>
                  <a:ext cx="63" cy="10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4" name="Line 294"/>
                <p:cNvSpPr>
                  <a:spLocks noChangeShapeType="1"/>
                </p:cNvSpPr>
                <p:nvPr/>
              </p:nvSpPr>
              <p:spPr bwMode="auto">
                <a:xfrm flipV="1">
                  <a:off x="3670" y="1259"/>
                  <a:ext cx="29" cy="21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5" name="Line 295"/>
                <p:cNvSpPr>
                  <a:spLocks noChangeShapeType="1"/>
                </p:cNvSpPr>
                <p:nvPr/>
              </p:nvSpPr>
              <p:spPr bwMode="auto">
                <a:xfrm flipH="1">
                  <a:off x="3636" y="1259"/>
                  <a:ext cx="63" cy="10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64" name="Group 296"/>
            <p:cNvGrpSpPr>
              <a:grpSpLocks/>
            </p:cNvGrpSpPr>
            <p:nvPr/>
          </p:nvGrpSpPr>
          <p:grpSpPr bwMode="auto">
            <a:xfrm>
              <a:off x="3189" y="1364"/>
              <a:ext cx="435" cy="113"/>
              <a:chOff x="3189" y="1364"/>
              <a:chExt cx="435" cy="113"/>
            </a:xfrm>
          </p:grpSpPr>
          <p:pic>
            <p:nvPicPr>
              <p:cNvPr id="2341" name="Picture 29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99" y="1364"/>
                <a:ext cx="326" cy="11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2342" name="Line 298"/>
              <p:cNvSpPr>
                <a:spLocks noChangeShapeType="1"/>
              </p:cNvSpPr>
              <p:nvPr/>
            </p:nvSpPr>
            <p:spPr bwMode="auto">
              <a:xfrm flipH="1">
                <a:off x="3209" y="1399"/>
                <a:ext cx="6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3" name="Line 299"/>
              <p:cNvSpPr>
                <a:spLocks noChangeShapeType="1"/>
              </p:cNvSpPr>
              <p:nvPr/>
            </p:nvSpPr>
            <p:spPr bwMode="auto">
              <a:xfrm flipH="1">
                <a:off x="3188" y="1380"/>
                <a:ext cx="98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2065" name="Picture 30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5" y="1183"/>
              <a:ext cx="232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2066" name="Group 301"/>
            <p:cNvGrpSpPr>
              <a:grpSpLocks/>
            </p:cNvGrpSpPr>
            <p:nvPr/>
          </p:nvGrpSpPr>
          <p:grpSpPr bwMode="auto">
            <a:xfrm>
              <a:off x="3846" y="1069"/>
              <a:ext cx="255" cy="268"/>
              <a:chOff x="3846" y="1069"/>
              <a:chExt cx="255" cy="268"/>
            </a:xfrm>
          </p:grpSpPr>
          <p:pic>
            <p:nvPicPr>
              <p:cNvPr id="2339" name="Picture 30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46" y="1069"/>
                <a:ext cx="238" cy="2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340" name="Picture 30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884" y="1140"/>
                <a:ext cx="218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2067" name="Group 304"/>
            <p:cNvGrpSpPr>
              <a:grpSpLocks/>
            </p:cNvGrpSpPr>
            <p:nvPr/>
          </p:nvGrpSpPr>
          <p:grpSpPr bwMode="auto">
            <a:xfrm>
              <a:off x="4304" y="2253"/>
              <a:ext cx="227" cy="107"/>
              <a:chOff x="4304" y="2253"/>
              <a:chExt cx="227" cy="107"/>
            </a:xfrm>
          </p:grpSpPr>
          <p:sp>
            <p:nvSpPr>
              <p:cNvPr id="2326" name="Oval 305"/>
              <p:cNvSpPr>
                <a:spLocks noChangeArrowheads="1"/>
              </p:cNvSpPr>
              <p:nvPr/>
            </p:nvSpPr>
            <p:spPr bwMode="auto">
              <a:xfrm>
                <a:off x="4306" y="230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27" name="Line 306"/>
              <p:cNvSpPr>
                <a:spLocks noChangeShapeType="1"/>
              </p:cNvSpPr>
              <p:nvPr/>
            </p:nvSpPr>
            <p:spPr bwMode="auto">
              <a:xfrm>
                <a:off x="4306" y="229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8" name="Line 307"/>
              <p:cNvSpPr>
                <a:spLocks noChangeShapeType="1"/>
              </p:cNvSpPr>
              <p:nvPr/>
            </p:nvSpPr>
            <p:spPr bwMode="auto">
              <a:xfrm>
                <a:off x="4532" y="229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9" name="Rectangle 308"/>
              <p:cNvSpPr>
                <a:spLocks noChangeArrowheads="1"/>
              </p:cNvSpPr>
              <p:nvPr/>
            </p:nvSpPr>
            <p:spPr bwMode="auto">
              <a:xfrm>
                <a:off x="4306" y="229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0" name="Oval 309"/>
              <p:cNvSpPr>
                <a:spLocks noChangeArrowheads="1"/>
              </p:cNvSpPr>
              <p:nvPr/>
            </p:nvSpPr>
            <p:spPr bwMode="auto">
              <a:xfrm>
                <a:off x="4304" y="225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331" name="Group 310"/>
              <p:cNvGrpSpPr>
                <a:grpSpLocks/>
              </p:cNvGrpSpPr>
              <p:nvPr/>
            </p:nvGrpSpPr>
            <p:grpSpPr bwMode="auto">
              <a:xfrm>
                <a:off x="4358" y="2268"/>
                <a:ext cx="111" cy="40"/>
                <a:chOff x="4358" y="2268"/>
                <a:chExt cx="111" cy="40"/>
              </a:xfrm>
            </p:grpSpPr>
            <p:sp>
              <p:nvSpPr>
                <p:cNvPr id="2336" name="Line 311"/>
                <p:cNvSpPr>
                  <a:spLocks noChangeShapeType="1"/>
                </p:cNvSpPr>
                <p:nvPr/>
              </p:nvSpPr>
              <p:spPr bwMode="auto">
                <a:xfrm flipV="1">
                  <a:off x="4358" y="226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37" name="Line 312"/>
                <p:cNvSpPr>
                  <a:spLocks noChangeShapeType="1"/>
                </p:cNvSpPr>
                <p:nvPr/>
              </p:nvSpPr>
              <p:spPr bwMode="auto">
                <a:xfrm>
                  <a:off x="4435" y="230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38" name="Line 313"/>
                <p:cNvSpPr>
                  <a:spLocks noChangeShapeType="1"/>
                </p:cNvSpPr>
                <p:nvPr/>
              </p:nvSpPr>
              <p:spPr bwMode="auto">
                <a:xfrm>
                  <a:off x="4395" y="226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32" name="Group 314"/>
              <p:cNvGrpSpPr>
                <a:grpSpLocks/>
              </p:cNvGrpSpPr>
              <p:nvPr/>
            </p:nvGrpSpPr>
            <p:grpSpPr bwMode="auto">
              <a:xfrm>
                <a:off x="4358" y="2267"/>
                <a:ext cx="111" cy="40"/>
                <a:chOff x="4358" y="2267"/>
                <a:chExt cx="111" cy="40"/>
              </a:xfrm>
            </p:grpSpPr>
            <p:sp>
              <p:nvSpPr>
                <p:cNvPr id="2333" name="Line 315"/>
                <p:cNvSpPr>
                  <a:spLocks noChangeShapeType="1"/>
                </p:cNvSpPr>
                <p:nvPr/>
              </p:nvSpPr>
              <p:spPr bwMode="auto">
                <a:xfrm>
                  <a:off x="4358" y="230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34" name="Line 316"/>
                <p:cNvSpPr>
                  <a:spLocks noChangeShapeType="1"/>
                </p:cNvSpPr>
                <p:nvPr/>
              </p:nvSpPr>
              <p:spPr bwMode="auto">
                <a:xfrm>
                  <a:off x="4435" y="226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35" name="Line 317"/>
                <p:cNvSpPr>
                  <a:spLocks noChangeShapeType="1"/>
                </p:cNvSpPr>
                <p:nvPr/>
              </p:nvSpPr>
              <p:spPr bwMode="auto">
                <a:xfrm flipV="1">
                  <a:off x="4395" y="2266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68" name="Group 318"/>
            <p:cNvGrpSpPr>
              <a:grpSpLocks/>
            </p:cNvGrpSpPr>
            <p:nvPr/>
          </p:nvGrpSpPr>
          <p:grpSpPr bwMode="auto">
            <a:xfrm>
              <a:off x="4528" y="2429"/>
              <a:ext cx="227" cy="107"/>
              <a:chOff x="4528" y="2429"/>
              <a:chExt cx="227" cy="107"/>
            </a:xfrm>
          </p:grpSpPr>
          <p:sp>
            <p:nvSpPr>
              <p:cNvPr id="2313" name="Oval 319"/>
              <p:cNvSpPr>
                <a:spLocks noChangeArrowheads="1"/>
              </p:cNvSpPr>
              <p:nvPr/>
            </p:nvSpPr>
            <p:spPr bwMode="auto">
              <a:xfrm>
                <a:off x="4530" y="2477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14" name="Line 320"/>
              <p:cNvSpPr>
                <a:spLocks noChangeShapeType="1"/>
              </p:cNvSpPr>
              <p:nvPr/>
            </p:nvSpPr>
            <p:spPr bwMode="auto">
              <a:xfrm>
                <a:off x="4530" y="2472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5" name="Line 321"/>
              <p:cNvSpPr>
                <a:spLocks noChangeShapeType="1"/>
              </p:cNvSpPr>
              <p:nvPr/>
            </p:nvSpPr>
            <p:spPr bwMode="auto">
              <a:xfrm>
                <a:off x="4756" y="2472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6" name="Rectangle 322"/>
              <p:cNvSpPr>
                <a:spLocks noChangeArrowheads="1"/>
              </p:cNvSpPr>
              <p:nvPr/>
            </p:nvSpPr>
            <p:spPr bwMode="auto">
              <a:xfrm>
                <a:off x="4530" y="2472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17" name="Oval 323"/>
              <p:cNvSpPr>
                <a:spLocks noChangeArrowheads="1"/>
              </p:cNvSpPr>
              <p:nvPr/>
            </p:nvSpPr>
            <p:spPr bwMode="auto">
              <a:xfrm>
                <a:off x="4528" y="2429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318" name="Group 324"/>
              <p:cNvGrpSpPr>
                <a:grpSpLocks/>
              </p:cNvGrpSpPr>
              <p:nvPr/>
            </p:nvGrpSpPr>
            <p:grpSpPr bwMode="auto">
              <a:xfrm>
                <a:off x="4582" y="2444"/>
                <a:ext cx="111" cy="40"/>
                <a:chOff x="4582" y="2444"/>
                <a:chExt cx="111" cy="40"/>
              </a:xfrm>
            </p:grpSpPr>
            <p:sp>
              <p:nvSpPr>
                <p:cNvPr id="2323" name="Line 325"/>
                <p:cNvSpPr>
                  <a:spLocks noChangeShapeType="1"/>
                </p:cNvSpPr>
                <p:nvPr/>
              </p:nvSpPr>
              <p:spPr bwMode="auto">
                <a:xfrm flipV="1">
                  <a:off x="4582" y="2443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24" name="Line 326"/>
                <p:cNvSpPr>
                  <a:spLocks noChangeShapeType="1"/>
                </p:cNvSpPr>
                <p:nvPr/>
              </p:nvSpPr>
              <p:spPr bwMode="auto">
                <a:xfrm>
                  <a:off x="4659" y="2485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25" name="Line 327"/>
                <p:cNvSpPr>
                  <a:spLocks noChangeShapeType="1"/>
                </p:cNvSpPr>
                <p:nvPr/>
              </p:nvSpPr>
              <p:spPr bwMode="auto">
                <a:xfrm>
                  <a:off x="4619" y="2445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19" name="Group 328"/>
              <p:cNvGrpSpPr>
                <a:grpSpLocks/>
              </p:cNvGrpSpPr>
              <p:nvPr/>
            </p:nvGrpSpPr>
            <p:grpSpPr bwMode="auto">
              <a:xfrm>
                <a:off x="4582" y="2443"/>
                <a:ext cx="111" cy="40"/>
                <a:chOff x="4582" y="2443"/>
                <a:chExt cx="111" cy="40"/>
              </a:xfrm>
            </p:grpSpPr>
            <p:sp>
              <p:nvSpPr>
                <p:cNvPr id="2320" name="Line 329"/>
                <p:cNvSpPr>
                  <a:spLocks noChangeShapeType="1"/>
                </p:cNvSpPr>
                <p:nvPr/>
              </p:nvSpPr>
              <p:spPr bwMode="auto">
                <a:xfrm>
                  <a:off x="4582" y="2484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21" name="Line 330"/>
                <p:cNvSpPr>
                  <a:spLocks noChangeShapeType="1"/>
                </p:cNvSpPr>
                <p:nvPr/>
              </p:nvSpPr>
              <p:spPr bwMode="auto">
                <a:xfrm>
                  <a:off x="4659" y="2443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22" name="Line 331"/>
                <p:cNvSpPr>
                  <a:spLocks noChangeShapeType="1"/>
                </p:cNvSpPr>
                <p:nvPr/>
              </p:nvSpPr>
              <p:spPr bwMode="auto">
                <a:xfrm flipV="1">
                  <a:off x="4619" y="2442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69" name="Group 332"/>
            <p:cNvGrpSpPr>
              <a:grpSpLocks/>
            </p:cNvGrpSpPr>
            <p:nvPr/>
          </p:nvGrpSpPr>
          <p:grpSpPr bwMode="auto">
            <a:xfrm>
              <a:off x="4704" y="2261"/>
              <a:ext cx="227" cy="107"/>
              <a:chOff x="4704" y="2261"/>
              <a:chExt cx="227" cy="107"/>
            </a:xfrm>
          </p:grpSpPr>
          <p:sp>
            <p:nvSpPr>
              <p:cNvPr id="2300" name="Oval 333"/>
              <p:cNvSpPr>
                <a:spLocks noChangeArrowheads="1"/>
              </p:cNvSpPr>
              <p:nvPr/>
            </p:nvSpPr>
            <p:spPr bwMode="auto">
              <a:xfrm>
                <a:off x="4706" y="2309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01" name="Line 334"/>
              <p:cNvSpPr>
                <a:spLocks noChangeShapeType="1"/>
              </p:cNvSpPr>
              <p:nvPr/>
            </p:nvSpPr>
            <p:spPr bwMode="auto">
              <a:xfrm>
                <a:off x="4706" y="2304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2" name="Line 335"/>
              <p:cNvSpPr>
                <a:spLocks noChangeShapeType="1"/>
              </p:cNvSpPr>
              <p:nvPr/>
            </p:nvSpPr>
            <p:spPr bwMode="auto">
              <a:xfrm>
                <a:off x="4932" y="2304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3" name="Rectangle 336"/>
              <p:cNvSpPr>
                <a:spLocks noChangeArrowheads="1"/>
              </p:cNvSpPr>
              <p:nvPr/>
            </p:nvSpPr>
            <p:spPr bwMode="auto">
              <a:xfrm>
                <a:off x="4706" y="2304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04" name="Oval 337"/>
              <p:cNvSpPr>
                <a:spLocks noChangeArrowheads="1"/>
              </p:cNvSpPr>
              <p:nvPr/>
            </p:nvSpPr>
            <p:spPr bwMode="auto">
              <a:xfrm>
                <a:off x="4704" y="2261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305" name="Group 338"/>
              <p:cNvGrpSpPr>
                <a:grpSpLocks/>
              </p:cNvGrpSpPr>
              <p:nvPr/>
            </p:nvGrpSpPr>
            <p:grpSpPr bwMode="auto">
              <a:xfrm>
                <a:off x="4758" y="2276"/>
                <a:ext cx="111" cy="40"/>
                <a:chOff x="4758" y="2276"/>
                <a:chExt cx="111" cy="40"/>
              </a:xfrm>
            </p:grpSpPr>
            <p:sp>
              <p:nvSpPr>
                <p:cNvPr id="2310" name="Line 339"/>
                <p:cNvSpPr>
                  <a:spLocks noChangeShapeType="1"/>
                </p:cNvSpPr>
                <p:nvPr/>
              </p:nvSpPr>
              <p:spPr bwMode="auto">
                <a:xfrm flipV="1">
                  <a:off x="4758" y="2275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1" name="Line 340"/>
                <p:cNvSpPr>
                  <a:spLocks noChangeShapeType="1"/>
                </p:cNvSpPr>
                <p:nvPr/>
              </p:nvSpPr>
              <p:spPr bwMode="auto">
                <a:xfrm>
                  <a:off x="4835" y="231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2" name="Line 341"/>
                <p:cNvSpPr>
                  <a:spLocks noChangeShapeType="1"/>
                </p:cNvSpPr>
                <p:nvPr/>
              </p:nvSpPr>
              <p:spPr bwMode="auto">
                <a:xfrm>
                  <a:off x="4795" y="2277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06" name="Group 342"/>
              <p:cNvGrpSpPr>
                <a:grpSpLocks/>
              </p:cNvGrpSpPr>
              <p:nvPr/>
            </p:nvGrpSpPr>
            <p:grpSpPr bwMode="auto">
              <a:xfrm>
                <a:off x="4758" y="2276"/>
                <a:ext cx="111" cy="40"/>
                <a:chOff x="4758" y="2276"/>
                <a:chExt cx="111" cy="40"/>
              </a:xfrm>
            </p:grpSpPr>
            <p:sp>
              <p:nvSpPr>
                <p:cNvPr id="2307" name="Line 343"/>
                <p:cNvSpPr>
                  <a:spLocks noChangeShapeType="1"/>
                </p:cNvSpPr>
                <p:nvPr/>
              </p:nvSpPr>
              <p:spPr bwMode="auto">
                <a:xfrm>
                  <a:off x="4758" y="2316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08" name="Line 344"/>
                <p:cNvSpPr>
                  <a:spLocks noChangeShapeType="1"/>
                </p:cNvSpPr>
                <p:nvPr/>
              </p:nvSpPr>
              <p:spPr bwMode="auto">
                <a:xfrm>
                  <a:off x="4835" y="2276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09" name="Line 345"/>
                <p:cNvSpPr>
                  <a:spLocks noChangeShapeType="1"/>
                </p:cNvSpPr>
                <p:nvPr/>
              </p:nvSpPr>
              <p:spPr bwMode="auto">
                <a:xfrm flipV="1">
                  <a:off x="4795" y="2275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0" name="Group 346"/>
            <p:cNvGrpSpPr>
              <a:grpSpLocks/>
            </p:cNvGrpSpPr>
            <p:nvPr/>
          </p:nvGrpSpPr>
          <p:grpSpPr bwMode="auto">
            <a:xfrm>
              <a:off x="4367" y="1532"/>
              <a:ext cx="220" cy="100"/>
              <a:chOff x="4367" y="1532"/>
              <a:chExt cx="220" cy="100"/>
            </a:xfrm>
          </p:grpSpPr>
          <p:sp>
            <p:nvSpPr>
              <p:cNvPr id="2287" name="Oval 347"/>
              <p:cNvSpPr>
                <a:spLocks noChangeArrowheads="1"/>
              </p:cNvSpPr>
              <p:nvPr/>
            </p:nvSpPr>
            <p:spPr bwMode="auto">
              <a:xfrm>
                <a:off x="4369" y="1577"/>
                <a:ext cx="219" cy="56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88" name="Line 348"/>
              <p:cNvSpPr>
                <a:spLocks noChangeShapeType="1"/>
              </p:cNvSpPr>
              <p:nvPr/>
            </p:nvSpPr>
            <p:spPr bwMode="auto">
              <a:xfrm>
                <a:off x="4369" y="1572"/>
                <a:ext cx="1" cy="35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9" name="Line 349"/>
              <p:cNvSpPr>
                <a:spLocks noChangeShapeType="1"/>
              </p:cNvSpPr>
              <p:nvPr/>
            </p:nvSpPr>
            <p:spPr bwMode="auto">
              <a:xfrm>
                <a:off x="4588" y="1572"/>
                <a:ext cx="1" cy="35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0" name="Rectangle 350"/>
              <p:cNvSpPr>
                <a:spLocks noChangeArrowheads="1"/>
              </p:cNvSpPr>
              <p:nvPr/>
            </p:nvSpPr>
            <p:spPr bwMode="auto">
              <a:xfrm>
                <a:off x="4369" y="1572"/>
                <a:ext cx="217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91" name="Oval 351"/>
              <p:cNvSpPr>
                <a:spLocks noChangeArrowheads="1"/>
              </p:cNvSpPr>
              <p:nvPr/>
            </p:nvSpPr>
            <p:spPr bwMode="auto">
              <a:xfrm>
                <a:off x="4367" y="1532"/>
                <a:ext cx="219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292" name="Group 352"/>
              <p:cNvGrpSpPr>
                <a:grpSpLocks/>
              </p:cNvGrpSpPr>
              <p:nvPr/>
            </p:nvGrpSpPr>
            <p:grpSpPr bwMode="auto">
              <a:xfrm>
                <a:off x="4420" y="1546"/>
                <a:ext cx="107" cy="37"/>
                <a:chOff x="4420" y="1546"/>
                <a:chExt cx="107" cy="37"/>
              </a:xfrm>
            </p:grpSpPr>
            <p:sp>
              <p:nvSpPr>
                <p:cNvPr id="2297" name="Line 353"/>
                <p:cNvSpPr>
                  <a:spLocks noChangeShapeType="1"/>
                </p:cNvSpPr>
                <p:nvPr/>
              </p:nvSpPr>
              <p:spPr bwMode="auto">
                <a:xfrm flipV="1">
                  <a:off x="4420" y="1545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98" name="Line 354"/>
                <p:cNvSpPr>
                  <a:spLocks noChangeShapeType="1"/>
                </p:cNvSpPr>
                <p:nvPr/>
              </p:nvSpPr>
              <p:spPr bwMode="auto">
                <a:xfrm>
                  <a:off x="4494" y="1584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99" name="Line 355"/>
                <p:cNvSpPr>
                  <a:spLocks noChangeShapeType="1"/>
                </p:cNvSpPr>
                <p:nvPr/>
              </p:nvSpPr>
              <p:spPr bwMode="auto">
                <a:xfrm>
                  <a:off x="4455" y="1547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93" name="Group 356"/>
              <p:cNvGrpSpPr>
                <a:grpSpLocks/>
              </p:cNvGrpSpPr>
              <p:nvPr/>
            </p:nvGrpSpPr>
            <p:grpSpPr bwMode="auto">
              <a:xfrm>
                <a:off x="4420" y="1546"/>
                <a:ext cx="107" cy="37"/>
                <a:chOff x="4420" y="1546"/>
                <a:chExt cx="107" cy="37"/>
              </a:xfrm>
            </p:grpSpPr>
            <p:sp>
              <p:nvSpPr>
                <p:cNvPr id="2294" name="Line 357"/>
                <p:cNvSpPr>
                  <a:spLocks noChangeShapeType="1"/>
                </p:cNvSpPr>
                <p:nvPr/>
              </p:nvSpPr>
              <p:spPr bwMode="auto">
                <a:xfrm>
                  <a:off x="4420" y="1584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95" name="Line 358"/>
                <p:cNvSpPr>
                  <a:spLocks noChangeShapeType="1"/>
                </p:cNvSpPr>
                <p:nvPr/>
              </p:nvSpPr>
              <p:spPr bwMode="auto">
                <a:xfrm>
                  <a:off x="4494" y="1546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96" name="Line 359"/>
                <p:cNvSpPr>
                  <a:spLocks noChangeShapeType="1"/>
                </p:cNvSpPr>
                <p:nvPr/>
              </p:nvSpPr>
              <p:spPr bwMode="auto">
                <a:xfrm flipV="1">
                  <a:off x="4455" y="1545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1" name="Group 360"/>
            <p:cNvGrpSpPr>
              <a:grpSpLocks/>
            </p:cNvGrpSpPr>
            <p:nvPr/>
          </p:nvGrpSpPr>
          <p:grpSpPr bwMode="auto">
            <a:xfrm>
              <a:off x="4366" y="1693"/>
              <a:ext cx="227" cy="107"/>
              <a:chOff x="4366" y="1693"/>
              <a:chExt cx="227" cy="107"/>
            </a:xfrm>
          </p:grpSpPr>
          <p:sp>
            <p:nvSpPr>
              <p:cNvPr id="2274" name="Oval 361"/>
              <p:cNvSpPr>
                <a:spLocks noChangeArrowheads="1"/>
              </p:cNvSpPr>
              <p:nvPr/>
            </p:nvSpPr>
            <p:spPr bwMode="auto">
              <a:xfrm>
                <a:off x="4368" y="174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75" name="Line 362"/>
              <p:cNvSpPr>
                <a:spLocks noChangeShapeType="1"/>
              </p:cNvSpPr>
              <p:nvPr/>
            </p:nvSpPr>
            <p:spPr bwMode="auto">
              <a:xfrm>
                <a:off x="4368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6" name="Line 363"/>
              <p:cNvSpPr>
                <a:spLocks noChangeShapeType="1"/>
              </p:cNvSpPr>
              <p:nvPr/>
            </p:nvSpPr>
            <p:spPr bwMode="auto">
              <a:xfrm>
                <a:off x="4594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7" name="Rectangle 364"/>
              <p:cNvSpPr>
                <a:spLocks noChangeArrowheads="1"/>
              </p:cNvSpPr>
              <p:nvPr/>
            </p:nvSpPr>
            <p:spPr bwMode="auto">
              <a:xfrm>
                <a:off x="4368" y="173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78" name="Oval 365"/>
              <p:cNvSpPr>
                <a:spLocks noChangeArrowheads="1"/>
              </p:cNvSpPr>
              <p:nvPr/>
            </p:nvSpPr>
            <p:spPr bwMode="auto">
              <a:xfrm>
                <a:off x="4366" y="169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279" name="Group 366"/>
              <p:cNvGrpSpPr>
                <a:grpSpLocks/>
              </p:cNvGrpSpPr>
              <p:nvPr/>
            </p:nvGrpSpPr>
            <p:grpSpPr bwMode="auto">
              <a:xfrm>
                <a:off x="4420" y="1708"/>
                <a:ext cx="111" cy="40"/>
                <a:chOff x="4420" y="1708"/>
                <a:chExt cx="111" cy="40"/>
              </a:xfrm>
            </p:grpSpPr>
            <p:sp>
              <p:nvSpPr>
                <p:cNvPr id="2284" name="Line 367"/>
                <p:cNvSpPr>
                  <a:spLocks noChangeShapeType="1"/>
                </p:cNvSpPr>
                <p:nvPr/>
              </p:nvSpPr>
              <p:spPr bwMode="auto">
                <a:xfrm flipV="1">
                  <a:off x="4420" y="170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5" name="Line 368"/>
                <p:cNvSpPr>
                  <a:spLocks noChangeShapeType="1"/>
                </p:cNvSpPr>
                <p:nvPr/>
              </p:nvSpPr>
              <p:spPr bwMode="auto">
                <a:xfrm>
                  <a:off x="4497" y="174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6" name="Line 369"/>
                <p:cNvSpPr>
                  <a:spLocks noChangeShapeType="1"/>
                </p:cNvSpPr>
                <p:nvPr/>
              </p:nvSpPr>
              <p:spPr bwMode="auto">
                <a:xfrm>
                  <a:off x="4457" y="170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80" name="Group 370"/>
              <p:cNvGrpSpPr>
                <a:grpSpLocks/>
              </p:cNvGrpSpPr>
              <p:nvPr/>
            </p:nvGrpSpPr>
            <p:grpSpPr bwMode="auto">
              <a:xfrm>
                <a:off x="4420" y="1708"/>
                <a:ext cx="111" cy="40"/>
                <a:chOff x="4420" y="1708"/>
                <a:chExt cx="111" cy="40"/>
              </a:xfrm>
            </p:grpSpPr>
            <p:sp>
              <p:nvSpPr>
                <p:cNvPr id="2281" name="Line 371"/>
                <p:cNvSpPr>
                  <a:spLocks noChangeShapeType="1"/>
                </p:cNvSpPr>
                <p:nvPr/>
              </p:nvSpPr>
              <p:spPr bwMode="auto">
                <a:xfrm>
                  <a:off x="4420" y="174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2" name="Line 372"/>
                <p:cNvSpPr>
                  <a:spLocks noChangeShapeType="1"/>
                </p:cNvSpPr>
                <p:nvPr/>
              </p:nvSpPr>
              <p:spPr bwMode="auto">
                <a:xfrm>
                  <a:off x="4497" y="170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3" name="Line 373"/>
                <p:cNvSpPr>
                  <a:spLocks noChangeShapeType="1"/>
                </p:cNvSpPr>
                <p:nvPr/>
              </p:nvSpPr>
              <p:spPr bwMode="auto">
                <a:xfrm flipV="1">
                  <a:off x="4457" y="1707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2" name="Group 374"/>
            <p:cNvGrpSpPr>
              <a:grpSpLocks/>
            </p:cNvGrpSpPr>
            <p:nvPr/>
          </p:nvGrpSpPr>
          <p:grpSpPr bwMode="auto">
            <a:xfrm>
              <a:off x="4666" y="1472"/>
              <a:ext cx="209" cy="96"/>
              <a:chOff x="4666" y="1472"/>
              <a:chExt cx="209" cy="96"/>
            </a:xfrm>
          </p:grpSpPr>
          <p:sp>
            <p:nvSpPr>
              <p:cNvPr id="2261" name="Oval 375"/>
              <p:cNvSpPr>
                <a:spLocks noChangeArrowheads="1"/>
              </p:cNvSpPr>
              <p:nvPr/>
            </p:nvSpPr>
            <p:spPr bwMode="auto">
              <a:xfrm>
                <a:off x="4668" y="1515"/>
                <a:ext cx="208" cy="54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62" name="Line 376"/>
              <p:cNvSpPr>
                <a:spLocks noChangeShapeType="1"/>
              </p:cNvSpPr>
              <p:nvPr/>
            </p:nvSpPr>
            <p:spPr bwMode="auto">
              <a:xfrm>
                <a:off x="4668" y="1511"/>
                <a:ext cx="1" cy="3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3" name="Line 377"/>
              <p:cNvSpPr>
                <a:spLocks noChangeShapeType="1"/>
              </p:cNvSpPr>
              <p:nvPr/>
            </p:nvSpPr>
            <p:spPr bwMode="auto">
              <a:xfrm>
                <a:off x="4876" y="1511"/>
                <a:ext cx="1" cy="3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4" name="Rectangle 378"/>
              <p:cNvSpPr>
                <a:spLocks noChangeArrowheads="1"/>
              </p:cNvSpPr>
              <p:nvPr/>
            </p:nvSpPr>
            <p:spPr bwMode="auto">
              <a:xfrm>
                <a:off x="4668" y="1511"/>
                <a:ext cx="206" cy="33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65" name="Oval 379"/>
              <p:cNvSpPr>
                <a:spLocks noChangeArrowheads="1"/>
              </p:cNvSpPr>
              <p:nvPr/>
            </p:nvSpPr>
            <p:spPr bwMode="auto">
              <a:xfrm>
                <a:off x="4666" y="1472"/>
                <a:ext cx="208" cy="63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266" name="Group 380"/>
              <p:cNvGrpSpPr>
                <a:grpSpLocks/>
              </p:cNvGrpSpPr>
              <p:nvPr/>
            </p:nvGrpSpPr>
            <p:grpSpPr bwMode="auto">
              <a:xfrm>
                <a:off x="4716" y="1486"/>
                <a:ext cx="102" cy="36"/>
                <a:chOff x="4716" y="1486"/>
                <a:chExt cx="102" cy="36"/>
              </a:xfrm>
            </p:grpSpPr>
            <p:sp>
              <p:nvSpPr>
                <p:cNvPr id="2271" name="Line 381"/>
                <p:cNvSpPr>
                  <a:spLocks noChangeShapeType="1"/>
                </p:cNvSpPr>
                <p:nvPr/>
              </p:nvSpPr>
              <p:spPr bwMode="auto">
                <a:xfrm flipV="1">
                  <a:off x="4716" y="1484"/>
                  <a:ext cx="37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72" name="Line 382"/>
                <p:cNvSpPr>
                  <a:spLocks noChangeShapeType="1"/>
                </p:cNvSpPr>
                <p:nvPr/>
              </p:nvSpPr>
              <p:spPr bwMode="auto">
                <a:xfrm>
                  <a:off x="4787" y="1522"/>
                  <a:ext cx="3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73" name="Line 383"/>
                <p:cNvSpPr>
                  <a:spLocks noChangeShapeType="1"/>
                </p:cNvSpPr>
                <p:nvPr/>
              </p:nvSpPr>
              <p:spPr bwMode="auto">
                <a:xfrm>
                  <a:off x="4750" y="1486"/>
                  <a:ext cx="38" cy="3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67" name="Group 384"/>
              <p:cNvGrpSpPr>
                <a:grpSpLocks/>
              </p:cNvGrpSpPr>
              <p:nvPr/>
            </p:nvGrpSpPr>
            <p:grpSpPr bwMode="auto">
              <a:xfrm>
                <a:off x="4716" y="1485"/>
                <a:ext cx="102" cy="36"/>
                <a:chOff x="4716" y="1485"/>
                <a:chExt cx="102" cy="36"/>
              </a:xfrm>
            </p:grpSpPr>
            <p:sp>
              <p:nvSpPr>
                <p:cNvPr id="2268" name="Line 385"/>
                <p:cNvSpPr>
                  <a:spLocks noChangeShapeType="1"/>
                </p:cNvSpPr>
                <p:nvPr/>
              </p:nvSpPr>
              <p:spPr bwMode="auto">
                <a:xfrm>
                  <a:off x="4716" y="1521"/>
                  <a:ext cx="37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9" name="Line 386"/>
                <p:cNvSpPr>
                  <a:spLocks noChangeShapeType="1"/>
                </p:cNvSpPr>
                <p:nvPr/>
              </p:nvSpPr>
              <p:spPr bwMode="auto">
                <a:xfrm>
                  <a:off x="4787" y="1485"/>
                  <a:ext cx="3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70" name="Line 387"/>
                <p:cNvSpPr>
                  <a:spLocks noChangeShapeType="1"/>
                </p:cNvSpPr>
                <p:nvPr/>
              </p:nvSpPr>
              <p:spPr bwMode="auto">
                <a:xfrm flipV="1">
                  <a:off x="4750" y="1484"/>
                  <a:ext cx="38" cy="38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3" name="Group 388"/>
            <p:cNvGrpSpPr>
              <a:grpSpLocks/>
            </p:cNvGrpSpPr>
            <p:nvPr/>
          </p:nvGrpSpPr>
          <p:grpSpPr bwMode="auto">
            <a:xfrm>
              <a:off x="4720" y="1693"/>
              <a:ext cx="227" cy="107"/>
              <a:chOff x="4720" y="1693"/>
              <a:chExt cx="227" cy="107"/>
            </a:xfrm>
          </p:grpSpPr>
          <p:sp>
            <p:nvSpPr>
              <p:cNvPr id="2248" name="Oval 389"/>
              <p:cNvSpPr>
                <a:spLocks noChangeArrowheads="1"/>
              </p:cNvSpPr>
              <p:nvPr/>
            </p:nvSpPr>
            <p:spPr bwMode="auto">
              <a:xfrm>
                <a:off x="4722" y="174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49" name="Line 390"/>
              <p:cNvSpPr>
                <a:spLocks noChangeShapeType="1"/>
              </p:cNvSpPr>
              <p:nvPr/>
            </p:nvSpPr>
            <p:spPr bwMode="auto">
              <a:xfrm>
                <a:off x="4722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0" name="Line 391"/>
              <p:cNvSpPr>
                <a:spLocks noChangeShapeType="1"/>
              </p:cNvSpPr>
              <p:nvPr/>
            </p:nvSpPr>
            <p:spPr bwMode="auto">
              <a:xfrm>
                <a:off x="4948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1" name="Rectangle 392"/>
              <p:cNvSpPr>
                <a:spLocks noChangeArrowheads="1"/>
              </p:cNvSpPr>
              <p:nvPr/>
            </p:nvSpPr>
            <p:spPr bwMode="auto">
              <a:xfrm>
                <a:off x="4722" y="173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52" name="Oval 393"/>
              <p:cNvSpPr>
                <a:spLocks noChangeArrowheads="1"/>
              </p:cNvSpPr>
              <p:nvPr/>
            </p:nvSpPr>
            <p:spPr bwMode="auto">
              <a:xfrm>
                <a:off x="4720" y="169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253" name="Group 394"/>
              <p:cNvGrpSpPr>
                <a:grpSpLocks/>
              </p:cNvGrpSpPr>
              <p:nvPr/>
            </p:nvGrpSpPr>
            <p:grpSpPr bwMode="auto">
              <a:xfrm>
                <a:off x="4774" y="1708"/>
                <a:ext cx="111" cy="40"/>
                <a:chOff x="4774" y="1708"/>
                <a:chExt cx="111" cy="40"/>
              </a:xfrm>
            </p:grpSpPr>
            <p:sp>
              <p:nvSpPr>
                <p:cNvPr id="2258" name="Line 395"/>
                <p:cNvSpPr>
                  <a:spLocks noChangeShapeType="1"/>
                </p:cNvSpPr>
                <p:nvPr/>
              </p:nvSpPr>
              <p:spPr bwMode="auto">
                <a:xfrm flipV="1">
                  <a:off x="4774" y="170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" name="Line 396"/>
                <p:cNvSpPr>
                  <a:spLocks noChangeShapeType="1"/>
                </p:cNvSpPr>
                <p:nvPr/>
              </p:nvSpPr>
              <p:spPr bwMode="auto">
                <a:xfrm>
                  <a:off x="4851" y="174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" name="Line 397"/>
                <p:cNvSpPr>
                  <a:spLocks noChangeShapeType="1"/>
                </p:cNvSpPr>
                <p:nvPr/>
              </p:nvSpPr>
              <p:spPr bwMode="auto">
                <a:xfrm>
                  <a:off x="4811" y="170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54" name="Group 398"/>
              <p:cNvGrpSpPr>
                <a:grpSpLocks/>
              </p:cNvGrpSpPr>
              <p:nvPr/>
            </p:nvGrpSpPr>
            <p:grpSpPr bwMode="auto">
              <a:xfrm>
                <a:off x="4774" y="1708"/>
                <a:ext cx="111" cy="40"/>
                <a:chOff x="4774" y="1708"/>
                <a:chExt cx="111" cy="40"/>
              </a:xfrm>
            </p:grpSpPr>
            <p:sp>
              <p:nvSpPr>
                <p:cNvPr id="2255" name="Line 399"/>
                <p:cNvSpPr>
                  <a:spLocks noChangeShapeType="1"/>
                </p:cNvSpPr>
                <p:nvPr/>
              </p:nvSpPr>
              <p:spPr bwMode="auto">
                <a:xfrm>
                  <a:off x="4774" y="174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6" name="Line 400"/>
                <p:cNvSpPr>
                  <a:spLocks noChangeShapeType="1"/>
                </p:cNvSpPr>
                <p:nvPr/>
              </p:nvSpPr>
              <p:spPr bwMode="auto">
                <a:xfrm>
                  <a:off x="4851" y="170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" name="Line 401"/>
                <p:cNvSpPr>
                  <a:spLocks noChangeShapeType="1"/>
                </p:cNvSpPr>
                <p:nvPr/>
              </p:nvSpPr>
              <p:spPr bwMode="auto">
                <a:xfrm flipV="1">
                  <a:off x="4811" y="1707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4" name="Group 402"/>
            <p:cNvGrpSpPr>
              <a:grpSpLocks/>
            </p:cNvGrpSpPr>
            <p:nvPr/>
          </p:nvGrpSpPr>
          <p:grpSpPr bwMode="auto">
            <a:xfrm>
              <a:off x="3832" y="1529"/>
              <a:ext cx="219" cy="99"/>
              <a:chOff x="3832" y="1529"/>
              <a:chExt cx="219" cy="99"/>
            </a:xfrm>
          </p:grpSpPr>
          <p:sp>
            <p:nvSpPr>
              <p:cNvPr id="2235" name="Oval 403"/>
              <p:cNvSpPr>
                <a:spLocks noChangeArrowheads="1"/>
              </p:cNvSpPr>
              <p:nvPr/>
            </p:nvSpPr>
            <p:spPr bwMode="auto">
              <a:xfrm>
                <a:off x="3834" y="1573"/>
                <a:ext cx="218" cy="5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36" name="Line 404"/>
              <p:cNvSpPr>
                <a:spLocks noChangeShapeType="1"/>
              </p:cNvSpPr>
              <p:nvPr/>
            </p:nvSpPr>
            <p:spPr bwMode="auto">
              <a:xfrm>
                <a:off x="3834" y="1569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7" name="Line 405"/>
              <p:cNvSpPr>
                <a:spLocks noChangeShapeType="1"/>
              </p:cNvSpPr>
              <p:nvPr/>
            </p:nvSpPr>
            <p:spPr bwMode="auto">
              <a:xfrm>
                <a:off x="4052" y="1569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8" name="Rectangle 406"/>
              <p:cNvSpPr>
                <a:spLocks noChangeArrowheads="1"/>
              </p:cNvSpPr>
              <p:nvPr/>
            </p:nvSpPr>
            <p:spPr bwMode="auto">
              <a:xfrm>
                <a:off x="3834" y="1569"/>
                <a:ext cx="216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39" name="Oval 407"/>
              <p:cNvSpPr>
                <a:spLocks noChangeArrowheads="1"/>
              </p:cNvSpPr>
              <p:nvPr/>
            </p:nvSpPr>
            <p:spPr bwMode="auto">
              <a:xfrm>
                <a:off x="3832" y="1529"/>
                <a:ext cx="218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240" name="Group 408"/>
              <p:cNvGrpSpPr>
                <a:grpSpLocks/>
              </p:cNvGrpSpPr>
              <p:nvPr/>
            </p:nvGrpSpPr>
            <p:grpSpPr bwMode="auto">
              <a:xfrm>
                <a:off x="3884" y="1543"/>
                <a:ext cx="107" cy="37"/>
                <a:chOff x="3884" y="1543"/>
                <a:chExt cx="107" cy="37"/>
              </a:xfrm>
            </p:grpSpPr>
            <p:sp>
              <p:nvSpPr>
                <p:cNvPr id="2245" name="Line 409"/>
                <p:cNvSpPr>
                  <a:spLocks noChangeShapeType="1"/>
                </p:cNvSpPr>
                <p:nvPr/>
              </p:nvSpPr>
              <p:spPr bwMode="auto">
                <a:xfrm flipV="1">
                  <a:off x="3884" y="1541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46" name="Line 410"/>
                <p:cNvSpPr>
                  <a:spLocks noChangeShapeType="1"/>
                </p:cNvSpPr>
                <p:nvPr/>
              </p:nvSpPr>
              <p:spPr bwMode="auto">
                <a:xfrm>
                  <a:off x="3959" y="1581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47" name="Line 411"/>
                <p:cNvSpPr>
                  <a:spLocks noChangeShapeType="1"/>
                </p:cNvSpPr>
                <p:nvPr/>
              </p:nvSpPr>
              <p:spPr bwMode="auto">
                <a:xfrm>
                  <a:off x="3920" y="1544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41" name="Group 412"/>
              <p:cNvGrpSpPr>
                <a:grpSpLocks/>
              </p:cNvGrpSpPr>
              <p:nvPr/>
            </p:nvGrpSpPr>
            <p:grpSpPr bwMode="auto">
              <a:xfrm>
                <a:off x="3884" y="1543"/>
                <a:ext cx="107" cy="37"/>
                <a:chOff x="3884" y="1543"/>
                <a:chExt cx="107" cy="37"/>
              </a:xfrm>
            </p:grpSpPr>
            <p:sp>
              <p:nvSpPr>
                <p:cNvPr id="2242" name="Line 413"/>
                <p:cNvSpPr>
                  <a:spLocks noChangeShapeType="1"/>
                </p:cNvSpPr>
                <p:nvPr/>
              </p:nvSpPr>
              <p:spPr bwMode="auto">
                <a:xfrm>
                  <a:off x="3884" y="1580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43" name="Line 414"/>
                <p:cNvSpPr>
                  <a:spLocks noChangeShapeType="1"/>
                </p:cNvSpPr>
                <p:nvPr/>
              </p:nvSpPr>
              <p:spPr bwMode="auto">
                <a:xfrm>
                  <a:off x="3959" y="1543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44" name="Line 415"/>
                <p:cNvSpPr>
                  <a:spLocks noChangeShapeType="1"/>
                </p:cNvSpPr>
                <p:nvPr/>
              </p:nvSpPr>
              <p:spPr bwMode="auto">
                <a:xfrm flipV="1">
                  <a:off x="3920" y="1541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5" name="Group 416"/>
            <p:cNvGrpSpPr>
              <a:grpSpLocks/>
            </p:cNvGrpSpPr>
            <p:nvPr/>
          </p:nvGrpSpPr>
          <p:grpSpPr bwMode="auto">
            <a:xfrm>
              <a:off x="3639" y="2253"/>
              <a:ext cx="219" cy="99"/>
              <a:chOff x="3639" y="2253"/>
              <a:chExt cx="219" cy="99"/>
            </a:xfrm>
          </p:grpSpPr>
          <p:sp>
            <p:nvSpPr>
              <p:cNvPr id="2222" name="Oval 417"/>
              <p:cNvSpPr>
                <a:spLocks noChangeArrowheads="1"/>
              </p:cNvSpPr>
              <p:nvPr/>
            </p:nvSpPr>
            <p:spPr bwMode="auto">
              <a:xfrm>
                <a:off x="3641" y="2297"/>
                <a:ext cx="218" cy="5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23" name="Line 418"/>
              <p:cNvSpPr>
                <a:spLocks noChangeShapeType="1"/>
              </p:cNvSpPr>
              <p:nvPr/>
            </p:nvSpPr>
            <p:spPr bwMode="auto">
              <a:xfrm>
                <a:off x="3641" y="2293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4" name="Line 419"/>
              <p:cNvSpPr>
                <a:spLocks noChangeShapeType="1"/>
              </p:cNvSpPr>
              <p:nvPr/>
            </p:nvSpPr>
            <p:spPr bwMode="auto">
              <a:xfrm>
                <a:off x="3859" y="2293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5" name="Rectangle 420"/>
              <p:cNvSpPr>
                <a:spLocks noChangeArrowheads="1"/>
              </p:cNvSpPr>
              <p:nvPr/>
            </p:nvSpPr>
            <p:spPr bwMode="auto">
              <a:xfrm>
                <a:off x="3641" y="2293"/>
                <a:ext cx="216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26" name="Oval 421"/>
              <p:cNvSpPr>
                <a:spLocks noChangeArrowheads="1"/>
              </p:cNvSpPr>
              <p:nvPr/>
            </p:nvSpPr>
            <p:spPr bwMode="auto">
              <a:xfrm>
                <a:off x="3639" y="2253"/>
                <a:ext cx="218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227" name="Group 422"/>
              <p:cNvGrpSpPr>
                <a:grpSpLocks/>
              </p:cNvGrpSpPr>
              <p:nvPr/>
            </p:nvGrpSpPr>
            <p:grpSpPr bwMode="auto">
              <a:xfrm>
                <a:off x="3691" y="2267"/>
                <a:ext cx="107" cy="37"/>
                <a:chOff x="3691" y="2267"/>
                <a:chExt cx="107" cy="37"/>
              </a:xfrm>
            </p:grpSpPr>
            <p:sp>
              <p:nvSpPr>
                <p:cNvPr id="2232" name="Line 423"/>
                <p:cNvSpPr>
                  <a:spLocks noChangeShapeType="1"/>
                </p:cNvSpPr>
                <p:nvPr/>
              </p:nvSpPr>
              <p:spPr bwMode="auto">
                <a:xfrm flipV="1">
                  <a:off x="3691" y="2265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3" name="Line 424"/>
                <p:cNvSpPr>
                  <a:spLocks noChangeShapeType="1"/>
                </p:cNvSpPr>
                <p:nvPr/>
              </p:nvSpPr>
              <p:spPr bwMode="auto">
                <a:xfrm>
                  <a:off x="3766" y="2305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4" name="Line 425"/>
                <p:cNvSpPr>
                  <a:spLocks noChangeShapeType="1"/>
                </p:cNvSpPr>
                <p:nvPr/>
              </p:nvSpPr>
              <p:spPr bwMode="auto">
                <a:xfrm>
                  <a:off x="3727" y="2268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28" name="Group 426"/>
              <p:cNvGrpSpPr>
                <a:grpSpLocks/>
              </p:cNvGrpSpPr>
              <p:nvPr/>
            </p:nvGrpSpPr>
            <p:grpSpPr bwMode="auto">
              <a:xfrm>
                <a:off x="3691" y="2267"/>
                <a:ext cx="107" cy="37"/>
                <a:chOff x="3691" y="2267"/>
                <a:chExt cx="107" cy="37"/>
              </a:xfrm>
            </p:grpSpPr>
            <p:sp>
              <p:nvSpPr>
                <p:cNvPr id="2229" name="Line 427"/>
                <p:cNvSpPr>
                  <a:spLocks noChangeShapeType="1"/>
                </p:cNvSpPr>
                <p:nvPr/>
              </p:nvSpPr>
              <p:spPr bwMode="auto">
                <a:xfrm>
                  <a:off x="3691" y="2304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0" name="Line 428"/>
                <p:cNvSpPr>
                  <a:spLocks noChangeShapeType="1"/>
                </p:cNvSpPr>
                <p:nvPr/>
              </p:nvSpPr>
              <p:spPr bwMode="auto">
                <a:xfrm>
                  <a:off x="3766" y="2267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1" name="Line 429"/>
                <p:cNvSpPr>
                  <a:spLocks noChangeShapeType="1"/>
                </p:cNvSpPr>
                <p:nvPr/>
              </p:nvSpPr>
              <p:spPr bwMode="auto">
                <a:xfrm flipV="1">
                  <a:off x="3727" y="2266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2076" name="Line 430"/>
            <p:cNvSpPr>
              <a:spLocks noChangeShapeType="1"/>
            </p:cNvSpPr>
            <p:nvPr/>
          </p:nvSpPr>
          <p:spPr bwMode="auto">
            <a:xfrm flipV="1">
              <a:off x="4396" y="2522"/>
              <a:ext cx="143" cy="27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7" name="Line 431"/>
            <p:cNvSpPr>
              <a:spLocks noChangeShapeType="1"/>
            </p:cNvSpPr>
            <p:nvPr/>
          </p:nvSpPr>
          <p:spPr bwMode="auto">
            <a:xfrm>
              <a:off x="4474" y="2358"/>
              <a:ext cx="103" cy="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8" name="Line 432"/>
            <p:cNvSpPr>
              <a:spLocks noChangeShapeType="1"/>
            </p:cNvSpPr>
            <p:nvPr/>
          </p:nvSpPr>
          <p:spPr bwMode="auto">
            <a:xfrm>
              <a:off x="4535" y="2308"/>
              <a:ext cx="17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Line 433"/>
            <p:cNvSpPr>
              <a:spLocks noChangeShapeType="1"/>
            </p:cNvSpPr>
            <p:nvPr/>
          </p:nvSpPr>
          <p:spPr bwMode="auto">
            <a:xfrm flipV="1">
              <a:off x="4684" y="2361"/>
              <a:ext cx="85" cy="6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0" name="Line 434"/>
            <p:cNvSpPr>
              <a:spLocks noChangeShapeType="1"/>
            </p:cNvSpPr>
            <p:nvPr/>
          </p:nvSpPr>
          <p:spPr bwMode="auto">
            <a:xfrm>
              <a:off x="3864" y="2312"/>
              <a:ext cx="42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81" name="Group 435"/>
            <p:cNvGrpSpPr>
              <a:grpSpLocks/>
            </p:cNvGrpSpPr>
            <p:nvPr/>
          </p:nvGrpSpPr>
          <p:grpSpPr bwMode="auto">
            <a:xfrm>
              <a:off x="3390" y="1979"/>
              <a:ext cx="208" cy="223"/>
              <a:chOff x="3390" y="1979"/>
              <a:chExt cx="208" cy="223"/>
            </a:xfrm>
          </p:grpSpPr>
          <p:pic>
            <p:nvPicPr>
              <p:cNvPr id="2220" name="Picture 43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390" y="1979"/>
                <a:ext cx="195" cy="19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221" name="Picture 43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21" y="2038"/>
                <a:ext cx="178" cy="16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2082" name="Group 438"/>
            <p:cNvGrpSpPr>
              <a:grpSpLocks/>
            </p:cNvGrpSpPr>
            <p:nvPr/>
          </p:nvGrpSpPr>
          <p:grpSpPr bwMode="auto">
            <a:xfrm>
              <a:off x="3418" y="2211"/>
              <a:ext cx="138" cy="193"/>
              <a:chOff x="3418" y="2211"/>
              <a:chExt cx="138" cy="193"/>
            </a:xfrm>
          </p:grpSpPr>
          <p:pic>
            <p:nvPicPr>
              <p:cNvPr id="2203" name="Picture 43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458" y="2272"/>
                <a:ext cx="92" cy="1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2204" name="Freeform 440"/>
              <p:cNvSpPr>
                <a:spLocks noChangeArrowheads="1"/>
              </p:cNvSpPr>
              <p:nvPr/>
            </p:nvSpPr>
            <p:spPr bwMode="auto">
              <a:xfrm>
                <a:off x="3455" y="2221"/>
                <a:ext cx="25" cy="29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5" name="Freeform 441"/>
              <p:cNvSpPr>
                <a:spLocks noChangeArrowheads="1"/>
              </p:cNvSpPr>
              <p:nvPr/>
            </p:nvSpPr>
            <p:spPr bwMode="auto">
              <a:xfrm>
                <a:off x="3497" y="2220"/>
                <a:ext cx="17" cy="23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6" name="Freeform 442"/>
              <p:cNvSpPr>
                <a:spLocks noChangeArrowheads="1"/>
              </p:cNvSpPr>
              <p:nvPr/>
            </p:nvSpPr>
            <p:spPr bwMode="auto">
              <a:xfrm>
                <a:off x="3439" y="2215"/>
                <a:ext cx="41" cy="48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7" name="Freeform 443"/>
              <p:cNvSpPr>
                <a:spLocks noChangeArrowheads="1"/>
              </p:cNvSpPr>
              <p:nvPr/>
            </p:nvSpPr>
            <p:spPr bwMode="auto">
              <a:xfrm>
                <a:off x="3497" y="2213"/>
                <a:ext cx="36" cy="32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8" name="Freeform 444"/>
              <p:cNvSpPr>
                <a:spLocks noChangeArrowheads="1"/>
              </p:cNvSpPr>
              <p:nvPr/>
            </p:nvSpPr>
            <p:spPr bwMode="auto">
              <a:xfrm>
                <a:off x="3424" y="2228"/>
                <a:ext cx="14" cy="29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9" name="Freeform 445"/>
              <p:cNvSpPr>
                <a:spLocks noChangeArrowheads="1"/>
              </p:cNvSpPr>
              <p:nvPr/>
            </p:nvSpPr>
            <p:spPr bwMode="auto">
              <a:xfrm>
                <a:off x="3526" y="2211"/>
                <a:ext cx="31" cy="39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0" name="Freeform 446"/>
              <p:cNvSpPr>
                <a:spLocks noChangeArrowheads="1"/>
              </p:cNvSpPr>
              <p:nvPr/>
            </p:nvSpPr>
            <p:spPr bwMode="auto">
              <a:xfrm>
                <a:off x="3492" y="2257"/>
                <a:ext cx="11" cy="23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1" name="Freeform 447"/>
              <p:cNvSpPr>
                <a:spLocks noChangeArrowheads="1"/>
              </p:cNvSpPr>
              <p:nvPr/>
            </p:nvSpPr>
            <p:spPr bwMode="auto">
              <a:xfrm>
                <a:off x="3487" y="2244"/>
                <a:ext cx="5" cy="12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2" name="Freeform 448"/>
              <p:cNvSpPr>
                <a:spLocks noChangeArrowheads="1"/>
              </p:cNvSpPr>
              <p:nvPr/>
            </p:nvSpPr>
            <p:spPr bwMode="auto">
              <a:xfrm>
                <a:off x="3482" y="2236"/>
                <a:ext cx="5" cy="7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3" name="Freeform 449"/>
              <p:cNvSpPr>
                <a:spLocks noChangeArrowheads="1"/>
              </p:cNvSpPr>
              <p:nvPr/>
            </p:nvSpPr>
            <p:spPr bwMode="auto">
              <a:xfrm>
                <a:off x="3479" y="2230"/>
                <a:ext cx="6" cy="4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4" name="Freeform 450"/>
              <p:cNvSpPr>
                <a:spLocks noChangeArrowheads="1"/>
              </p:cNvSpPr>
              <p:nvPr/>
            </p:nvSpPr>
            <p:spPr bwMode="auto">
              <a:xfrm>
                <a:off x="3448" y="2222"/>
                <a:ext cx="25" cy="29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5" name="Freeform 451"/>
              <p:cNvSpPr>
                <a:spLocks noChangeArrowheads="1"/>
              </p:cNvSpPr>
              <p:nvPr/>
            </p:nvSpPr>
            <p:spPr bwMode="auto">
              <a:xfrm>
                <a:off x="3491" y="2222"/>
                <a:ext cx="17" cy="23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6" name="Freeform 452"/>
              <p:cNvSpPr>
                <a:spLocks noChangeArrowheads="1"/>
              </p:cNvSpPr>
              <p:nvPr/>
            </p:nvSpPr>
            <p:spPr bwMode="auto">
              <a:xfrm>
                <a:off x="3432" y="2217"/>
                <a:ext cx="40" cy="48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7" name="Freeform 453"/>
              <p:cNvSpPr>
                <a:spLocks noChangeArrowheads="1"/>
              </p:cNvSpPr>
              <p:nvPr/>
            </p:nvSpPr>
            <p:spPr bwMode="auto">
              <a:xfrm>
                <a:off x="3489" y="2215"/>
                <a:ext cx="36" cy="32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8" name="Freeform 454"/>
              <p:cNvSpPr>
                <a:spLocks noChangeArrowheads="1"/>
              </p:cNvSpPr>
              <p:nvPr/>
            </p:nvSpPr>
            <p:spPr bwMode="auto">
              <a:xfrm>
                <a:off x="3418" y="2233"/>
                <a:ext cx="14" cy="29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9" name="Freeform 455"/>
              <p:cNvSpPr>
                <a:spLocks noChangeArrowheads="1"/>
              </p:cNvSpPr>
              <p:nvPr/>
            </p:nvSpPr>
            <p:spPr bwMode="auto">
              <a:xfrm>
                <a:off x="3519" y="2213"/>
                <a:ext cx="31" cy="39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2050" name="Object 456"/>
            <p:cNvGraphicFramePr>
              <a:graphicFrameLocks noChangeAspect="1"/>
            </p:cNvGraphicFramePr>
            <p:nvPr/>
          </p:nvGraphicFramePr>
          <p:xfrm>
            <a:off x="3660" y="2006"/>
            <a:ext cx="207" cy="173"/>
          </p:xfrm>
          <a:graphic>
            <a:graphicData uri="http://schemas.openxmlformats.org/presentationml/2006/ole">
              <p:oleObj spid="_x0000_s2050" r:id="rId9" imgW="1305000" imgH="1085760" progId="">
                <p:embed/>
              </p:oleObj>
            </a:graphicData>
          </a:graphic>
        </p:graphicFrame>
        <p:sp>
          <p:nvSpPr>
            <p:cNvPr id="2083" name="Line 457"/>
            <p:cNvSpPr>
              <a:spLocks noChangeShapeType="1"/>
            </p:cNvSpPr>
            <p:nvPr/>
          </p:nvSpPr>
          <p:spPr bwMode="auto">
            <a:xfrm>
              <a:off x="4050" y="1586"/>
              <a:ext cx="321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4" name="Line 458"/>
            <p:cNvSpPr>
              <a:spLocks noChangeShapeType="1"/>
            </p:cNvSpPr>
            <p:nvPr/>
          </p:nvSpPr>
          <p:spPr bwMode="auto">
            <a:xfrm>
              <a:off x="3777" y="1478"/>
              <a:ext cx="96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5" name="Freeform 459"/>
            <p:cNvSpPr>
              <a:spLocks noChangeArrowheads="1"/>
            </p:cNvSpPr>
            <p:nvPr/>
          </p:nvSpPr>
          <p:spPr bwMode="auto">
            <a:xfrm>
              <a:off x="3348" y="2742"/>
              <a:ext cx="1877" cy="917"/>
            </a:xfrm>
            <a:custGeom>
              <a:avLst/>
              <a:gdLst>
                <a:gd name="T0" fmla="*/ 889 w 1877"/>
                <a:gd name="T1" fmla="*/ 23 h 917"/>
                <a:gd name="T2" fmla="*/ 692 w 1877"/>
                <a:gd name="T3" fmla="*/ 109 h 917"/>
                <a:gd name="T4" fmla="*/ 415 w 1877"/>
                <a:gd name="T5" fmla="*/ 91 h 917"/>
                <a:gd name="T6" fmla="*/ 112 w 1877"/>
                <a:gd name="T7" fmla="*/ 170 h 917"/>
                <a:gd name="T8" fmla="*/ 50 w 1877"/>
                <a:gd name="T9" fmla="*/ 353 h 917"/>
                <a:gd name="T10" fmla="*/ 14 w 1877"/>
                <a:gd name="T11" fmla="*/ 528 h 917"/>
                <a:gd name="T12" fmla="*/ 139 w 1877"/>
                <a:gd name="T13" fmla="*/ 650 h 917"/>
                <a:gd name="T14" fmla="*/ 505 w 1877"/>
                <a:gd name="T15" fmla="*/ 781 h 917"/>
                <a:gd name="T16" fmla="*/ 933 w 1877"/>
                <a:gd name="T17" fmla="*/ 886 h 917"/>
                <a:gd name="T18" fmla="*/ 1370 w 1877"/>
                <a:gd name="T19" fmla="*/ 901 h 917"/>
                <a:gd name="T20" fmla="*/ 1676 w 1877"/>
                <a:gd name="T21" fmla="*/ 793 h 917"/>
                <a:gd name="T22" fmla="*/ 1860 w 1877"/>
                <a:gd name="T23" fmla="*/ 624 h 917"/>
                <a:gd name="T24" fmla="*/ 1776 w 1877"/>
                <a:gd name="T25" fmla="*/ 219 h 917"/>
                <a:gd name="T26" fmla="*/ 1503 w 1877"/>
                <a:gd name="T27" fmla="*/ 100 h 917"/>
                <a:gd name="T28" fmla="*/ 1200 w 1877"/>
                <a:gd name="T29" fmla="*/ 13 h 917"/>
                <a:gd name="T30" fmla="*/ 889 w 1877"/>
                <a:gd name="T31" fmla="*/ 23 h 9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17"/>
                <a:gd name="T50" fmla="*/ 1877 w 1877"/>
                <a:gd name="T51" fmla="*/ 917 h 9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7" h="917">
                  <a:moveTo>
                    <a:pt x="889" y="23"/>
                  </a:moveTo>
                  <a:cubicBezTo>
                    <a:pt x="804" y="39"/>
                    <a:pt x="771" y="98"/>
                    <a:pt x="692" y="109"/>
                  </a:cubicBezTo>
                  <a:cubicBezTo>
                    <a:pt x="613" y="120"/>
                    <a:pt x="511" y="81"/>
                    <a:pt x="415" y="91"/>
                  </a:cubicBezTo>
                  <a:cubicBezTo>
                    <a:pt x="319" y="101"/>
                    <a:pt x="174" y="126"/>
                    <a:pt x="112" y="170"/>
                  </a:cubicBezTo>
                  <a:cubicBezTo>
                    <a:pt x="51" y="214"/>
                    <a:pt x="66" y="294"/>
                    <a:pt x="50" y="353"/>
                  </a:cubicBezTo>
                  <a:cubicBezTo>
                    <a:pt x="34" y="412"/>
                    <a:pt x="0" y="479"/>
                    <a:pt x="14" y="528"/>
                  </a:cubicBezTo>
                  <a:cubicBezTo>
                    <a:pt x="29" y="577"/>
                    <a:pt x="57" y="608"/>
                    <a:pt x="139" y="650"/>
                  </a:cubicBezTo>
                  <a:cubicBezTo>
                    <a:pt x="221" y="692"/>
                    <a:pt x="372" y="742"/>
                    <a:pt x="505" y="781"/>
                  </a:cubicBezTo>
                  <a:cubicBezTo>
                    <a:pt x="638" y="820"/>
                    <a:pt x="789" y="866"/>
                    <a:pt x="933" y="886"/>
                  </a:cubicBezTo>
                  <a:cubicBezTo>
                    <a:pt x="1077" y="906"/>
                    <a:pt x="1246" y="917"/>
                    <a:pt x="1370" y="901"/>
                  </a:cubicBezTo>
                  <a:cubicBezTo>
                    <a:pt x="1494" y="885"/>
                    <a:pt x="1594" y="839"/>
                    <a:pt x="1676" y="793"/>
                  </a:cubicBezTo>
                  <a:cubicBezTo>
                    <a:pt x="1758" y="747"/>
                    <a:pt x="1843" y="720"/>
                    <a:pt x="1860" y="624"/>
                  </a:cubicBezTo>
                  <a:cubicBezTo>
                    <a:pt x="1877" y="528"/>
                    <a:pt x="1835" y="306"/>
                    <a:pt x="1776" y="219"/>
                  </a:cubicBezTo>
                  <a:cubicBezTo>
                    <a:pt x="1717" y="132"/>
                    <a:pt x="1599" y="134"/>
                    <a:pt x="1503" y="100"/>
                  </a:cubicBezTo>
                  <a:cubicBezTo>
                    <a:pt x="1407" y="66"/>
                    <a:pt x="1302" y="26"/>
                    <a:pt x="1200" y="13"/>
                  </a:cubicBezTo>
                  <a:cubicBezTo>
                    <a:pt x="1098" y="0"/>
                    <a:pt x="974" y="7"/>
                    <a:pt x="889" y="23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6" name="Line 460"/>
            <p:cNvSpPr>
              <a:spLocks noChangeShapeType="1"/>
            </p:cNvSpPr>
            <p:nvPr/>
          </p:nvSpPr>
          <p:spPr bwMode="auto">
            <a:xfrm flipV="1">
              <a:off x="4878" y="3084"/>
              <a:ext cx="88" cy="33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87" name="Group 461"/>
            <p:cNvGrpSpPr>
              <a:grpSpLocks/>
            </p:cNvGrpSpPr>
            <p:nvPr/>
          </p:nvGrpSpPr>
          <p:grpSpPr bwMode="auto">
            <a:xfrm>
              <a:off x="4702" y="3292"/>
              <a:ext cx="124" cy="229"/>
              <a:chOff x="4702" y="3292"/>
              <a:chExt cx="124" cy="229"/>
            </a:xfrm>
          </p:grpSpPr>
          <p:sp>
            <p:nvSpPr>
              <p:cNvPr id="2195" name="AutoShape 462"/>
              <p:cNvSpPr>
                <a:spLocks noChangeArrowheads="1"/>
              </p:cNvSpPr>
              <p:nvPr/>
            </p:nvSpPr>
            <p:spPr bwMode="auto">
              <a:xfrm>
                <a:off x="4702" y="3469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96" name="Rectangle 463"/>
              <p:cNvSpPr>
                <a:spLocks noChangeArrowheads="1"/>
              </p:cNvSpPr>
              <p:nvPr/>
            </p:nvSpPr>
            <p:spPr bwMode="auto">
              <a:xfrm>
                <a:off x="4765" y="3293"/>
                <a:ext cx="57" cy="177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97" name="Rectangle 464"/>
              <p:cNvSpPr>
                <a:spLocks noChangeArrowheads="1"/>
              </p:cNvSpPr>
              <p:nvPr/>
            </p:nvSpPr>
            <p:spPr bwMode="auto">
              <a:xfrm>
                <a:off x="4703" y="3344"/>
                <a:ext cx="79" cy="177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98" name="AutoShape 465"/>
              <p:cNvSpPr>
                <a:spLocks noChangeArrowheads="1"/>
              </p:cNvSpPr>
              <p:nvPr/>
            </p:nvSpPr>
            <p:spPr bwMode="auto">
              <a:xfrm>
                <a:off x="4702" y="3292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99" name="Line 466"/>
              <p:cNvSpPr>
                <a:spLocks noChangeShapeType="1"/>
              </p:cNvSpPr>
              <p:nvPr/>
            </p:nvSpPr>
            <p:spPr bwMode="auto">
              <a:xfrm>
                <a:off x="4827" y="3296"/>
                <a:ext cx="1" cy="17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0" name="Line 467"/>
              <p:cNvSpPr>
                <a:spLocks noChangeShapeType="1"/>
              </p:cNvSpPr>
              <p:nvPr/>
            </p:nvSpPr>
            <p:spPr bwMode="auto">
              <a:xfrm flipH="1">
                <a:off x="4781" y="3469"/>
                <a:ext cx="47" cy="5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1" name="Rectangle 468"/>
              <p:cNvSpPr>
                <a:spLocks noChangeArrowheads="1"/>
              </p:cNvSpPr>
              <p:nvPr/>
            </p:nvSpPr>
            <p:spPr bwMode="auto">
              <a:xfrm>
                <a:off x="4713" y="3367"/>
                <a:ext cx="53" cy="102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02" name="Rectangle 469"/>
              <p:cNvSpPr>
                <a:spLocks noChangeArrowheads="1"/>
              </p:cNvSpPr>
              <p:nvPr/>
            </p:nvSpPr>
            <p:spPr bwMode="auto">
              <a:xfrm>
                <a:off x="4720" y="3397"/>
                <a:ext cx="40" cy="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2088" name="Line 470"/>
            <p:cNvSpPr>
              <a:spLocks noChangeShapeType="1"/>
            </p:cNvSpPr>
            <p:nvPr/>
          </p:nvSpPr>
          <p:spPr bwMode="auto">
            <a:xfrm>
              <a:off x="4823" y="3409"/>
              <a:ext cx="54" cy="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9" name="Line 471"/>
            <p:cNvSpPr>
              <a:spLocks noChangeShapeType="1"/>
            </p:cNvSpPr>
            <p:nvPr/>
          </p:nvSpPr>
          <p:spPr bwMode="auto">
            <a:xfrm>
              <a:off x="4930" y="3215"/>
              <a:ext cx="7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90" name="Group 472"/>
            <p:cNvGrpSpPr>
              <a:grpSpLocks/>
            </p:cNvGrpSpPr>
            <p:nvPr/>
          </p:nvGrpSpPr>
          <p:grpSpPr bwMode="auto">
            <a:xfrm>
              <a:off x="4701" y="2996"/>
              <a:ext cx="315" cy="147"/>
              <a:chOff x="4701" y="2996"/>
              <a:chExt cx="315" cy="147"/>
            </a:xfrm>
          </p:grpSpPr>
          <p:sp>
            <p:nvSpPr>
              <p:cNvPr id="2182" name="Oval 473"/>
              <p:cNvSpPr>
                <a:spLocks noChangeArrowheads="1"/>
              </p:cNvSpPr>
              <p:nvPr/>
            </p:nvSpPr>
            <p:spPr bwMode="auto">
              <a:xfrm>
                <a:off x="4703" y="3062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83" name="Line 474"/>
              <p:cNvSpPr>
                <a:spLocks noChangeShapeType="1"/>
              </p:cNvSpPr>
              <p:nvPr/>
            </p:nvSpPr>
            <p:spPr bwMode="auto">
              <a:xfrm>
                <a:off x="4703" y="3055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4" name="Line 475"/>
              <p:cNvSpPr>
                <a:spLocks noChangeShapeType="1"/>
              </p:cNvSpPr>
              <p:nvPr/>
            </p:nvSpPr>
            <p:spPr bwMode="auto">
              <a:xfrm>
                <a:off x="5017" y="3055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5" name="Rectangle 476"/>
              <p:cNvSpPr>
                <a:spLocks noChangeArrowheads="1"/>
              </p:cNvSpPr>
              <p:nvPr/>
            </p:nvSpPr>
            <p:spPr bwMode="auto">
              <a:xfrm>
                <a:off x="4703" y="3055"/>
                <a:ext cx="311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86" name="Oval 477"/>
              <p:cNvSpPr>
                <a:spLocks noChangeArrowheads="1"/>
              </p:cNvSpPr>
              <p:nvPr/>
            </p:nvSpPr>
            <p:spPr bwMode="auto">
              <a:xfrm>
                <a:off x="4701" y="2996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187" name="Group 478"/>
              <p:cNvGrpSpPr>
                <a:grpSpLocks/>
              </p:cNvGrpSpPr>
              <p:nvPr/>
            </p:nvGrpSpPr>
            <p:grpSpPr bwMode="auto">
              <a:xfrm>
                <a:off x="4776" y="3017"/>
                <a:ext cx="154" cy="55"/>
                <a:chOff x="4776" y="3017"/>
                <a:chExt cx="154" cy="55"/>
              </a:xfrm>
            </p:grpSpPr>
            <p:sp>
              <p:nvSpPr>
                <p:cNvPr id="2192" name="Line 479"/>
                <p:cNvSpPr>
                  <a:spLocks noChangeShapeType="1"/>
                </p:cNvSpPr>
                <p:nvPr/>
              </p:nvSpPr>
              <p:spPr bwMode="auto">
                <a:xfrm flipV="1">
                  <a:off x="4776" y="3016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93" name="Line 480"/>
                <p:cNvSpPr>
                  <a:spLocks noChangeShapeType="1"/>
                </p:cNvSpPr>
                <p:nvPr/>
              </p:nvSpPr>
              <p:spPr bwMode="auto">
                <a:xfrm>
                  <a:off x="4883" y="3073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94" name="Line 481"/>
                <p:cNvSpPr>
                  <a:spLocks noChangeShapeType="1"/>
                </p:cNvSpPr>
                <p:nvPr/>
              </p:nvSpPr>
              <p:spPr bwMode="auto">
                <a:xfrm>
                  <a:off x="4827" y="3018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88" name="Group 482"/>
              <p:cNvGrpSpPr>
                <a:grpSpLocks/>
              </p:cNvGrpSpPr>
              <p:nvPr/>
            </p:nvGrpSpPr>
            <p:grpSpPr bwMode="auto">
              <a:xfrm>
                <a:off x="4776" y="3016"/>
                <a:ext cx="154" cy="55"/>
                <a:chOff x="4776" y="3016"/>
                <a:chExt cx="154" cy="55"/>
              </a:xfrm>
            </p:grpSpPr>
            <p:sp>
              <p:nvSpPr>
                <p:cNvPr id="2189" name="Line 483"/>
                <p:cNvSpPr>
                  <a:spLocks noChangeShapeType="1"/>
                </p:cNvSpPr>
                <p:nvPr/>
              </p:nvSpPr>
              <p:spPr bwMode="auto">
                <a:xfrm>
                  <a:off x="4776" y="3071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90" name="Line 484"/>
                <p:cNvSpPr>
                  <a:spLocks noChangeShapeType="1"/>
                </p:cNvSpPr>
                <p:nvPr/>
              </p:nvSpPr>
              <p:spPr bwMode="auto">
                <a:xfrm>
                  <a:off x="4883" y="3016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91" name="Line 485"/>
                <p:cNvSpPr>
                  <a:spLocks noChangeShapeType="1"/>
                </p:cNvSpPr>
                <p:nvPr/>
              </p:nvSpPr>
              <p:spPr bwMode="auto">
                <a:xfrm flipV="1">
                  <a:off x="4827" y="3015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91" name="Group 486"/>
            <p:cNvGrpSpPr>
              <a:grpSpLocks/>
            </p:cNvGrpSpPr>
            <p:nvPr/>
          </p:nvGrpSpPr>
          <p:grpSpPr bwMode="auto">
            <a:xfrm>
              <a:off x="4187" y="2822"/>
              <a:ext cx="315" cy="147"/>
              <a:chOff x="4187" y="2822"/>
              <a:chExt cx="315" cy="147"/>
            </a:xfrm>
          </p:grpSpPr>
          <p:sp>
            <p:nvSpPr>
              <p:cNvPr id="2169" name="Oval 487"/>
              <p:cNvSpPr>
                <a:spLocks noChangeArrowheads="1"/>
              </p:cNvSpPr>
              <p:nvPr/>
            </p:nvSpPr>
            <p:spPr bwMode="auto">
              <a:xfrm>
                <a:off x="4189" y="2888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70" name="Line 488"/>
              <p:cNvSpPr>
                <a:spLocks noChangeShapeType="1"/>
              </p:cNvSpPr>
              <p:nvPr/>
            </p:nvSpPr>
            <p:spPr bwMode="auto">
              <a:xfrm>
                <a:off x="4189" y="2881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1" name="Line 489"/>
              <p:cNvSpPr>
                <a:spLocks noChangeShapeType="1"/>
              </p:cNvSpPr>
              <p:nvPr/>
            </p:nvSpPr>
            <p:spPr bwMode="auto">
              <a:xfrm>
                <a:off x="4503" y="2881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2" name="Rectangle 490"/>
              <p:cNvSpPr>
                <a:spLocks noChangeArrowheads="1"/>
              </p:cNvSpPr>
              <p:nvPr/>
            </p:nvSpPr>
            <p:spPr bwMode="auto">
              <a:xfrm>
                <a:off x="4189" y="2881"/>
                <a:ext cx="311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73" name="Oval 491"/>
              <p:cNvSpPr>
                <a:spLocks noChangeArrowheads="1"/>
              </p:cNvSpPr>
              <p:nvPr/>
            </p:nvSpPr>
            <p:spPr bwMode="auto">
              <a:xfrm>
                <a:off x="4187" y="2822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174" name="Group 492"/>
              <p:cNvGrpSpPr>
                <a:grpSpLocks/>
              </p:cNvGrpSpPr>
              <p:nvPr/>
            </p:nvGrpSpPr>
            <p:grpSpPr bwMode="auto">
              <a:xfrm>
                <a:off x="4262" y="2843"/>
                <a:ext cx="154" cy="55"/>
                <a:chOff x="4262" y="2843"/>
                <a:chExt cx="154" cy="55"/>
              </a:xfrm>
            </p:grpSpPr>
            <p:sp>
              <p:nvSpPr>
                <p:cNvPr id="2179" name="Line 493"/>
                <p:cNvSpPr>
                  <a:spLocks noChangeShapeType="1"/>
                </p:cNvSpPr>
                <p:nvPr/>
              </p:nvSpPr>
              <p:spPr bwMode="auto">
                <a:xfrm flipV="1">
                  <a:off x="4262" y="2842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80" name="Line 494"/>
                <p:cNvSpPr>
                  <a:spLocks noChangeShapeType="1"/>
                </p:cNvSpPr>
                <p:nvPr/>
              </p:nvSpPr>
              <p:spPr bwMode="auto">
                <a:xfrm>
                  <a:off x="4369" y="2899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81" name="Line 495"/>
                <p:cNvSpPr>
                  <a:spLocks noChangeShapeType="1"/>
                </p:cNvSpPr>
                <p:nvPr/>
              </p:nvSpPr>
              <p:spPr bwMode="auto">
                <a:xfrm>
                  <a:off x="4313" y="2844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75" name="Group 496"/>
              <p:cNvGrpSpPr>
                <a:grpSpLocks/>
              </p:cNvGrpSpPr>
              <p:nvPr/>
            </p:nvGrpSpPr>
            <p:grpSpPr bwMode="auto">
              <a:xfrm>
                <a:off x="4262" y="2842"/>
                <a:ext cx="154" cy="55"/>
                <a:chOff x="4262" y="2842"/>
                <a:chExt cx="154" cy="55"/>
              </a:xfrm>
            </p:grpSpPr>
            <p:sp>
              <p:nvSpPr>
                <p:cNvPr id="2176" name="Line 497"/>
                <p:cNvSpPr>
                  <a:spLocks noChangeShapeType="1"/>
                </p:cNvSpPr>
                <p:nvPr/>
              </p:nvSpPr>
              <p:spPr bwMode="auto">
                <a:xfrm>
                  <a:off x="4262" y="2897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77" name="Line 498"/>
                <p:cNvSpPr>
                  <a:spLocks noChangeShapeType="1"/>
                </p:cNvSpPr>
                <p:nvPr/>
              </p:nvSpPr>
              <p:spPr bwMode="auto">
                <a:xfrm>
                  <a:off x="4369" y="2842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78" name="Line 499"/>
                <p:cNvSpPr>
                  <a:spLocks noChangeShapeType="1"/>
                </p:cNvSpPr>
                <p:nvPr/>
              </p:nvSpPr>
              <p:spPr bwMode="auto">
                <a:xfrm flipV="1">
                  <a:off x="4313" y="2841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92" name="Group 500"/>
            <p:cNvGrpSpPr>
              <a:grpSpLocks/>
            </p:cNvGrpSpPr>
            <p:nvPr/>
          </p:nvGrpSpPr>
          <p:grpSpPr bwMode="auto">
            <a:xfrm>
              <a:off x="3768" y="3014"/>
              <a:ext cx="315" cy="147"/>
              <a:chOff x="3768" y="3014"/>
              <a:chExt cx="315" cy="147"/>
            </a:xfrm>
          </p:grpSpPr>
          <p:sp>
            <p:nvSpPr>
              <p:cNvPr id="2156" name="Oval 501"/>
              <p:cNvSpPr>
                <a:spLocks noChangeArrowheads="1"/>
              </p:cNvSpPr>
              <p:nvPr/>
            </p:nvSpPr>
            <p:spPr bwMode="auto">
              <a:xfrm>
                <a:off x="3771" y="3080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57" name="Line 502"/>
              <p:cNvSpPr>
                <a:spLocks noChangeShapeType="1"/>
              </p:cNvSpPr>
              <p:nvPr/>
            </p:nvSpPr>
            <p:spPr bwMode="auto">
              <a:xfrm>
                <a:off x="3771" y="3073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8" name="Line 503"/>
              <p:cNvSpPr>
                <a:spLocks noChangeShapeType="1"/>
              </p:cNvSpPr>
              <p:nvPr/>
            </p:nvSpPr>
            <p:spPr bwMode="auto">
              <a:xfrm>
                <a:off x="4084" y="3073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9" name="Rectangle 504"/>
              <p:cNvSpPr>
                <a:spLocks noChangeArrowheads="1"/>
              </p:cNvSpPr>
              <p:nvPr/>
            </p:nvSpPr>
            <p:spPr bwMode="auto">
              <a:xfrm>
                <a:off x="3771" y="3073"/>
                <a:ext cx="310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60" name="Oval 505"/>
              <p:cNvSpPr>
                <a:spLocks noChangeArrowheads="1"/>
              </p:cNvSpPr>
              <p:nvPr/>
            </p:nvSpPr>
            <p:spPr bwMode="auto">
              <a:xfrm>
                <a:off x="3768" y="3014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161" name="Group 506"/>
              <p:cNvGrpSpPr>
                <a:grpSpLocks/>
              </p:cNvGrpSpPr>
              <p:nvPr/>
            </p:nvGrpSpPr>
            <p:grpSpPr bwMode="auto">
              <a:xfrm>
                <a:off x="3843" y="3035"/>
                <a:ext cx="154" cy="55"/>
                <a:chOff x="3843" y="3035"/>
                <a:chExt cx="154" cy="55"/>
              </a:xfrm>
            </p:grpSpPr>
            <p:sp>
              <p:nvSpPr>
                <p:cNvPr id="2166" name="Line 507"/>
                <p:cNvSpPr>
                  <a:spLocks noChangeShapeType="1"/>
                </p:cNvSpPr>
                <p:nvPr/>
              </p:nvSpPr>
              <p:spPr bwMode="auto">
                <a:xfrm flipV="1">
                  <a:off x="3843" y="3034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67" name="Line 508"/>
                <p:cNvSpPr>
                  <a:spLocks noChangeShapeType="1"/>
                </p:cNvSpPr>
                <p:nvPr/>
              </p:nvSpPr>
              <p:spPr bwMode="auto">
                <a:xfrm>
                  <a:off x="3950" y="3091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68" name="Line 509"/>
                <p:cNvSpPr>
                  <a:spLocks noChangeShapeType="1"/>
                </p:cNvSpPr>
                <p:nvPr/>
              </p:nvSpPr>
              <p:spPr bwMode="auto">
                <a:xfrm>
                  <a:off x="3894" y="3036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62" name="Group 510"/>
              <p:cNvGrpSpPr>
                <a:grpSpLocks/>
              </p:cNvGrpSpPr>
              <p:nvPr/>
            </p:nvGrpSpPr>
            <p:grpSpPr bwMode="auto">
              <a:xfrm>
                <a:off x="3843" y="3034"/>
                <a:ext cx="154" cy="55"/>
                <a:chOff x="3843" y="3034"/>
                <a:chExt cx="154" cy="55"/>
              </a:xfrm>
            </p:grpSpPr>
            <p:sp>
              <p:nvSpPr>
                <p:cNvPr id="2163" name="Line 511"/>
                <p:cNvSpPr>
                  <a:spLocks noChangeShapeType="1"/>
                </p:cNvSpPr>
                <p:nvPr/>
              </p:nvSpPr>
              <p:spPr bwMode="auto">
                <a:xfrm>
                  <a:off x="3843" y="3089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64" name="Line 512"/>
                <p:cNvSpPr>
                  <a:spLocks noChangeShapeType="1"/>
                </p:cNvSpPr>
                <p:nvPr/>
              </p:nvSpPr>
              <p:spPr bwMode="auto">
                <a:xfrm>
                  <a:off x="3950" y="3034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65" name="Line 513"/>
                <p:cNvSpPr>
                  <a:spLocks noChangeShapeType="1"/>
                </p:cNvSpPr>
                <p:nvPr/>
              </p:nvSpPr>
              <p:spPr bwMode="auto">
                <a:xfrm flipV="1">
                  <a:off x="3894" y="3033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2093" name="Line 514"/>
            <p:cNvSpPr>
              <a:spLocks noChangeShapeType="1"/>
            </p:cNvSpPr>
            <p:nvPr/>
          </p:nvSpPr>
          <p:spPr bwMode="auto">
            <a:xfrm>
              <a:off x="4470" y="2955"/>
              <a:ext cx="226" cy="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4" name="Line 515"/>
            <p:cNvSpPr>
              <a:spLocks noChangeShapeType="1"/>
            </p:cNvSpPr>
            <p:nvPr/>
          </p:nvSpPr>
          <p:spPr bwMode="auto">
            <a:xfrm flipV="1">
              <a:off x="4059" y="2962"/>
              <a:ext cx="175" cy="7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5" name="Line 516"/>
            <p:cNvSpPr>
              <a:spLocks noChangeShapeType="1"/>
            </p:cNvSpPr>
            <p:nvPr/>
          </p:nvSpPr>
          <p:spPr bwMode="auto">
            <a:xfrm>
              <a:off x="4086" y="3091"/>
              <a:ext cx="6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6" name="Line 517"/>
            <p:cNvSpPr>
              <a:spLocks noChangeShapeType="1"/>
            </p:cNvSpPr>
            <p:nvPr/>
          </p:nvSpPr>
          <p:spPr bwMode="auto">
            <a:xfrm flipH="1">
              <a:off x="3641" y="2931"/>
              <a:ext cx="162" cy="29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7" name="Line 518"/>
            <p:cNvSpPr>
              <a:spLocks noChangeShapeType="1"/>
            </p:cNvSpPr>
            <p:nvPr/>
          </p:nvSpPr>
          <p:spPr bwMode="auto">
            <a:xfrm>
              <a:off x="3658" y="2963"/>
              <a:ext cx="12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8" name="Line 519"/>
            <p:cNvSpPr>
              <a:spLocks noChangeShapeType="1"/>
            </p:cNvSpPr>
            <p:nvPr/>
          </p:nvSpPr>
          <p:spPr bwMode="auto">
            <a:xfrm>
              <a:off x="3570" y="3175"/>
              <a:ext cx="9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9" name="Line 520"/>
            <p:cNvSpPr>
              <a:spLocks noChangeShapeType="1"/>
            </p:cNvSpPr>
            <p:nvPr/>
          </p:nvSpPr>
          <p:spPr bwMode="auto">
            <a:xfrm>
              <a:off x="3729" y="3225"/>
              <a:ext cx="30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0" name="Line 521"/>
            <p:cNvSpPr>
              <a:spLocks noChangeShapeType="1"/>
            </p:cNvSpPr>
            <p:nvPr/>
          </p:nvSpPr>
          <p:spPr bwMode="auto">
            <a:xfrm flipH="1">
              <a:off x="3879" y="3167"/>
              <a:ext cx="36" cy="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" name="Line 522"/>
            <p:cNvSpPr>
              <a:spLocks noChangeShapeType="1"/>
            </p:cNvSpPr>
            <p:nvPr/>
          </p:nvSpPr>
          <p:spPr bwMode="auto">
            <a:xfrm>
              <a:off x="3762" y="3223"/>
              <a:ext cx="1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2" name="Line 523"/>
            <p:cNvSpPr>
              <a:spLocks noChangeShapeType="1"/>
            </p:cNvSpPr>
            <p:nvPr/>
          </p:nvSpPr>
          <p:spPr bwMode="auto">
            <a:xfrm flipV="1">
              <a:off x="4012" y="3227"/>
              <a:ext cx="1" cy="5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03" name="Group 524"/>
            <p:cNvGrpSpPr>
              <a:grpSpLocks/>
            </p:cNvGrpSpPr>
            <p:nvPr/>
          </p:nvGrpSpPr>
          <p:grpSpPr bwMode="auto">
            <a:xfrm>
              <a:off x="3417" y="3101"/>
              <a:ext cx="215" cy="289"/>
              <a:chOff x="3417" y="3101"/>
              <a:chExt cx="215" cy="289"/>
            </a:xfrm>
          </p:grpSpPr>
          <p:graphicFrame>
            <p:nvGraphicFramePr>
              <p:cNvPr id="2054" name="Object 525"/>
              <p:cNvGraphicFramePr>
                <a:graphicFrameLocks noChangeAspect="1"/>
              </p:cNvGraphicFramePr>
              <p:nvPr/>
            </p:nvGraphicFramePr>
            <p:xfrm>
              <a:off x="3417" y="3101"/>
              <a:ext cx="216" cy="180"/>
            </p:xfrm>
            <a:graphic>
              <a:graphicData uri="http://schemas.openxmlformats.org/presentationml/2006/ole">
                <p:oleObj spid="_x0000_s2054" r:id="rId10" imgW="1305000" imgH="1085760" progId="">
                  <p:embed/>
                </p:oleObj>
              </a:graphicData>
            </a:graphic>
          </p:graphicFrame>
          <p:sp>
            <p:nvSpPr>
              <p:cNvPr id="2155" name="Text Box 526"/>
              <p:cNvSpPr txBox="1">
                <a:spLocks noChangeArrowheads="1"/>
              </p:cNvSpPr>
              <p:nvPr/>
            </p:nvSpPr>
            <p:spPr bwMode="auto">
              <a:xfrm>
                <a:off x="3417" y="3101"/>
                <a:ext cx="216" cy="2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aphicFrame>
          <p:nvGraphicFramePr>
            <p:cNvPr id="2051" name="Object 527"/>
            <p:cNvGraphicFramePr>
              <a:graphicFrameLocks noChangeAspect="1"/>
            </p:cNvGraphicFramePr>
            <p:nvPr/>
          </p:nvGraphicFramePr>
          <p:xfrm>
            <a:off x="3521" y="2901"/>
            <a:ext cx="216" cy="180"/>
          </p:xfrm>
          <a:graphic>
            <a:graphicData uri="http://schemas.openxmlformats.org/presentationml/2006/ole">
              <p:oleObj spid="_x0000_s2051" r:id="rId11" imgW="1305000" imgH="1085760" progId="">
                <p:embed/>
              </p:oleObj>
            </a:graphicData>
          </a:graphic>
        </p:graphicFrame>
        <p:graphicFrame>
          <p:nvGraphicFramePr>
            <p:cNvPr id="2052" name="Object 528"/>
            <p:cNvGraphicFramePr>
              <a:graphicFrameLocks noChangeAspect="1"/>
            </p:cNvGraphicFramePr>
            <p:nvPr/>
          </p:nvGraphicFramePr>
          <p:xfrm>
            <a:off x="3689" y="3261"/>
            <a:ext cx="216" cy="180"/>
          </p:xfrm>
          <a:graphic>
            <a:graphicData uri="http://schemas.openxmlformats.org/presentationml/2006/ole">
              <p:oleObj spid="_x0000_s2052" r:id="rId12" imgW="1305000" imgH="1085760" progId="">
                <p:embed/>
              </p:oleObj>
            </a:graphicData>
          </a:graphic>
        </p:graphicFrame>
        <p:graphicFrame>
          <p:nvGraphicFramePr>
            <p:cNvPr id="2053" name="Object 529"/>
            <p:cNvGraphicFramePr>
              <a:graphicFrameLocks noChangeAspect="1"/>
            </p:cNvGraphicFramePr>
            <p:nvPr/>
          </p:nvGraphicFramePr>
          <p:xfrm>
            <a:off x="3903" y="3263"/>
            <a:ext cx="216" cy="180"/>
          </p:xfrm>
          <a:graphic>
            <a:graphicData uri="http://schemas.openxmlformats.org/presentationml/2006/ole">
              <p:oleObj spid="_x0000_s2053" r:id="rId13" imgW="1305000" imgH="1085760" progId="">
                <p:embed/>
              </p:oleObj>
            </a:graphicData>
          </a:graphic>
        </p:graphicFrame>
        <p:grpSp>
          <p:nvGrpSpPr>
            <p:cNvPr id="2104" name="Group 530"/>
            <p:cNvGrpSpPr>
              <a:grpSpLocks/>
            </p:cNvGrpSpPr>
            <p:nvPr/>
          </p:nvGrpSpPr>
          <p:grpSpPr bwMode="auto">
            <a:xfrm>
              <a:off x="4475" y="3342"/>
              <a:ext cx="171" cy="214"/>
              <a:chOff x="4475" y="3342"/>
              <a:chExt cx="171" cy="214"/>
            </a:xfrm>
          </p:grpSpPr>
          <p:pic>
            <p:nvPicPr>
              <p:cNvPr id="2153" name="Picture 53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75" y="3342"/>
                <a:ext cx="160" cy="1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154" name="Picture 53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500" y="3398"/>
                <a:ext cx="147" cy="15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2105" name="Group 533"/>
            <p:cNvGrpSpPr>
              <a:grpSpLocks/>
            </p:cNvGrpSpPr>
            <p:nvPr/>
          </p:nvGrpSpPr>
          <p:grpSpPr bwMode="auto">
            <a:xfrm>
              <a:off x="4191" y="3374"/>
              <a:ext cx="219" cy="202"/>
              <a:chOff x="4191" y="3374"/>
              <a:chExt cx="219" cy="202"/>
            </a:xfrm>
          </p:grpSpPr>
          <p:pic>
            <p:nvPicPr>
              <p:cNvPr id="2151" name="Picture 53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91" y="3374"/>
                <a:ext cx="205" cy="17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2152" name="Picture 53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23" y="3427"/>
                <a:ext cx="188" cy="15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2106" name="Group 536"/>
            <p:cNvGrpSpPr>
              <a:grpSpLocks/>
            </p:cNvGrpSpPr>
            <p:nvPr/>
          </p:nvGrpSpPr>
          <p:grpSpPr bwMode="auto">
            <a:xfrm>
              <a:off x="4290" y="3130"/>
              <a:ext cx="182" cy="254"/>
              <a:chOff x="4290" y="3130"/>
              <a:chExt cx="182" cy="254"/>
            </a:xfrm>
          </p:grpSpPr>
          <p:pic>
            <p:nvPicPr>
              <p:cNvPr id="2134" name="Picture 53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343" y="3211"/>
                <a:ext cx="121" cy="17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2135" name="Freeform 538"/>
              <p:cNvSpPr>
                <a:spLocks noChangeArrowheads="1"/>
              </p:cNvSpPr>
              <p:nvPr/>
            </p:nvSpPr>
            <p:spPr bwMode="auto">
              <a:xfrm>
                <a:off x="4339" y="3143"/>
                <a:ext cx="33" cy="39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6" name="Freeform 539"/>
              <p:cNvSpPr>
                <a:spLocks noChangeArrowheads="1"/>
              </p:cNvSpPr>
              <p:nvPr/>
            </p:nvSpPr>
            <p:spPr bwMode="auto">
              <a:xfrm>
                <a:off x="4395" y="3142"/>
                <a:ext cx="22" cy="30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7" name="Freeform 540"/>
              <p:cNvSpPr>
                <a:spLocks noChangeArrowheads="1"/>
              </p:cNvSpPr>
              <p:nvPr/>
            </p:nvSpPr>
            <p:spPr bwMode="auto">
              <a:xfrm>
                <a:off x="4318" y="3135"/>
                <a:ext cx="54" cy="63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8" name="Freeform 541"/>
              <p:cNvSpPr>
                <a:spLocks noChangeArrowheads="1"/>
              </p:cNvSpPr>
              <p:nvPr/>
            </p:nvSpPr>
            <p:spPr bwMode="auto">
              <a:xfrm>
                <a:off x="4394" y="3133"/>
                <a:ext cx="47" cy="42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9" name="Freeform 542"/>
              <p:cNvSpPr>
                <a:spLocks noChangeArrowheads="1"/>
              </p:cNvSpPr>
              <p:nvPr/>
            </p:nvSpPr>
            <p:spPr bwMode="auto">
              <a:xfrm>
                <a:off x="4298" y="3153"/>
                <a:ext cx="19" cy="39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0" name="Freeform 543"/>
              <p:cNvSpPr>
                <a:spLocks noChangeArrowheads="1"/>
              </p:cNvSpPr>
              <p:nvPr/>
            </p:nvSpPr>
            <p:spPr bwMode="auto">
              <a:xfrm>
                <a:off x="4432" y="3130"/>
                <a:ext cx="41" cy="52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" name="Freeform 544"/>
              <p:cNvSpPr>
                <a:spLocks noChangeArrowheads="1"/>
              </p:cNvSpPr>
              <p:nvPr/>
            </p:nvSpPr>
            <p:spPr bwMode="auto">
              <a:xfrm>
                <a:off x="4387" y="3191"/>
                <a:ext cx="14" cy="31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2" name="Freeform 545"/>
              <p:cNvSpPr>
                <a:spLocks noChangeArrowheads="1"/>
              </p:cNvSpPr>
              <p:nvPr/>
            </p:nvSpPr>
            <p:spPr bwMode="auto">
              <a:xfrm>
                <a:off x="4381" y="3174"/>
                <a:ext cx="7" cy="16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3" name="Freeform 546"/>
              <p:cNvSpPr>
                <a:spLocks noChangeArrowheads="1"/>
              </p:cNvSpPr>
              <p:nvPr/>
            </p:nvSpPr>
            <p:spPr bwMode="auto">
              <a:xfrm>
                <a:off x="4375" y="3163"/>
                <a:ext cx="6" cy="9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4" name="Freeform 547"/>
              <p:cNvSpPr>
                <a:spLocks noChangeArrowheads="1"/>
              </p:cNvSpPr>
              <p:nvPr/>
            </p:nvSpPr>
            <p:spPr bwMode="auto">
              <a:xfrm>
                <a:off x="4370" y="3155"/>
                <a:ext cx="8" cy="6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5" name="Freeform 548"/>
              <p:cNvSpPr>
                <a:spLocks noChangeArrowheads="1"/>
              </p:cNvSpPr>
              <p:nvPr/>
            </p:nvSpPr>
            <p:spPr bwMode="auto">
              <a:xfrm>
                <a:off x="4330" y="3145"/>
                <a:ext cx="33" cy="39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6" name="Freeform 549"/>
              <p:cNvSpPr>
                <a:spLocks noChangeArrowheads="1"/>
              </p:cNvSpPr>
              <p:nvPr/>
            </p:nvSpPr>
            <p:spPr bwMode="auto">
              <a:xfrm>
                <a:off x="4386" y="3145"/>
                <a:ext cx="22" cy="30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7" name="Freeform 550"/>
              <p:cNvSpPr>
                <a:spLocks noChangeArrowheads="1"/>
              </p:cNvSpPr>
              <p:nvPr/>
            </p:nvSpPr>
            <p:spPr bwMode="auto">
              <a:xfrm>
                <a:off x="4309" y="3138"/>
                <a:ext cx="53" cy="63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8" name="Freeform 551"/>
              <p:cNvSpPr>
                <a:spLocks noChangeArrowheads="1"/>
              </p:cNvSpPr>
              <p:nvPr/>
            </p:nvSpPr>
            <p:spPr bwMode="auto">
              <a:xfrm>
                <a:off x="4384" y="3136"/>
                <a:ext cx="47" cy="42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9" name="Freeform 552"/>
              <p:cNvSpPr>
                <a:spLocks noChangeArrowheads="1"/>
              </p:cNvSpPr>
              <p:nvPr/>
            </p:nvSpPr>
            <p:spPr bwMode="auto">
              <a:xfrm>
                <a:off x="4290" y="3159"/>
                <a:ext cx="19" cy="39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0" name="Freeform 553"/>
              <p:cNvSpPr>
                <a:spLocks noChangeArrowheads="1"/>
              </p:cNvSpPr>
              <p:nvPr/>
            </p:nvSpPr>
            <p:spPr bwMode="auto">
              <a:xfrm>
                <a:off x="4423" y="3133"/>
                <a:ext cx="41" cy="52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07" name="Line 554"/>
            <p:cNvSpPr>
              <a:spLocks noChangeShapeType="1"/>
            </p:cNvSpPr>
            <p:nvPr/>
          </p:nvSpPr>
          <p:spPr bwMode="auto">
            <a:xfrm>
              <a:off x="4063" y="3139"/>
              <a:ext cx="317" cy="17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8" name="Line 555"/>
            <p:cNvSpPr>
              <a:spLocks noChangeShapeType="1"/>
            </p:cNvSpPr>
            <p:nvPr/>
          </p:nvSpPr>
          <p:spPr bwMode="auto">
            <a:xfrm>
              <a:off x="3716" y="3098"/>
              <a:ext cx="5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09" name="Group 556"/>
            <p:cNvGrpSpPr>
              <a:grpSpLocks/>
            </p:cNvGrpSpPr>
            <p:nvPr/>
          </p:nvGrpSpPr>
          <p:grpSpPr bwMode="auto">
            <a:xfrm>
              <a:off x="4961" y="3136"/>
              <a:ext cx="130" cy="257"/>
              <a:chOff x="4961" y="3136"/>
              <a:chExt cx="130" cy="257"/>
            </a:xfrm>
          </p:grpSpPr>
          <p:sp>
            <p:nvSpPr>
              <p:cNvPr id="2126" name="AutoShape 557"/>
              <p:cNvSpPr>
                <a:spLocks noChangeArrowheads="1"/>
              </p:cNvSpPr>
              <p:nvPr/>
            </p:nvSpPr>
            <p:spPr bwMode="auto">
              <a:xfrm>
                <a:off x="4961" y="3334"/>
                <a:ext cx="131" cy="59"/>
              </a:xfrm>
              <a:prstGeom prst="parallelogram">
                <a:avLst>
                  <a:gd name="adj" fmla="val 85534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27" name="Rectangle 558"/>
              <p:cNvSpPr>
                <a:spLocks noChangeArrowheads="1"/>
              </p:cNvSpPr>
              <p:nvPr/>
            </p:nvSpPr>
            <p:spPr bwMode="auto">
              <a:xfrm>
                <a:off x="5027" y="3138"/>
                <a:ext cx="60" cy="198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28" name="Rectangle 559"/>
              <p:cNvSpPr>
                <a:spLocks noChangeArrowheads="1"/>
              </p:cNvSpPr>
              <p:nvPr/>
            </p:nvSpPr>
            <p:spPr bwMode="auto">
              <a:xfrm>
                <a:off x="4962" y="3194"/>
                <a:ext cx="83" cy="198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29" name="AutoShape 560"/>
              <p:cNvSpPr>
                <a:spLocks noChangeArrowheads="1"/>
              </p:cNvSpPr>
              <p:nvPr/>
            </p:nvSpPr>
            <p:spPr bwMode="auto">
              <a:xfrm>
                <a:off x="4961" y="3136"/>
                <a:ext cx="131" cy="59"/>
              </a:xfrm>
              <a:prstGeom prst="parallelogram">
                <a:avLst>
                  <a:gd name="adj" fmla="val 85534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30" name="Line 561"/>
              <p:cNvSpPr>
                <a:spLocks noChangeShapeType="1"/>
              </p:cNvSpPr>
              <p:nvPr/>
            </p:nvSpPr>
            <p:spPr bwMode="auto">
              <a:xfrm>
                <a:off x="5092" y="3140"/>
                <a:ext cx="1" cy="19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1" name="Line 562"/>
              <p:cNvSpPr>
                <a:spLocks noChangeShapeType="1"/>
              </p:cNvSpPr>
              <p:nvPr/>
            </p:nvSpPr>
            <p:spPr bwMode="auto">
              <a:xfrm flipH="1">
                <a:off x="5043" y="3334"/>
                <a:ext cx="49" cy="5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2" name="Rectangle 563"/>
              <p:cNvSpPr>
                <a:spLocks noChangeArrowheads="1"/>
              </p:cNvSpPr>
              <p:nvPr/>
            </p:nvSpPr>
            <p:spPr bwMode="auto">
              <a:xfrm>
                <a:off x="4972" y="3220"/>
                <a:ext cx="55" cy="114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33" name="Rectangle 564"/>
              <p:cNvSpPr>
                <a:spLocks noChangeArrowheads="1"/>
              </p:cNvSpPr>
              <p:nvPr/>
            </p:nvSpPr>
            <p:spPr bwMode="auto">
              <a:xfrm>
                <a:off x="4980" y="3254"/>
                <a:ext cx="42" cy="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2110" name="Line 565"/>
            <p:cNvSpPr>
              <a:spLocks noChangeShapeType="1"/>
            </p:cNvSpPr>
            <p:nvPr/>
          </p:nvSpPr>
          <p:spPr bwMode="auto">
            <a:xfrm flipH="1">
              <a:off x="3771" y="2167"/>
              <a:ext cx="4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1" name="Line 566"/>
            <p:cNvSpPr>
              <a:spLocks noChangeShapeType="1"/>
            </p:cNvSpPr>
            <p:nvPr/>
          </p:nvSpPr>
          <p:spPr bwMode="auto">
            <a:xfrm flipV="1">
              <a:off x="4589" y="1525"/>
              <a:ext cx="78" cy="5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2" name="Line 567"/>
            <p:cNvSpPr>
              <a:spLocks noChangeShapeType="1"/>
            </p:cNvSpPr>
            <p:nvPr/>
          </p:nvSpPr>
          <p:spPr bwMode="auto">
            <a:xfrm>
              <a:off x="4480" y="1635"/>
              <a:ext cx="1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3" name="Line 568"/>
            <p:cNvSpPr>
              <a:spLocks noChangeShapeType="1"/>
            </p:cNvSpPr>
            <p:nvPr/>
          </p:nvSpPr>
          <p:spPr bwMode="auto">
            <a:xfrm flipV="1">
              <a:off x="4596" y="1569"/>
              <a:ext cx="166" cy="18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4" name="Line 569"/>
            <p:cNvSpPr>
              <a:spLocks noChangeShapeType="1"/>
            </p:cNvSpPr>
            <p:nvPr/>
          </p:nvSpPr>
          <p:spPr bwMode="auto">
            <a:xfrm>
              <a:off x="4818" y="1569"/>
              <a:ext cx="1" cy="12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5" name="Line 570"/>
            <p:cNvSpPr>
              <a:spLocks noChangeShapeType="1"/>
            </p:cNvSpPr>
            <p:nvPr/>
          </p:nvSpPr>
          <p:spPr bwMode="auto">
            <a:xfrm>
              <a:off x="4600" y="1762"/>
              <a:ext cx="11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6" name="Line 571"/>
            <p:cNvSpPr>
              <a:spLocks noChangeShapeType="1"/>
            </p:cNvSpPr>
            <p:nvPr/>
          </p:nvSpPr>
          <p:spPr bwMode="auto">
            <a:xfrm flipV="1">
              <a:off x="3526" y="2307"/>
              <a:ext cx="106" cy="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7" name="Line 572"/>
            <p:cNvSpPr>
              <a:spLocks noChangeShapeType="1"/>
            </p:cNvSpPr>
            <p:nvPr/>
          </p:nvSpPr>
          <p:spPr bwMode="auto">
            <a:xfrm flipV="1">
              <a:off x="4861" y="1379"/>
              <a:ext cx="150" cy="10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8" name="Line 573"/>
            <p:cNvSpPr>
              <a:spLocks noChangeShapeType="1"/>
            </p:cNvSpPr>
            <p:nvPr/>
          </p:nvSpPr>
          <p:spPr bwMode="auto">
            <a:xfrm>
              <a:off x="4949" y="1756"/>
              <a:ext cx="1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9" name="Line 574"/>
            <p:cNvSpPr>
              <a:spLocks noChangeShapeType="1"/>
            </p:cNvSpPr>
            <p:nvPr/>
          </p:nvSpPr>
          <p:spPr bwMode="auto">
            <a:xfrm flipH="1">
              <a:off x="4410" y="1804"/>
              <a:ext cx="64" cy="4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0" name="Line 575"/>
            <p:cNvSpPr>
              <a:spLocks noChangeShapeType="1"/>
            </p:cNvSpPr>
            <p:nvPr/>
          </p:nvSpPr>
          <p:spPr bwMode="auto">
            <a:xfrm flipH="1">
              <a:off x="4782" y="1804"/>
              <a:ext cx="72" cy="45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1" name="Text Box 576"/>
            <p:cNvSpPr txBox="1">
              <a:spLocks noChangeArrowheads="1"/>
            </p:cNvSpPr>
            <p:nvPr/>
          </p:nvSpPr>
          <p:spPr bwMode="auto">
            <a:xfrm>
              <a:off x="3196" y="1772"/>
              <a:ext cx="1182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800" b="1">
                  <a:solidFill>
                    <a:srgbClr val="000000"/>
                  </a:solidFill>
                  <a:latin typeface="Comic Sans MS" pitchFamily="64" charset="0"/>
                </a:rPr>
                <a:t>Rete domestica</a:t>
              </a:r>
              <a:endParaRPr lang="en-GB" altLang="it-IT" sz="1800">
                <a:solidFill>
                  <a:srgbClr val="000000"/>
                </a:solidFill>
                <a:latin typeface="Comic Sans MS" pitchFamily="64" charset="0"/>
              </a:endParaRPr>
            </a:p>
          </p:txBody>
        </p:sp>
        <p:sp>
          <p:nvSpPr>
            <p:cNvPr id="2122" name="Text Box 577"/>
            <p:cNvSpPr txBox="1">
              <a:spLocks noChangeArrowheads="1"/>
            </p:cNvSpPr>
            <p:nvPr/>
          </p:nvSpPr>
          <p:spPr bwMode="auto">
            <a:xfrm>
              <a:off x="3480" y="2618"/>
              <a:ext cx="1136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800" b="1">
                  <a:solidFill>
                    <a:srgbClr val="000000"/>
                  </a:solidFill>
                  <a:latin typeface="Comic Sans MS" pitchFamily="64" charset="0"/>
                </a:rPr>
                <a:t>Rete aziendale</a:t>
              </a:r>
            </a:p>
          </p:txBody>
        </p:sp>
        <p:sp>
          <p:nvSpPr>
            <p:cNvPr id="2123" name="Text Box 578"/>
            <p:cNvSpPr txBox="1">
              <a:spLocks noChangeArrowheads="1"/>
            </p:cNvSpPr>
            <p:nvPr/>
          </p:nvSpPr>
          <p:spPr bwMode="auto">
            <a:xfrm>
              <a:off x="3201" y="831"/>
              <a:ext cx="931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800" b="1">
                  <a:solidFill>
                    <a:srgbClr val="000000"/>
                  </a:solidFill>
                  <a:latin typeface="Comic Sans MS" pitchFamily="64" charset="0"/>
                </a:rPr>
                <a:t>Rete mobile</a:t>
              </a:r>
              <a:endParaRPr lang="en-GB" altLang="it-IT" sz="1800">
                <a:solidFill>
                  <a:srgbClr val="000000"/>
                </a:solidFill>
                <a:latin typeface="Comic Sans MS" pitchFamily="64" charset="0"/>
              </a:endParaRPr>
            </a:p>
          </p:txBody>
        </p:sp>
        <p:sp>
          <p:nvSpPr>
            <p:cNvPr id="2124" name="Text Box 579"/>
            <p:cNvSpPr txBox="1">
              <a:spLocks noChangeArrowheads="1"/>
            </p:cNvSpPr>
            <p:nvPr/>
          </p:nvSpPr>
          <p:spPr bwMode="auto">
            <a:xfrm>
              <a:off x="4336" y="1134"/>
              <a:ext cx="966" cy="3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400" b="1">
                  <a:solidFill>
                    <a:srgbClr val="000000"/>
                  </a:solidFill>
                  <a:latin typeface="Comic Sans MS" pitchFamily="64" charset="0"/>
                </a:rPr>
                <a:t>ISP nazionale</a:t>
              </a:r>
            </a:p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400" b="1">
                  <a:solidFill>
                    <a:srgbClr val="000000"/>
                  </a:solidFill>
                  <a:latin typeface="Comic Sans MS" pitchFamily="64" charset="0"/>
                </a:rPr>
                <a:t>o internazionale</a:t>
              </a:r>
              <a:endParaRPr lang="en-GB" altLang="it-IT" sz="1800">
                <a:solidFill>
                  <a:srgbClr val="000000"/>
                </a:solidFill>
                <a:latin typeface="Comic Sans MS" pitchFamily="64" charset="0"/>
              </a:endParaRPr>
            </a:p>
          </p:txBody>
        </p:sp>
        <p:sp>
          <p:nvSpPr>
            <p:cNvPr id="2125" name="Text Box 580"/>
            <p:cNvSpPr txBox="1">
              <a:spLocks noChangeArrowheads="1"/>
            </p:cNvSpPr>
            <p:nvPr/>
          </p:nvSpPr>
          <p:spPr bwMode="auto">
            <a:xfrm>
              <a:off x="4206" y="2006"/>
              <a:ext cx="1255" cy="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800" b="1">
                  <a:solidFill>
                    <a:srgbClr val="000000"/>
                  </a:solidFill>
                  <a:latin typeface="Comic Sans MS" pitchFamily="64" charset="0"/>
                </a:rPr>
                <a:t>ISP distrettuale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F39A57FD-9439-42A8-B771-5D2791A532A0}" type="slidenum">
              <a:rPr lang="en-GB" altLang="it-IT"/>
              <a:pPr/>
              <a:t>60</a:t>
            </a:fld>
            <a:endParaRPr lang="en-GB" altLang="it-IT"/>
          </a:p>
        </p:txBody>
      </p:sp>
      <p:grpSp>
        <p:nvGrpSpPr>
          <p:cNvPr id="64515" name="Group 1"/>
          <p:cNvGrpSpPr>
            <a:grpSpLocks/>
          </p:cNvGrpSpPr>
          <p:nvPr/>
        </p:nvGrpSpPr>
        <p:grpSpPr bwMode="auto">
          <a:xfrm>
            <a:off x="434975" y="1314450"/>
            <a:ext cx="8470900" cy="2835275"/>
            <a:chOff x="274" y="828"/>
            <a:chExt cx="5336" cy="1786"/>
          </a:xfrm>
        </p:grpSpPr>
        <p:sp>
          <p:nvSpPr>
            <p:cNvPr id="64518" name="Rectangle 2"/>
            <p:cNvSpPr>
              <a:spLocks noChangeArrowheads="1"/>
            </p:cNvSpPr>
            <p:nvPr/>
          </p:nvSpPr>
          <p:spPr bwMode="auto">
            <a:xfrm>
              <a:off x="280" y="1158"/>
              <a:ext cx="1028" cy="1082"/>
            </a:xfrm>
            <a:prstGeom prst="rect">
              <a:avLst/>
            </a:prstGeom>
            <a:solidFill>
              <a:srgbClr val="FFFFFF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4519" name="Text Box 3"/>
            <p:cNvSpPr txBox="1">
              <a:spLocks noChangeArrowheads="1"/>
            </p:cNvSpPr>
            <p:nvPr/>
          </p:nvSpPr>
          <p:spPr bwMode="auto">
            <a:xfrm>
              <a:off x="274" y="1211"/>
              <a:ext cx="1071" cy="10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Arial" charset="0"/>
                </a:rPr>
                <a:t>ticket (purchase)</a:t>
              </a:r>
              <a:r>
                <a:rPr lang="ar-SA" altLang="it-IT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‏</a:t>
              </a: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Arial" charset="0"/>
                </a:rPr>
                <a:t>baggage (check)</a:t>
              </a:r>
              <a:r>
                <a:rPr lang="ar-SA" altLang="it-IT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‏</a:t>
              </a: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Arial" charset="0"/>
                </a:rPr>
                <a:t>gates (load)</a:t>
              </a:r>
              <a:r>
                <a:rPr lang="ar-SA" altLang="it-IT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‏</a:t>
              </a: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Arial" charset="0"/>
                </a:rPr>
                <a:t>runway (takeoff)</a:t>
              </a:r>
              <a:r>
                <a:rPr lang="ar-SA" altLang="it-IT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‏</a:t>
              </a: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Arial" charset="0"/>
                </a:rPr>
                <a:t>airplane routing</a:t>
              </a:r>
            </a:p>
          </p:txBody>
        </p:sp>
        <p:sp>
          <p:nvSpPr>
            <p:cNvPr id="64520" name="Line 4"/>
            <p:cNvSpPr>
              <a:spLocks noChangeShapeType="1"/>
            </p:cNvSpPr>
            <p:nvPr/>
          </p:nvSpPr>
          <p:spPr bwMode="auto">
            <a:xfrm>
              <a:off x="287" y="1384"/>
              <a:ext cx="102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21" name="Line 5"/>
            <p:cNvSpPr>
              <a:spLocks noChangeShapeType="1"/>
            </p:cNvSpPr>
            <p:nvPr/>
          </p:nvSpPr>
          <p:spPr bwMode="auto">
            <a:xfrm>
              <a:off x="291" y="1603"/>
              <a:ext cx="102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22" name="Line 6"/>
            <p:cNvSpPr>
              <a:spLocks noChangeShapeType="1"/>
            </p:cNvSpPr>
            <p:nvPr/>
          </p:nvSpPr>
          <p:spPr bwMode="auto">
            <a:xfrm>
              <a:off x="287" y="1821"/>
              <a:ext cx="102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23" name="Line 7"/>
            <p:cNvSpPr>
              <a:spLocks noChangeShapeType="1"/>
            </p:cNvSpPr>
            <p:nvPr/>
          </p:nvSpPr>
          <p:spPr bwMode="auto">
            <a:xfrm>
              <a:off x="295" y="2040"/>
              <a:ext cx="102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24" name="Text Box 8"/>
            <p:cNvSpPr txBox="1">
              <a:spLocks noChangeArrowheads="1"/>
            </p:cNvSpPr>
            <p:nvPr/>
          </p:nvSpPr>
          <p:spPr bwMode="auto">
            <a:xfrm>
              <a:off x="484" y="2320"/>
              <a:ext cx="590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aeroporto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di partenza</a:t>
              </a:r>
            </a:p>
          </p:txBody>
        </p:sp>
        <p:sp>
          <p:nvSpPr>
            <p:cNvPr id="64525" name="Text Box 9"/>
            <p:cNvSpPr txBox="1">
              <a:spLocks noChangeArrowheads="1"/>
            </p:cNvSpPr>
            <p:nvPr/>
          </p:nvSpPr>
          <p:spPr bwMode="auto">
            <a:xfrm>
              <a:off x="3702" y="2326"/>
              <a:ext cx="527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aeroporto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di arrivo</a:t>
              </a:r>
            </a:p>
          </p:txBody>
        </p:sp>
        <p:sp>
          <p:nvSpPr>
            <p:cNvPr id="64526" name="Text Box 10"/>
            <p:cNvSpPr txBox="1">
              <a:spLocks noChangeArrowheads="1"/>
            </p:cNvSpPr>
            <p:nvPr/>
          </p:nvSpPr>
          <p:spPr bwMode="auto">
            <a:xfrm>
              <a:off x="1884" y="2323"/>
              <a:ext cx="1053" cy="2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centri intermedi</a:t>
              </a:r>
            </a:p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di controllo del traffico</a:t>
              </a:r>
            </a:p>
          </p:txBody>
        </p:sp>
        <p:pic>
          <p:nvPicPr>
            <p:cNvPr id="64527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46" y="929"/>
              <a:ext cx="963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4528" name="Line 12"/>
            <p:cNvSpPr>
              <a:spLocks noChangeShapeType="1"/>
            </p:cNvSpPr>
            <p:nvPr/>
          </p:nvSpPr>
          <p:spPr bwMode="auto">
            <a:xfrm>
              <a:off x="2149" y="828"/>
              <a:ext cx="28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29" name="Line 13"/>
            <p:cNvSpPr>
              <a:spLocks noChangeShapeType="1"/>
            </p:cNvSpPr>
            <p:nvPr/>
          </p:nvSpPr>
          <p:spPr bwMode="auto">
            <a:xfrm>
              <a:off x="2245" y="924"/>
              <a:ext cx="28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30" name="Line 14"/>
            <p:cNvSpPr>
              <a:spLocks noChangeShapeType="1"/>
            </p:cNvSpPr>
            <p:nvPr/>
          </p:nvSpPr>
          <p:spPr bwMode="auto">
            <a:xfrm>
              <a:off x="2341" y="1020"/>
              <a:ext cx="28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531" name="Group 15"/>
            <p:cNvGrpSpPr>
              <a:grpSpLocks/>
            </p:cNvGrpSpPr>
            <p:nvPr/>
          </p:nvGrpSpPr>
          <p:grpSpPr bwMode="auto">
            <a:xfrm>
              <a:off x="1452" y="2055"/>
              <a:ext cx="1070" cy="185"/>
              <a:chOff x="1452" y="2055"/>
              <a:chExt cx="1070" cy="185"/>
            </a:xfrm>
          </p:grpSpPr>
          <p:sp>
            <p:nvSpPr>
              <p:cNvPr id="64551" name="Rectangle 16"/>
              <p:cNvSpPr>
                <a:spLocks noChangeArrowheads="1"/>
              </p:cNvSpPr>
              <p:nvPr/>
            </p:nvSpPr>
            <p:spPr bwMode="auto">
              <a:xfrm>
                <a:off x="1456" y="2055"/>
                <a:ext cx="871" cy="186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4552" name="Text Box 17"/>
              <p:cNvSpPr txBox="1">
                <a:spLocks noChangeArrowheads="1"/>
              </p:cNvSpPr>
              <p:nvPr/>
            </p:nvSpPr>
            <p:spPr bwMode="auto">
              <a:xfrm>
                <a:off x="1452" y="2068"/>
                <a:ext cx="1071" cy="16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lnSpc>
                    <a:spcPct val="80000"/>
                  </a:lnSpc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Arial" charset="0"/>
                  </a:rPr>
                  <a:t>airplane routing</a:t>
                </a:r>
              </a:p>
            </p:txBody>
          </p:sp>
        </p:grpSp>
        <p:grpSp>
          <p:nvGrpSpPr>
            <p:cNvPr id="64532" name="Group 18"/>
            <p:cNvGrpSpPr>
              <a:grpSpLocks/>
            </p:cNvGrpSpPr>
            <p:nvPr/>
          </p:nvGrpSpPr>
          <p:grpSpPr bwMode="auto">
            <a:xfrm>
              <a:off x="2433" y="2055"/>
              <a:ext cx="1070" cy="185"/>
              <a:chOff x="2433" y="2055"/>
              <a:chExt cx="1070" cy="185"/>
            </a:xfrm>
          </p:grpSpPr>
          <p:sp>
            <p:nvSpPr>
              <p:cNvPr id="64549" name="Rectangle 19"/>
              <p:cNvSpPr>
                <a:spLocks noChangeArrowheads="1"/>
              </p:cNvSpPr>
              <p:nvPr/>
            </p:nvSpPr>
            <p:spPr bwMode="auto">
              <a:xfrm>
                <a:off x="2437" y="2055"/>
                <a:ext cx="871" cy="186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4550" name="Text Box 20"/>
              <p:cNvSpPr txBox="1">
                <a:spLocks noChangeArrowheads="1"/>
              </p:cNvSpPr>
              <p:nvPr/>
            </p:nvSpPr>
            <p:spPr bwMode="auto">
              <a:xfrm>
                <a:off x="2433" y="2068"/>
                <a:ext cx="1071" cy="16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lnSpc>
                    <a:spcPct val="80000"/>
                  </a:lnSpc>
                  <a:buFont typeface="Arial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altLang="it-IT" sz="1400">
                    <a:solidFill>
                      <a:srgbClr val="000000"/>
                    </a:solidFill>
                    <a:latin typeface="Arial" charset="0"/>
                  </a:rPr>
                  <a:t>airplane routing</a:t>
                </a:r>
              </a:p>
            </p:txBody>
          </p:sp>
        </p:grpSp>
        <p:sp>
          <p:nvSpPr>
            <p:cNvPr id="64533" name="Rectangle 21"/>
            <p:cNvSpPr>
              <a:spLocks noChangeArrowheads="1"/>
            </p:cNvSpPr>
            <p:nvPr/>
          </p:nvSpPr>
          <p:spPr bwMode="auto">
            <a:xfrm>
              <a:off x="3462" y="1165"/>
              <a:ext cx="1028" cy="1082"/>
            </a:xfrm>
            <a:prstGeom prst="rect">
              <a:avLst/>
            </a:prstGeom>
            <a:solidFill>
              <a:srgbClr val="FFFFFF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4534" name="Text Box 22"/>
            <p:cNvSpPr txBox="1">
              <a:spLocks noChangeArrowheads="1"/>
            </p:cNvSpPr>
            <p:nvPr/>
          </p:nvSpPr>
          <p:spPr bwMode="auto">
            <a:xfrm>
              <a:off x="3428" y="1212"/>
              <a:ext cx="1071" cy="10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Arial" charset="0"/>
                </a:rPr>
                <a:t>ticket (complain)</a:t>
              </a:r>
              <a:r>
                <a:rPr lang="ar-SA" altLang="it-IT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‏</a:t>
              </a: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Arial" charset="0"/>
                </a:rPr>
                <a:t>baggage (claim</a:t>
              </a: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Arial" charset="0"/>
                </a:rPr>
                <a:t>gates (unload)</a:t>
              </a:r>
              <a:r>
                <a:rPr lang="ar-SA" altLang="it-IT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‏</a:t>
              </a: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Arial" charset="0"/>
                </a:rPr>
                <a:t>runway (land)</a:t>
              </a:r>
              <a:r>
                <a:rPr lang="ar-SA" altLang="it-IT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‏</a:t>
              </a: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1400">
                <a:solidFill>
                  <a:srgbClr val="000000"/>
                </a:solidFill>
                <a:latin typeface="Arial" charset="0"/>
              </a:endParaRPr>
            </a:p>
            <a:p>
              <a:pPr algn="ctr">
                <a:lnSpc>
                  <a:spcPct val="80000"/>
                </a:lnSpc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Arial" charset="0"/>
                </a:rPr>
                <a:t>airplane routing</a:t>
              </a:r>
            </a:p>
          </p:txBody>
        </p:sp>
        <p:sp>
          <p:nvSpPr>
            <p:cNvPr id="64535" name="Line 23"/>
            <p:cNvSpPr>
              <a:spLocks noChangeShapeType="1"/>
            </p:cNvSpPr>
            <p:nvPr/>
          </p:nvSpPr>
          <p:spPr bwMode="auto">
            <a:xfrm>
              <a:off x="3469" y="1391"/>
              <a:ext cx="102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36" name="Line 24"/>
            <p:cNvSpPr>
              <a:spLocks noChangeShapeType="1"/>
            </p:cNvSpPr>
            <p:nvPr/>
          </p:nvSpPr>
          <p:spPr bwMode="auto">
            <a:xfrm>
              <a:off x="3473" y="1610"/>
              <a:ext cx="102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37" name="Line 25"/>
            <p:cNvSpPr>
              <a:spLocks noChangeShapeType="1"/>
            </p:cNvSpPr>
            <p:nvPr/>
          </p:nvSpPr>
          <p:spPr bwMode="auto">
            <a:xfrm>
              <a:off x="3469" y="1828"/>
              <a:ext cx="102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38" name="Line 26"/>
            <p:cNvSpPr>
              <a:spLocks noChangeShapeType="1"/>
            </p:cNvSpPr>
            <p:nvPr/>
          </p:nvSpPr>
          <p:spPr bwMode="auto">
            <a:xfrm>
              <a:off x="3477" y="2047"/>
              <a:ext cx="1021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39" name="Rectangle 27"/>
            <p:cNvSpPr>
              <a:spLocks noChangeArrowheads="1"/>
            </p:cNvSpPr>
            <p:nvPr/>
          </p:nvSpPr>
          <p:spPr bwMode="auto">
            <a:xfrm>
              <a:off x="284" y="2090"/>
              <a:ext cx="5293" cy="116"/>
            </a:xfrm>
            <a:prstGeom prst="rect">
              <a:avLst/>
            </a:prstGeom>
            <a:gradFill rotWithShape="0">
              <a:gsLst>
                <a:gs pos="0">
                  <a:srgbClr val="00CC99"/>
                </a:gs>
                <a:gs pos="100000">
                  <a:srgbClr val="00CC99">
                    <a:alpha val="5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4540" name="Rectangle 28"/>
            <p:cNvSpPr>
              <a:spLocks noChangeArrowheads="1"/>
            </p:cNvSpPr>
            <p:nvPr/>
          </p:nvSpPr>
          <p:spPr bwMode="auto">
            <a:xfrm>
              <a:off x="284" y="1870"/>
              <a:ext cx="5293" cy="123"/>
            </a:xfrm>
            <a:prstGeom prst="rect">
              <a:avLst/>
            </a:prstGeom>
            <a:gradFill rotWithShape="0">
              <a:gsLst>
                <a:gs pos="0">
                  <a:srgbClr val="00CC99"/>
                </a:gs>
                <a:gs pos="100000">
                  <a:srgbClr val="00CC99">
                    <a:alpha val="5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4541" name="Rectangle 29"/>
            <p:cNvSpPr>
              <a:spLocks noChangeArrowheads="1"/>
            </p:cNvSpPr>
            <p:nvPr/>
          </p:nvSpPr>
          <p:spPr bwMode="auto">
            <a:xfrm>
              <a:off x="284" y="1664"/>
              <a:ext cx="5293" cy="116"/>
            </a:xfrm>
            <a:prstGeom prst="rect">
              <a:avLst/>
            </a:prstGeom>
            <a:gradFill rotWithShape="0">
              <a:gsLst>
                <a:gs pos="0">
                  <a:srgbClr val="00CC99"/>
                </a:gs>
                <a:gs pos="100000">
                  <a:srgbClr val="00CC99">
                    <a:alpha val="5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4542" name="Rectangle 30"/>
            <p:cNvSpPr>
              <a:spLocks noChangeArrowheads="1"/>
            </p:cNvSpPr>
            <p:nvPr/>
          </p:nvSpPr>
          <p:spPr bwMode="auto">
            <a:xfrm>
              <a:off x="284" y="1444"/>
              <a:ext cx="5286" cy="123"/>
            </a:xfrm>
            <a:prstGeom prst="rect">
              <a:avLst/>
            </a:prstGeom>
            <a:gradFill rotWithShape="0">
              <a:gsLst>
                <a:gs pos="0">
                  <a:srgbClr val="00CC99"/>
                </a:gs>
                <a:gs pos="100000">
                  <a:srgbClr val="00CC99">
                    <a:alpha val="5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4543" name="Rectangle 31"/>
            <p:cNvSpPr>
              <a:spLocks noChangeArrowheads="1"/>
            </p:cNvSpPr>
            <p:nvPr/>
          </p:nvSpPr>
          <p:spPr bwMode="auto">
            <a:xfrm>
              <a:off x="284" y="1231"/>
              <a:ext cx="5287" cy="123"/>
            </a:xfrm>
            <a:prstGeom prst="rect">
              <a:avLst/>
            </a:prstGeom>
            <a:gradFill rotWithShape="0">
              <a:gsLst>
                <a:gs pos="0">
                  <a:srgbClr val="00CC99"/>
                </a:gs>
                <a:gs pos="100000">
                  <a:srgbClr val="00CC99">
                    <a:alpha val="5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4544" name="Text Box 32"/>
            <p:cNvSpPr txBox="1">
              <a:spLocks noChangeArrowheads="1"/>
            </p:cNvSpPr>
            <p:nvPr/>
          </p:nvSpPr>
          <p:spPr bwMode="auto">
            <a:xfrm>
              <a:off x="4743" y="1202"/>
              <a:ext cx="445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biglietto</a:t>
              </a:r>
            </a:p>
          </p:txBody>
        </p:sp>
        <p:sp>
          <p:nvSpPr>
            <p:cNvPr id="64545" name="Text Box 33"/>
            <p:cNvSpPr txBox="1">
              <a:spLocks noChangeArrowheads="1"/>
            </p:cNvSpPr>
            <p:nvPr/>
          </p:nvSpPr>
          <p:spPr bwMode="auto">
            <a:xfrm>
              <a:off x="4799" y="1415"/>
              <a:ext cx="477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bagaglio</a:t>
              </a:r>
            </a:p>
          </p:txBody>
        </p:sp>
        <p:sp>
          <p:nvSpPr>
            <p:cNvPr id="64546" name="Text Box 34"/>
            <p:cNvSpPr txBox="1">
              <a:spLocks noChangeArrowheads="1"/>
            </p:cNvSpPr>
            <p:nvPr/>
          </p:nvSpPr>
          <p:spPr bwMode="auto">
            <a:xfrm>
              <a:off x="4788" y="1627"/>
              <a:ext cx="301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gate</a:t>
              </a:r>
            </a:p>
          </p:txBody>
        </p:sp>
        <p:sp>
          <p:nvSpPr>
            <p:cNvPr id="64547" name="Text Box 35"/>
            <p:cNvSpPr txBox="1">
              <a:spLocks noChangeArrowheads="1"/>
            </p:cNvSpPr>
            <p:nvPr/>
          </p:nvSpPr>
          <p:spPr bwMode="auto">
            <a:xfrm>
              <a:off x="4706" y="1839"/>
              <a:ext cx="905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decollo/atterraggio</a:t>
              </a:r>
            </a:p>
          </p:txBody>
        </p:sp>
        <p:sp>
          <p:nvSpPr>
            <p:cNvPr id="64548" name="Text Box 36"/>
            <p:cNvSpPr txBox="1">
              <a:spLocks noChangeArrowheads="1"/>
            </p:cNvSpPr>
            <p:nvPr/>
          </p:nvSpPr>
          <p:spPr bwMode="auto">
            <a:xfrm>
              <a:off x="4886" y="2058"/>
              <a:ext cx="580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000000"/>
                  </a:solidFill>
                  <a:latin typeface="Arial" charset="0"/>
                </a:rPr>
                <a:t>rotta aerea</a:t>
              </a:r>
            </a:p>
          </p:txBody>
        </p:sp>
      </p:grpSp>
      <p:sp>
        <p:nvSpPr>
          <p:cNvPr id="64516" name="Rectangle 37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Stratificazione delle funzionalità</a:t>
            </a:r>
            <a:br>
              <a:rPr lang="en-GB" altLang="it-IT" sz="3600" smtClean="0"/>
            </a:br>
            <a:r>
              <a:rPr lang="en-GB" altLang="it-IT" sz="3600" smtClean="0"/>
              <a:t>di una linea aerea</a:t>
            </a:r>
            <a:endParaRPr lang="en-GB" altLang="it-IT" smtClean="0"/>
          </a:p>
        </p:txBody>
      </p:sp>
      <p:sp>
        <p:nvSpPr>
          <p:cNvPr id="64517" name="Rectangle 38"/>
          <p:cNvSpPr>
            <a:spLocks noGrp="1" noChangeArrowheads="1"/>
          </p:cNvSpPr>
          <p:nvPr>
            <p:ph type="body" idx="1"/>
          </p:nvPr>
        </p:nvSpPr>
        <p:spPr>
          <a:xfrm>
            <a:off x="533400" y="4430713"/>
            <a:ext cx="8005763" cy="1763712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>
                <a:solidFill>
                  <a:srgbClr val="FF0000"/>
                </a:solidFill>
              </a:rPr>
              <a:t>Livelli: </a:t>
            </a:r>
            <a:r>
              <a:rPr lang="en-GB" altLang="it-IT" sz="2400" smtClean="0"/>
              <a:t>ciascun livello realizza un servizio</a:t>
            </a:r>
          </a:p>
          <a:p>
            <a:pPr marL="815975" lvl="1" indent="-285750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effettuando determinate azioni all’interno del livello stesso</a:t>
            </a:r>
          </a:p>
          <a:p>
            <a:pPr marL="815975" lvl="1" indent="-285750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utilizzando i servizi del livello immediatamente inferiore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5A65269C-92AE-4AA0-8BB3-2D4F4D31B9C2}" type="slidenum">
              <a:rPr lang="en-GB" altLang="it-IT"/>
              <a:pPr/>
              <a:t>61</a:t>
            </a:fld>
            <a:endParaRPr lang="en-GB" altLang="it-IT"/>
          </a:p>
        </p:txBody>
      </p:sp>
      <p:sp>
        <p:nvSpPr>
          <p:cNvPr id="65539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Perché la stratificazione?</a:t>
            </a:r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46100" y="1346200"/>
            <a:ext cx="7772400" cy="4648200"/>
          </a:xfrm>
        </p:spPr>
        <p:txBody>
          <a:bodyPr/>
          <a:lstStyle/>
          <a:p>
            <a:pPr>
              <a:spcBef>
                <a:spcPts val="55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200" smtClean="0"/>
              <a:t>Quando si ha a che fare con sistemi complessi: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Una struttura “esplicita” consente l’identificazione dei vari componenti di un sistema complesso e delle loro inter-relazioni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analisi del </a:t>
            </a:r>
            <a:r>
              <a:rPr lang="en-GB" altLang="it-IT" sz="1600" smtClean="0">
                <a:solidFill>
                  <a:srgbClr val="FF0000"/>
                </a:solidFill>
              </a:rPr>
              <a:t>modello di riferimento a strati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La modularizzazione facilita la manutenzione e l’aggiornamento di un sistema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modifiche implementative al servizio di uno dei livelli risultano trasparenti al resto del sistema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es.: modifiche nelle procedure effettuate al gate non condizionano il resto del sistema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Il modello a strati può essere considerato dannoso?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6E614D1C-077F-4981-9113-7888BE111961}" type="slidenum">
              <a:rPr lang="en-GB" altLang="it-IT"/>
              <a:pPr/>
              <a:t>62</a:t>
            </a:fld>
            <a:endParaRPr lang="en-GB" altLang="it-IT"/>
          </a:p>
        </p:txBody>
      </p:sp>
      <p:sp>
        <p:nvSpPr>
          <p:cNvPr id="66563" name="Rectangle 1"/>
          <p:cNvSpPr>
            <a:spLocks noChangeArrowheads="1"/>
          </p:cNvSpPr>
          <p:nvPr/>
        </p:nvSpPr>
        <p:spPr bwMode="auto">
          <a:xfrm>
            <a:off x="6578600" y="1714500"/>
            <a:ext cx="1892300" cy="3530600"/>
          </a:xfrm>
          <a:prstGeom prst="rect">
            <a:avLst/>
          </a:prstGeom>
          <a:solidFill>
            <a:srgbClr val="3333CC"/>
          </a:solidFill>
          <a:ln w="38160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Pila di protocolli Internet</a:t>
            </a:r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422400"/>
            <a:ext cx="5715000" cy="4648200"/>
          </a:xfrm>
        </p:spPr>
        <p:txBody>
          <a:bodyPr/>
          <a:lstStyle/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applicazione:</a:t>
            </a:r>
            <a:r>
              <a:rPr lang="en-GB" altLang="it-IT" sz="1800" smtClean="0"/>
              <a:t> di supporto alle applicazioni di rete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FTP, SMTP, HTTP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trasporto:</a:t>
            </a:r>
            <a:r>
              <a:rPr lang="en-GB" altLang="it-IT" sz="1800" smtClean="0"/>
              <a:t> trasferimento dei messaggi a livello di applicazione tra il modulo client e server di un’applicazione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TCP, UDP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rete:</a:t>
            </a:r>
            <a:r>
              <a:rPr lang="en-GB" altLang="it-IT" sz="1800" smtClean="0"/>
              <a:t> instradamento dei datagrammi dall’origine al destinatario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IP, protocolli di instradamento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link (collegamento):</a:t>
            </a:r>
            <a:r>
              <a:rPr lang="en-GB" altLang="it-IT" sz="1800" smtClean="0"/>
              <a:t> instradamento dei datagrammi attaverso una serie di commutatori di pacchetto</a:t>
            </a:r>
          </a:p>
          <a:p>
            <a:pPr lvl="1">
              <a:spcBef>
                <a:spcPts val="4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600" smtClean="0"/>
              <a:t>PPP, Ethernet</a:t>
            </a:r>
          </a:p>
          <a:p>
            <a:pPr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fisico:</a:t>
            </a:r>
            <a:r>
              <a:rPr lang="en-GB" altLang="it-IT" sz="1800" smtClean="0"/>
              <a:t> trasferimento dei singoli bit</a:t>
            </a:r>
          </a:p>
        </p:txBody>
      </p:sp>
      <p:grpSp>
        <p:nvGrpSpPr>
          <p:cNvPr id="66566" name="Group 4"/>
          <p:cNvGrpSpPr>
            <a:grpSpLocks/>
          </p:cNvGrpSpPr>
          <p:nvPr/>
        </p:nvGrpSpPr>
        <p:grpSpPr bwMode="auto">
          <a:xfrm>
            <a:off x="6508750" y="1828800"/>
            <a:ext cx="1898650" cy="3530600"/>
            <a:chOff x="4100" y="1152"/>
            <a:chExt cx="1196" cy="2224"/>
          </a:xfrm>
        </p:grpSpPr>
        <p:sp>
          <p:nvSpPr>
            <p:cNvPr id="66567" name="Rectangle 5"/>
            <p:cNvSpPr>
              <a:spLocks noChangeArrowheads="1"/>
            </p:cNvSpPr>
            <p:nvPr/>
          </p:nvSpPr>
          <p:spPr bwMode="auto">
            <a:xfrm>
              <a:off x="4104" y="1152"/>
              <a:ext cx="1192" cy="2224"/>
            </a:xfrm>
            <a:prstGeom prst="rect">
              <a:avLst/>
            </a:prstGeom>
            <a:solidFill>
              <a:srgbClr val="FFFFFF"/>
            </a:solidFill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6568" name="Text Box 6"/>
            <p:cNvSpPr txBox="1">
              <a:spLocks noChangeArrowheads="1"/>
            </p:cNvSpPr>
            <p:nvPr/>
          </p:nvSpPr>
          <p:spPr bwMode="auto">
            <a:xfrm>
              <a:off x="4207" y="1249"/>
              <a:ext cx="1006" cy="196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applicazione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trasporto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100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100">
                  <a:solidFill>
                    <a:srgbClr val="000000"/>
                  </a:solidFill>
                  <a:latin typeface="Comic Sans MS" pitchFamily="64" charset="0"/>
                </a:rPr>
                <a:t>rete</a:t>
              </a: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800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link</a:t>
              </a: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2800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fisico</a:t>
              </a:r>
            </a:p>
          </p:txBody>
        </p:sp>
        <p:sp>
          <p:nvSpPr>
            <p:cNvPr id="66569" name="Line 7"/>
            <p:cNvSpPr>
              <a:spLocks noChangeShapeType="1"/>
            </p:cNvSpPr>
            <p:nvPr/>
          </p:nvSpPr>
          <p:spPr bwMode="auto">
            <a:xfrm>
              <a:off x="4100" y="1588"/>
              <a:ext cx="1188" cy="1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70" name="Line 8"/>
            <p:cNvSpPr>
              <a:spLocks noChangeShapeType="1"/>
            </p:cNvSpPr>
            <p:nvPr/>
          </p:nvSpPr>
          <p:spPr bwMode="auto">
            <a:xfrm>
              <a:off x="4100" y="2032"/>
              <a:ext cx="1188" cy="1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71" name="Line 9"/>
            <p:cNvSpPr>
              <a:spLocks noChangeShapeType="1"/>
            </p:cNvSpPr>
            <p:nvPr/>
          </p:nvSpPr>
          <p:spPr bwMode="auto">
            <a:xfrm>
              <a:off x="4100" y="2480"/>
              <a:ext cx="1188" cy="1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72" name="Line 10"/>
            <p:cNvSpPr>
              <a:spLocks noChangeShapeType="1"/>
            </p:cNvSpPr>
            <p:nvPr/>
          </p:nvSpPr>
          <p:spPr bwMode="auto">
            <a:xfrm>
              <a:off x="4100" y="2928"/>
              <a:ext cx="1188" cy="1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6A20FF1A-EFE7-411E-B38A-0D706C11009D}" type="slidenum">
              <a:rPr lang="en-GB" altLang="it-IT"/>
              <a:pPr/>
              <a:t>63</a:t>
            </a:fld>
            <a:endParaRPr lang="en-GB" altLang="it-IT"/>
          </a:p>
        </p:txBody>
      </p:sp>
      <p:sp>
        <p:nvSpPr>
          <p:cNvPr id="67587" name="Rectangle 2"/>
          <p:cNvSpPr>
            <a:spLocks noChangeArrowheads="1"/>
          </p:cNvSpPr>
          <p:nvPr/>
        </p:nvSpPr>
        <p:spPr bwMode="auto">
          <a:xfrm>
            <a:off x="7077075" y="1676400"/>
            <a:ext cx="1892300" cy="3530600"/>
          </a:xfrm>
          <a:prstGeom prst="rect">
            <a:avLst/>
          </a:prstGeom>
          <a:solidFill>
            <a:srgbClr val="3333CC"/>
          </a:solidFill>
          <a:ln w="38160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7588" name="Rectangle 3"/>
          <p:cNvSpPr>
            <a:spLocks noChangeArrowheads="1"/>
          </p:cNvSpPr>
          <p:nvPr/>
        </p:nvSpPr>
        <p:spPr bwMode="auto">
          <a:xfrm>
            <a:off x="533400" y="228600"/>
            <a:ext cx="80772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4000" u="sng">
                <a:solidFill>
                  <a:srgbClr val="3333CC"/>
                </a:solidFill>
                <a:latin typeface="Comic Sans MS" pitchFamily="64" charset="0"/>
              </a:rPr>
              <a:t>Modello di riferimento ISO/OSI</a:t>
            </a:r>
          </a:p>
        </p:txBody>
      </p:sp>
      <p:sp>
        <p:nvSpPr>
          <p:cNvPr id="67589" name="Rectangle 4"/>
          <p:cNvSpPr>
            <a:spLocks noChangeArrowheads="1"/>
          </p:cNvSpPr>
          <p:nvPr/>
        </p:nvSpPr>
        <p:spPr bwMode="auto">
          <a:xfrm>
            <a:off x="571500" y="1295400"/>
            <a:ext cx="5715000" cy="4786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>
                <a:solidFill>
                  <a:srgbClr val="FF0000"/>
                </a:solidFill>
                <a:latin typeface="Comic Sans MS" pitchFamily="64" charset="0"/>
              </a:rPr>
              <a:t>presentazione:</a:t>
            </a: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 consente alle applicazioni di interpretare il significato dei dati (es. cifratura, compressione, convenzioni specifiche della macchina) 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 i="1">
                <a:solidFill>
                  <a:srgbClr val="FF3300"/>
                </a:solidFill>
                <a:latin typeface="Comic Sans MS" pitchFamily="64" charset="0"/>
              </a:rPr>
              <a:t>sessione:</a:t>
            </a: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 sincronizzazione, controllo, recupero dei dati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La pila Internet è priva di questi due livelli!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questi servizi, </a:t>
            </a:r>
            <a:r>
              <a:rPr lang="en-GB" altLang="it-IT" sz="2200" i="1">
                <a:solidFill>
                  <a:srgbClr val="000000"/>
                </a:solidFill>
                <a:latin typeface="Comic Sans MS" pitchFamily="64" charset="0"/>
              </a:rPr>
              <a:t>se necessario,</a:t>
            </a: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 possono essere implementati nelle applicazioni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sono necessari?</a:t>
            </a:r>
            <a:endParaRPr lang="en-GB" altLang="it-IT">
              <a:solidFill>
                <a:srgbClr val="000000"/>
              </a:solidFill>
              <a:latin typeface="Comic Sans MS" pitchFamily="64" charset="0"/>
            </a:endParaRPr>
          </a:p>
        </p:txBody>
      </p:sp>
      <p:grpSp>
        <p:nvGrpSpPr>
          <p:cNvPr id="67590" name="Group 5"/>
          <p:cNvGrpSpPr>
            <a:grpSpLocks/>
          </p:cNvGrpSpPr>
          <p:nvPr/>
        </p:nvGrpSpPr>
        <p:grpSpPr bwMode="auto">
          <a:xfrm>
            <a:off x="6902450" y="1752600"/>
            <a:ext cx="1982788" cy="3586163"/>
            <a:chOff x="4348" y="1110"/>
            <a:chExt cx="1249" cy="2259"/>
          </a:xfrm>
        </p:grpSpPr>
        <p:sp>
          <p:nvSpPr>
            <p:cNvPr id="67591" name="Rectangle 6"/>
            <p:cNvSpPr>
              <a:spLocks noChangeArrowheads="1"/>
            </p:cNvSpPr>
            <p:nvPr/>
          </p:nvSpPr>
          <p:spPr bwMode="auto">
            <a:xfrm>
              <a:off x="4393" y="1110"/>
              <a:ext cx="1192" cy="2259"/>
            </a:xfrm>
            <a:prstGeom prst="rect">
              <a:avLst/>
            </a:prstGeom>
            <a:solidFill>
              <a:srgbClr val="FFFFFF"/>
            </a:solidFill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7592" name="Text Box 7"/>
            <p:cNvSpPr txBox="1">
              <a:spLocks noChangeArrowheads="1"/>
            </p:cNvSpPr>
            <p:nvPr/>
          </p:nvSpPr>
          <p:spPr bwMode="auto">
            <a:xfrm>
              <a:off x="4348" y="1219"/>
              <a:ext cx="1249" cy="20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Comic Sans MS" pitchFamily="64" charset="0"/>
                </a:rPr>
                <a:t>applicazione</a:t>
              </a: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altLang="it-IT" sz="2000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100">
                  <a:solidFill>
                    <a:srgbClr val="000000"/>
                  </a:solidFill>
                  <a:latin typeface="Comic Sans MS" pitchFamily="64" charset="0"/>
                </a:rPr>
                <a:t>presentazione</a:t>
              </a:r>
              <a:endParaRPr lang="en-GB" altLang="it-IT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altLang="it-IT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Comic Sans MS" pitchFamily="64" charset="0"/>
                </a:rPr>
                <a:t>sessione</a:t>
              </a: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altLang="it-IT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Comic Sans MS" pitchFamily="64" charset="0"/>
                </a:rPr>
                <a:t>trasporto</a:t>
              </a: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altLang="it-IT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Comic Sans MS" pitchFamily="64" charset="0"/>
                </a:rPr>
                <a:t>rete</a:t>
              </a: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altLang="it-IT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200">
                  <a:solidFill>
                    <a:srgbClr val="000000"/>
                  </a:solidFill>
                  <a:latin typeface="Comic Sans MS" pitchFamily="64" charset="0"/>
                </a:rPr>
                <a:t>collegamento</a:t>
              </a:r>
              <a:endParaRPr lang="en-GB" altLang="it-IT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altLang="it-IT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70000"/>
                </a:lnSpc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>
                  <a:solidFill>
                    <a:srgbClr val="000000"/>
                  </a:solidFill>
                  <a:latin typeface="Comic Sans MS" pitchFamily="64" charset="0"/>
                </a:rPr>
                <a:t>fisico</a:t>
              </a:r>
            </a:p>
          </p:txBody>
        </p:sp>
        <p:sp>
          <p:nvSpPr>
            <p:cNvPr id="67593" name="Line 8"/>
            <p:cNvSpPr>
              <a:spLocks noChangeShapeType="1"/>
            </p:cNvSpPr>
            <p:nvPr/>
          </p:nvSpPr>
          <p:spPr bwMode="auto">
            <a:xfrm>
              <a:off x="4380" y="1483"/>
              <a:ext cx="1188" cy="1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94" name="Line 9"/>
            <p:cNvSpPr>
              <a:spLocks noChangeShapeType="1"/>
            </p:cNvSpPr>
            <p:nvPr/>
          </p:nvSpPr>
          <p:spPr bwMode="auto">
            <a:xfrm>
              <a:off x="4389" y="2098"/>
              <a:ext cx="1188" cy="1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95" name="Line 10"/>
            <p:cNvSpPr>
              <a:spLocks noChangeShapeType="1"/>
            </p:cNvSpPr>
            <p:nvPr/>
          </p:nvSpPr>
          <p:spPr bwMode="auto">
            <a:xfrm>
              <a:off x="4389" y="2438"/>
              <a:ext cx="1188" cy="1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96" name="Line 11"/>
            <p:cNvSpPr>
              <a:spLocks noChangeShapeType="1"/>
            </p:cNvSpPr>
            <p:nvPr/>
          </p:nvSpPr>
          <p:spPr bwMode="auto">
            <a:xfrm>
              <a:off x="4390" y="3078"/>
              <a:ext cx="1188" cy="1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97" name="Line 12"/>
            <p:cNvSpPr>
              <a:spLocks noChangeShapeType="1"/>
            </p:cNvSpPr>
            <p:nvPr/>
          </p:nvSpPr>
          <p:spPr bwMode="auto">
            <a:xfrm>
              <a:off x="4380" y="2774"/>
              <a:ext cx="1188" cy="1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98" name="Line 13"/>
            <p:cNvSpPr>
              <a:spLocks noChangeShapeType="1"/>
            </p:cNvSpPr>
            <p:nvPr/>
          </p:nvSpPr>
          <p:spPr bwMode="auto">
            <a:xfrm>
              <a:off x="4379" y="1810"/>
              <a:ext cx="1188" cy="1"/>
            </a:xfrm>
            <a:prstGeom prst="line">
              <a:avLst/>
            </a:prstGeom>
            <a:noFill/>
            <a:ln w="38160">
              <a:solidFill>
                <a:srgbClr val="3333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96AD237E-4BB7-4D10-934A-25548B573BE8}" type="slidenum">
              <a:rPr lang="en-GB" altLang="it-IT"/>
              <a:pPr/>
              <a:t>64</a:t>
            </a:fld>
            <a:endParaRPr lang="en-GB" altLang="it-IT"/>
          </a:p>
        </p:txBody>
      </p:sp>
      <p:sp>
        <p:nvSpPr>
          <p:cNvPr id="15365" name="Freeform 1"/>
          <p:cNvSpPr>
            <a:spLocks noChangeArrowheads="1"/>
          </p:cNvSpPr>
          <p:nvPr/>
        </p:nvSpPr>
        <p:spPr bwMode="auto">
          <a:xfrm>
            <a:off x="3817938" y="1511300"/>
            <a:ext cx="4048125" cy="3833813"/>
          </a:xfrm>
          <a:custGeom>
            <a:avLst/>
            <a:gdLst>
              <a:gd name="T0" fmla="*/ 592 w 2550"/>
              <a:gd name="T1" fmla="*/ 0 h 2415"/>
              <a:gd name="T2" fmla="*/ 2544 w 2550"/>
              <a:gd name="T3" fmla="*/ 0 h 2415"/>
              <a:gd name="T4" fmla="*/ 2550 w 2550"/>
              <a:gd name="T5" fmla="*/ 2415 h 2415"/>
              <a:gd name="T6" fmla="*/ 0 w 2550"/>
              <a:gd name="T7" fmla="*/ 2415 h 2415"/>
              <a:gd name="T8" fmla="*/ 0 60000 65536"/>
              <a:gd name="T9" fmla="*/ 0 60000 65536"/>
              <a:gd name="T10" fmla="*/ 0 60000 65536"/>
              <a:gd name="T11" fmla="*/ 0 60000 65536"/>
              <a:gd name="T12" fmla="*/ 0 w 2550"/>
              <a:gd name="T13" fmla="*/ 0 h 2415"/>
              <a:gd name="T14" fmla="*/ 2550 w 2550"/>
              <a:gd name="T15" fmla="*/ 2415 h 2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50" h="2415">
                <a:moveTo>
                  <a:pt x="592" y="0"/>
                </a:moveTo>
                <a:lnTo>
                  <a:pt x="2544" y="0"/>
                </a:lnTo>
                <a:lnTo>
                  <a:pt x="2550" y="2415"/>
                </a:lnTo>
                <a:lnTo>
                  <a:pt x="0" y="2415"/>
                </a:lnTo>
              </a:path>
            </a:pathLst>
          </a:custGeom>
          <a:noFill/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Freeform 2"/>
          <p:cNvSpPr>
            <a:spLocks noChangeArrowheads="1"/>
          </p:cNvSpPr>
          <p:nvPr/>
        </p:nvSpPr>
        <p:spPr bwMode="auto">
          <a:xfrm>
            <a:off x="7129463" y="2246313"/>
            <a:ext cx="638175" cy="852487"/>
          </a:xfrm>
          <a:custGeom>
            <a:avLst/>
            <a:gdLst>
              <a:gd name="T0" fmla="*/ 402 w 402"/>
              <a:gd name="T1" fmla="*/ 363 h 537"/>
              <a:gd name="T2" fmla="*/ 28 w 402"/>
              <a:gd name="T3" fmla="*/ 0 h 537"/>
              <a:gd name="T4" fmla="*/ 0 w 402"/>
              <a:gd name="T5" fmla="*/ 470 h 537"/>
              <a:gd name="T6" fmla="*/ 242 w 402"/>
              <a:gd name="T7" fmla="*/ 537 h 537"/>
              <a:gd name="T8" fmla="*/ 402 w 402"/>
              <a:gd name="T9" fmla="*/ 363 h 5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2"/>
              <a:gd name="T16" fmla="*/ 0 h 537"/>
              <a:gd name="T17" fmla="*/ 402 w 402"/>
              <a:gd name="T18" fmla="*/ 537 h 5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2" h="537">
                <a:moveTo>
                  <a:pt x="402" y="363"/>
                </a:moveTo>
                <a:lnTo>
                  <a:pt x="28" y="0"/>
                </a:lnTo>
                <a:lnTo>
                  <a:pt x="0" y="470"/>
                </a:lnTo>
                <a:lnTo>
                  <a:pt x="242" y="537"/>
                </a:lnTo>
                <a:lnTo>
                  <a:pt x="402" y="363"/>
                </a:lnTo>
                <a:close/>
              </a:path>
            </a:pathLst>
          </a:custGeom>
          <a:gradFill rotWithShape="0">
            <a:gsLst>
              <a:gs pos="0">
                <a:srgbClr val="3333CC"/>
              </a:gs>
              <a:gs pos="100000">
                <a:srgbClr val="FFFFFF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Text Box 3"/>
          <p:cNvSpPr txBox="1">
            <a:spLocks noChangeArrowheads="1"/>
          </p:cNvSpPr>
          <p:nvPr/>
        </p:nvSpPr>
        <p:spPr bwMode="auto">
          <a:xfrm>
            <a:off x="760413" y="711200"/>
            <a:ext cx="1071562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FF0000"/>
                </a:solidFill>
                <a:latin typeface="Comic Sans MS" pitchFamily="64" charset="0"/>
              </a:rPr>
              <a:t>messaggio</a:t>
            </a:r>
          </a:p>
        </p:txBody>
      </p:sp>
      <p:sp>
        <p:nvSpPr>
          <p:cNvPr id="15368" name="Text Box 4"/>
          <p:cNvSpPr txBox="1">
            <a:spLocks noChangeArrowheads="1"/>
          </p:cNvSpPr>
          <p:nvPr/>
        </p:nvSpPr>
        <p:spPr bwMode="auto">
          <a:xfrm>
            <a:off x="528638" y="985838"/>
            <a:ext cx="1019175" cy="322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FF0000"/>
                </a:solidFill>
                <a:latin typeface="Comic Sans MS" pitchFamily="64" charset="0"/>
              </a:rPr>
              <a:t>segmento</a:t>
            </a:r>
          </a:p>
        </p:txBody>
      </p:sp>
      <p:sp>
        <p:nvSpPr>
          <p:cNvPr id="15369" name="Text Box 5"/>
          <p:cNvSpPr txBox="1">
            <a:spLocks noChangeArrowheads="1"/>
          </p:cNvSpPr>
          <p:nvPr/>
        </p:nvSpPr>
        <p:spPr bwMode="auto">
          <a:xfrm>
            <a:off x="114300" y="1301750"/>
            <a:ext cx="1258888" cy="322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FF0000"/>
                </a:solidFill>
                <a:latin typeface="Comic Sans MS" pitchFamily="64" charset="0"/>
              </a:rPr>
              <a:t>datagramma</a:t>
            </a:r>
          </a:p>
        </p:txBody>
      </p:sp>
      <p:sp>
        <p:nvSpPr>
          <p:cNvPr id="15370" name="Text Box 6"/>
          <p:cNvSpPr txBox="1">
            <a:spLocks noChangeArrowheads="1"/>
          </p:cNvSpPr>
          <p:nvPr/>
        </p:nvSpPr>
        <p:spPr bwMode="auto">
          <a:xfrm>
            <a:off x="196850" y="1631950"/>
            <a:ext cx="719138" cy="322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FF0000"/>
                </a:solidFill>
                <a:latin typeface="Comic Sans MS" pitchFamily="64" charset="0"/>
              </a:rPr>
              <a:t>frame</a:t>
            </a:r>
          </a:p>
        </p:txBody>
      </p:sp>
      <p:sp>
        <p:nvSpPr>
          <p:cNvPr id="15371" name="Text Box 7"/>
          <p:cNvSpPr txBox="1">
            <a:spLocks noChangeArrowheads="1"/>
          </p:cNvSpPr>
          <p:nvPr/>
        </p:nvSpPr>
        <p:spPr bwMode="auto">
          <a:xfrm>
            <a:off x="2717800" y="280988"/>
            <a:ext cx="987425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000">
                <a:solidFill>
                  <a:srgbClr val="3333CC"/>
                </a:solidFill>
                <a:latin typeface="Comic Sans MS" pitchFamily="64" charset="0"/>
              </a:rPr>
              <a:t>origine</a:t>
            </a:r>
          </a:p>
        </p:txBody>
      </p:sp>
      <p:graphicFrame>
        <p:nvGraphicFramePr>
          <p:cNvPr id="15362" name="Object 8"/>
          <p:cNvGraphicFramePr>
            <a:graphicFrameLocks noChangeAspect="1"/>
          </p:cNvGraphicFramePr>
          <p:nvPr/>
        </p:nvGraphicFramePr>
        <p:xfrm>
          <a:off x="4098925" y="1201738"/>
          <a:ext cx="646113" cy="533400"/>
        </p:xfrm>
        <a:graphic>
          <a:graphicData uri="http://schemas.openxmlformats.org/presentationml/2006/ole">
            <p:oleObj spid="_x0000_s15362" r:id="rId4" imgW="1304640" imgH="1085400" progId="">
              <p:embed/>
            </p:oleObj>
          </a:graphicData>
        </a:graphic>
      </p:graphicFrame>
      <p:sp>
        <p:nvSpPr>
          <p:cNvPr id="15372" name="Freeform 9"/>
          <p:cNvSpPr>
            <a:spLocks noChangeArrowheads="1"/>
          </p:cNvSpPr>
          <p:nvPr/>
        </p:nvSpPr>
        <p:spPr bwMode="auto">
          <a:xfrm>
            <a:off x="3868738" y="654050"/>
            <a:ext cx="360362" cy="1577975"/>
          </a:xfrm>
          <a:custGeom>
            <a:avLst/>
            <a:gdLst>
              <a:gd name="T0" fmla="*/ 254 w 267"/>
              <a:gd name="T1" fmla="*/ 466 h 1186"/>
              <a:gd name="T2" fmla="*/ 0 w 267"/>
              <a:gd name="T3" fmla="*/ 0 h 1186"/>
              <a:gd name="T4" fmla="*/ 0 w 267"/>
              <a:gd name="T5" fmla="*/ 1186 h 1186"/>
              <a:gd name="T6" fmla="*/ 267 w 267"/>
              <a:gd name="T7" fmla="*/ 652 h 1186"/>
              <a:gd name="T8" fmla="*/ 254 w 267"/>
              <a:gd name="T9" fmla="*/ 466 h 11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7"/>
              <a:gd name="T16" fmla="*/ 0 h 1186"/>
              <a:gd name="T17" fmla="*/ 267 w 267"/>
              <a:gd name="T18" fmla="*/ 1186 h 11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7" h="1186">
                <a:moveTo>
                  <a:pt x="254" y="466"/>
                </a:moveTo>
                <a:lnTo>
                  <a:pt x="0" y="0"/>
                </a:lnTo>
                <a:lnTo>
                  <a:pt x="0" y="1186"/>
                </a:lnTo>
                <a:lnTo>
                  <a:pt x="267" y="652"/>
                </a:lnTo>
                <a:lnTo>
                  <a:pt x="254" y="466"/>
                </a:lnTo>
                <a:close/>
              </a:path>
            </a:pathLst>
          </a:custGeom>
          <a:gradFill rotWithShape="0">
            <a:gsLst>
              <a:gs pos="0">
                <a:srgbClr val="3333CC"/>
              </a:gs>
              <a:gs pos="100000">
                <a:srgbClr val="FFFFFF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373" name="Group 10"/>
          <p:cNvGrpSpPr>
            <a:grpSpLocks/>
          </p:cNvGrpSpPr>
          <p:nvPr/>
        </p:nvGrpSpPr>
        <p:grpSpPr bwMode="auto">
          <a:xfrm>
            <a:off x="7488238" y="2827338"/>
            <a:ext cx="974725" cy="276225"/>
            <a:chOff x="4717" y="1781"/>
            <a:chExt cx="614" cy="174"/>
          </a:xfrm>
        </p:grpSpPr>
        <p:sp>
          <p:nvSpPr>
            <p:cNvPr id="15518" name="Freeform 11"/>
            <p:cNvSpPr>
              <a:spLocks noChangeArrowheads="1"/>
            </p:cNvSpPr>
            <p:nvPr/>
          </p:nvSpPr>
          <p:spPr bwMode="auto">
            <a:xfrm>
              <a:off x="4717" y="1856"/>
              <a:ext cx="596" cy="100"/>
            </a:xfrm>
            <a:custGeom>
              <a:avLst/>
              <a:gdLst>
                <a:gd name="T0" fmla="*/ 179 w 672"/>
                <a:gd name="T1" fmla="*/ 0 h 164"/>
                <a:gd name="T2" fmla="*/ 672 w 672"/>
                <a:gd name="T3" fmla="*/ 0 h 164"/>
                <a:gd name="T4" fmla="*/ 508 w 672"/>
                <a:gd name="T5" fmla="*/ 164 h 164"/>
                <a:gd name="T6" fmla="*/ 0 w 672"/>
                <a:gd name="T7" fmla="*/ 164 h 164"/>
                <a:gd name="T8" fmla="*/ 179 w 672"/>
                <a:gd name="T9" fmla="*/ 0 h 1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164"/>
                <a:gd name="T17" fmla="*/ 672 w 672"/>
                <a:gd name="T18" fmla="*/ 164 h 1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164">
                  <a:moveTo>
                    <a:pt x="179" y="0"/>
                  </a:moveTo>
                  <a:lnTo>
                    <a:pt x="672" y="0"/>
                  </a:lnTo>
                  <a:lnTo>
                    <a:pt x="508" y="164"/>
                  </a:lnTo>
                  <a:lnTo>
                    <a:pt x="0" y="164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CCC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19" name="Freeform 12"/>
            <p:cNvSpPr>
              <a:spLocks noChangeArrowheads="1"/>
            </p:cNvSpPr>
            <p:nvPr/>
          </p:nvSpPr>
          <p:spPr bwMode="auto">
            <a:xfrm>
              <a:off x="4730" y="1781"/>
              <a:ext cx="584" cy="171"/>
            </a:xfrm>
            <a:custGeom>
              <a:avLst/>
              <a:gdLst>
                <a:gd name="T0" fmla="*/ 0 w 658"/>
                <a:gd name="T1" fmla="*/ 281 h 281"/>
                <a:gd name="T2" fmla="*/ 13 w 658"/>
                <a:gd name="T3" fmla="*/ 150 h 281"/>
                <a:gd name="T4" fmla="*/ 658 w 658"/>
                <a:gd name="T5" fmla="*/ 0 h 281"/>
                <a:gd name="T6" fmla="*/ 658 w 658"/>
                <a:gd name="T7" fmla="*/ 130 h 281"/>
                <a:gd name="T8" fmla="*/ 0 w 658"/>
                <a:gd name="T9" fmla="*/ 281 h 2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8"/>
                <a:gd name="T16" fmla="*/ 0 h 281"/>
                <a:gd name="T17" fmla="*/ 658 w 658"/>
                <a:gd name="T18" fmla="*/ 281 h 2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8" h="281">
                  <a:moveTo>
                    <a:pt x="0" y="281"/>
                  </a:moveTo>
                  <a:lnTo>
                    <a:pt x="13" y="150"/>
                  </a:lnTo>
                  <a:lnTo>
                    <a:pt x="658" y="0"/>
                  </a:lnTo>
                  <a:lnTo>
                    <a:pt x="658" y="130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20" name="Freeform 13"/>
            <p:cNvSpPr>
              <a:spLocks noChangeArrowheads="1"/>
            </p:cNvSpPr>
            <p:nvPr/>
          </p:nvSpPr>
          <p:spPr bwMode="auto">
            <a:xfrm>
              <a:off x="4736" y="1781"/>
              <a:ext cx="596" cy="100"/>
            </a:xfrm>
            <a:custGeom>
              <a:avLst/>
              <a:gdLst>
                <a:gd name="T0" fmla="*/ 179 w 672"/>
                <a:gd name="T1" fmla="*/ 0 h 164"/>
                <a:gd name="T2" fmla="*/ 672 w 672"/>
                <a:gd name="T3" fmla="*/ 0 h 164"/>
                <a:gd name="T4" fmla="*/ 508 w 672"/>
                <a:gd name="T5" fmla="*/ 164 h 164"/>
                <a:gd name="T6" fmla="*/ 0 w 672"/>
                <a:gd name="T7" fmla="*/ 164 h 164"/>
                <a:gd name="T8" fmla="*/ 179 w 672"/>
                <a:gd name="T9" fmla="*/ 0 h 1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164"/>
                <a:gd name="T17" fmla="*/ 672 w 672"/>
                <a:gd name="T18" fmla="*/ 164 h 1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164">
                  <a:moveTo>
                    <a:pt x="179" y="0"/>
                  </a:moveTo>
                  <a:lnTo>
                    <a:pt x="672" y="0"/>
                  </a:lnTo>
                  <a:lnTo>
                    <a:pt x="508" y="164"/>
                  </a:lnTo>
                  <a:lnTo>
                    <a:pt x="0" y="164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CCCC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521" name="Group 14"/>
            <p:cNvGrpSpPr>
              <a:grpSpLocks/>
            </p:cNvGrpSpPr>
            <p:nvPr/>
          </p:nvGrpSpPr>
          <p:grpSpPr bwMode="auto">
            <a:xfrm>
              <a:off x="4917" y="1794"/>
              <a:ext cx="209" cy="64"/>
              <a:chOff x="4917" y="1794"/>
              <a:chExt cx="209" cy="64"/>
            </a:xfrm>
          </p:grpSpPr>
          <p:sp>
            <p:nvSpPr>
              <p:cNvPr id="15526" name="Line 15"/>
              <p:cNvSpPr>
                <a:spLocks noChangeShapeType="1"/>
              </p:cNvSpPr>
              <p:nvPr/>
            </p:nvSpPr>
            <p:spPr bwMode="auto">
              <a:xfrm flipV="1">
                <a:off x="4917" y="1793"/>
                <a:ext cx="75" cy="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27" name="Line 16"/>
              <p:cNvSpPr>
                <a:spLocks noChangeShapeType="1"/>
              </p:cNvSpPr>
              <p:nvPr/>
            </p:nvSpPr>
            <p:spPr bwMode="auto">
              <a:xfrm>
                <a:off x="5061" y="1858"/>
                <a:ext cx="66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28" name="Line 17"/>
              <p:cNvSpPr>
                <a:spLocks noChangeShapeType="1"/>
              </p:cNvSpPr>
              <p:nvPr/>
            </p:nvSpPr>
            <p:spPr bwMode="auto">
              <a:xfrm>
                <a:off x="4986" y="1797"/>
                <a:ext cx="78" cy="6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522" name="Group 18"/>
            <p:cNvGrpSpPr>
              <a:grpSpLocks/>
            </p:cNvGrpSpPr>
            <p:nvPr/>
          </p:nvGrpSpPr>
          <p:grpSpPr bwMode="auto">
            <a:xfrm>
              <a:off x="4929" y="1794"/>
              <a:ext cx="210" cy="62"/>
              <a:chOff x="4929" y="1794"/>
              <a:chExt cx="210" cy="62"/>
            </a:xfrm>
          </p:grpSpPr>
          <p:sp>
            <p:nvSpPr>
              <p:cNvPr id="15523" name="Line 19"/>
              <p:cNvSpPr>
                <a:spLocks noChangeShapeType="1"/>
              </p:cNvSpPr>
              <p:nvPr/>
            </p:nvSpPr>
            <p:spPr bwMode="auto">
              <a:xfrm>
                <a:off x="4929" y="1856"/>
                <a:ext cx="75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24" name="Line 20"/>
              <p:cNvSpPr>
                <a:spLocks noChangeShapeType="1"/>
              </p:cNvSpPr>
              <p:nvPr/>
            </p:nvSpPr>
            <p:spPr bwMode="auto">
              <a:xfrm>
                <a:off x="5074" y="1794"/>
                <a:ext cx="66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25" name="Line 21"/>
              <p:cNvSpPr>
                <a:spLocks noChangeShapeType="1"/>
              </p:cNvSpPr>
              <p:nvPr/>
            </p:nvSpPr>
            <p:spPr bwMode="auto">
              <a:xfrm flipV="1">
                <a:off x="4999" y="1793"/>
                <a:ext cx="78" cy="6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374" name="Rectangle 22"/>
          <p:cNvSpPr>
            <a:spLocks noChangeArrowheads="1"/>
          </p:cNvSpPr>
          <p:nvPr/>
        </p:nvSpPr>
        <p:spPr bwMode="auto">
          <a:xfrm>
            <a:off x="2644775" y="660400"/>
            <a:ext cx="1296988" cy="1546225"/>
          </a:xfrm>
          <a:prstGeom prst="rect">
            <a:avLst/>
          </a:prstGeom>
          <a:solidFill>
            <a:srgbClr val="3333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5375" name="Rectangle 23"/>
          <p:cNvSpPr>
            <a:spLocks noChangeArrowheads="1"/>
          </p:cNvSpPr>
          <p:nvPr/>
        </p:nvSpPr>
        <p:spPr bwMode="auto">
          <a:xfrm>
            <a:off x="2597150" y="731838"/>
            <a:ext cx="1273175" cy="1536700"/>
          </a:xfrm>
          <a:prstGeom prst="rect">
            <a:avLst/>
          </a:prstGeom>
          <a:solidFill>
            <a:srgbClr val="FFFFFF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5376" name="Line 24"/>
          <p:cNvSpPr>
            <a:spLocks noChangeShapeType="1"/>
          </p:cNvSpPr>
          <p:nvPr/>
        </p:nvSpPr>
        <p:spPr bwMode="auto">
          <a:xfrm>
            <a:off x="2597150" y="1049338"/>
            <a:ext cx="1263650" cy="31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7" name="Text Box 25"/>
          <p:cNvSpPr txBox="1">
            <a:spLocks noChangeArrowheads="1"/>
          </p:cNvSpPr>
          <p:nvPr/>
        </p:nvSpPr>
        <p:spPr bwMode="auto">
          <a:xfrm>
            <a:off x="2554288" y="698500"/>
            <a:ext cx="1317625" cy="1497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000000"/>
                </a:solidFill>
                <a:latin typeface="Comic Sans MS" pitchFamily="64" charset="0"/>
              </a:rPr>
              <a:t>Applicazione</a:t>
            </a: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it-IT" sz="600">
              <a:solidFill>
                <a:srgbClr val="000000"/>
              </a:solidFill>
              <a:latin typeface="Comic Sans MS" pitchFamily="64" charset="0"/>
            </a:endParaRP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000000"/>
                </a:solidFill>
                <a:latin typeface="Comic Sans MS" pitchFamily="64" charset="0"/>
              </a:rPr>
              <a:t>trasporto</a:t>
            </a: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000000"/>
                </a:solidFill>
                <a:latin typeface="Comic Sans MS" pitchFamily="64" charset="0"/>
              </a:rPr>
              <a:t>Rete</a:t>
            </a: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it-IT" sz="400">
              <a:solidFill>
                <a:srgbClr val="000000"/>
              </a:solidFill>
              <a:latin typeface="Comic Sans MS" pitchFamily="64" charset="0"/>
            </a:endParaRP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Comic Sans MS" pitchFamily="64" charset="0"/>
              </a:rPr>
              <a:t>collegamento</a:t>
            </a:r>
            <a:endParaRPr lang="en-GB" altLang="it-IT" sz="1500">
              <a:solidFill>
                <a:srgbClr val="000000"/>
              </a:solidFill>
              <a:latin typeface="Comic Sans MS" pitchFamily="64" charset="0"/>
            </a:endParaRP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000000"/>
                </a:solidFill>
                <a:latin typeface="Comic Sans MS" pitchFamily="64" charset="0"/>
              </a:rPr>
              <a:t>fisico</a:t>
            </a:r>
          </a:p>
        </p:txBody>
      </p:sp>
      <p:sp>
        <p:nvSpPr>
          <p:cNvPr id="15378" name="Line 26"/>
          <p:cNvSpPr>
            <a:spLocks noChangeShapeType="1"/>
          </p:cNvSpPr>
          <p:nvPr/>
        </p:nvSpPr>
        <p:spPr bwMode="auto">
          <a:xfrm>
            <a:off x="2605088" y="1370013"/>
            <a:ext cx="1263650" cy="31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9" name="Line 27"/>
          <p:cNvSpPr>
            <a:spLocks noChangeShapeType="1"/>
          </p:cNvSpPr>
          <p:nvPr/>
        </p:nvSpPr>
        <p:spPr bwMode="auto">
          <a:xfrm>
            <a:off x="2609850" y="1651000"/>
            <a:ext cx="1263650" cy="31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0" name="Line 28"/>
          <p:cNvSpPr>
            <a:spLocks noChangeShapeType="1"/>
          </p:cNvSpPr>
          <p:nvPr/>
        </p:nvSpPr>
        <p:spPr bwMode="auto">
          <a:xfrm>
            <a:off x="2609850" y="1927225"/>
            <a:ext cx="1263650" cy="31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5381" name="Group 29"/>
          <p:cNvGrpSpPr>
            <a:grpSpLocks/>
          </p:cNvGrpSpPr>
          <p:nvPr/>
        </p:nvGrpSpPr>
        <p:grpSpPr bwMode="auto">
          <a:xfrm>
            <a:off x="1041400" y="1641475"/>
            <a:ext cx="1477963" cy="301625"/>
            <a:chOff x="656" y="1034"/>
            <a:chExt cx="931" cy="190"/>
          </a:xfrm>
        </p:grpSpPr>
        <p:sp>
          <p:nvSpPr>
            <p:cNvPr id="15510" name="Rectangle 30"/>
            <p:cNvSpPr>
              <a:spLocks noChangeArrowheads="1"/>
            </p:cNvSpPr>
            <p:nvPr/>
          </p:nvSpPr>
          <p:spPr bwMode="auto">
            <a:xfrm>
              <a:off x="669" y="1051"/>
              <a:ext cx="840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511" name="Rectangle 31"/>
            <p:cNvSpPr>
              <a:spLocks noChangeArrowheads="1"/>
            </p:cNvSpPr>
            <p:nvPr/>
          </p:nvSpPr>
          <p:spPr bwMode="auto">
            <a:xfrm>
              <a:off x="1030" y="1034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512" name="Rectangle 32"/>
            <p:cNvSpPr>
              <a:spLocks noChangeArrowheads="1"/>
            </p:cNvSpPr>
            <p:nvPr/>
          </p:nvSpPr>
          <p:spPr bwMode="auto">
            <a:xfrm>
              <a:off x="844" y="1034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n</a:t>
              </a:r>
            </a:p>
          </p:txBody>
        </p:sp>
        <p:sp>
          <p:nvSpPr>
            <p:cNvPr id="15513" name="Rectangle 33"/>
            <p:cNvSpPr>
              <a:spLocks noChangeArrowheads="1"/>
            </p:cNvSpPr>
            <p:nvPr/>
          </p:nvSpPr>
          <p:spPr bwMode="auto">
            <a:xfrm>
              <a:off x="656" y="1034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l</a:t>
              </a:r>
            </a:p>
          </p:txBody>
        </p:sp>
        <p:sp>
          <p:nvSpPr>
            <p:cNvPr id="15514" name="Rectangle 34"/>
            <p:cNvSpPr>
              <a:spLocks noChangeArrowheads="1"/>
            </p:cNvSpPr>
            <p:nvPr/>
          </p:nvSpPr>
          <p:spPr bwMode="auto">
            <a:xfrm>
              <a:off x="1160" y="1035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515" name="Line 35"/>
            <p:cNvSpPr>
              <a:spLocks noChangeShapeType="1"/>
            </p:cNvSpPr>
            <p:nvPr/>
          </p:nvSpPr>
          <p:spPr bwMode="auto">
            <a:xfrm>
              <a:off x="834" y="1051"/>
              <a:ext cx="1" cy="1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16" name="Line 36"/>
            <p:cNvSpPr>
              <a:spLocks noChangeShapeType="1"/>
            </p:cNvSpPr>
            <p:nvPr/>
          </p:nvSpPr>
          <p:spPr bwMode="auto">
            <a:xfrm>
              <a:off x="1014" y="1057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17" name="Line 37"/>
            <p:cNvSpPr>
              <a:spLocks noChangeShapeType="1"/>
            </p:cNvSpPr>
            <p:nvPr/>
          </p:nvSpPr>
          <p:spPr bwMode="auto">
            <a:xfrm>
              <a:off x="1206" y="1054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382" name="Group 38"/>
          <p:cNvGrpSpPr>
            <a:grpSpLocks/>
          </p:cNvGrpSpPr>
          <p:nvPr/>
        </p:nvGrpSpPr>
        <p:grpSpPr bwMode="auto">
          <a:xfrm>
            <a:off x="1309688" y="1343025"/>
            <a:ext cx="1206500" cy="301625"/>
            <a:chOff x="825" y="846"/>
            <a:chExt cx="760" cy="190"/>
          </a:xfrm>
        </p:grpSpPr>
        <p:sp>
          <p:nvSpPr>
            <p:cNvPr id="15504" name="Rectangle 39"/>
            <p:cNvSpPr>
              <a:spLocks noChangeArrowheads="1"/>
            </p:cNvSpPr>
            <p:nvPr/>
          </p:nvSpPr>
          <p:spPr bwMode="auto">
            <a:xfrm>
              <a:off x="825" y="863"/>
              <a:ext cx="682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505" name="Rectangle 40"/>
            <p:cNvSpPr>
              <a:spLocks noChangeArrowheads="1"/>
            </p:cNvSpPr>
            <p:nvPr/>
          </p:nvSpPr>
          <p:spPr bwMode="auto">
            <a:xfrm>
              <a:off x="1028" y="846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506" name="Rectangle 41"/>
            <p:cNvSpPr>
              <a:spLocks noChangeArrowheads="1"/>
            </p:cNvSpPr>
            <p:nvPr/>
          </p:nvSpPr>
          <p:spPr bwMode="auto">
            <a:xfrm>
              <a:off x="842" y="846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n</a:t>
              </a:r>
            </a:p>
          </p:txBody>
        </p:sp>
        <p:sp>
          <p:nvSpPr>
            <p:cNvPr id="15507" name="Rectangle 42"/>
            <p:cNvSpPr>
              <a:spLocks noChangeArrowheads="1"/>
            </p:cNvSpPr>
            <p:nvPr/>
          </p:nvSpPr>
          <p:spPr bwMode="auto">
            <a:xfrm>
              <a:off x="1158" y="847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508" name="Line 43"/>
            <p:cNvSpPr>
              <a:spLocks noChangeShapeType="1"/>
            </p:cNvSpPr>
            <p:nvPr/>
          </p:nvSpPr>
          <p:spPr bwMode="auto">
            <a:xfrm>
              <a:off x="1012" y="869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09" name="Line 44"/>
            <p:cNvSpPr>
              <a:spLocks noChangeShapeType="1"/>
            </p:cNvSpPr>
            <p:nvPr/>
          </p:nvSpPr>
          <p:spPr bwMode="auto">
            <a:xfrm>
              <a:off x="1204" y="866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383" name="Group 45"/>
          <p:cNvGrpSpPr>
            <a:grpSpLocks/>
          </p:cNvGrpSpPr>
          <p:nvPr/>
        </p:nvGrpSpPr>
        <p:grpSpPr bwMode="auto">
          <a:xfrm>
            <a:off x="1612900" y="1035050"/>
            <a:ext cx="889000" cy="301625"/>
            <a:chOff x="1016" y="652"/>
            <a:chExt cx="560" cy="190"/>
          </a:xfrm>
        </p:grpSpPr>
        <p:sp>
          <p:nvSpPr>
            <p:cNvPr id="15500" name="Rectangle 46"/>
            <p:cNvSpPr>
              <a:spLocks noChangeArrowheads="1"/>
            </p:cNvSpPr>
            <p:nvPr/>
          </p:nvSpPr>
          <p:spPr bwMode="auto">
            <a:xfrm>
              <a:off x="1016" y="669"/>
              <a:ext cx="482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501" name="Rectangle 47"/>
            <p:cNvSpPr>
              <a:spLocks noChangeArrowheads="1"/>
            </p:cNvSpPr>
            <p:nvPr/>
          </p:nvSpPr>
          <p:spPr bwMode="auto">
            <a:xfrm>
              <a:off x="1019" y="652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502" name="Rectangle 48"/>
            <p:cNvSpPr>
              <a:spLocks noChangeArrowheads="1"/>
            </p:cNvSpPr>
            <p:nvPr/>
          </p:nvSpPr>
          <p:spPr bwMode="auto">
            <a:xfrm>
              <a:off x="1149" y="653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503" name="Line 49"/>
            <p:cNvSpPr>
              <a:spLocks noChangeShapeType="1"/>
            </p:cNvSpPr>
            <p:nvPr/>
          </p:nvSpPr>
          <p:spPr bwMode="auto">
            <a:xfrm>
              <a:off x="1195" y="672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384" name="Group 50"/>
          <p:cNvGrpSpPr>
            <a:grpSpLocks/>
          </p:cNvGrpSpPr>
          <p:nvPr/>
        </p:nvGrpSpPr>
        <p:grpSpPr bwMode="auto">
          <a:xfrm>
            <a:off x="1819275" y="723900"/>
            <a:ext cx="677863" cy="300038"/>
            <a:chOff x="1146" y="456"/>
            <a:chExt cx="427" cy="189"/>
          </a:xfrm>
        </p:grpSpPr>
        <p:sp>
          <p:nvSpPr>
            <p:cNvPr id="15498" name="Rectangle 51"/>
            <p:cNvSpPr>
              <a:spLocks noChangeArrowheads="1"/>
            </p:cNvSpPr>
            <p:nvPr/>
          </p:nvSpPr>
          <p:spPr bwMode="auto">
            <a:xfrm>
              <a:off x="1183" y="472"/>
              <a:ext cx="312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99" name="Rectangle 52"/>
            <p:cNvSpPr>
              <a:spLocks noChangeArrowheads="1"/>
            </p:cNvSpPr>
            <p:nvPr/>
          </p:nvSpPr>
          <p:spPr bwMode="auto">
            <a:xfrm>
              <a:off x="1146" y="456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</p:grpSp>
      <p:sp>
        <p:nvSpPr>
          <p:cNvPr id="15385" name="Text Box 53"/>
          <p:cNvSpPr txBox="1">
            <a:spLocks noChangeArrowheads="1"/>
          </p:cNvSpPr>
          <p:nvPr/>
        </p:nvSpPr>
        <p:spPr bwMode="auto">
          <a:xfrm>
            <a:off x="1549400" y="4184650"/>
            <a:ext cx="148113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>
                <a:solidFill>
                  <a:srgbClr val="3333CC"/>
                </a:solidFill>
                <a:latin typeface="Comic Sans MS" pitchFamily="64" charset="0"/>
              </a:rPr>
              <a:t>destinatario</a:t>
            </a:r>
          </a:p>
        </p:txBody>
      </p:sp>
      <p:graphicFrame>
        <p:nvGraphicFramePr>
          <p:cNvPr id="15363" name="Object 54"/>
          <p:cNvGraphicFramePr>
            <a:graphicFrameLocks noChangeAspect="1"/>
          </p:cNvGraphicFramePr>
          <p:nvPr/>
        </p:nvGraphicFramePr>
        <p:xfrm>
          <a:off x="3209925" y="5087938"/>
          <a:ext cx="646113" cy="533400"/>
        </p:xfrm>
        <a:graphic>
          <a:graphicData uri="http://schemas.openxmlformats.org/presentationml/2006/ole">
            <p:oleObj spid="_x0000_s15363" r:id="rId5" imgW="1304640" imgH="1085400" progId="">
              <p:embed/>
            </p:oleObj>
          </a:graphicData>
        </a:graphic>
      </p:graphicFrame>
      <p:sp>
        <p:nvSpPr>
          <p:cNvPr id="15386" name="Freeform 55"/>
          <p:cNvSpPr>
            <a:spLocks noChangeArrowheads="1"/>
          </p:cNvSpPr>
          <p:nvPr/>
        </p:nvSpPr>
        <p:spPr bwMode="auto">
          <a:xfrm>
            <a:off x="2979738" y="4540250"/>
            <a:ext cx="360362" cy="1577975"/>
          </a:xfrm>
          <a:custGeom>
            <a:avLst/>
            <a:gdLst>
              <a:gd name="T0" fmla="*/ 254 w 267"/>
              <a:gd name="T1" fmla="*/ 466 h 1186"/>
              <a:gd name="T2" fmla="*/ 0 w 267"/>
              <a:gd name="T3" fmla="*/ 0 h 1186"/>
              <a:gd name="T4" fmla="*/ 0 w 267"/>
              <a:gd name="T5" fmla="*/ 1186 h 1186"/>
              <a:gd name="T6" fmla="*/ 267 w 267"/>
              <a:gd name="T7" fmla="*/ 652 h 1186"/>
              <a:gd name="T8" fmla="*/ 254 w 267"/>
              <a:gd name="T9" fmla="*/ 466 h 11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7"/>
              <a:gd name="T16" fmla="*/ 0 h 1186"/>
              <a:gd name="T17" fmla="*/ 267 w 267"/>
              <a:gd name="T18" fmla="*/ 1186 h 11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7" h="1186">
                <a:moveTo>
                  <a:pt x="254" y="466"/>
                </a:moveTo>
                <a:lnTo>
                  <a:pt x="0" y="0"/>
                </a:lnTo>
                <a:lnTo>
                  <a:pt x="0" y="1186"/>
                </a:lnTo>
                <a:lnTo>
                  <a:pt x="267" y="652"/>
                </a:lnTo>
                <a:lnTo>
                  <a:pt x="254" y="466"/>
                </a:lnTo>
                <a:close/>
              </a:path>
            </a:pathLst>
          </a:custGeom>
          <a:gradFill rotWithShape="0">
            <a:gsLst>
              <a:gs pos="0">
                <a:srgbClr val="3333CC"/>
              </a:gs>
              <a:gs pos="100000">
                <a:srgbClr val="FFFFFF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Rectangle 56"/>
          <p:cNvSpPr>
            <a:spLocks noChangeArrowheads="1"/>
          </p:cNvSpPr>
          <p:nvPr/>
        </p:nvSpPr>
        <p:spPr bwMode="auto">
          <a:xfrm>
            <a:off x="1755775" y="4546600"/>
            <a:ext cx="1296988" cy="1546225"/>
          </a:xfrm>
          <a:prstGeom prst="rect">
            <a:avLst/>
          </a:prstGeom>
          <a:solidFill>
            <a:srgbClr val="3333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5388" name="Rectangle 57"/>
          <p:cNvSpPr>
            <a:spLocks noChangeArrowheads="1"/>
          </p:cNvSpPr>
          <p:nvPr/>
        </p:nvSpPr>
        <p:spPr bwMode="auto">
          <a:xfrm>
            <a:off x="1708150" y="4618038"/>
            <a:ext cx="1273175" cy="1536700"/>
          </a:xfrm>
          <a:prstGeom prst="rect">
            <a:avLst/>
          </a:prstGeom>
          <a:solidFill>
            <a:srgbClr val="FFFFFF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5389" name="Line 58"/>
          <p:cNvSpPr>
            <a:spLocks noChangeShapeType="1"/>
          </p:cNvSpPr>
          <p:nvPr/>
        </p:nvSpPr>
        <p:spPr bwMode="auto">
          <a:xfrm>
            <a:off x="1708150" y="4935538"/>
            <a:ext cx="1263650" cy="31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0" name="Text Box 59"/>
          <p:cNvSpPr txBox="1">
            <a:spLocks noChangeArrowheads="1"/>
          </p:cNvSpPr>
          <p:nvPr/>
        </p:nvSpPr>
        <p:spPr bwMode="auto">
          <a:xfrm>
            <a:off x="1665288" y="4584700"/>
            <a:ext cx="1317625" cy="1462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000000"/>
                </a:solidFill>
                <a:latin typeface="Comic Sans MS" pitchFamily="64" charset="0"/>
              </a:rPr>
              <a:t>Applicazione</a:t>
            </a: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it-IT" sz="400">
              <a:solidFill>
                <a:srgbClr val="000000"/>
              </a:solidFill>
              <a:latin typeface="Comic Sans MS" pitchFamily="64" charset="0"/>
            </a:endParaRP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000000"/>
                </a:solidFill>
                <a:latin typeface="Comic Sans MS" pitchFamily="64" charset="0"/>
              </a:rPr>
              <a:t>trasporto</a:t>
            </a: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000000"/>
                </a:solidFill>
                <a:latin typeface="Comic Sans MS" pitchFamily="64" charset="0"/>
              </a:rPr>
              <a:t>Rete</a:t>
            </a: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altLang="it-IT" sz="400">
              <a:solidFill>
                <a:srgbClr val="000000"/>
              </a:solidFill>
              <a:latin typeface="Comic Sans MS" pitchFamily="64" charset="0"/>
            </a:endParaRP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000000"/>
                </a:solidFill>
                <a:latin typeface="Comic Sans MS" pitchFamily="64" charset="0"/>
              </a:rPr>
              <a:t>collegamento</a:t>
            </a:r>
            <a:endParaRPr lang="en-GB" altLang="it-IT" sz="1500">
              <a:solidFill>
                <a:srgbClr val="000000"/>
              </a:solidFill>
              <a:latin typeface="Comic Sans MS" pitchFamily="64" charset="0"/>
            </a:endParaRPr>
          </a:p>
          <a:p>
            <a:pPr algn="ctr">
              <a:lnSpc>
                <a:spcPct val="110000"/>
              </a:lnSpc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500">
                <a:solidFill>
                  <a:srgbClr val="000000"/>
                </a:solidFill>
                <a:latin typeface="Comic Sans MS" pitchFamily="64" charset="0"/>
              </a:rPr>
              <a:t>fisico</a:t>
            </a:r>
          </a:p>
        </p:txBody>
      </p:sp>
      <p:sp>
        <p:nvSpPr>
          <p:cNvPr id="15391" name="Line 60"/>
          <p:cNvSpPr>
            <a:spLocks noChangeShapeType="1"/>
          </p:cNvSpPr>
          <p:nvPr/>
        </p:nvSpPr>
        <p:spPr bwMode="auto">
          <a:xfrm>
            <a:off x="1716088" y="5256213"/>
            <a:ext cx="1263650" cy="31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2" name="Line 61"/>
          <p:cNvSpPr>
            <a:spLocks noChangeShapeType="1"/>
          </p:cNvSpPr>
          <p:nvPr/>
        </p:nvSpPr>
        <p:spPr bwMode="auto">
          <a:xfrm>
            <a:off x="1720850" y="5537200"/>
            <a:ext cx="1263650" cy="31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3" name="Line 62"/>
          <p:cNvSpPr>
            <a:spLocks noChangeShapeType="1"/>
          </p:cNvSpPr>
          <p:nvPr/>
        </p:nvSpPr>
        <p:spPr bwMode="auto">
          <a:xfrm>
            <a:off x="1720850" y="5813425"/>
            <a:ext cx="1263650" cy="31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5394" name="Group 63"/>
          <p:cNvGrpSpPr>
            <a:grpSpLocks/>
          </p:cNvGrpSpPr>
          <p:nvPr/>
        </p:nvGrpSpPr>
        <p:grpSpPr bwMode="auto">
          <a:xfrm>
            <a:off x="152400" y="5527675"/>
            <a:ext cx="1477963" cy="301625"/>
            <a:chOff x="96" y="3482"/>
            <a:chExt cx="931" cy="190"/>
          </a:xfrm>
        </p:grpSpPr>
        <p:sp>
          <p:nvSpPr>
            <p:cNvPr id="15490" name="Rectangle 64"/>
            <p:cNvSpPr>
              <a:spLocks noChangeArrowheads="1"/>
            </p:cNvSpPr>
            <p:nvPr/>
          </p:nvSpPr>
          <p:spPr bwMode="auto">
            <a:xfrm>
              <a:off x="109" y="3499"/>
              <a:ext cx="840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91" name="Rectangle 65"/>
            <p:cNvSpPr>
              <a:spLocks noChangeArrowheads="1"/>
            </p:cNvSpPr>
            <p:nvPr/>
          </p:nvSpPr>
          <p:spPr bwMode="auto">
            <a:xfrm>
              <a:off x="470" y="3482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492" name="Rectangle 66"/>
            <p:cNvSpPr>
              <a:spLocks noChangeArrowheads="1"/>
            </p:cNvSpPr>
            <p:nvPr/>
          </p:nvSpPr>
          <p:spPr bwMode="auto">
            <a:xfrm>
              <a:off x="284" y="3482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n</a:t>
              </a:r>
            </a:p>
          </p:txBody>
        </p:sp>
        <p:sp>
          <p:nvSpPr>
            <p:cNvPr id="15493" name="Rectangle 67"/>
            <p:cNvSpPr>
              <a:spLocks noChangeArrowheads="1"/>
            </p:cNvSpPr>
            <p:nvPr/>
          </p:nvSpPr>
          <p:spPr bwMode="auto">
            <a:xfrm>
              <a:off x="96" y="3482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l</a:t>
              </a:r>
            </a:p>
          </p:txBody>
        </p:sp>
        <p:sp>
          <p:nvSpPr>
            <p:cNvPr id="15494" name="Rectangle 68"/>
            <p:cNvSpPr>
              <a:spLocks noChangeArrowheads="1"/>
            </p:cNvSpPr>
            <p:nvPr/>
          </p:nvSpPr>
          <p:spPr bwMode="auto">
            <a:xfrm>
              <a:off x="600" y="3483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495" name="Line 69"/>
            <p:cNvSpPr>
              <a:spLocks noChangeShapeType="1"/>
            </p:cNvSpPr>
            <p:nvPr/>
          </p:nvSpPr>
          <p:spPr bwMode="auto">
            <a:xfrm>
              <a:off x="274" y="3499"/>
              <a:ext cx="1" cy="1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96" name="Line 70"/>
            <p:cNvSpPr>
              <a:spLocks noChangeShapeType="1"/>
            </p:cNvSpPr>
            <p:nvPr/>
          </p:nvSpPr>
          <p:spPr bwMode="auto">
            <a:xfrm>
              <a:off x="454" y="3505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97" name="Line 71"/>
            <p:cNvSpPr>
              <a:spLocks noChangeShapeType="1"/>
            </p:cNvSpPr>
            <p:nvPr/>
          </p:nvSpPr>
          <p:spPr bwMode="auto">
            <a:xfrm>
              <a:off x="646" y="3502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395" name="Group 72"/>
          <p:cNvGrpSpPr>
            <a:grpSpLocks/>
          </p:cNvGrpSpPr>
          <p:nvPr/>
        </p:nvGrpSpPr>
        <p:grpSpPr bwMode="auto">
          <a:xfrm>
            <a:off x="420688" y="5229225"/>
            <a:ext cx="1206500" cy="301625"/>
            <a:chOff x="265" y="3294"/>
            <a:chExt cx="760" cy="190"/>
          </a:xfrm>
        </p:grpSpPr>
        <p:sp>
          <p:nvSpPr>
            <p:cNvPr id="15484" name="Rectangle 73"/>
            <p:cNvSpPr>
              <a:spLocks noChangeArrowheads="1"/>
            </p:cNvSpPr>
            <p:nvPr/>
          </p:nvSpPr>
          <p:spPr bwMode="auto">
            <a:xfrm>
              <a:off x="265" y="3311"/>
              <a:ext cx="682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85" name="Rectangle 74"/>
            <p:cNvSpPr>
              <a:spLocks noChangeArrowheads="1"/>
            </p:cNvSpPr>
            <p:nvPr/>
          </p:nvSpPr>
          <p:spPr bwMode="auto">
            <a:xfrm>
              <a:off x="468" y="3294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486" name="Rectangle 75"/>
            <p:cNvSpPr>
              <a:spLocks noChangeArrowheads="1"/>
            </p:cNvSpPr>
            <p:nvPr/>
          </p:nvSpPr>
          <p:spPr bwMode="auto">
            <a:xfrm>
              <a:off x="282" y="3294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n</a:t>
              </a:r>
            </a:p>
          </p:txBody>
        </p:sp>
        <p:sp>
          <p:nvSpPr>
            <p:cNvPr id="15487" name="Rectangle 76"/>
            <p:cNvSpPr>
              <a:spLocks noChangeArrowheads="1"/>
            </p:cNvSpPr>
            <p:nvPr/>
          </p:nvSpPr>
          <p:spPr bwMode="auto">
            <a:xfrm>
              <a:off x="598" y="3295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488" name="Line 77"/>
            <p:cNvSpPr>
              <a:spLocks noChangeShapeType="1"/>
            </p:cNvSpPr>
            <p:nvPr/>
          </p:nvSpPr>
          <p:spPr bwMode="auto">
            <a:xfrm>
              <a:off x="452" y="3317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89" name="Line 78"/>
            <p:cNvSpPr>
              <a:spLocks noChangeShapeType="1"/>
            </p:cNvSpPr>
            <p:nvPr/>
          </p:nvSpPr>
          <p:spPr bwMode="auto">
            <a:xfrm>
              <a:off x="644" y="3314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396" name="Group 79"/>
          <p:cNvGrpSpPr>
            <a:grpSpLocks/>
          </p:cNvGrpSpPr>
          <p:nvPr/>
        </p:nvGrpSpPr>
        <p:grpSpPr bwMode="auto">
          <a:xfrm>
            <a:off x="723900" y="4921250"/>
            <a:ext cx="889000" cy="301625"/>
            <a:chOff x="456" y="3100"/>
            <a:chExt cx="560" cy="190"/>
          </a:xfrm>
        </p:grpSpPr>
        <p:sp>
          <p:nvSpPr>
            <p:cNvPr id="15480" name="Rectangle 80"/>
            <p:cNvSpPr>
              <a:spLocks noChangeArrowheads="1"/>
            </p:cNvSpPr>
            <p:nvPr/>
          </p:nvSpPr>
          <p:spPr bwMode="auto">
            <a:xfrm>
              <a:off x="456" y="3117"/>
              <a:ext cx="482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81" name="Rectangle 81"/>
            <p:cNvSpPr>
              <a:spLocks noChangeArrowheads="1"/>
            </p:cNvSpPr>
            <p:nvPr/>
          </p:nvSpPr>
          <p:spPr bwMode="auto">
            <a:xfrm>
              <a:off x="459" y="3100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482" name="Rectangle 82"/>
            <p:cNvSpPr>
              <a:spLocks noChangeArrowheads="1"/>
            </p:cNvSpPr>
            <p:nvPr/>
          </p:nvSpPr>
          <p:spPr bwMode="auto">
            <a:xfrm>
              <a:off x="589" y="3101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483" name="Line 83"/>
            <p:cNvSpPr>
              <a:spLocks noChangeShapeType="1"/>
            </p:cNvSpPr>
            <p:nvPr/>
          </p:nvSpPr>
          <p:spPr bwMode="auto">
            <a:xfrm>
              <a:off x="635" y="3120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397" name="Group 84"/>
          <p:cNvGrpSpPr>
            <a:grpSpLocks/>
          </p:cNvGrpSpPr>
          <p:nvPr/>
        </p:nvGrpSpPr>
        <p:grpSpPr bwMode="auto">
          <a:xfrm>
            <a:off x="930275" y="4610100"/>
            <a:ext cx="677863" cy="300038"/>
            <a:chOff x="586" y="2904"/>
            <a:chExt cx="427" cy="189"/>
          </a:xfrm>
        </p:grpSpPr>
        <p:sp>
          <p:nvSpPr>
            <p:cNvPr id="15478" name="Rectangle 85"/>
            <p:cNvSpPr>
              <a:spLocks noChangeArrowheads="1"/>
            </p:cNvSpPr>
            <p:nvPr/>
          </p:nvSpPr>
          <p:spPr bwMode="auto">
            <a:xfrm>
              <a:off x="623" y="2920"/>
              <a:ext cx="312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79" name="Rectangle 86"/>
            <p:cNvSpPr>
              <a:spLocks noChangeArrowheads="1"/>
            </p:cNvSpPr>
            <p:nvPr/>
          </p:nvSpPr>
          <p:spPr bwMode="auto">
            <a:xfrm>
              <a:off x="586" y="2904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</p:grpSp>
      <p:grpSp>
        <p:nvGrpSpPr>
          <p:cNvPr id="15398" name="Group 87"/>
          <p:cNvGrpSpPr>
            <a:grpSpLocks/>
          </p:cNvGrpSpPr>
          <p:nvPr/>
        </p:nvGrpSpPr>
        <p:grpSpPr bwMode="auto">
          <a:xfrm>
            <a:off x="5654675" y="4164013"/>
            <a:ext cx="1387475" cy="1017587"/>
            <a:chOff x="3562" y="2623"/>
            <a:chExt cx="874" cy="641"/>
          </a:xfrm>
        </p:grpSpPr>
        <p:sp>
          <p:nvSpPr>
            <p:cNvPr id="15473" name="Rectangle 88"/>
            <p:cNvSpPr>
              <a:spLocks noChangeArrowheads="1"/>
            </p:cNvSpPr>
            <p:nvPr/>
          </p:nvSpPr>
          <p:spPr bwMode="auto">
            <a:xfrm>
              <a:off x="3619" y="2623"/>
              <a:ext cx="817" cy="596"/>
            </a:xfrm>
            <a:prstGeom prst="rect">
              <a:avLst/>
            </a:pr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74" name="Rectangle 89"/>
            <p:cNvSpPr>
              <a:spLocks noChangeArrowheads="1"/>
            </p:cNvSpPr>
            <p:nvPr/>
          </p:nvSpPr>
          <p:spPr bwMode="auto">
            <a:xfrm>
              <a:off x="3589" y="2668"/>
              <a:ext cx="802" cy="596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75" name="Line 90"/>
            <p:cNvSpPr>
              <a:spLocks noChangeShapeType="1"/>
            </p:cNvSpPr>
            <p:nvPr/>
          </p:nvSpPr>
          <p:spPr bwMode="auto">
            <a:xfrm>
              <a:off x="3589" y="2868"/>
              <a:ext cx="796" cy="2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6" name="Text Box 91"/>
            <p:cNvSpPr txBox="1">
              <a:spLocks noChangeArrowheads="1"/>
            </p:cNvSpPr>
            <p:nvPr/>
          </p:nvSpPr>
          <p:spPr bwMode="auto">
            <a:xfrm>
              <a:off x="3562" y="2647"/>
              <a:ext cx="830" cy="6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10000"/>
                </a:lnSpc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500">
                  <a:solidFill>
                    <a:srgbClr val="000000"/>
                  </a:solidFill>
                  <a:latin typeface="Comic Sans MS" pitchFamily="64" charset="0"/>
                </a:rPr>
                <a:t>Rete</a:t>
              </a:r>
            </a:p>
            <a:p>
              <a:pPr algn="ctr">
                <a:lnSpc>
                  <a:spcPct val="110000"/>
                </a:lnSpc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400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110000"/>
                </a:lnSpc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Collegamento</a:t>
              </a:r>
            </a:p>
            <a:p>
              <a:pPr algn="ctr">
                <a:lnSpc>
                  <a:spcPct val="110000"/>
                </a:lnSpc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400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110000"/>
                </a:lnSpc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500">
                  <a:solidFill>
                    <a:srgbClr val="000000"/>
                  </a:solidFill>
                  <a:latin typeface="Comic Sans MS" pitchFamily="64" charset="0"/>
                </a:rPr>
                <a:t>fisico</a:t>
              </a:r>
            </a:p>
          </p:txBody>
        </p:sp>
        <p:sp>
          <p:nvSpPr>
            <p:cNvPr id="15477" name="Line 92"/>
            <p:cNvSpPr>
              <a:spLocks noChangeShapeType="1"/>
            </p:cNvSpPr>
            <p:nvPr/>
          </p:nvSpPr>
          <p:spPr bwMode="auto">
            <a:xfrm>
              <a:off x="3594" y="3070"/>
              <a:ext cx="796" cy="2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399" name="Group 93"/>
          <p:cNvGrpSpPr>
            <a:grpSpLocks/>
          </p:cNvGrpSpPr>
          <p:nvPr/>
        </p:nvGrpSpPr>
        <p:grpSpPr bwMode="auto">
          <a:xfrm>
            <a:off x="5821363" y="2271713"/>
            <a:ext cx="1387475" cy="727075"/>
            <a:chOff x="3667" y="1431"/>
            <a:chExt cx="874" cy="458"/>
          </a:xfrm>
        </p:grpSpPr>
        <p:sp>
          <p:nvSpPr>
            <p:cNvPr id="15469" name="Rectangle 94"/>
            <p:cNvSpPr>
              <a:spLocks noChangeArrowheads="1"/>
            </p:cNvSpPr>
            <p:nvPr/>
          </p:nvSpPr>
          <p:spPr bwMode="auto">
            <a:xfrm>
              <a:off x="3724" y="1431"/>
              <a:ext cx="817" cy="416"/>
            </a:xfrm>
            <a:prstGeom prst="rect">
              <a:avLst/>
            </a:prstGeom>
            <a:solidFill>
              <a:srgbClr val="3333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70" name="Rectangle 95"/>
            <p:cNvSpPr>
              <a:spLocks noChangeArrowheads="1"/>
            </p:cNvSpPr>
            <p:nvPr/>
          </p:nvSpPr>
          <p:spPr bwMode="auto">
            <a:xfrm>
              <a:off x="3694" y="1476"/>
              <a:ext cx="802" cy="413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71" name="Line 96"/>
            <p:cNvSpPr>
              <a:spLocks noChangeShapeType="1"/>
            </p:cNvSpPr>
            <p:nvPr/>
          </p:nvSpPr>
          <p:spPr bwMode="auto">
            <a:xfrm>
              <a:off x="3694" y="1676"/>
              <a:ext cx="796" cy="2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2" name="Text Box 97"/>
            <p:cNvSpPr txBox="1">
              <a:spLocks noChangeArrowheads="1"/>
            </p:cNvSpPr>
            <p:nvPr/>
          </p:nvSpPr>
          <p:spPr bwMode="auto">
            <a:xfrm>
              <a:off x="3667" y="1455"/>
              <a:ext cx="830" cy="4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110000"/>
                </a:lnSpc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Collegamento</a:t>
              </a:r>
            </a:p>
            <a:p>
              <a:pPr algn="ctr">
                <a:lnSpc>
                  <a:spcPct val="110000"/>
                </a:lnSpc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altLang="it-IT" sz="400">
                <a:solidFill>
                  <a:srgbClr val="000000"/>
                </a:solidFill>
                <a:latin typeface="Comic Sans MS" pitchFamily="64" charset="0"/>
              </a:endParaRPr>
            </a:p>
            <a:p>
              <a:pPr algn="ctr">
                <a:lnSpc>
                  <a:spcPct val="110000"/>
                </a:lnSpc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500">
                  <a:solidFill>
                    <a:srgbClr val="000000"/>
                  </a:solidFill>
                  <a:latin typeface="Comic Sans MS" pitchFamily="64" charset="0"/>
                </a:rPr>
                <a:t>fisico</a:t>
              </a:r>
            </a:p>
          </p:txBody>
        </p:sp>
      </p:grpSp>
      <p:sp>
        <p:nvSpPr>
          <p:cNvPr id="15400" name="Freeform 98"/>
          <p:cNvSpPr>
            <a:spLocks noChangeArrowheads="1"/>
          </p:cNvSpPr>
          <p:nvPr/>
        </p:nvSpPr>
        <p:spPr bwMode="auto">
          <a:xfrm>
            <a:off x="6978650" y="4156075"/>
            <a:ext cx="655638" cy="1135063"/>
          </a:xfrm>
          <a:custGeom>
            <a:avLst/>
            <a:gdLst>
              <a:gd name="T0" fmla="*/ 413 w 413"/>
              <a:gd name="T1" fmla="*/ 570 h 715"/>
              <a:gd name="T2" fmla="*/ 9 w 413"/>
              <a:gd name="T3" fmla="*/ 0 h 715"/>
              <a:gd name="T4" fmla="*/ 0 w 413"/>
              <a:gd name="T5" fmla="*/ 604 h 715"/>
              <a:gd name="T6" fmla="*/ 397 w 413"/>
              <a:gd name="T7" fmla="*/ 715 h 715"/>
              <a:gd name="T8" fmla="*/ 413 w 413"/>
              <a:gd name="T9" fmla="*/ 570 h 7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3"/>
              <a:gd name="T16" fmla="*/ 0 h 715"/>
              <a:gd name="T17" fmla="*/ 413 w 413"/>
              <a:gd name="T18" fmla="*/ 715 h 7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3" h="715">
                <a:moveTo>
                  <a:pt x="413" y="570"/>
                </a:moveTo>
                <a:lnTo>
                  <a:pt x="9" y="0"/>
                </a:lnTo>
                <a:lnTo>
                  <a:pt x="0" y="604"/>
                </a:lnTo>
                <a:lnTo>
                  <a:pt x="397" y="715"/>
                </a:lnTo>
                <a:lnTo>
                  <a:pt x="413" y="570"/>
                </a:lnTo>
                <a:close/>
              </a:path>
            </a:pathLst>
          </a:custGeom>
          <a:gradFill rotWithShape="0">
            <a:gsLst>
              <a:gs pos="0">
                <a:srgbClr val="3333CC"/>
              </a:gs>
              <a:gs pos="100000">
                <a:srgbClr val="FFFFFF"/>
              </a:gs>
            </a:gsLst>
            <a:lin ang="108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401" name="Group 99"/>
          <p:cNvGrpSpPr>
            <a:grpSpLocks/>
          </p:cNvGrpSpPr>
          <p:nvPr/>
        </p:nvGrpSpPr>
        <p:grpSpPr bwMode="auto">
          <a:xfrm>
            <a:off x="7581900" y="4983163"/>
            <a:ext cx="766763" cy="431800"/>
            <a:chOff x="4776" y="3139"/>
            <a:chExt cx="483" cy="272"/>
          </a:xfrm>
        </p:grpSpPr>
        <p:sp>
          <p:nvSpPr>
            <p:cNvPr id="15456" name="Oval 100"/>
            <p:cNvSpPr>
              <a:spLocks noChangeArrowheads="1"/>
            </p:cNvSpPr>
            <p:nvPr/>
          </p:nvSpPr>
          <p:spPr bwMode="auto">
            <a:xfrm>
              <a:off x="4780" y="3261"/>
              <a:ext cx="479" cy="151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57" name="Line 101"/>
            <p:cNvSpPr>
              <a:spLocks noChangeShapeType="1"/>
            </p:cNvSpPr>
            <p:nvPr/>
          </p:nvSpPr>
          <p:spPr bwMode="auto">
            <a:xfrm>
              <a:off x="4780" y="3248"/>
              <a:ext cx="1" cy="9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8" name="Line 102"/>
            <p:cNvSpPr>
              <a:spLocks noChangeShapeType="1"/>
            </p:cNvSpPr>
            <p:nvPr/>
          </p:nvSpPr>
          <p:spPr bwMode="auto">
            <a:xfrm>
              <a:off x="5259" y="3248"/>
              <a:ext cx="1" cy="9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9" name="Rectangle 103"/>
            <p:cNvSpPr>
              <a:spLocks noChangeArrowheads="1"/>
            </p:cNvSpPr>
            <p:nvPr/>
          </p:nvSpPr>
          <p:spPr bwMode="auto">
            <a:xfrm>
              <a:off x="4780" y="3248"/>
              <a:ext cx="475" cy="92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60" name="Oval 104"/>
            <p:cNvSpPr>
              <a:spLocks noChangeArrowheads="1"/>
            </p:cNvSpPr>
            <p:nvPr/>
          </p:nvSpPr>
          <p:spPr bwMode="auto">
            <a:xfrm>
              <a:off x="4776" y="3139"/>
              <a:ext cx="478" cy="176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5461" name="Group 105"/>
            <p:cNvGrpSpPr>
              <a:grpSpLocks/>
            </p:cNvGrpSpPr>
            <p:nvPr/>
          </p:nvGrpSpPr>
          <p:grpSpPr bwMode="auto">
            <a:xfrm>
              <a:off x="4891" y="3177"/>
              <a:ext cx="236" cy="103"/>
              <a:chOff x="4891" y="3177"/>
              <a:chExt cx="236" cy="103"/>
            </a:xfrm>
          </p:grpSpPr>
          <p:sp>
            <p:nvSpPr>
              <p:cNvPr id="15466" name="Line 106"/>
              <p:cNvSpPr>
                <a:spLocks noChangeShapeType="1"/>
              </p:cNvSpPr>
              <p:nvPr/>
            </p:nvSpPr>
            <p:spPr bwMode="auto">
              <a:xfrm flipV="1">
                <a:off x="4891" y="3176"/>
                <a:ext cx="85" cy="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7" name="Line 107"/>
              <p:cNvSpPr>
                <a:spLocks noChangeShapeType="1"/>
              </p:cNvSpPr>
              <p:nvPr/>
            </p:nvSpPr>
            <p:spPr bwMode="auto">
              <a:xfrm>
                <a:off x="5054" y="3280"/>
                <a:ext cx="74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8" name="Line 108"/>
              <p:cNvSpPr>
                <a:spLocks noChangeShapeType="1"/>
              </p:cNvSpPr>
              <p:nvPr/>
            </p:nvSpPr>
            <p:spPr bwMode="auto">
              <a:xfrm>
                <a:off x="4969" y="3180"/>
                <a:ext cx="88" cy="10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462" name="Group 109"/>
            <p:cNvGrpSpPr>
              <a:grpSpLocks/>
            </p:cNvGrpSpPr>
            <p:nvPr/>
          </p:nvGrpSpPr>
          <p:grpSpPr bwMode="auto">
            <a:xfrm>
              <a:off x="4891" y="3175"/>
              <a:ext cx="236" cy="104"/>
              <a:chOff x="4891" y="3175"/>
              <a:chExt cx="236" cy="104"/>
            </a:xfrm>
          </p:grpSpPr>
          <p:sp>
            <p:nvSpPr>
              <p:cNvPr id="15463" name="Line 110"/>
              <p:cNvSpPr>
                <a:spLocks noChangeShapeType="1"/>
              </p:cNvSpPr>
              <p:nvPr/>
            </p:nvSpPr>
            <p:spPr bwMode="auto">
              <a:xfrm>
                <a:off x="4891" y="3278"/>
                <a:ext cx="85" cy="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4" name="Line 111"/>
              <p:cNvSpPr>
                <a:spLocks noChangeShapeType="1"/>
              </p:cNvSpPr>
              <p:nvPr/>
            </p:nvSpPr>
            <p:spPr bwMode="auto">
              <a:xfrm>
                <a:off x="5054" y="3177"/>
                <a:ext cx="74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5" name="Line 112"/>
              <p:cNvSpPr>
                <a:spLocks noChangeShapeType="1"/>
              </p:cNvSpPr>
              <p:nvPr/>
            </p:nvSpPr>
            <p:spPr bwMode="auto">
              <a:xfrm flipV="1">
                <a:off x="4969" y="3174"/>
                <a:ext cx="88" cy="105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402" name="Freeform 113"/>
          <p:cNvSpPr>
            <a:spLocks/>
          </p:cNvSpPr>
          <p:nvPr/>
        </p:nvSpPr>
        <p:spPr bwMode="auto">
          <a:xfrm>
            <a:off x="1828800" y="533400"/>
            <a:ext cx="5264150" cy="5494338"/>
          </a:xfrm>
          <a:custGeom>
            <a:avLst/>
            <a:gdLst>
              <a:gd name="T0" fmla="*/ 872 w 3316"/>
              <a:gd name="T1" fmla="*/ 0 h 3461"/>
              <a:gd name="T2" fmla="*/ 878 w 3316"/>
              <a:gd name="T3" fmla="*/ 1481 h 3461"/>
              <a:gd name="T4" fmla="*/ 2612 w 3316"/>
              <a:gd name="T5" fmla="*/ 1481 h 3461"/>
              <a:gd name="T6" fmla="*/ 2612 w 3316"/>
              <a:gd name="T7" fmla="*/ 1179 h 3461"/>
              <a:gd name="T8" fmla="*/ 3294 w 3316"/>
              <a:gd name="T9" fmla="*/ 1179 h 3461"/>
              <a:gd name="T10" fmla="*/ 3316 w 3316"/>
              <a:gd name="T11" fmla="*/ 3131 h 3461"/>
              <a:gd name="T12" fmla="*/ 3148 w 3316"/>
              <a:gd name="T13" fmla="*/ 2986 h 3461"/>
              <a:gd name="T14" fmla="*/ 3143 w 3316"/>
              <a:gd name="T15" fmla="*/ 2387 h 3461"/>
              <a:gd name="T16" fmla="*/ 2505 w 3316"/>
              <a:gd name="T17" fmla="*/ 2387 h 3461"/>
              <a:gd name="T18" fmla="*/ 2505 w 3316"/>
              <a:gd name="T19" fmla="*/ 3070 h 3461"/>
              <a:gd name="T20" fmla="*/ 1057 w 3316"/>
              <a:gd name="T21" fmla="*/ 3461 h 3461"/>
              <a:gd name="T22" fmla="*/ 0 w 3316"/>
              <a:gd name="T23" fmla="*/ 3461 h 3461"/>
              <a:gd name="T24" fmla="*/ 0 w 3316"/>
              <a:gd name="T25" fmla="*/ 2505 h 346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316"/>
              <a:gd name="T40" fmla="*/ 0 h 3461"/>
              <a:gd name="T41" fmla="*/ 3316 w 3316"/>
              <a:gd name="T42" fmla="*/ 3461 h 346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316" h="3461">
                <a:moveTo>
                  <a:pt x="872" y="0"/>
                </a:moveTo>
                <a:lnTo>
                  <a:pt x="878" y="1481"/>
                </a:lnTo>
                <a:lnTo>
                  <a:pt x="2612" y="1481"/>
                </a:lnTo>
                <a:lnTo>
                  <a:pt x="2612" y="1179"/>
                </a:lnTo>
                <a:lnTo>
                  <a:pt x="3294" y="1179"/>
                </a:lnTo>
                <a:lnTo>
                  <a:pt x="3316" y="3131"/>
                </a:lnTo>
                <a:lnTo>
                  <a:pt x="3148" y="2986"/>
                </a:lnTo>
                <a:lnTo>
                  <a:pt x="3143" y="2387"/>
                </a:lnTo>
                <a:lnTo>
                  <a:pt x="2505" y="2387"/>
                </a:lnTo>
                <a:lnTo>
                  <a:pt x="2505" y="3070"/>
                </a:lnTo>
                <a:lnTo>
                  <a:pt x="1057" y="3461"/>
                </a:lnTo>
                <a:lnTo>
                  <a:pt x="0" y="3461"/>
                </a:lnTo>
                <a:lnTo>
                  <a:pt x="0" y="2505"/>
                </a:lnTo>
              </a:path>
            </a:pathLst>
          </a:custGeom>
          <a:noFill/>
          <a:ln w="2844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403" name="Group 114"/>
          <p:cNvGrpSpPr>
            <a:grpSpLocks/>
          </p:cNvGrpSpPr>
          <p:nvPr/>
        </p:nvGrpSpPr>
        <p:grpSpPr bwMode="auto">
          <a:xfrm>
            <a:off x="4238625" y="4546600"/>
            <a:ext cx="1477963" cy="301625"/>
            <a:chOff x="2670" y="2864"/>
            <a:chExt cx="931" cy="190"/>
          </a:xfrm>
        </p:grpSpPr>
        <p:sp>
          <p:nvSpPr>
            <p:cNvPr id="15448" name="Rectangle 115"/>
            <p:cNvSpPr>
              <a:spLocks noChangeArrowheads="1"/>
            </p:cNvSpPr>
            <p:nvPr/>
          </p:nvSpPr>
          <p:spPr bwMode="auto">
            <a:xfrm>
              <a:off x="2683" y="2881"/>
              <a:ext cx="840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49" name="Rectangle 116"/>
            <p:cNvSpPr>
              <a:spLocks noChangeArrowheads="1"/>
            </p:cNvSpPr>
            <p:nvPr/>
          </p:nvSpPr>
          <p:spPr bwMode="auto">
            <a:xfrm>
              <a:off x="3044" y="2864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450" name="Rectangle 117"/>
            <p:cNvSpPr>
              <a:spLocks noChangeArrowheads="1"/>
            </p:cNvSpPr>
            <p:nvPr/>
          </p:nvSpPr>
          <p:spPr bwMode="auto">
            <a:xfrm>
              <a:off x="2858" y="2864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n</a:t>
              </a:r>
            </a:p>
          </p:txBody>
        </p:sp>
        <p:sp>
          <p:nvSpPr>
            <p:cNvPr id="15451" name="Rectangle 118"/>
            <p:cNvSpPr>
              <a:spLocks noChangeArrowheads="1"/>
            </p:cNvSpPr>
            <p:nvPr/>
          </p:nvSpPr>
          <p:spPr bwMode="auto">
            <a:xfrm>
              <a:off x="2670" y="2864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l</a:t>
              </a:r>
            </a:p>
          </p:txBody>
        </p:sp>
        <p:sp>
          <p:nvSpPr>
            <p:cNvPr id="15452" name="Rectangle 119"/>
            <p:cNvSpPr>
              <a:spLocks noChangeArrowheads="1"/>
            </p:cNvSpPr>
            <p:nvPr/>
          </p:nvSpPr>
          <p:spPr bwMode="auto">
            <a:xfrm>
              <a:off x="3174" y="2865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453" name="Line 120"/>
            <p:cNvSpPr>
              <a:spLocks noChangeShapeType="1"/>
            </p:cNvSpPr>
            <p:nvPr/>
          </p:nvSpPr>
          <p:spPr bwMode="auto">
            <a:xfrm>
              <a:off x="2848" y="2881"/>
              <a:ext cx="1" cy="1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4" name="Line 121"/>
            <p:cNvSpPr>
              <a:spLocks noChangeShapeType="1"/>
            </p:cNvSpPr>
            <p:nvPr/>
          </p:nvSpPr>
          <p:spPr bwMode="auto">
            <a:xfrm>
              <a:off x="3028" y="2887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5" name="Line 122"/>
            <p:cNvSpPr>
              <a:spLocks noChangeShapeType="1"/>
            </p:cNvSpPr>
            <p:nvPr/>
          </p:nvSpPr>
          <p:spPr bwMode="auto">
            <a:xfrm>
              <a:off x="3220" y="2884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04" name="Group 123"/>
          <p:cNvGrpSpPr>
            <a:grpSpLocks/>
          </p:cNvGrpSpPr>
          <p:nvPr/>
        </p:nvGrpSpPr>
        <p:grpSpPr bwMode="auto">
          <a:xfrm>
            <a:off x="4497388" y="4240213"/>
            <a:ext cx="1206500" cy="301625"/>
            <a:chOff x="2833" y="2671"/>
            <a:chExt cx="760" cy="190"/>
          </a:xfrm>
        </p:grpSpPr>
        <p:sp>
          <p:nvSpPr>
            <p:cNvPr id="15442" name="Rectangle 124"/>
            <p:cNvSpPr>
              <a:spLocks noChangeArrowheads="1"/>
            </p:cNvSpPr>
            <p:nvPr/>
          </p:nvSpPr>
          <p:spPr bwMode="auto">
            <a:xfrm>
              <a:off x="2833" y="2688"/>
              <a:ext cx="682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43" name="Rectangle 125"/>
            <p:cNvSpPr>
              <a:spLocks noChangeArrowheads="1"/>
            </p:cNvSpPr>
            <p:nvPr/>
          </p:nvSpPr>
          <p:spPr bwMode="auto">
            <a:xfrm>
              <a:off x="3036" y="2671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444" name="Rectangle 126"/>
            <p:cNvSpPr>
              <a:spLocks noChangeArrowheads="1"/>
            </p:cNvSpPr>
            <p:nvPr/>
          </p:nvSpPr>
          <p:spPr bwMode="auto">
            <a:xfrm>
              <a:off x="2850" y="2671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n</a:t>
              </a:r>
            </a:p>
          </p:txBody>
        </p:sp>
        <p:sp>
          <p:nvSpPr>
            <p:cNvPr id="15445" name="Rectangle 127"/>
            <p:cNvSpPr>
              <a:spLocks noChangeArrowheads="1"/>
            </p:cNvSpPr>
            <p:nvPr/>
          </p:nvSpPr>
          <p:spPr bwMode="auto">
            <a:xfrm>
              <a:off x="3166" y="2672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446" name="Line 128"/>
            <p:cNvSpPr>
              <a:spLocks noChangeShapeType="1"/>
            </p:cNvSpPr>
            <p:nvPr/>
          </p:nvSpPr>
          <p:spPr bwMode="auto">
            <a:xfrm>
              <a:off x="3020" y="2694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7" name="Line 129"/>
            <p:cNvSpPr>
              <a:spLocks noChangeShapeType="1"/>
            </p:cNvSpPr>
            <p:nvPr/>
          </p:nvSpPr>
          <p:spPr bwMode="auto">
            <a:xfrm>
              <a:off x="3212" y="2691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05" name="Group 130"/>
          <p:cNvGrpSpPr>
            <a:grpSpLocks/>
          </p:cNvGrpSpPr>
          <p:nvPr/>
        </p:nvGrpSpPr>
        <p:grpSpPr bwMode="auto">
          <a:xfrm>
            <a:off x="7035800" y="4575175"/>
            <a:ext cx="1477963" cy="301625"/>
            <a:chOff x="4432" y="2882"/>
            <a:chExt cx="931" cy="190"/>
          </a:xfrm>
        </p:grpSpPr>
        <p:sp>
          <p:nvSpPr>
            <p:cNvPr id="15434" name="Rectangle 131"/>
            <p:cNvSpPr>
              <a:spLocks noChangeArrowheads="1"/>
            </p:cNvSpPr>
            <p:nvPr/>
          </p:nvSpPr>
          <p:spPr bwMode="auto">
            <a:xfrm>
              <a:off x="4445" y="2899"/>
              <a:ext cx="840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35" name="Rectangle 132"/>
            <p:cNvSpPr>
              <a:spLocks noChangeArrowheads="1"/>
            </p:cNvSpPr>
            <p:nvPr/>
          </p:nvSpPr>
          <p:spPr bwMode="auto">
            <a:xfrm>
              <a:off x="4806" y="2882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436" name="Rectangle 133"/>
            <p:cNvSpPr>
              <a:spLocks noChangeArrowheads="1"/>
            </p:cNvSpPr>
            <p:nvPr/>
          </p:nvSpPr>
          <p:spPr bwMode="auto">
            <a:xfrm>
              <a:off x="4620" y="2882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n</a:t>
              </a:r>
            </a:p>
          </p:txBody>
        </p:sp>
        <p:sp>
          <p:nvSpPr>
            <p:cNvPr id="15437" name="Rectangle 134"/>
            <p:cNvSpPr>
              <a:spLocks noChangeArrowheads="1"/>
            </p:cNvSpPr>
            <p:nvPr/>
          </p:nvSpPr>
          <p:spPr bwMode="auto">
            <a:xfrm>
              <a:off x="4432" y="2882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l</a:t>
              </a:r>
            </a:p>
          </p:txBody>
        </p:sp>
        <p:sp>
          <p:nvSpPr>
            <p:cNvPr id="15438" name="Rectangle 135"/>
            <p:cNvSpPr>
              <a:spLocks noChangeArrowheads="1"/>
            </p:cNvSpPr>
            <p:nvPr/>
          </p:nvSpPr>
          <p:spPr bwMode="auto">
            <a:xfrm>
              <a:off x="4936" y="2883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439" name="Line 136"/>
            <p:cNvSpPr>
              <a:spLocks noChangeShapeType="1"/>
            </p:cNvSpPr>
            <p:nvPr/>
          </p:nvSpPr>
          <p:spPr bwMode="auto">
            <a:xfrm>
              <a:off x="4610" y="2899"/>
              <a:ext cx="1" cy="1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0" name="Line 137"/>
            <p:cNvSpPr>
              <a:spLocks noChangeShapeType="1"/>
            </p:cNvSpPr>
            <p:nvPr/>
          </p:nvSpPr>
          <p:spPr bwMode="auto">
            <a:xfrm>
              <a:off x="4790" y="2905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1" name="Line 138"/>
            <p:cNvSpPr>
              <a:spLocks noChangeShapeType="1"/>
            </p:cNvSpPr>
            <p:nvPr/>
          </p:nvSpPr>
          <p:spPr bwMode="auto">
            <a:xfrm>
              <a:off x="4982" y="2902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06" name="Group 139"/>
          <p:cNvGrpSpPr>
            <a:grpSpLocks/>
          </p:cNvGrpSpPr>
          <p:nvPr/>
        </p:nvGrpSpPr>
        <p:grpSpPr bwMode="auto">
          <a:xfrm>
            <a:off x="7294563" y="4268788"/>
            <a:ext cx="1206500" cy="301625"/>
            <a:chOff x="4595" y="2689"/>
            <a:chExt cx="760" cy="190"/>
          </a:xfrm>
        </p:grpSpPr>
        <p:sp>
          <p:nvSpPr>
            <p:cNvPr id="15428" name="Rectangle 140"/>
            <p:cNvSpPr>
              <a:spLocks noChangeArrowheads="1"/>
            </p:cNvSpPr>
            <p:nvPr/>
          </p:nvSpPr>
          <p:spPr bwMode="auto">
            <a:xfrm>
              <a:off x="4595" y="2706"/>
              <a:ext cx="682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29" name="Rectangle 141"/>
            <p:cNvSpPr>
              <a:spLocks noChangeArrowheads="1"/>
            </p:cNvSpPr>
            <p:nvPr/>
          </p:nvSpPr>
          <p:spPr bwMode="auto">
            <a:xfrm>
              <a:off x="4798" y="2689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430" name="Rectangle 142"/>
            <p:cNvSpPr>
              <a:spLocks noChangeArrowheads="1"/>
            </p:cNvSpPr>
            <p:nvPr/>
          </p:nvSpPr>
          <p:spPr bwMode="auto">
            <a:xfrm>
              <a:off x="4612" y="2689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n</a:t>
              </a:r>
            </a:p>
          </p:txBody>
        </p:sp>
        <p:sp>
          <p:nvSpPr>
            <p:cNvPr id="15431" name="Rectangle 143"/>
            <p:cNvSpPr>
              <a:spLocks noChangeArrowheads="1"/>
            </p:cNvSpPr>
            <p:nvPr/>
          </p:nvSpPr>
          <p:spPr bwMode="auto">
            <a:xfrm>
              <a:off x="4928" y="2690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432" name="Line 144"/>
            <p:cNvSpPr>
              <a:spLocks noChangeShapeType="1"/>
            </p:cNvSpPr>
            <p:nvPr/>
          </p:nvSpPr>
          <p:spPr bwMode="auto">
            <a:xfrm>
              <a:off x="4782" y="2712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3" name="Line 145"/>
            <p:cNvSpPr>
              <a:spLocks noChangeShapeType="1"/>
            </p:cNvSpPr>
            <p:nvPr/>
          </p:nvSpPr>
          <p:spPr bwMode="auto">
            <a:xfrm>
              <a:off x="4974" y="2709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07" name="Group 146"/>
          <p:cNvGrpSpPr>
            <a:grpSpLocks/>
          </p:cNvGrpSpPr>
          <p:nvPr/>
        </p:nvGrpSpPr>
        <p:grpSpPr bwMode="auto">
          <a:xfrm>
            <a:off x="4408488" y="2354263"/>
            <a:ext cx="1477962" cy="301625"/>
            <a:chOff x="2777" y="1483"/>
            <a:chExt cx="931" cy="190"/>
          </a:xfrm>
        </p:grpSpPr>
        <p:sp>
          <p:nvSpPr>
            <p:cNvPr id="15420" name="Rectangle 147"/>
            <p:cNvSpPr>
              <a:spLocks noChangeArrowheads="1"/>
            </p:cNvSpPr>
            <p:nvPr/>
          </p:nvSpPr>
          <p:spPr bwMode="auto">
            <a:xfrm>
              <a:off x="2790" y="1500"/>
              <a:ext cx="840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21" name="Rectangle 148"/>
            <p:cNvSpPr>
              <a:spLocks noChangeArrowheads="1"/>
            </p:cNvSpPr>
            <p:nvPr/>
          </p:nvSpPr>
          <p:spPr bwMode="auto">
            <a:xfrm>
              <a:off x="3151" y="1483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422" name="Rectangle 149"/>
            <p:cNvSpPr>
              <a:spLocks noChangeArrowheads="1"/>
            </p:cNvSpPr>
            <p:nvPr/>
          </p:nvSpPr>
          <p:spPr bwMode="auto">
            <a:xfrm>
              <a:off x="2965" y="1483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n</a:t>
              </a:r>
            </a:p>
          </p:txBody>
        </p:sp>
        <p:sp>
          <p:nvSpPr>
            <p:cNvPr id="15423" name="Rectangle 150"/>
            <p:cNvSpPr>
              <a:spLocks noChangeArrowheads="1"/>
            </p:cNvSpPr>
            <p:nvPr/>
          </p:nvSpPr>
          <p:spPr bwMode="auto">
            <a:xfrm>
              <a:off x="2777" y="1483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l</a:t>
              </a:r>
            </a:p>
          </p:txBody>
        </p:sp>
        <p:sp>
          <p:nvSpPr>
            <p:cNvPr id="15424" name="Rectangle 151"/>
            <p:cNvSpPr>
              <a:spLocks noChangeArrowheads="1"/>
            </p:cNvSpPr>
            <p:nvPr/>
          </p:nvSpPr>
          <p:spPr bwMode="auto">
            <a:xfrm>
              <a:off x="3281" y="1484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425" name="Line 152"/>
            <p:cNvSpPr>
              <a:spLocks noChangeShapeType="1"/>
            </p:cNvSpPr>
            <p:nvPr/>
          </p:nvSpPr>
          <p:spPr bwMode="auto">
            <a:xfrm>
              <a:off x="2955" y="1500"/>
              <a:ext cx="1" cy="1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6" name="Line 153"/>
            <p:cNvSpPr>
              <a:spLocks noChangeShapeType="1"/>
            </p:cNvSpPr>
            <p:nvPr/>
          </p:nvSpPr>
          <p:spPr bwMode="auto">
            <a:xfrm>
              <a:off x="3135" y="1506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7" name="Line 154"/>
            <p:cNvSpPr>
              <a:spLocks noChangeShapeType="1"/>
            </p:cNvSpPr>
            <p:nvPr/>
          </p:nvSpPr>
          <p:spPr bwMode="auto">
            <a:xfrm>
              <a:off x="3327" y="1503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08" name="Group 155"/>
          <p:cNvGrpSpPr>
            <a:grpSpLocks/>
          </p:cNvGrpSpPr>
          <p:nvPr/>
        </p:nvGrpSpPr>
        <p:grpSpPr bwMode="auto">
          <a:xfrm>
            <a:off x="7250113" y="2382838"/>
            <a:ext cx="1477962" cy="301625"/>
            <a:chOff x="4567" y="1501"/>
            <a:chExt cx="931" cy="190"/>
          </a:xfrm>
        </p:grpSpPr>
        <p:sp>
          <p:nvSpPr>
            <p:cNvPr id="15412" name="Rectangle 156"/>
            <p:cNvSpPr>
              <a:spLocks noChangeArrowheads="1"/>
            </p:cNvSpPr>
            <p:nvPr/>
          </p:nvSpPr>
          <p:spPr bwMode="auto">
            <a:xfrm>
              <a:off x="4580" y="1518"/>
              <a:ext cx="840" cy="16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413" name="Rectangle 157"/>
            <p:cNvSpPr>
              <a:spLocks noChangeArrowheads="1"/>
            </p:cNvSpPr>
            <p:nvPr/>
          </p:nvSpPr>
          <p:spPr bwMode="auto">
            <a:xfrm>
              <a:off x="4941" y="1501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t</a:t>
              </a:r>
            </a:p>
          </p:txBody>
        </p:sp>
        <p:sp>
          <p:nvSpPr>
            <p:cNvPr id="15414" name="Rectangle 158"/>
            <p:cNvSpPr>
              <a:spLocks noChangeArrowheads="1"/>
            </p:cNvSpPr>
            <p:nvPr/>
          </p:nvSpPr>
          <p:spPr bwMode="auto">
            <a:xfrm>
              <a:off x="4755" y="1501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n</a:t>
              </a:r>
            </a:p>
          </p:txBody>
        </p:sp>
        <p:sp>
          <p:nvSpPr>
            <p:cNvPr id="15415" name="Rectangle 159"/>
            <p:cNvSpPr>
              <a:spLocks noChangeArrowheads="1"/>
            </p:cNvSpPr>
            <p:nvPr/>
          </p:nvSpPr>
          <p:spPr bwMode="auto">
            <a:xfrm>
              <a:off x="4567" y="1501"/>
              <a:ext cx="187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H</a:t>
              </a:r>
              <a:r>
                <a:rPr lang="en-GB" altLang="it-IT" sz="1800" baseline="-25000">
                  <a:solidFill>
                    <a:srgbClr val="000000"/>
                  </a:solidFill>
                  <a:latin typeface="Comic Sans MS" pitchFamily="64" charset="0"/>
                </a:rPr>
                <a:t>l</a:t>
              </a:r>
            </a:p>
          </p:txBody>
        </p:sp>
        <p:sp>
          <p:nvSpPr>
            <p:cNvPr id="15416" name="Rectangle 160"/>
            <p:cNvSpPr>
              <a:spLocks noChangeArrowheads="1"/>
            </p:cNvSpPr>
            <p:nvPr/>
          </p:nvSpPr>
          <p:spPr bwMode="auto">
            <a:xfrm>
              <a:off x="5071" y="1502"/>
              <a:ext cx="428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000000"/>
                  </a:solidFill>
                  <a:latin typeface="Comic Sans MS" pitchFamily="64" charset="0"/>
                </a:rPr>
                <a:t>M</a:t>
              </a:r>
            </a:p>
          </p:txBody>
        </p:sp>
        <p:sp>
          <p:nvSpPr>
            <p:cNvPr id="15417" name="Line 161"/>
            <p:cNvSpPr>
              <a:spLocks noChangeShapeType="1"/>
            </p:cNvSpPr>
            <p:nvPr/>
          </p:nvSpPr>
          <p:spPr bwMode="auto">
            <a:xfrm>
              <a:off x="4745" y="1518"/>
              <a:ext cx="1" cy="1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8" name="Line 162"/>
            <p:cNvSpPr>
              <a:spLocks noChangeShapeType="1"/>
            </p:cNvSpPr>
            <p:nvPr/>
          </p:nvSpPr>
          <p:spPr bwMode="auto">
            <a:xfrm>
              <a:off x="4925" y="1524"/>
              <a:ext cx="1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9" name="Line 163"/>
            <p:cNvSpPr>
              <a:spLocks noChangeShapeType="1"/>
            </p:cNvSpPr>
            <p:nvPr/>
          </p:nvSpPr>
          <p:spPr bwMode="auto">
            <a:xfrm>
              <a:off x="5117" y="1521"/>
              <a:ext cx="1" cy="15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409" name="Text Box 164"/>
          <p:cNvSpPr txBox="1">
            <a:spLocks noChangeArrowheads="1"/>
          </p:cNvSpPr>
          <p:nvPr/>
        </p:nvSpPr>
        <p:spPr bwMode="auto">
          <a:xfrm>
            <a:off x="7923213" y="5411788"/>
            <a:ext cx="8763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 b="1">
                <a:solidFill>
                  <a:srgbClr val="000000"/>
                </a:solidFill>
                <a:latin typeface="Comic Sans MS" pitchFamily="64" charset="0"/>
              </a:rPr>
              <a:t>router</a:t>
            </a:r>
          </a:p>
        </p:txBody>
      </p:sp>
      <p:sp>
        <p:nvSpPr>
          <p:cNvPr id="15410" name="Text Box 165"/>
          <p:cNvSpPr txBox="1">
            <a:spLocks noChangeArrowheads="1"/>
          </p:cNvSpPr>
          <p:nvPr/>
        </p:nvSpPr>
        <p:spPr bwMode="auto">
          <a:xfrm>
            <a:off x="7710488" y="3116263"/>
            <a:ext cx="1231900" cy="623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800" b="1">
                <a:solidFill>
                  <a:srgbClr val="000000"/>
                </a:solidFill>
                <a:latin typeface="Comic Sans MS" pitchFamily="64" charset="0"/>
              </a:rPr>
              <a:t>switch</a:t>
            </a:r>
          </a:p>
          <a:p>
            <a:pPr algn="ctr" eaLnBrk="1" hangingPunct="1"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200" b="1">
                <a:solidFill>
                  <a:srgbClr val="000000"/>
                </a:solidFill>
                <a:latin typeface="Comic Sans MS" pitchFamily="64" charset="0"/>
              </a:rPr>
              <a:t>(commutatore)</a:t>
            </a:r>
          </a:p>
        </p:txBody>
      </p:sp>
      <p:sp>
        <p:nvSpPr>
          <p:cNvPr id="15411" name="Rectangle 166"/>
          <p:cNvSpPr>
            <a:spLocks noGrp="1" noChangeArrowheads="1"/>
          </p:cNvSpPr>
          <p:nvPr>
            <p:ph type="title"/>
          </p:nvPr>
        </p:nvSpPr>
        <p:spPr>
          <a:xfrm>
            <a:off x="4995863" y="58738"/>
            <a:ext cx="3805237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800" smtClean="0"/>
              <a:t>Incapsulamento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D4EF77F8-F726-4459-A013-318B6D03BDEF}" type="slidenum">
              <a:rPr lang="en-GB" altLang="it-IT"/>
              <a:pPr/>
              <a:t>65</a:t>
            </a:fld>
            <a:endParaRPr lang="en-GB" altLang="it-IT"/>
          </a:p>
        </p:txBody>
      </p:sp>
      <p:sp>
        <p:nvSpPr>
          <p:cNvPr id="68611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4000" u="sng">
                <a:solidFill>
                  <a:srgbClr val="3333CC"/>
                </a:solidFill>
                <a:latin typeface="Comic Sans MS" pitchFamily="64" charset="0"/>
              </a:rPr>
              <a:t>Capitolo 1: roadmap</a:t>
            </a:r>
          </a:p>
        </p:txBody>
      </p:sp>
      <p:sp>
        <p:nvSpPr>
          <p:cNvPr id="68612" name="Rectangle 3"/>
          <p:cNvSpPr>
            <a:spLocks noChangeArrowheads="1"/>
          </p:cNvSpPr>
          <p:nvPr/>
        </p:nvSpPr>
        <p:spPr bwMode="auto">
          <a:xfrm>
            <a:off x="533400" y="1600200"/>
            <a:ext cx="8207375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chemeClr val="accent2"/>
                </a:solidFill>
                <a:latin typeface="Comic Sans MS" pitchFamily="64" charset="0"/>
              </a:rPr>
              <a:t>1.1</a:t>
            </a:r>
            <a:r>
              <a:rPr lang="en-GB" altLang="it-IT">
                <a:solidFill>
                  <a:srgbClr val="FF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Cos’è Internet?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1.2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Ai confini della rete</a:t>
            </a:r>
          </a:p>
          <a:p>
            <a:pPr marL="1143000" lvl="2" indent="-228600">
              <a:spcBef>
                <a:spcPts val="500"/>
              </a:spcBef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z="2000">
                <a:solidFill>
                  <a:schemeClr val="tx1"/>
                </a:solidFill>
                <a:latin typeface="Comic Sans MS" pitchFamily="64" charset="0"/>
              </a:rPr>
              <a:t> sistemi terminali, reti di accesso, collegamenti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1.3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Il nucleo della rete</a:t>
            </a:r>
          </a:p>
          <a:p>
            <a:pPr marL="1143000" lvl="2" indent="-228600">
              <a:spcBef>
                <a:spcPts val="500"/>
              </a:spcBef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z="2000">
                <a:solidFill>
                  <a:schemeClr val="tx1"/>
                </a:solidFill>
                <a:latin typeface="Comic Sans MS" pitchFamily="64" charset="0"/>
              </a:rPr>
              <a:t>commutazione di circuito e di pacchetto, struttura della rete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1.4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Ritardi, perdite e throughput nelle reti a commutazione di pacchetto</a:t>
            </a:r>
            <a:endParaRPr lang="en-GB" altLang="it-IT">
              <a:solidFill>
                <a:srgbClr val="FF3300"/>
              </a:solidFill>
              <a:latin typeface="Comic Sans MS" pitchFamily="64" charset="0"/>
            </a:endParaRP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1.5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Livelli di protocollo e loro modelli di servizio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1.6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rgbClr val="FF3300"/>
                </a:solidFill>
                <a:latin typeface="Comic Sans MS" pitchFamily="64" charset="0"/>
              </a:rPr>
              <a:t>Reti sotto attacco: la sicurezza</a:t>
            </a:r>
            <a:endParaRPr lang="en-GB" altLang="it-IT">
              <a:solidFill>
                <a:srgbClr val="000000"/>
              </a:solidFill>
              <a:latin typeface="Comic Sans MS" pitchFamily="64" charset="0"/>
            </a:endParaRP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1.7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Storia del computer networking e di Internet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A91A22D0-E663-44A4-91CF-0725FCB9759B}" type="slidenum">
              <a:rPr lang="en-GB" altLang="it-IT"/>
              <a:pPr/>
              <a:t>66</a:t>
            </a:fld>
            <a:endParaRPr lang="en-GB" altLang="it-IT"/>
          </a:p>
        </p:txBody>
      </p:sp>
      <p:sp>
        <p:nvSpPr>
          <p:cNvPr id="69635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4000" u="sng">
                <a:solidFill>
                  <a:srgbClr val="3333CC"/>
                </a:solidFill>
                <a:latin typeface="Comic Sans MS" pitchFamily="64" charset="0"/>
              </a:rPr>
              <a:t>Sicurezza di rete</a:t>
            </a:r>
          </a:p>
        </p:txBody>
      </p:sp>
      <p:sp>
        <p:nvSpPr>
          <p:cNvPr id="69636" name="Rectangle 3"/>
          <p:cNvSpPr>
            <a:spLocks noChangeArrowheads="1"/>
          </p:cNvSpPr>
          <p:nvPr/>
        </p:nvSpPr>
        <p:spPr bwMode="auto">
          <a:xfrm>
            <a:off x="533400" y="1365250"/>
            <a:ext cx="7772400" cy="535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FF3300"/>
                </a:solidFill>
                <a:latin typeface="Comic Sans MS" pitchFamily="64" charset="0"/>
              </a:rPr>
              <a:t>Il campo della sicurezza di rete si occupa di: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malintenzionati che attaccano le reti di calcolatori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come difendere le reti dagli attacchi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come progettare architetture immuni da attacchi</a:t>
            </a:r>
            <a:endParaRPr lang="en-GB" altLang="it-IT">
              <a:solidFill>
                <a:srgbClr val="000000"/>
              </a:solidFill>
              <a:latin typeface="Comic Sans MS" pitchFamily="64" charset="0"/>
            </a:endParaRPr>
          </a:p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FF3300"/>
                </a:solidFill>
                <a:latin typeface="Comic Sans MS" pitchFamily="64" charset="0"/>
              </a:rPr>
              <a:t>Internet non fu inizialmente progettato per la sicurezza</a:t>
            </a:r>
            <a:r>
              <a:rPr lang="en-GB" altLang="it-IT" sz="2800">
                <a:solidFill>
                  <a:srgbClr val="FF3300"/>
                </a:solidFill>
                <a:latin typeface="Comic Sans MS" pitchFamily="64" charset="0"/>
              </a:rPr>
              <a:t> 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 i="1">
                <a:solidFill>
                  <a:srgbClr val="000000"/>
                </a:solidFill>
                <a:latin typeface="Comic Sans MS" pitchFamily="64" charset="0"/>
              </a:rPr>
              <a:t>Visione originaria:</a:t>
            </a: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 “un gruppo di utenti che si fidavano l’uno dell’altro collegati a una rete trasparente” </a:t>
            </a:r>
            <a:r>
              <a:rPr lang="en-GB" altLang="it-IT" sz="2200">
                <a:solidFill>
                  <a:srgbClr val="000000"/>
                </a:solidFill>
                <a:latin typeface="Wingdings" pitchFamily="64" charset="2"/>
              </a:rPr>
              <a:t>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I progettisti del protocollo Internet stanno recuperando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200">
                <a:solidFill>
                  <a:srgbClr val="000000"/>
                </a:solidFill>
                <a:latin typeface="Comic Sans MS" pitchFamily="64" charset="0"/>
              </a:rPr>
              <a:t>Un occhio alla sicurezza in tutti i livelli</a:t>
            </a:r>
            <a:endParaRPr lang="en-GB" altLang="it-IT">
              <a:solidFill>
                <a:srgbClr val="000000"/>
              </a:solidFill>
              <a:latin typeface="Comic Sans MS" pitchFamily="64" charset="0"/>
            </a:endParaRPr>
          </a:p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it-IT" sz="2800">
              <a:solidFill>
                <a:srgbClr val="000000"/>
              </a:solidFill>
              <a:latin typeface="Comic Sans MS" pitchFamily="6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A7C60628-DDF9-43E3-99A1-0102FB5D2E98}" type="slidenum">
              <a:rPr lang="en-GB" altLang="it-IT"/>
              <a:pPr/>
              <a:t>67</a:t>
            </a:fld>
            <a:endParaRPr lang="en-GB" altLang="it-IT"/>
          </a:p>
        </p:txBody>
      </p:sp>
      <p:sp>
        <p:nvSpPr>
          <p:cNvPr id="70659" name="Rectangle 2"/>
          <p:cNvSpPr>
            <a:spLocks noChangeArrowheads="1"/>
          </p:cNvSpPr>
          <p:nvPr/>
        </p:nvSpPr>
        <p:spPr bwMode="auto">
          <a:xfrm>
            <a:off x="533400" y="152400"/>
            <a:ext cx="8001000" cy="1190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3400" u="sng">
                <a:solidFill>
                  <a:srgbClr val="3333CC"/>
                </a:solidFill>
                <a:latin typeface="Comic Sans MS" pitchFamily="64" charset="0"/>
              </a:rPr>
              <a:t>I malintenzionati installano malware negli host attraverso Internet</a:t>
            </a:r>
            <a:endParaRPr lang="en-GB" altLang="it-IT" sz="3600" u="sng">
              <a:solidFill>
                <a:srgbClr val="3333CC"/>
              </a:solidFill>
              <a:latin typeface="Comic Sans MS" pitchFamily="64" charset="0"/>
            </a:endParaRPr>
          </a:p>
        </p:txBody>
      </p:sp>
      <p:sp>
        <p:nvSpPr>
          <p:cNvPr id="70660" name="Rectangle 3"/>
          <p:cNvSpPr>
            <a:spLocks noChangeArrowheads="1"/>
          </p:cNvSpPr>
          <p:nvPr/>
        </p:nvSpPr>
        <p:spPr bwMode="auto">
          <a:xfrm>
            <a:off x="574675" y="1489075"/>
            <a:ext cx="7710488" cy="4772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Il malware può raggiungere gli host attraverso </a:t>
            </a: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virus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, </a:t>
            </a: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worm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, o </a:t>
            </a: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cavalli di Troia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.</a:t>
            </a:r>
            <a:br>
              <a:rPr lang="en-GB" altLang="it-IT">
                <a:solidFill>
                  <a:srgbClr val="000000"/>
                </a:solidFill>
                <a:latin typeface="Comic Sans MS" pitchFamily="64" charset="0"/>
              </a:rPr>
            </a:br>
            <a:endParaRPr lang="en-GB" altLang="it-IT" sz="1600">
              <a:solidFill>
                <a:srgbClr val="000000"/>
              </a:solidFill>
              <a:latin typeface="Comic Sans MS" pitchFamily="64" charset="0"/>
            </a:endParaRP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Malware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di spionaggio 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può registrare quanto viene digitato, i siti visitati e informazioni di upload.</a:t>
            </a:r>
            <a:br>
              <a:rPr lang="en-GB" altLang="it-IT">
                <a:solidFill>
                  <a:srgbClr val="000000"/>
                </a:solidFill>
                <a:latin typeface="Comic Sans MS" pitchFamily="64" charset="0"/>
              </a:rPr>
            </a:br>
            <a:endParaRPr lang="en-GB" altLang="it-IT" sz="1600">
              <a:solidFill>
                <a:srgbClr val="000000"/>
              </a:solidFill>
              <a:latin typeface="Comic Sans MS" pitchFamily="64" charset="0"/>
            </a:endParaRP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Gli host infettati possono essere “arruolati” in </a:t>
            </a: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botnet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, e usati per lo spamming e per gli attacchi di DDoS.</a:t>
            </a:r>
            <a:br>
              <a:rPr lang="en-GB" altLang="it-IT">
                <a:solidFill>
                  <a:srgbClr val="000000"/>
                </a:solidFill>
                <a:latin typeface="Comic Sans MS" pitchFamily="64" charset="0"/>
              </a:rPr>
            </a:br>
            <a:endParaRPr lang="en-GB" altLang="it-IT" sz="1600">
              <a:solidFill>
                <a:srgbClr val="000000"/>
              </a:solidFill>
              <a:latin typeface="Comic Sans MS" pitchFamily="64" charset="0"/>
            </a:endParaRP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Il malware è spesso </a:t>
            </a: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auto-replicante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: da un host infettato può passare ad altri host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FE755441-7C6F-4AEA-A21C-CC600ADF942C}" type="slidenum">
              <a:rPr lang="en-GB" altLang="it-IT"/>
              <a:pPr/>
              <a:t>68</a:t>
            </a:fld>
            <a:endParaRPr lang="en-GB" altLang="it-IT"/>
          </a:p>
        </p:txBody>
      </p:sp>
      <p:sp>
        <p:nvSpPr>
          <p:cNvPr id="71683" name="Rectangle 2"/>
          <p:cNvSpPr>
            <a:spLocks noChangeArrowheads="1"/>
          </p:cNvSpPr>
          <p:nvPr/>
        </p:nvSpPr>
        <p:spPr bwMode="auto">
          <a:xfrm>
            <a:off x="533400" y="204788"/>
            <a:ext cx="7772400" cy="1190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3400" u="sng">
                <a:solidFill>
                  <a:srgbClr val="3333CC"/>
                </a:solidFill>
                <a:latin typeface="Comic Sans MS" pitchFamily="64" charset="0"/>
              </a:rPr>
              <a:t>I malintenzionati installano malware negli host attraverso Internet</a:t>
            </a:r>
          </a:p>
        </p:txBody>
      </p:sp>
      <p:sp>
        <p:nvSpPr>
          <p:cNvPr id="71684" name="Rectangle 3"/>
          <p:cNvSpPr>
            <a:spLocks noChangeArrowheads="1"/>
          </p:cNvSpPr>
          <p:nvPr/>
        </p:nvSpPr>
        <p:spPr bwMode="auto">
          <a:xfrm>
            <a:off x="574675" y="1489075"/>
            <a:ext cx="3863975" cy="4813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FF3300"/>
                </a:solidFill>
                <a:latin typeface="Comic Sans MS" pitchFamily="64" charset="0"/>
              </a:rPr>
              <a:t>Cavalli di Troia</a:t>
            </a:r>
          </a:p>
          <a:p>
            <a:pPr marL="741363" lvl="1" indent="-284163">
              <a:spcBef>
                <a:spcPts val="5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Parte nascosta di un software utile</a:t>
            </a:r>
          </a:p>
          <a:p>
            <a:pPr marL="741363" lvl="1" indent="-284163">
              <a:spcBef>
                <a:spcPts val="5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Oggi si trova spesso su alcune pagine web (Active-X, plugin)...</a:t>
            </a:r>
            <a:endParaRPr lang="en-GB" altLang="it-IT" sz="2000">
              <a:solidFill>
                <a:srgbClr val="000000"/>
              </a:solidFill>
              <a:latin typeface="Comic Sans MS" pitchFamily="64" charset="0"/>
            </a:endParaRP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FF3300"/>
                </a:solidFill>
                <a:latin typeface="Comic Sans MS" pitchFamily="64" charset="0"/>
              </a:rPr>
              <a:t>Virus</a:t>
            </a:r>
          </a:p>
          <a:p>
            <a:pPr marL="741363" lvl="1" indent="-284163">
              <a:spcBef>
                <a:spcPts val="5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L’infezione proviene da un oggetto ricevuto (attachment di e-mail), e mandato in esecuzione</a:t>
            </a:r>
          </a:p>
          <a:p>
            <a:pPr marL="741363" lvl="1" indent="-284163">
              <a:spcBef>
                <a:spcPts val="5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Auto-replicante: si propaga da solo ad altri host e utenti</a:t>
            </a:r>
            <a:endParaRPr lang="en-GB" altLang="it-IT" sz="2000">
              <a:solidFill>
                <a:srgbClr val="000000"/>
              </a:solidFill>
              <a:latin typeface="Comic Sans MS" pitchFamily="64" charset="0"/>
            </a:endParaRPr>
          </a:p>
        </p:txBody>
      </p:sp>
      <p:sp>
        <p:nvSpPr>
          <p:cNvPr id="71685" name="Rectangle 4"/>
          <p:cNvSpPr>
            <a:spLocks noChangeArrowheads="1"/>
          </p:cNvSpPr>
          <p:nvPr/>
        </p:nvSpPr>
        <p:spPr bwMode="auto">
          <a:xfrm>
            <a:off x="4419600" y="1516063"/>
            <a:ext cx="4452938" cy="406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altLang="it-IT">
                <a:solidFill>
                  <a:srgbClr val="FF3300"/>
                </a:solidFill>
                <a:latin typeface="Comic Sans MS" pitchFamily="64" charset="0"/>
              </a:rPr>
              <a:t>Worm:</a:t>
            </a:r>
          </a:p>
          <a:p>
            <a:pPr marL="741363" lvl="1" indent="-284163">
              <a:spcBef>
                <a:spcPts val="5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L’infezione proviene da un oggetto passivamente ricevuto che si auto-esegue</a:t>
            </a:r>
          </a:p>
          <a:p>
            <a:pPr marL="741363" lvl="1" indent="-284163">
              <a:spcBef>
                <a:spcPts val="5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altLang="it-IT" sz="1800">
                <a:solidFill>
                  <a:srgbClr val="000000"/>
                </a:solidFill>
                <a:latin typeface="Comic Sans MS" pitchFamily="64" charset="0"/>
              </a:rPr>
              <a:t>Auto-replicante: si propaga da solo ad altri host e utenti</a:t>
            </a:r>
            <a:endParaRPr lang="en-GB" altLang="it-IT" sz="1800">
              <a:solidFill>
                <a:srgbClr val="000000"/>
              </a:solidFill>
            </a:endParaRPr>
          </a:p>
        </p:txBody>
      </p:sp>
      <p:pic>
        <p:nvPicPr>
          <p:cNvPr id="7168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7125" y="3787775"/>
            <a:ext cx="3502025" cy="287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687" name="Text Box 6"/>
          <p:cNvSpPr txBox="1">
            <a:spLocks noChangeArrowheads="1"/>
          </p:cNvSpPr>
          <p:nvPr/>
        </p:nvSpPr>
        <p:spPr bwMode="auto">
          <a:xfrm>
            <a:off x="4552950" y="3722688"/>
            <a:ext cx="4322763" cy="52705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Worm Sapphire : scans/sec aggregati </a:t>
            </a:r>
          </a:p>
          <a:p>
            <a:pPr algn="ctr"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400">
                <a:solidFill>
                  <a:srgbClr val="000000"/>
                </a:solidFill>
                <a:latin typeface="Arial" charset="0"/>
              </a:rPr>
              <a:t>nei primi 5 minuti di diffusione (CAIDA, UWisc data)</a:t>
            </a:r>
            <a:r>
              <a:rPr lang="ar-SA" altLang="it-IT" sz="1400">
                <a:solidFill>
                  <a:srgbClr val="000000"/>
                </a:solidFill>
                <a:latin typeface="Arial" charset="0"/>
                <a:cs typeface="Arial" charset="0"/>
              </a:rPr>
              <a:t>‏</a:t>
            </a:r>
            <a:endParaRPr lang="en-GB" altLang="it-IT" sz="14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A09FF44A-D90E-40CE-A85F-F83A3FF143A2}" type="slidenum">
              <a:rPr lang="en-GB" altLang="it-IT"/>
              <a:pPr/>
              <a:t>69</a:t>
            </a:fld>
            <a:endParaRPr lang="en-GB" altLang="it-IT"/>
          </a:p>
        </p:txBody>
      </p:sp>
      <p:sp>
        <p:nvSpPr>
          <p:cNvPr id="16400" name="Rectangle 2"/>
          <p:cNvSpPr>
            <a:spLocks noChangeArrowheads="1"/>
          </p:cNvSpPr>
          <p:nvPr/>
        </p:nvSpPr>
        <p:spPr bwMode="auto">
          <a:xfrm>
            <a:off x="533400" y="204788"/>
            <a:ext cx="7772400" cy="1190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3400" u="sng">
                <a:solidFill>
                  <a:srgbClr val="3333CC"/>
                </a:solidFill>
                <a:latin typeface="Comic Sans MS" pitchFamily="64" charset="0"/>
              </a:rPr>
              <a:t>I malintenzionati attaccano server</a:t>
            </a:r>
            <a:br>
              <a:rPr lang="en-GB" altLang="it-IT" sz="3400" u="sng">
                <a:solidFill>
                  <a:srgbClr val="3333CC"/>
                </a:solidFill>
                <a:latin typeface="Comic Sans MS" pitchFamily="64" charset="0"/>
              </a:rPr>
            </a:br>
            <a:r>
              <a:rPr lang="en-GB" altLang="it-IT" sz="3400" u="sng">
                <a:solidFill>
                  <a:srgbClr val="3333CC"/>
                </a:solidFill>
                <a:latin typeface="Comic Sans MS" pitchFamily="64" charset="0"/>
              </a:rPr>
              <a:t>e infrastrutture di rete</a:t>
            </a:r>
          </a:p>
        </p:txBody>
      </p:sp>
      <p:sp>
        <p:nvSpPr>
          <p:cNvPr id="16401" name="Rectangle 3"/>
          <p:cNvSpPr>
            <a:spLocks noChangeArrowheads="1"/>
          </p:cNvSpPr>
          <p:nvPr/>
        </p:nvSpPr>
        <p:spPr bwMode="auto">
          <a:xfrm>
            <a:off x="422275" y="1584325"/>
            <a:ext cx="8132763" cy="1171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lnSpc>
                <a:spcPct val="90000"/>
              </a:lnSpc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Negazione di servizio (DoS): gli attaccanti fanno sì che le risorse (server, ampiezza di banda) non siano più disponibili al traffico legittimo sovraccaricandole di traffico artefatto</a:t>
            </a:r>
          </a:p>
        </p:txBody>
      </p:sp>
      <p:sp>
        <p:nvSpPr>
          <p:cNvPr id="16402" name="Rectangle 4"/>
          <p:cNvSpPr>
            <a:spLocks noChangeArrowheads="1"/>
          </p:cNvSpPr>
          <p:nvPr/>
        </p:nvSpPr>
        <p:spPr bwMode="auto">
          <a:xfrm>
            <a:off x="287338" y="3429000"/>
            <a:ext cx="41148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457200" indent="-457200">
              <a:spcBef>
                <a:spcPts val="600"/>
              </a:spcBef>
              <a:buClr>
                <a:srgbClr val="3333CC"/>
              </a:buClr>
              <a:buSzPct val="85000"/>
              <a:buFont typeface="Times New Roman" pitchFamily="64" charset="0"/>
              <a:buAutoNum type="arabicPeriod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Selezione dell’obiettivo</a:t>
            </a:r>
          </a:p>
        </p:txBody>
      </p:sp>
      <p:sp>
        <p:nvSpPr>
          <p:cNvPr id="16403" name="Rectangle 5"/>
          <p:cNvSpPr>
            <a:spLocks noChangeArrowheads="1"/>
          </p:cNvSpPr>
          <p:nvPr/>
        </p:nvSpPr>
        <p:spPr bwMode="auto">
          <a:xfrm>
            <a:off x="247650" y="3970338"/>
            <a:ext cx="3795713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457200" indent="-457200">
              <a:spcBef>
                <a:spcPts val="600"/>
              </a:spcBef>
              <a:buClr>
                <a:srgbClr val="3333CC"/>
              </a:buClr>
              <a:buSzPct val="85000"/>
              <a:buFont typeface="Times New Roman" pitchFamily="64" charset="0"/>
              <a:buAutoNum type="arabicPeriod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Irruzione negli host attraverso la rete</a:t>
            </a:r>
          </a:p>
          <a:p>
            <a:pPr marL="457200" indent="-457200">
              <a:spcBef>
                <a:spcPts val="600"/>
              </a:spcBef>
              <a:buClr>
                <a:srgbClr val="3333CC"/>
              </a:buClr>
              <a:buSzPct val="8500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altLang="it-IT">
              <a:solidFill>
                <a:srgbClr val="000000"/>
              </a:solidFill>
              <a:latin typeface="Comic Sans MS" pitchFamily="64" charset="0"/>
            </a:endParaRPr>
          </a:p>
        </p:txBody>
      </p:sp>
      <p:sp>
        <p:nvSpPr>
          <p:cNvPr id="16404" name="Rectangle 6"/>
          <p:cNvSpPr>
            <a:spLocks noChangeArrowheads="1"/>
          </p:cNvSpPr>
          <p:nvPr/>
        </p:nvSpPr>
        <p:spPr bwMode="auto">
          <a:xfrm>
            <a:off x="261938" y="5105400"/>
            <a:ext cx="411480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457200" indent="-457200">
              <a:spcBef>
                <a:spcPts val="600"/>
              </a:spcBef>
              <a:buClr>
                <a:srgbClr val="3333CC"/>
              </a:buClr>
              <a:buSzPct val="85000"/>
              <a:buFont typeface="Times New Roman" pitchFamily="64" charset="0"/>
              <a:buAutoNum type="arabicPeriod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Invio di pacchetti verso un obiettivo da parte degli host compromessi</a:t>
            </a:r>
          </a:p>
        </p:txBody>
      </p:sp>
      <p:grpSp>
        <p:nvGrpSpPr>
          <p:cNvPr id="16405" name="Group 7"/>
          <p:cNvGrpSpPr>
            <a:grpSpLocks/>
          </p:cNvGrpSpPr>
          <p:nvPr/>
        </p:nvGrpSpPr>
        <p:grpSpPr bwMode="auto">
          <a:xfrm>
            <a:off x="4495800" y="2971800"/>
            <a:ext cx="3641725" cy="3559175"/>
            <a:chOff x="2847" y="1887"/>
            <a:chExt cx="2294" cy="2242"/>
          </a:xfrm>
        </p:grpSpPr>
        <p:grpSp>
          <p:nvGrpSpPr>
            <p:cNvPr id="16406" name="Group 8"/>
            <p:cNvGrpSpPr>
              <a:grpSpLocks/>
            </p:cNvGrpSpPr>
            <p:nvPr/>
          </p:nvGrpSpPr>
          <p:grpSpPr bwMode="auto">
            <a:xfrm>
              <a:off x="4056" y="2493"/>
              <a:ext cx="232" cy="529"/>
              <a:chOff x="4056" y="2493"/>
              <a:chExt cx="232" cy="529"/>
            </a:xfrm>
          </p:grpSpPr>
          <p:sp>
            <p:nvSpPr>
              <p:cNvPr id="16429" name="AutoShape 9"/>
              <p:cNvSpPr>
                <a:spLocks noChangeArrowheads="1"/>
              </p:cNvSpPr>
              <p:nvPr/>
            </p:nvSpPr>
            <p:spPr bwMode="auto">
              <a:xfrm>
                <a:off x="4056" y="2899"/>
                <a:ext cx="233" cy="123"/>
              </a:xfrm>
              <a:prstGeom prst="parallelogram">
                <a:avLst>
                  <a:gd name="adj" fmla="val 72975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430" name="Rectangle 10"/>
              <p:cNvSpPr>
                <a:spLocks noChangeArrowheads="1"/>
              </p:cNvSpPr>
              <p:nvPr/>
            </p:nvSpPr>
            <p:spPr bwMode="auto">
              <a:xfrm>
                <a:off x="4174" y="2497"/>
                <a:ext cx="107" cy="40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431" name="Rectangle 11"/>
              <p:cNvSpPr>
                <a:spLocks noChangeArrowheads="1"/>
              </p:cNvSpPr>
              <p:nvPr/>
            </p:nvSpPr>
            <p:spPr bwMode="auto">
              <a:xfrm>
                <a:off x="4057" y="2612"/>
                <a:ext cx="148" cy="407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432" name="AutoShape 12"/>
              <p:cNvSpPr>
                <a:spLocks noChangeArrowheads="1"/>
              </p:cNvSpPr>
              <p:nvPr/>
            </p:nvSpPr>
            <p:spPr bwMode="auto">
              <a:xfrm>
                <a:off x="4056" y="2493"/>
                <a:ext cx="233" cy="123"/>
              </a:xfrm>
              <a:prstGeom prst="parallelogram">
                <a:avLst>
                  <a:gd name="adj" fmla="val 72975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433" name="Line 13"/>
              <p:cNvSpPr>
                <a:spLocks noChangeShapeType="1"/>
              </p:cNvSpPr>
              <p:nvPr/>
            </p:nvSpPr>
            <p:spPr bwMode="auto">
              <a:xfrm>
                <a:off x="4289" y="2502"/>
                <a:ext cx="1" cy="39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4" name="Line 14"/>
              <p:cNvSpPr>
                <a:spLocks noChangeShapeType="1"/>
              </p:cNvSpPr>
              <p:nvPr/>
            </p:nvSpPr>
            <p:spPr bwMode="auto">
              <a:xfrm flipH="1">
                <a:off x="4205" y="2899"/>
                <a:ext cx="85" cy="12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5" name="Rectangle 15"/>
              <p:cNvSpPr>
                <a:spLocks noChangeArrowheads="1"/>
              </p:cNvSpPr>
              <p:nvPr/>
            </p:nvSpPr>
            <p:spPr bwMode="auto">
              <a:xfrm>
                <a:off x="4077" y="2666"/>
                <a:ext cx="96" cy="234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436" name="Rectangle 16"/>
              <p:cNvSpPr>
                <a:spLocks noChangeArrowheads="1"/>
              </p:cNvSpPr>
              <p:nvPr/>
            </p:nvSpPr>
            <p:spPr bwMode="auto">
              <a:xfrm>
                <a:off x="4090" y="2737"/>
                <a:ext cx="74" cy="8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aphicFrame>
          <p:nvGraphicFramePr>
            <p:cNvPr id="16386" name="Object 17"/>
            <p:cNvGraphicFramePr>
              <a:graphicFrameLocks noChangeAspect="1"/>
            </p:cNvGraphicFramePr>
            <p:nvPr/>
          </p:nvGraphicFramePr>
          <p:xfrm>
            <a:off x="4540" y="1887"/>
            <a:ext cx="344" cy="334"/>
          </p:xfrm>
          <a:graphic>
            <a:graphicData uri="http://schemas.openxmlformats.org/presentationml/2006/ole">
              <p:oleObj spid="_x0000_s16386" r:id="rId4" imgW="1305000" imgH="1085760" progId="">
                <p:embed/>
              </p:oleObj>
            </a:graphicData>
          </a:graphic>
        </p:graphicFrame>
        <p:sp>
          <p:nvSpPr>
            <p:cNvPr id="16407" name="Text Box 18"/>
            <p:cNvSpPr txBox="1">
              <a:spLocks noChangeArrowheads="1"/>
            </p:cNvSpPr>
            <p:nvPr/>
          </p:nvSpPr>
          <p:spPr bwMode="auto">
            <a:xfrm>
              <a:off x="3923" y="3045"/>
              <a:ext cx="783" cy="2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 typeface="Comic Sans MS" pitchFamily="6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2000">
                  <a:solidFill>
                    <a:srgbClr val="000000"/>
                  </a:solidFill>
                  <a:latin typeface="Comic Sans MS" pitchFamily="64" charset="0"/>
                </a:rPr>
                <a:t>obiettivo</a:t>
              </a:r>
            </a:p>
          </p:txBody>
        </p:sp>
        <p:graphicFrame>
          <p:nvGraphicFramePr>
            <p:cNvPr id="16387" name="Object 19"/>
            <p:cNvGraphicFramePr>
              <a:graphicFrameLocks noChangeAspect="1"/>
            </p:cNvGraphicFramePr>
            <p:nvPr/>
          </p:nvGraphicFramePr>
          <p:xfrm>
            <a:off x="3921" y="1971"/>
            <a:ext cx="344" cy="334"/>
          </p:xfrm>
          <a:graphic>
            <a:graphicData uri="http://schemas.openxmlformats.org/presentationml/2006/ole">
              <p:oleObj spid="_x0000_s16387" r:id="rId5" imgW="1305000" imgH="1085760" progId="">
                <p:embed/>
              </p:oleObj>
            </a:graphicData>
          </a:graphic>
        </p:graphicFrame>
        <p:graphicFrame>
          <p:nvGraphicFramePr>
            <p:cNvPr id="16388" name="Object 20"/>
            <p:cNvGraphicFramePr>
              <a:graphicFrameLocks noChangeAspect="1"/>
            </p:cNvGraphicFramePr>
            <p:nvPr/>
          </p:nvGraphicFramePr>
          <p:xfrm>
            <a:off x="3301" y="1989"/>
            <a:ext cx="344" cy="334"/>
          </p:xfrm>
          <a:graphic>
            <a:graphicData uri="http://schemas.openxmlformats.org/presentationml/2006/ole">
              <p:oleObj spid="_x0000_s16388" r:id="rId6" imgW="1305000" imgH="1085760" progId="">
                <p:embed/>
              </p:oleObj>
            </a:graphicData>
          </a:graphic>
        </p:graphicFrame>
        <p:graphicFrame>
          <p:nvGraphicFramePr>
            <p:cNvPr id="16389" name="Object 21"/>
            <p:cNvGraphicFramePr>
              <a:graphicFrameLocks noChangeAspect="1"/>
            </p:cNvGraphicFramePr>
            <p:nvPr/>
          </p:nvGraphicFramePr>
          <p:xfrm>
            <a:off x="3580" y="2407"/>
            <a:ext cx="344" cy="334"/>
          </p:xfrm>
          <a:graphic>
            <a:graphicData uri="http://schemas.openxmlformats.org/presentationml/2006/ole">
              <p:oleObj spid="_x0000_s16389" r:id="rId7" imgW="1305000" imgH="1085760" progId="">
                <p:embed/>
              </p:oleObj>
            </a:graphicData>
          </a:graphic>
        </p:graphicFrame>
        <p:graphicFrame>
          <p:nvGraphicFramePr>
            <p:cNvPr id="16390" name="Object 22"/>
            <p:cNvGraphicFramePr>
              <a:graphicFrameLocks noChangeAspect="1"/>
            </p:cNvGraphicFramePr>
            <p:nvPr/>
          </p:nvGraphicFramePr>
          <p:xfrm>
            <a:off x="4706" y="2408"/>
            <a:ext cx="344" cy="334"/>
          </p:xfrm>
          <a:graphic>
            <a:graphicData uri="http://schemas.openxmlformats.org/presentationml/2006/ole">
              <p:oleObj spid="_x0000_s16390" r:id="rId8" imgW="1305000" imgH="1085760" progId="">
                <p:embed/>
              </p:oleObj>
            </a:graphicData>
          </a:graphic>
        </p:graphicFrame>
        <p:graphicFrame>
          <p:nvGraphicFramePr>
            <p:cNvPr id="16391" name="Object 23"/>
            <p:cNvGraphicFramePr>
              <a:graphicFrameLocks noChangeAspect="1"/>
            </p:cNvGraphicFramePr>
            <p:nvPr/>
          </p:nvGraphicFramePr>
          <p:xfrm>
            <a:off x="4760" y="3367"/>
            <a:ext cx="344" cy="334"/>
          </p:xfrm>
          <a:graphic>
            <a:graphicData uri="http://schemas.openxmlformats.org/presentationml/2006/ole">
              <p:oleObj spid="_x0000_s16391" r:id="rId9" imgW="1305000" imgH="1085760" progId="">
                <p:embed/>
              </p:oleObj>
            </a:graphicData>
          </a:graphic>
        </p:graphicFrame>
        <p:graphicFrame>
          <p:nvGraphicFramePr>
            <p:cNvPr id="16392" name="Object 24"/>
            <p:cNvGraphicFramePr>
              <a:graphicFrameLocks noChangeAspect="1"/>
            </p:cNvGraphicFramePr>
            <p:nvPr/>
          </p:nvGraphicFramePr>
          <p:xfrm>
            <a:off x="2847" y="2434"/>
            <a:ext cx="344" cy="334"/>
          </p:xfrm>
          <a:graphic>
            <a:graphicData uri="http://schemas.openxmlformats.org/presentationml/2006/ole">
              <p:oleObj spid="_x0000_s16392" r:id="rId10" imgW="1305000" imgH="1085760" progId="">
                <p:embed/>
              </p:oleObj>
            </a:graphicData>
          </a:graphic>
        </p:graphicFrame>
        <p:graphicFrame>
          <p:nvGraphicFramePr>
            <p:cNvPr id="16393" name="Object 25"/>
            <p:cNvGraphicFramePr>
              <a:graphicFrameLocks noChangeAspect="1"/>
            </p:cNvGraphicFramePr>
            <p:nvPr/>
          </p:nvGraphicFramePr>
          <p:xfrm>
            <a:off x="3257" y="2896"/>
            <a:ext cx="344" cy="334"/>
          </p:xfrm>
          <a:graphic>
            <a:graphicData uri="http://schemas.openxmlformats.org/presentationml/2006/ole">
              <p:oleObj spid="_x0000_s16393" r:id="rId11" imgW="1305000" imgH="1085760" progId="">
                <p:embed/>
              </p:oleObj>
            </a:graphicData>
          </a:graphic>
        </p:graphicFrame>
        <p:graphicFrame>
          <p:nvGraphicFramePr>
            <p:cNvPr id="16394" name="Object 26"/>
            <p:cNvGraphicFramePr>
              <a:graphicFrameLocks noChangeAspect="1"/>
            </p:cNvGraphicFramePr>
            <p:nvPr/>
          </p:nvGraphicFramePr>
          <p:xfrm>
            <a:off x="3572" y="3289"/>
            <a:ext cx="344" cy="334"/>
          </p:xfrm>
          <a:graphic>
            <a:graphicData uri="http://schemas.openxmlformats.org/presentationml/2006/ole">
              <p:oleObj spid="_x0000_s16394" r:id="rId12" imgW="1305000" imgH="1085760" progId="">
                <p:embed/>
              </p:oleObj>
            </a:graphicData>
          </a:graphic>
        </p:graphicFrame>
        <p:graphicFrame>
          <p:nvGraphicFramePr>
            <p:cNvPr id="16395" name="Object 27"/>
            <p:cNvGraphicFramePr>
              <a:graphicFrameLocks noChangeAspect="1"/>
            </p:cNvGraphicFramePr>
            <p:nvPr/>
          </p:nvGraphicFramePr>
          <p:xfrm>
            <a:off x="4740" y="2844"/>
            <a:ext cx="344" cy="334"/>
          </p:xfrm>
          <a:graphic>
            <a:graphicData uri="http://schemas.openxmlformats.org/presentationml/2006/ole">
              <p:oleObj spid="_x0000_s16395" r:id="rId13" imgW="1305000" imgH="1085760" progId="">
                <p:embed/>
              </p:oleObj>
            </a:graphicData>
          </a:graphic>
        </p:graphicFrame>
        <p:graphicFrame>
          <p:nvGraphicFramePr>
            <p:cNvPr id="16396" name="Object 28"/>
            <p:cNvGraphicFramePr>
              <a:graphicFrameLocks noChangeAspect="1"/>
            </p:cNvGraphicFramePr>
            <p:nvPr/>
          </p:nvGraphicFramePr>
          <p:xfrm>
            <a:off x="4140" y="3534"/>
            <a:ext cx="344" cy="334"/>
          </p:xfrm>
          <a:graphic>
            <a:graphicData uri="http://schemas.openxmlformats.org/presentationml/2006/ole">
              <p:oleObj spid="_x0000_s16396" r:id="rId14" imgW="1305000" imgH="1085760" progId="">
                <p:embed/>
              </p:oleObj>
            </a:graphicData>
          </a:graphic>
        </p:graphicFrame>
        <p:graphicFrame>
          <p:nvGraphicFramePr>
            <p:cNvPr id="16397" name="Object 29"/>
            <p:cNvGraphicFramePr>
              <a:graphicFrameLocks noChangeAspect="1"/>
            </p:cNvGraphicFramePr>
            <p:nvPr/>
          </p:nvGraphicFramePr>
          <p:xfrm>
            <a:off x="3746" y="3795"/>
            <a:ext cx="344" cy="334"/>
          </p:xfrm>
          <a:graphic>
            <a:graphicData uri="http://schemas.openxmlformats.org/presentationml/2006/ole">
              <p:oleObj spid="_x0000_s16397" r:id="rId15" imgW="1305000" imgH="1085760" progId="">
                <p:embed/>
              </p:oleObj>
            </a:graphicData>
          </a:graphic>
        </p:graphicFrame>
        <p:graphicFrame>
          <p:nvGraphicFramePr>
            <p:cNvPr id="16398" name="Object 30"/>
            <p:cNvGraphicFramePr>
              <a:graphicFrameLocks noChangeAspect="1"/>
            </p:cNvGraphicFramePr>
            <p:nvPr/>
          </p:nvGraphicFramePr>
          <p:xfrm>
            <a:off x="2978" y="3464"/>
            <a:ext cx="344" cy="334"/>
          </p:xfrm>
          <a:graphic>
            <a:graphicData uri="http://schemas.openxmlformats.org/presentationml/2006/ole">
              <p:oleObj spid="_x0000_s16398" r:id="rId16" imgW="1305000" imgH="1085760" progId="">
                <p:embed/>
              </p:oleObj>
            </a:graphicData>
          </a:graphic>
        </p:graphicFrame>
        <p:pic>
          <p:nvPicPr>
            <p:cNvPr id="16408" name="Picture 31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967" y="2006"/>
              <a:ext cx="29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6409" name="Picture 32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321" y="2006"/>
              <a:ext cx="29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6410" name="Picture 33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920" y="2460"/>
              <a:ext cx="29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6411" name="Picture 34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270" y="2887"/>
              <a:ext cx="29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6412" name="Picture 35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620" y="3314"/>
              <a:ext cx="29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6413" name="Picture 36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787" y="3776"/>
              <a:ext cx="29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6414" name="Picture 37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844" y="3392"/>
              <a:ext cx="29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6415" name="Picture 38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758" y="2423"/>
              <a:ext cx="29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6416" name="Picture 39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014" y="3479"/>
              <a:ext cx="29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6417" name="Picture 40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552" y="1908"/>
              <a:ext cx="29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6418" name="Line 41"/>
            <p:cNvSpPr>
              <a:spLocks noChangeShapeType="1"/>
            </p:cNvSpPr>
            <p:nvPr/>
          </p:nvSpPr>
          <p:spPr bwMode="auto">
            <a:xfrm flipV="1">
              <a:off x="3597" y="2824"/>
              <a:ext cx="436" cy="168"/>
            </a:xfrm>
            <a:prstGeom prst="line">
              <a:avLst/>
            </a:prstGeom>
            <a:noFill/>
            <a:ln w="57240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9" name="Line 42"/>
            <p:cNvSpPr>
              <a:spLocks noChangeShapeType="1"/>
            </p:cNvSpPr>
            <p:nvPr/>
          </p:nvSpPr>
          <p:spPr bwMode="auto">
            <a:xfrm flipV="1">
              <a:off x="3850" y="3033"/>
              <a:ext cx="226" cy="326"/>
            </a:xfrm>
            <a:prstGeom prst="line">
              <a:avLst/>
            </a:prstGeom>
            <a:noFill/>
            <a:ln w="57240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0" name="Line 43"/>
            <p:cNvSpPr>
              <a:spLocks noChangeShapeType="1"/>
            </p:cNvSpPr>
            <p:nvPr/>
          </p:nvSpPr>
          <p:spPr bwMode="auto">
            <a:xfrm flipH="1" flipV="1">
              <a:off x="4293" y="2980"/>
              <a:ext cx="597" cy="458"/>
            </a:xfrm>
            <a:prstGeom prst="line">
              <a:avLst/>
            </a:prstGeom>
            <a:noFill/>
            <a:ln w="57240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1" name="Line 44"/>
            <p:cNvSpPr>
              <a:spLocks noChangeShapeType="1"/>
            </p:cNvSpPr>
            <p:nvPr/>
          </p:nvSpPr>
          <p:spPr bwMode="auto">
            <a:xfrm>
              <a:off x="4172" y="2119"/>
              <a:ext cx="16" cy="460"/>
            </a:xfrm>
            <a:prstGeom prst="line">
              <a:avLst/>
            </a:prstGeom>
            <a:noFill/>
            <a:ln w="57240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2" name="Line 45"/>
            <p:cNvSpPr>
              <a:spLocks noChangeShapeType="1"/>
            </p:cNvSpPr>
            <p:nvPr/>
          </p:nvSpPr>
          <p:spPr bwMode="auto">
            <a:xfrm flipH="1">
              <a:off x="4265" y="2575"/>
              <a:ext cx="475" cy="181"/>
            </a:xfrm>
            <a:prstGeom prst="line">
              <a:avLst/>
            </a:prstGeom>
            <a:noFill/>
            <a:ln w="57240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3" name="Line 46"/>
            <p:cNvSpPr>
              <a:spLocks noChangeShapeType="1"/>
            </p:cNvSpPr>
            <p:nvPr/>
          </p:nvSpPr>
          <p:spPr bwMode="auto">
            <a:xfrm>
              <a:off x="3175" y="2647"/>
              <a:ext cx="879" cy="111"/>
            </a:xfrm>
            <a:prstGeom prst="line">
              <a:avLst/>
            </a:prstGeom>
            <a:noFill/>
            <a:ln w="57240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4" name="Line 47"/>
            <p:cNvSpPr>
              <a:spLocks noChangeShapeType="1"/>
            </p:cNvSpPr>
            <p:nvPr/>
          </p:nvSpPr>
          <p:spPr bwMode="auto">
            <a:xfrm flipV="1">
              <a:off x="3236" y="2925"/>
              <a:ext cx="800" cy="651"/>
            </a:xfrm>
            <a:prstGeom prst="line">
              <a:avLst/>
            </a:prstGeom>
            <a:noFill/>
            <a:ln w="57240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5" name="Line 48"/>
            <p:cNvSpPr>
              <a:spLocks noChangeShapeType="1"/>
            </p:cNvSpPr>
            <p:nvPr/>
          </p:nvSpPr>
          <p:spPr bwMode="auto">
            <a:xfrm flipH="1">
              <a:off x="4288" y="2187"/>
              <a:ext cx="354" cy="398"/>
            </a:xfrm>
            <a:prstGeom prst="line">
              <a:avLst/>
            </a:prstGeom>
            <a:noFill/>
            <a:ln w="57240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6" name="Line 49"/>
            <p:cNvSpPr>
              <a:spLocks noChangeShapeType="1"/>
            </p:cNvSpPr>
            <p:nvPr/>
          </p:nvSpPr>
          <p:spPr bwMode="auto">
            <a:xfrm flipV="1">
              <a:off x="3931" y="3145"/>
              <a:ext cx="198" cy="660"/>
            </a:xfrm>
            <a:prstGeom prst="line">
              <a:avLst/>
            </a:prstGeom>
            <a:noFill/>
            <a:ln w="57240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7" name="Line 50"/>
            <p:cNvSpPr>
              <a:spLocks noChangeShapeType="1"/>
            </p:cNvSpPr>
            <p:nvPr/>
          </p:nvSpPr>
          <p:spPr bwMode="auto">
            <a:xfrm>
              <a:off x="3599" y="2302"/>
              <a:ext cx="416" cy="258"/>
            </a:xfrm>
            <a:prstGeom prst="line">
              <a:avLst/>
            </a:prstGeom>
            <a:noFill/>
            <a:ln w="57240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8" name="Line 51"/>
            <p:cNvSpPr>
              <a:spLocks noChangeShapeType="1"/>
            </p:cNvSpPr>
            <p:nvPr/>
          </p:nvSpPr>
          <p:spPr bwMode="auto">
            <a:xfrm flipH="1" flipV="1">
              <a:off x="4345" y="2851"/>
              <a:ext cx="421" cy="115"/>
            </a:xfrm>
            <a:prstGeom prst="line">
              <a:avLst/>
            </a:prstGeom>
            <a:noFill/>
            <a:ln w="5724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AF9EA842-76F9-4E8D-AF32-61793AAB152C}" type="slidenum">
              <a:rPr lang="en-GB" altLang="it-IT"/>
              <a:pPr/>
              <a:t>7</a:t>
            </a:fld>
            <a:endParaRPr lang="en-GB" altLang="it-IT"/>
          </a:p>
        </p:txBody>
      </p:sp>
      <p:sp>
        <p:nvSpPr>
          <p:cNvPr id="3080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200" smtClean="0"/>
              <a:t>Cos’è Internet</a:t>
            </a:r>
          </a:p>
        </p:txBody>
      </p:sp>
      <p:sp>
        <p:nvSpPr>
          <p:cNvPr id="308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41425"/>
            <a:ext cx="4267200" cy="3802063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Infrastruttura di comunicazione</a:t>
            </a:r>
            <a:r>
              <a:rPr lang="en-GB" altLang="it-IT" sz="2000" i="1" smtClean="0">
                <a:solidFill>
                  <a:srgbClr val="FF0000"/>
                </a:solidFill>
              </a:rPr>
              <a:t> </a:t>
            </a:r>
            <a:r>
              <a:rPr lang="en-GB" altLang="it-IT" sz="2000" smtClean="0"/>
              <a:t>per applicazioni distribuite: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Web, VoIP, e-mail, giochi, e-commerce, condivisione di file</a:t>
            </a:r>
          </a:p>
          <a:p>
            <a:pPr lvl="1"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000" smtClean="0"/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FF0000"/>
                </a:solidFill>
              </a:rPr>
              <a:t>Servizi forniti alle applicazioni: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servizio affidabile dalla sorgente alla destinazione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Servizio “best effort” (non affidabile) senza connessione</a:t>
            </a:r>
          </a:p>
          <a:p>
            <a:pPr lvl="1"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1800" smtClean="0"/>
          </a:p>
        </p:txBody>
      </p:sp>
      <p:grpSp>
        <p:nvGrpSpPr>
          <p:cNvPr id="3082" name="Group 224"/>
          <p:cNvGrpSpPr>
            <a:grpSpLocks/>
          </p:cNvGrpSpPr>
          <p:nvPr/>
        </p:nvGrpSpPr>
        <p:grpSpPr bwMode="auto">
          <a:xfrm>
            <a:off x="4989513" y="1639888"/>
            <a:ext cx="3468687" cy="4167187"/>
            <a:chOff x="3143" y="1033"/>
            <a:chExt cx="2185" cy="2625"/>
          </a:xfrm>
        </p:grpSpPr>
        <p:sp>
          <p:nvSpPr>
            <p:cNvPr id="3083" name="Freeform 225"/>
            <p:cNvSpPr>
              <a:spLocks noChangeArrowheads="1"/>
            </p:cNvSpPr>
            <p:nvPr/>
          </p:nvSpPr>
          <p:spPr bwMode="auto">
            <a:xfrm>
              <a:off x="4227" y="2178"/>
              <a:ext cx="828" cy="425"/>
            </a:xfrm>
            <a:custGeom>
              <a:avLst/>
              <a:gdLst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" name="Freeform 226"/>
            <p:cNvSpPr>
              <a:spLocks noChangeArrowheads="1"/>
            </p:cNvSpPr>
            <p:nvPr/>
          </p:nvSpPr>
          <p:spPr bwMode="auto">
            <a:xfrm>
              <a:off x="4239" y="1217"/>
              <a:ext cx="1090" cy="658"/>
            </a:xfrm>
            <a:custGeom>
              <a:avLst/>
              <a:gdLst>
                <a:gd name="T0" fmla="*/ 424 w 765"/>
                <a:gd name="T1" fmla="*/ 10 h 459"/>
                <a:gd name="T2" fmla="*/ 288 w 765"/>
                <a:gd name="T3" fmla="*/ 70 h 459"/>
                <a:gd name="T4" fmla="*/ 96 w 765"/>
                <a:gd name="T5" fmla="*/ 100 h 459"/>
                <a:gd name="T6" fmla="*/ 14 w 765"/>
                <a:gd name="T7" fmla="*/ 336 h 459"/>
                <a:gd name="T8" fmla="*/ 180 w 765"/>
                <a:gd name="T9" fmla="*/ 444 h 459"/>
                <a:gd name="T10" fmla="*/ 346 w 765"/>
                <a:gd name="T11" fmla="*/ 426 h 459"/>
                <a:gd name="T12" fmla="*/ 584 w 765"/>
                <a:gd name="T13" fmla="*/ 444 h 459"/>
                <a:gd name="T14" fmla="*/ 698 w 765"/>
                <a:gd name="T15" fmla="*/ 434 h 459"/>
                <a:gd name="T16" fmla="*/ 752 w 765"/>
                <a:gd name="T17" fmla="*/ 372 h 459"/>
                <a:gd name="T18" fmla="*/ 750 w 765"/>
                <a:gd name="T19" fmla="*/ 158 h 459"/>
                <a:gd name="T20" fmla="*/ 662 w 765"/>
                <a:gd name="T21" fmla="*/ 34 h 459"/>
                <a:gd name="T22" fmla="*/ 424 w 765"/>
                <a:gd name="T23" fmla="*/ 10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CCFF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" name="Freeform 227"/>
            <p:cNvSpPr>
              <a:spLocks noChangeArrowheads="1"/>
            </p:cNvSpPr>
            <p:nvPr/>
          </p:nvSpPr>
          <p:spPr bwMode="auto">
            <a:xfrm>
              <a:off x="3143" y="1033"/>
              <a:ext cx="1036" cy="675"/>
            </a:xfrm>
            <a:custGeom>
              <a:avLst/>
              <a:gdLst>
                <a:gd name="T0" fmla="*/ 648 w 1036"/>
                <a:gd name="T1" fmla="*/ 11 h 675"/>
                <a:gd name="T2" fmla="*/ 390 w 1036"/>
                <a:gd name="T3" fmla="*/ 53 h 675"/>
                <a:gd name="T4" fmla="*/ 206 w 1036"/>
                <a:gd name="T5" fmla="*/ 129 h 675"/>
                <a:gd name="T6" fmla="*/ 152 w 1036"/>
                <a:gd name="T7" fmla="*/ 229 h 675"/>
                <a:gd name="T8" fmla="*/ 22 w 1036"/>
                <a:gd name="T9" fmla="*/ 297 h 675"/>
                <a:gd name="T10" fmla="*/ 18 w 1036"/>
                <a:gd name="T11" fmla="*/ 459 h 675"/>
                <a:gd name="T12" fmla="*/ 132 w 1036"/>
                <a:gd name="T13" fmla="*/ 489 h 675"/>
                <a:gd name="T14" fmla="*/ 458 w 1036"/>
                <a:gd name="T15" fmla="*/ 489 h 675"/>
                <a:gd name="T16" fmla="*/ 598 w 1036"/>
                <a:gd name="T17" fmla="*/ 555 h 675"/>
                <a:gd name="T18" fmla="*/ 752 w 1036"/>
                <a:gd name="T19" fmla="*/ 657 h 675"/>
                <a:gd name="T20" fmla="*/ 870 w 1036"/>
                <a:gd name="T21" fmla="*/ 661 h 675"/>
                <a:gd name="T22" fmla="*/ 952 w 1036"/>
                <a:gd name="T23" fmla="*/ 603 h 675"/>
                <a:gd name="T24" fmla="*/ 992 w 1036"/>
                <a:gd name="T25" fmla="*/ 445 h 675"/>
                <a:gd name="T26" fmla="*/ 1018 w 1036"/>
                <a:gd name="T27" fmla="*/ 291 h 675"/>
                <a:gd name="T28" fmla="*/ 1022 w 1036"/>
                <a:gd name="T29" fmla="*/ 107 h 675"/>
                <a:gd name="T30" fmla="*/ 934 w 1036"/>
                <a:gd name="T31" fmla="*/ 17 h 675"/>
                <a:gd name="T32" fmla="*/ 776 w 1036"/>
                <a:gd name="T33" fmla="*/ 3 h 675"/>
                <a:gd name="T34" fmla="*/ 648 w 1036"/>
                <a:gd name="T35" fmla="*/ 11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86" name="Group 228"/>
            <p:cNvGrpSpPr>
              <a:grpSpLocks/>
            </p:cNvGrpSpPr>
            <p:nvPr/>
          </p:nvGrpSpPr>
          <p:grpSpPr bwMode="auto">
            <a:xfrm>
              <a:off x="3198" y="1874"/>
              <a:ext cx="918" cy="587"/>
              <a:chOff x="3198" y="1874"/>
              <a:chExt cx="918" cy="587"/>
            </a:xfrm>
          </p:grpSpPr>
          <p:sp>
            <p:nvSpPr>
              <p:cNvPr id="3393" name="Rectangle 229"/>
              <p:cNvSpPr>
                <a:spLocks noChangeArrowheads="1"/>
              </p:cNvSpPr>
              <p:nvPr/>
            </p:nvSpPr>
            <p:spPr bwMode="auto">
              <a:xfrm>
                <a:off x="3345" y="2040"/>
                <a:ext cx="622" cy="422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94" name="AutoShape 230"/>
              <p:cNvSpPr>
                <a:spLocks noChangeArrowheads="1"/>
              </p:cNvSpPr>
              <p:nvPr/>
            </p:nvSpPr>
            <p:spPr bwMode="auto">
              <a:xfrm>
                <a:off x="3198" y="1874"/>
                <a:ext cx="919" cy="200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3087" name="Group 231"/>
            <p:cNvGrpSpPr>
              <a:grpSpLocks/>
            </p:cNvGrpSpPr>
            <p:nvPr/>
          </p:nvGrpSpPr>
          <p:grpSpPr bwMode="auto">
            <a:xfrm>
              <a:off x="3637" y="1152"/>
              <a:ext cx="216" cy="336"/>
              <a:chOff x="3637" y="1152"/>
              <a:chExt cx="216" cy="336"/>
            </a:xfrm>
          </p:grpSpPr>
          <p:sp>
            <p:nvSpPr>
              <p:cNvPr id="3363" name="Line 232"/>
              <p:cNvSpPr>
                <a:spLocks noChangeShapeType="1"/>
              </p:cNvSpPr>
              <p:nvPr/>
            </p:nvSpPr>
            <p:spPr bwMode="auto">
              <a:xfrm flipH="1">
                <a:off x="3687" y="1273"/>
                <a:ext cx="60" cy="19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4" name="Line 233"/>
              <p:cNvSpPr>
                <a:spLocks noChangeShapeType="1"/>
              </p:cNvSpPr>
              <p:nvPr/>
            </p:nvSpPr>
            <p:spPr bwMode="auto">
              <a:xfrm>
                <a:off x="3746" y="1273"/>
                <a:ext cx="58" cy="19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5" name="Line 234"/>
              <p:cNvSpPr>
                <a:spLocks noChangeShapeType="1"/>
              </p:cNvSpPr>
              <p:nvPr/>
            </p:nvSpPr>
            <p:spPr bwMode="auto">
              <a:xfrm>
                <a:off x="3688" y="1468"/>
                <a:ext cx="58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6" name="Line 235"/>
              <p:cNvSpPr>
                <a:spLocks noChangeShapeType="1"/>
              </p:cNvSpPr>
              <p:nvPr/>
            </p:nvSpPr>
            <p:spPr bwMode="auto">
              <a:xfrm flipH="1">
                <a:off x="3744" y="1468"/>
                <a:ext cx="60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7" name="Line 236"/>
              <p:cNvSpPr>
                <a:spLocks noChangeShapeType="1"/>
              </p:cNvSpPr>
              <p:nvPr/>
            </p:nvSpPr>
            <p:spPr bwMode="auto">
              <a:xfrm>
                <a:off x="3746" y="1277"/>
                <a:ext cx="1" cy="21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8" name="Line 237"/>
              <p:cNvSpPr>
                <a:spLocks noChangeShapeType="1"/>
              </p:cNvSpPr>
              <p:nvPr/>
            </p:nvSpPr>
            <p:spPr bwMode="auto">
              <a:xfrm flipV="1">
                <a:off x="3688" y="1446"/>
                <a:ext cx="58" cy="2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" name="Line 238"/>
              <p:cNvSpPr>
                <a:spLocks noChangeShapeType="1"/>
              </p:cNvSpPr>
              <p:nvPr/>
            </p:nvSpPr>
            <p:spPr bwMode="auto">
              <a:xfrm flipH="1" flipV="1">
                <a:off x="3744" y="1446"/>
                <a:ext cx="60" cy="2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0" name="Line 239"/>
              <p:cNvSpPr>
                <a:spLocks noChangeShapeType="1"/>
              </p:cNvSpPr>
              <p:nvPr/>
            </p:nvSpPr>
            <p:spPr bwMode="auto">
              <a:xfrm>
                <a:off x="3712" y="1383"/>
                <a:ext cx="33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1" name="Line 240"/>
              <p:cNvSpPr>
                <a:spLocks noChangeShapeType="1"/>
              </p:cNvSpPr>
              <p:nvPr/>
            </p:nvSpPr>
            <p:spPr bwMode="auto">
              <a:xfrm flipV="1">
                <a:off x="3746" y="1382"/>
                <a:ext cx="35" cy="1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2" name="Line 241"/>
              <p:cNvSpPr>
                <a:spLocks noChangeShapeType="1"/>
              </p:cNvSpPr>
              <p:nvPr/>
            </p:nvSpPr>
            <p:spPr bwMode="auto">
              <a:xfrm>
                <a:off x="3701" y="1412"/>
                <a:ext cx="43" cy="2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3" name="Line 242"/>
              <p:cNvSpPr>
                <a:spLocks noChangeShapeType="1"/>
              </p:cNvSpPr>
              <p:nvPr/>
            </p:nvSpPr>
            <p:spPr bwMode="auto">
              <a:xfrm flipV="1">
                <a:off x="3746" y="1415"/>
                <a:ext cx="43" cy="2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4" name="Line 243"/>
              <p:cNvSpPr>
                <a:spLocks noChangeShapeType="1"/>
              </p:cNvSpPr>
              <p:nvPr/>
            </p:nvSpPr>
            <p:spPr bwMode="auto">
              <a:xfrm flipV="1">
                <a:off x="3746" y="1353"/>
                <a:ext cx="22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5" name="Line 244"/>
              <p:cNvSpPr>
                <a:spLocks noChangeShapeType="1"/>
              </p:cNvSpPr>
              <p:nvPr/>
            </p:nvSpPr>
            <p:spPr bwMode="auto">
              <a:xfrm flipV="1">
                <a:off x="3746" y="1312"/>
                <a:ext cx="14" cy="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6" name="Line 245"/>
              <p:cNvSpPr>
                <a:spLocks noChangeShapeType="1"/>
              </p:cNvSpPr>
              <p:nvPr/>
            </p:nvSpPr>
            <p:spPr bwMode="auto">
              <a:xfrm>
                <a:off x="3721" y="1351"/>
                <a:ext cx="27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7" name="Line 246"/>
              <p:cNvSpPr>
                <a:spLocks noChangeShapeType="1"/>
              </p:cNvSpPr>
              <p:nvPr/>
            </p:nvSpPr>
            <p:spPr bwMode="auto">
              <a:xfrm>
                <a:off x="3733" y="1312"/>
                <a:ext cx="15" cy="1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378" name="Group 247"/>
              <p:cNvGrpSpPr>
                <a:grpSpLocks/>
              </p:cNvGrpSpPr>
              <p:nvPr/>
            </p:nvGrpSpPr>
            <p:grpSpPr bwMode="auto">
              <a:xfrm>
                <a:off x="3756" y="1263"/>
                <a:ext cx="98" cy="24"/>
                <a:chOff x="3756" y="1263"/>
                <a:chExt cx="98" cy="24"/>
              </a:xfrm>
            </p:grpSpPr>
            <p:sp>
              <p:nvSpPr>
                <p:cNvPr id="3389" name="Line 248"/>
                <p:cNvSpPr>
                  <a:spLocks noChangeShapeType="1"/>
                </p:cNvSpPr>
                <p:nvPr/>
              </p:nvSpPr>
              <p:spPr bwMode="auto">
                <a:xfrm>
                  <a:off x="3756" y="1288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90" name="Line 249"/>
                <p:cNvSpPr>
                  <a:spLocks noChangeShapeType="1"/>
                </p:cNvSpPr>
                <p:nvPr/>
              </p:nvSpPr>
              <p:spPr bwMode="auto">
                <a:xfrm flipV="1">
                  <a:off x="3762" y="1261"/>
                  <a:ext cx="61" cy="12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91" name="Line 250"/>
                <p:cNvSpPr>
                  <a:spLocks noChangeShapeType="1"/>
                </p:cNvSpPr>
                <p:nvPr/>
              </p:nvSpPr>
              <p:spPr bwMode="auto">
                <a:xfrm flipH="1">
                  <a:off x="3792" y="1264"/>
                  <a:ext cx="31" cy="19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92" name="Line 251"/>
                <p:cNvSpPr>
                  <a:spLocks noChangeShapeType="1"/>
                </p:cNvSpPr>
                <p:nvPr/>
              </p:nvSpPr>
              <p:spPr bwMode="auto">
                <a:xfrm flipV="1">
                  <a:off x="3794" y="1273"/>
                  <a:ext cx="61" cy="12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79" name="Group 252"/>
              <p:cNvGrpSpPr>
                <a:grpSpLocks/>
              </p:cNvGrpSpPr>
              <p:nvPr/>
            </p:nvGrpSpPr>
            <p:grpSpPr bwMode="auto">
              <a:xfrm>
                <a:off x="3742" y="1152"/>
                <a:ext cx="14" cy="109"/>
                <a:chOff x="3742" y="1152"/>
                <a:chExt cx="14" cy="109"/>
              </a:xfrm>
            </p:grpSpPr>
            <p:sp>
              <p:nvSpPr>
                <p:cNvPr id="3385" name="Line 253"/>
                <p:cNvSpPr>
                  <a:spLocks noChangeShapeType="1"/>
                </p:cNvSpPr>
                <p:nvPr/>
              </p:nvSpPr>
              <p:spPr bwMode="auto">
                <a:xfrm>
                  <a:off x="3742" y="1152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6" name="Line 254"/>
                <p:cNvSpPr>
                  <a:spLocks noChangeShapeType="1"/>
                </p:cNvSpPr>
                <p:nvPr/>
              </p:nvSpPr>
              <p:spPr bwMode="auto">
                <a:xfrm flipH="1">
                  <a:off x="3755" y="1161"/>
                  <a:ext cx="3" cy="6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7" name="Line 255"/>
                <p:cNvSpPr>
                  <a:spLocks noChangeShapeType="1"/>
                </p:cNvSpPr>
                <p:nvPr/>
              </p:nvSpPr>
              <p:spPr bwMode="auto">
                <a:xfrm flipH="1" flipV="1">
                  <a:off x="3744" y="1195"/>
                  <a:ext cx="14" cy="34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8" name="Line 256"/>
                <p:cNvSpPr>
                  <a:spLocks noChangeShapeType="1"/>
                </p:cNvSpPr>
                <p:nvPr/>
              </p:nvSpPr>
              <p:spPr bwMode="auto">
                <a:xfrm flipH="1">
                  <a:off x="3742" y="1196"/>
                  <a:ext cx="3" cy="66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80" name="Group 257"/>
              <p:cNvGrpSpPr>
                <a:grpSpLocks/>
              </p:cNvGrpSpPr>
              <p:nvPr/>
            </p:nvGrpSpPr>
            <p:grpSpPr bwMode="auto">
              <a:xfrm>
                <a:off x="3637" y="1254"/>
                <a:ext cx="98" cy="24"/>
                <a:chOff x="3637" y="1254"/>
                <a:chExt cx="98" cy="24"/>
              </a:xfrm>
            </p:grpSpPr>
            <p:sp>
              <p:nvSpPr>
                <p:cNvPr id="3381" name="Line 258"/>
                <p:cNvSpPr>
                  <a:spLocks noChangeShapeType="1"/>
                </p:cNvSpPr>
                <p:nvPr/>
              </p:nvSpPr>
              <p:spPr bwMode="auto">
                <a:xfrm>
                  <a:off x="3736" y="1254"/>
                  <a:ext cx="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2" name="Line 259"/>
                <p:cNvSpPr>
                  <a:spLocks noChangeShapeType="1"/>
                </p:cNvSpPr>
                <p:nvPr/>
              </p:nvSpPr>
              <p:spPr bwMode="auto">
                <a:xfrm flipH="1">
                  <a:off x="3667" y="1270"/>
                  <a:ext cx="63" cy="10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3" name="Line 260"/>
                <p:cNvSpPr>
                  <a:spLocks noChangeShapeType="1"/>
                </p:cNvSpPr>
                <p:nvPr/>
              </p:nvSpPr>
              <p:spPr bwMode="auto">
                <a:xfrm flipV="1">
                  <a:off x="3670" y="1259"/>
                  <a:ext cx="29" cy="21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84" name="Line 261"/>
                <p:cNvSpPr>
                  <a:spLocks noChangeShapeType="1"/>
                </p:cNvSpPr>
                <p:nvPr/>
              </p:nvSpPr>
              <p:spPr bwMode="auto">
                <a:xfrm flipH="1">
                  <a:off x="3636" y="1259"/>
                  <a:ext cx="63" cy="10"/>
                </a:xfrm>
                <a:prstGeom prst="line">
                  <a:avLst/>
                </a:prstGeom>
                <a:noFill/>
                <a:ln w="316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88" name="Group 262"/>
            <p:cNvGrpSpPr>
              <a:grpSpLocks/>
            </p:cNvGrpSpPr>
            <p:nvPr/>
          </p:nvGrpSpPr>
          <p:grpSpPr bwMode="auto">
            <a:xfrm>
              <a:off x="3189" y="1364"/>
              <a:ext cx="435" cy="113"/>
              <a:chOff x="3189" y="1364"/>
              <a:chExt cx="435" cy="113"/>
            </a:xfrm>
          </p:grpSpPr>
          <p:pic>
            <p:nvPicPr>
              <p:cNvPr id="3360" name="Picture 26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99" y="1364"/>
                <a:ext cx="326" cy="11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361" name="Line 264"/>
              <p:cNvSpPr>
                <a:spLocks noChangeShapeType="1"/>
              </p:cNvSpPr>
              <p:nvPr/>
            </p:nvSpPr>
            <p:spPr bwMode="auto">
              <a:xfrm flipH="1">
                <a:off x="3209" y="1399"/>
                <a:ext cx="6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2" name="Line 265"/>
              <p:cNvSpPr>
                <a:spLocks noChangeShapeType="1"/>
              </p:cNvSpPr>
              <p:nvPr/>
            </p:nvSpPr>
            <p:spPr bwMode="auto">
              <a:xfrm flipH="1">
                <a:off x="3188" y="1380"/>
                <a:ext cx="98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3089" name="Picture 26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5" y="1183"/>
              <a:ext cx="232" cy="1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pSp>
          <p:nvGrpSpPr>
            <p:cNvPr id="3090" name="Group 267"/>
            <p:cNvGrpSpPr>
              <a:grpSpLocks/>
            </p:cNvGrpSpPr>
            <p:nvPr/>
          </p:nvGrpSpPr>
          <p:grpSpPr bwMode="auto">
            <a:xfrm>
              <a:off x="3846" y="1069"/>
              <a:ext cx="255" cy="268"/>
              <a:chOff x="3846" y="1069"/>
              <a:chExt cx="255" cy="268"/>
            </a:xfrm>
          </p:grpSpPr>
          <p:pic>
            <p:nvPicPr>
              <p:cNvPr id="3358" name="Picture 26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46" y="1069"/>
                <a:ext cx="238" cy="2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3359" name="Picture 269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884" y="1140"/>
                <a:ext cx="218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3091" name="Group 270"/>
            <p:cNvGrpSpPr>
              <a:grpSpLocks/>
            </p:cNvGrpSpPr>
            <p:nvPr/>
          </p:nvGrpSpPr>
          <p:grpSpPr bwMode="auto">
            <a:xfrm>
              <a:off x="4304" y="2253"/>
              <a:ext cx="227" cy="107"/>
              <a:chOff x="4304" y="2253"/>
              <a:chExt cx="227" cy="107"/>
            </a:xfrm>
          </p:grpSpPr>
          <p:sp>
            <p:nvSpPr>
              <p:cNvPr id="3345" name="Oval 271"/>
              <p:cNvSpPr>
                <a:spLocks noChangeArrowheads="1"/>
              </p:cNvSpPr>
              <p:nvPr/>
            </p:nvSpPr>
            <p:spPr bwMode="auto">
              <a:xfrm>
                <a:off x="4306" y="230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46" name="Line 272"/>
              <p:cNvSpPr>
                <a:spLocks noChangeShapeType="1"/>
              </p:cNvSpPr>
              <p:nvPr/>
            </p:nvSpPr>
            <p:spPr bwMode="auto">
              <a:xfrm>
                <a:off x="4306" y="229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7" name="Line 273"/>
              <p:cNvSpPr>
                <a:spLocks noChangeShapeType="1"/>
              </p:cNvSpPr>
              <p:nvPr/>
            </p:nvSpPr>
            <p:spPr bwMode="auto">
              <a:xfrm>
                <a:off x="4532" y="229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8" name="Rectangle 274"/>
              <p:cNvSpPr>
                <a:spLocks noChangeArrowheads="1"/>
              </p:cNvSpPr>
              <p:nvPr/>
            </p:nvSpPr>
            <p:spPr bwMode="auto">
              <a:xfrm>
                <a:off x="4306" y="229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49" name="Oval 275"/>
              <p:cNvSpPr>
                <a:spLocks noChangeArrowheads="1"/>
              </p:cNvSpPr>
              <p:nvPr/>
            </p:nvSpPr>
            <p:spPr bwMode="auto">
              <a:xfrm>
                <a:off x="4304" y="225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350" name="Group 276"/>
              <p:cNvGrpSpPr>
                <a:grpSpLocks/>
              </p:cNvGrpSpPr>
              <p:nvPr/>
            </p:nvGrpSpPr>
            <p:grpSpPr bwMode="auto">
              <a:xfrm>
                <a:off x="4358" y="2268"/>
                <a:ext cx="111" cy="40"/>
                <a:chOff x="4358" y="2268"/>
                <a:chExt cx="111" cy="40"/>
              </a:xfrm>
            </p:grpSpPr>
            <p:sp>
              <p:nvSpPr>
                <p:cNvPr id="3355" name="Line 277"/>
                <p:cNvSpPr>
                  <a:spLocks noChangeShapeType="1"/>
                </p:cNvSpPr>
                <p:nvPr/>
              </p:nvSpPr>
              <p:spPr bwMode="auto">
                <a:xfrm flipV="1">
                  <a:off x="4358" y="226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56" name="Line 278"/>
                <p:cNvSpPr>
                  <a:spLocks noChangeShapeType="1"/>
                </p:cNvSpPr>
                <p:nvPr/>
              </p:nvSpPr>
              <p:spPr bwMode="auto">
                <a:xfrm>
                  <a:off x="4435" y="230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57" name="Line 279"/>
                <p:cNvSpPr>
                  <a:spLocks noChangeShapeType="1"/>
                </p:cNvSpPr>
                <p:nvPr/>
              </p:nvSpPr>
              <p:spPr bwMode="auto">
                <a:xfrm>
                  <a:off x="4395" y="226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51" name="Group 280"/>
              <p:cNvGrpSpPr>
                <a:grpSpLocks/>
              </p:cNvGrpSpPr>
              <p:nvPr/>
            </p:nvGrpSpPr>
            <p:grpSpPr bwMode="auto">
              <a:xfrm>
                <a:off x="4358" y="2267"/>
                <a:ext cx="111" cy="40"/>
                <a:chOff x="4358" y="2267"/>
                <a:chExt cx="111" cy="40"/>
              </a:xfrm>
            </p:grpSpPr>
            <p:sp>
              <p:nvSpPr>
                <p:cNvPr id="3352" name="Line 281"/>
                <p:cNvSpPr>
                  <a:spLocks noChangeShapeType="1"/>
                </p:cNvSpPr>
                <p:nvPr/>
              </p:nvSpPr>
              <p:spPr bwMode="auto">
                <a:xfrm>
                  <a:off x="4358" y="230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53" name="Line 282"/>
                <p:cNvSpPr>
                  <a:spLocks noChangeShapeType="1"/>
                </p:cNvSpPr>
                <p:nvPr/>
              </p:nvSpPr>
              <p:spPr bwMode="auto">
                <a:xfrm>
                  <a:off x="4435" y="226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54" name="Line 283"/>
                <p:cNvSpPr>
                  <a:spLocks noChangeShapeType="1"/>
                </p:cNvSpPr>
                <p:nvPr/>
              </p:nvSpPr>
              <p:spPr bwMode="auto">
                <a:xfrm flipV="1">
                  <a:off x="4395" y="2266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92" name="Group 284"/>
            <p:cNvGrpSpPr>
              <a:grpSpLocks/>
            </p:cNvGrpSpPr>
            <p:nvPr/>
          </p:nvGrpSpPr>
          <p:grpSpPr bwMode="auto">
            <a:xfrm>
              <a:off x="4528" y="2429"/>
              <a:ext cx="227" cy="107"/>
              <a:chOff x="4528" y="2429"/>
              <a:chExt cx="227" cy="107"/>
            </a:xfrm>
          </p:grpSpPr>
          <p:sp>
            <p:nvSpPr>
              <p:cNvPr id="3332" name="Oval 285"/>
              <p:cNvSpPr>
                <a:spLocks noChangeArrowheads="1"/>
              </p:cNvSpPr>
              <p:nvPr/>
            </p:nvSpPr>
            <p:spPr bwMode="auto">
              <a:xfrm>
                <a:off x="4530" y="2477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33" name="Line 286"/>
              <p:cNvSpPr>
                <a:spLocks noChangeShapeType="1"/>
              </p:cNvSpPr>
              <p:nvPr/>
            </p:nvSpPr>
            <p:spPr bwMode="auto">
              <a:xfrm>
                <a:off x="4530" y="2472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4" name="Line 287"/>
              <p:cNvSpPr>
                <a:spLocks noChangeShapeType="1"/>
              </p:cNvSpPr>
              <p:nvPr/>
            </p:nvSpPr>
            <p:spPr bwMode="auto">
              <a:xfrm>
                <a:off x="4756" y="2472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5" name="Rectangle 288"/>
              <p:cNvSpPr>
                <a:spLocks noChangeArrowheads="1"/>
              </p:cNvSpPr>
              <p:nvPr/>
            </p:nvSpPr>
            <p:spPr bwMode="auto">
              <a:xfrm>
                <a:off x="4530" y="2472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36" name="Oval 289"/>
              <p:cNvSpPr>
                <a:spLocks noChangeArrowheads="1"/>
              </p:cNvSpPr>
              <p:nvPr/>
            </p:nvSpPr>
            <p:spPr bwMode="auto">
              <a:xfrm>
                <a:off x="4528" y="2429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337" name="Group 290"/>
              <p:cNvGrpSpPr>
                <a:grpSpLocks/>
              </p:cNvGrpSpPr>
              <p:nvPr/>
            </p:nvGrpSpPr>
            <p:grpSpPr bwMode="auto">
              <a:xfrm>
                <a:off x="4582" y="2444"/>
                <a:ext cx="111" cy="40"/>
                <a:chOff x="4582" y="2444"/>
                <a:chExt cx="111" cy="40"/>
              </a:xfrm>
            </p:grpSpPr>
            <p:sp>
              <p:nvSpPr>
                <p:cNvPr id="3342" name="Line 291"/>
                <p:cNvSpPr>
                  <a:spLocks noChangeShapeType="1"/>
                </p:cNvSpPr>
                <p:nvPr/>
              </p:nvSpPr>
              <p:spPr bwMode="auto">
                <a:xfrm flipV="1">
                  <a:off x="4582" y="2443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43" name="Line 292"/>
                <p:cNvSpPr>
                  <a:spLocks noChangeShapeType="1"/>
                </p:cNvSpPr>
                <p:nvPr/>
              </p:nvSpPr>
              <p:spPr bwMode="auto">
                <a:xfrm>
                  <a:off x="4659" y="2485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44" name="Line 293"/>
                <p:cNvSpPr>
                  <a:spLocks noChangeShapeType="1"/>
                </p:cNvSpPr>
                <p:nvPr/>
              </p:nvSpPr>
              <p:spPr bwMode="auto">
                <a:xfrm>
                  <a:off x="4619" y="2445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38" name="Group 294"/>
              <p:cNvGrpSpPr>
                <a:grpSpLocks/>
              </p:cNvGrpSpPr>
              <p:nvPr/>
            </p:nvGrpSpPr>
            <p:grpSpPr bwMode="auto">
              <a:xfrm>
                <a:off x="4582" y="2443"/>
                <a:ext cx="111" cy="40"/>
                <a:chOff x="4582" y="2443"/>
                <a:chExt cx="111" cy="40"/>
              </a:xfrm>
            </p:grpSpPr>
            <p:sp>
              <p:nvSpPr>
                <p:cNvPr id="3339" name="Line 295"/>
                <p:cNvSpPr>
                  <a:spLocks noChangeShapeType="1"/>
                </p:cNvSpPr>
                <p:nvPr/>
              </p:nvSpPr>
              <p:spPr bwMode="auto">
                <a:xfrm>
                  <a:off x="4582" y="2484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40" name="Line 296"/>
                <p:cNvSpPr>
                  <a:spLocks noChangeShapeType="1"/>
                </p:cNvSpPr>
                <p:nvPr/>
              </p:nvSpPr>
              <p:spPr bwMode="auto">
                <a:xfrm>
                  <a:off x="4659" y="2443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41" name="Line 297"/>
                <p:cNvSpPr>
                  <a:spLocks noChangeShapeType="1"/>
                </p:cNvSpPr>
                <p:nvPr/>
              </p:nvSpPr>
              <p:spPr bwMode="auto">
                <a:xfrm flipV="1">
                  <a:off x="4619" y="2442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93" name="Group 298"/>
            <p:cNvGrpSpPr>
              <a:grpSpLocks/>
            </p:cNvGrpSpPr>
            <p:nvPr/>
          </p:nvGrpSpPr>
          <p:grpSpPr bwMode="auto">
            <a:xfrm>
              <a:off x="4704" y="2261"/>
              <a:ext cx="227" cy="107"/>
              <a:chOff x="4704" y="2261"/>
              <a:chExt cx="227" cy="107"/>
            </a:xfrm>
          </p:grpSpPr>
          <p:sp>
            <p:nvSpPr>
              <p:cNvPr id="3319" name="Oval 299"/>
              <p:cNvSpPr>
                <a:spLocks noChangeArrowheads="1"/>
              </p:cNvSpPr>
              <p:nvPr/>
            </p:nvSpPr>
            <p:spPr bwMode="auto">
              <a:xfrm>
                <a:off x="4706" y="2309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20" name="Line 300"/>
              <p:cNvSpPr>
                <a:spLocks noChangeShapeType="1"/>
              </p:cNvSpPr>
              <p:nvPr/>
            </p:nvSpPr>
            <p:spPr bwMode="auto">
              <a:xfrm>
                <a:off x="4706" y="2304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1" name="Line 301"/>
              <p:cNvSpPr>
                <a:spLocks noChangeShapeType="1"/>
              </p:cNvSpPr>
              <p:nvPr/>
            </p:nvSpPr>
            <p:spPr bwMode="auto">
              <a:xfrm>
                <a:off x="4932" y="2304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2" name="Rectangle 302"/>
              <p:cNvSpPr>
                <a:spLocks noChangeArrowheads="1"/>
              </p:cNvSpPr>
              <p:nvPr/>
            </p:nvSpPr>
            <p:spPr bwMode="auto">
              <a:xfrm>
                <a:off x="4706" y="2304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23" name="Oval 303"/>
              <p:cNvSpPr>
                <a:spLocks noChangeArrowheads="1"/>
              </p:cNvSpPr>
              <p:nvPr/>
            </p:nvSpPr>
            <p:spPr bwMode="auto">
              <a:xfrm>
                <a:off x="4704" y="2261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324" name="Group 304"/>
              <p:cNvGrpSpPr>
                <a:grpSpLocks/>
              </p:cNvGrpSpPr>
              <p:nvPr/>
            </p:nvGrpSpPr>
            <p:grpSpPr bwMode="auto">
              <a:xfrm>
                <a:off x="4758" y="2276"/>
                <a:ext cx="111" cy="40"/>
                <a:chOff x="4758" y="2276"/>
                <a:chExt cx="111" cy="40"/>
              </a:xfrm>
            </p:grpSpPr>
            <p:sp>
              <p:nvSpPr>
                <p:cNvPr id="3329" name="Line 305"/>
                <p:cNvSpPr>
                  <a:spLocks noChangeShapeType="1"/>
                </p:cNvSpPr>
                <p:nvPr/>
              </p:nvSpPr>
              <p:spPr bwMode="auto">
                <a:xfrm flipV="1">
                  <a:off x="4758" y="2275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30" name="Line 306"/>
                <p:cNvSpPr>
                  <a:spLocks noChangeShapeType="1"/>
                </p:cNvSpPr>
                <p:nvPr/>
              </p:nvSpPr>
              <p:spPr bwMode="auto">
                <a:xfrm>
                  <a:off x="4835" y="2317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31" name="Line 307"/>
                <p:cNvSpPr>
                  <a:spLocks noChangeShapeType="1"/>
                </p:cNvSpPr>
                <p:nvPr/>
              </p:nvSpPr>
              <p:spPr bwMode="auto">
                <a:xfrm>
                  <a:off x="4795" y="2277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25" name="Group 308"/>
              <p:cNvGrpSpPr>
                <a:grpSpLocks/>
              </p:cNvGrpSpPr>
              <p:nvPr/>
            </p:nvGrpSpPr>
            <p:grpSpPr bwMode="auto">
              <a:xfrm>
                <a:off x="4758" y="2276"/>
                <a:ext cx="111" cy="40"/>
                <a:chOff x="4758" y="2276"/>
                <a:chExt cx="111" cy="40"/>
              </a:xfrm>
            </p:grpSpPr>
            <p:sp>
              <p:nvSpPr>
                <p:cNvPr id="3326" name="Line 309"/>
                <p:cNvSpPr>
                  <a:spLocks noChangeShapeType="1"/>
                </p:cNvSpPr>
                <p:nvPr/>
              </p:nvSpPr>
              <p:spPr bwMode="auto">
                <a:xfrm>
                  <a:off x="4758" y="2316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27" name="Line 310"/>
                <p:cNvSpPr>
                  <a:spLocks noChangeShapeType="1"/>
                </p:cNvSpPr>
                <p:nvPr/>
              </p:nvSpPr>
              <p:spPr bwMode="auto">
                <a:xfrm>
                  <a:off x="4835" y="2276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28" name="Line 311"/>
                <p:cNvSpPr>
                  <a:spLocks noChangeShapeType="1"/>
                </p:cNvSpPr>
                <p:nvPr/>
              </p:nvSpPr>
              <p:spPr bwMode="auto">
                <a:xfrm flipV="1">
                  <a:off x="4795" y="2275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94" name="Group 312"/>
            <p:cNvGrpSpPr>
              <a:grpSpLocks/>
            </p:cNvGrpSpPr>
            <p:nvPr/>
          </p:nvGrpSpPr>
          <p:grpSpPr bwMode="auto">
            <a:xfrm>
              <a:off x="4367" y="1532"/>
              <a:ext cx="220" cy="100"/>
              <a:chOff x="4367" y="1532"/>
              <a:chExt cx="220" cy="100"/>
            </a:xfrm>
          </p:grpSpPr>
          <p:sp>
            <p:nvSpPr>
              <p:cNvPr id="3306" name="Oval 313"/>
              <p:cNvSpPr>
                <a:spLocks noChangeArrowheads="1"/>
              </p:cNvSpPr>
              <p:nvPr/>
            </p:nvSpPr>
            <p:spPr bwMode="auto">
              <a:xfrm>
                <a:off x="4369" y="1577"/>
                <a:ext cx="219" cy="56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07" name="Line 314"/>
              <p:cNvSpPr>
                <a:spLocks noChangeShapeType="1"/>
              </p:cNvSpPr>
              <p:nvPr/>
            </p:nvSpPr>
            <p:spPr bwMode="auto">
              <a:xfrm>
                <a:off x="4369" y="1572"/>
                <a:ext cx="1" cy="35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8" name="Line 315"/>
              <p:cNvSpPr>
                <a:spLocks noChangeShapeType="1"/>
              </p:cNvSpPr>
              <p:nvPr/>
            </p:nvSpPr>
            <p:spPr bwMode="auto">
              <a:xfrm>
                <a:off x="4588" y="1572"/>
                <a:ext cx="1" cy="35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9" name="Rectangle 316"/>
              <p:cNvSpPr>
                <a:spLocks noChangeArrowheads="1"/>
              </p:cNvSpPr>
              <p:nvPr/>
            </p:nvSpPr>
            <p:spPr bwMode="auto">
              <a:xfrm>
                <a:off x="4369" y="1572"/>
                <a:ext cx="217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310" name="Oval 317"/>
              <p:cNvSpPr>
                <a:spLocks noChangeArrowheads="1"/>
              </p:cNvSpPr>
              <p:nvPr/>
            </p:nvSpPr>
            <p:spPr bwMode="auto">
              <a:xfrm>
                <a:off x="4367" y="1532"/>
                <a:ext cx="219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311" name="Group 318"/>
              <p:cNvGrpSpPr>
                <a:grpSpLocks/>
              </p:cNvGrpSpPr>
              <p:nvPr/>
            </p:nvGrpSpPr>
            <p:grpSpPr bwMode="auto">
              <a:xfrm>
                <a:off x="4420" y="1546"/>
                <a:ext cx="107" cy="37"/>
                <a:chOff x="4420" y="1546"/>
                <a:chExt cx="107" cy="37"/>
              </a:xfrm>
            </p:grpSpPr>
            <p:sp>
              <p:nvSpPr>
                <p:cNvPr id="3316" name="Line 319"/>
                <p:cNvSpPr>
                  <a:spLocks noChangeShapeType="1"/>
                </p:cNvSpPr>
                <p:nvPr/>
              </p:nvSpPr>
              <p:spPr bwMode="auto">
                <a:xfrm flipV="1">
                  <a:off x="4420" y="1545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17" name="Line 320"/>
                <p:cNvSpPr>
                  <a:spLocks noChangeShapeType="1"/>
                </p:cNvSpPr>
                <p:nvPr/>
              </p:nvSpPr>
              <p:spPr bwMode="auto">
                <a:xfrm>
                  <a:off x="4494" y="1584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18" name="Line 321"/>
                <p:cNvSpPr>
                  <a:spLocks noChangeShapeType="1"/>
                </p:cNvSpPr>
                <p:nvPr/>
              </p:nvSpPr>
              <p:spPr bwMode="auto">
                <a:xfrm>
                  <a:off x="4455" y="1547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12" name="Group 322"/>
              <p:cNvGrpSpPr>
                <a:grpSpLocks/>
              </p:cNvGrpSpPr>
              <p:nvPr/>
            </p:nvGrpSpPr>
            <p:grpSpPr bwMode="auto">
              <a:xfrm>
                <a:off x="4420" y="1546"/>
                <a:ext cx="107" cy="37"/>
                <a:chOff x="4420" y="1546"/>
                <a:chExt cx="107" cy="37"/>
              </a:xfrm>
            </p:grpSpPr>
            <p:sp>
              <p:nvSpPr>
                <p:cNvPr id="3313" name="Line 323"/>
                <p:cNvSpPr>
                  <a:spLocks noChangeShapeType="1"/>
                </p:cNvSpPr>
                <p:nvPr/>
              </p:nvSpPr>
              <p:spPr bwMode="auto">
                <a:xfrm>
                  <a:off x="4420" y="1584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14" name="Line 324"/>
                <p:cNvSpPr>
                  <a:spLocks noChangeShapeType="1"/>
                </p:cNvSpPr>
                <p:nvPr/>
              </p:nvSpPr>
              <p:spPr bwMode="auto">
                <a:xfrm>
                  <a:off x="4494" y="1546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15" name="Line 325"/>
                <p:cNvSpPr>
                  <a:spLocks noChangeShapeType="1"/>
                </p:cNvSpPr>
                <p:nvPr/>
              </p:nvSpPr>
              <p:spPr bwMode="auto">
                <a:xfrm flipV="1">
                  <a:off x="4455" y="1545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95" name="Group 326"/>
            <p:cNvGrpSpPr>
              <a:grpSpLocks/>
            </p:cNvGrpSpPr>
            <p:nvPr/>
          </p:nvGrpSpPr>
          <p:grpSpPr bwMode="auto">
            <a:xfrm>
              <a:off x="4366" y="1693"/>
              <a:ext cx="227" cy="107"/>
              <a:chOff x="4366" y="1693"/>
              <a:chExt cx="227" cy="107"/>
            </a:xfrm>
          </p:grpSpPr>
          <p:sp>
            <p:nvSpPr>
              <p:cNvPr id="3293" name="Oval 327"/>
              <p:cNvSpPr>
                <a:spLocks noChangeArrowheads="1"/>
              </p:cNvSpPr>
              <p:nvPr/>
            </p:nvSpPr>
            <p:spPr bwMode="auto">
              <a:xfrm>
                <a:off x="4368" y="174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94" name="Line 328"/>
              <p:cNvSpPr>
                <a:spLocks noChangeShapeType="1"/>
              </p:cNvSpPr>
              <p:nvPr/>
            </p:nvSpPr>
            <p:spPr bwMode="auto">
              <a:xfrm>
                <a:off x="4368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5" name="Line 329"/>
              <p:cNvSpPr>
                <a:spLocks noChangeShapeType="1"/>
              </p:cNvSpPr>
              <p:nvPr/>
            </p:nvSpPr>
            <p:spPr bwMode="auto">
              <a:xfrm>
                <a:off x="4594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6" name="Rectangle 330"/>
              <p:cNvSpPr>
                <a:spLocks noChangeArrowheads="1"/>
              </p:cNvSpPr>
              <p:nvPr/>
            </p:nvSpPr>
            <p:spPr bwMode="auto">
              <a:xfrm>
                <a:off x="4368" y="173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97" name="Oval 331"/>
              <p:cNvSpPr>
                <a:spLocks noChangeArrowheads="1"/>
              </p:cNvSpPr>
              <p:nvPr/>
            </p:nvSpPr>
            <p:spPr bwMode="auto">
              <a:xfrm>
                <a:off x="4366" y="169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298" name="Group 332"/>
              <p:cNvGrpSpPr>
                <a:grpSpLocks/>
              </p:cNvGrpSpPr>
              <p:nvPr/>
            </p:nvGrpSpPr>
            <p:grpSpPr bwMode="auto">
              <a:xfrm>
                <a:off x="4420" y="1708"/>
                <a:ext cx="111" cy="40"/>
                <a:chOff x="4420" y="1708"/>
                <a:chExt cx="111" cy="40"/>
              </a:xfrm>
            </p:grpSpPr>
            <p:sp>
              <p:nvSpPr>
                <p:cNvPr id="3303" name="Line 333"/>
                <p:cNvSpPr>
                  <a:spLocks noChangeShapeType="1"/>
                </p:cNvSpPr>
                <p:nvPr/>
              </p:nvSpPr>
              <p:spPr bwMode="auto">
                <a:xfrm flipV="1">
                  <a:off x="4420" y="170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04" name="Line 334"/>
                <p:cNvSpPr>
                  <a:spLocks noChangeShapeType="1"/>
                </p:cNvSpPr>
                <p:nvPr/>
              </p:nvSpPr>
              <p:spPr bwMode="auto">
                <a:xfrm>
                  <a:off x="4497" y="174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05" name="Line 335"/>
                <p:cNvSpPr>
                  <a:spLocks noChangeShapeType="1"/>
                </p:cNvSpPr>
                <p:nvPr/>
              </p:nvSpPr>
              <p:spPr bwMode="auto">
                <a:xfrm>
                  <a:off x="4457" y="170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99" name="Group 336"/>
              <p:cNvGrpSpPr>
                <a:grpSpLocks/>
              </p:cNvGrpSpPr>
              <p:nvPr/>
            </p:nvGrpSpPr>
            <p:grpSpPr bwMode="auto">
              <a:xfrm>
                <a:off x="4420" y="1708"/>
                <a:ext cx="111" cy="40"/>
                <a:chOff x="4420" y="1708"/>
                <a:chExt cx="111" cy="40"/>
              </a:xfrm>
            </p:grpSpPr>
            <p:sp>
              <p:nvSpPr>
                <p:cNvPr id="3300" name="Line 337"/>
                <p:cNvSpPr>
                  <a:spLocks noChangeShapeType="1"/>
                </p:cNvSpPr>
                <p:nvPr/>
              </p:nvSpPr>
              <p:spPr bwMode="auto">
                <a:xfrm>
                  <a:off x="4420" y="174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01" name="Line 338"/>
                <p:cNvSpPr>
                  <a:spLocks noChangeShapeType="1"/>
                </p:cNvSpPr>
                <p:nvPr/>
              </p:nvSpPr>
              <p:spPr bwMode="auto">
                <a:xfrm>
                  <a:off x="4497" y="170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02" name="Line 339"/>
                <p:cNvSpPr>
                  <a:spLocks noChangeShapeType="1"/>
                </p:cNvSpPr>
                <p:nvPr/>
              </p:nvSpPr>
              <p:spPr bwMode="auto">
                <a:xfrm flipV="1">
                  <a:off x="4457" y="1707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96" name="Group 340"/>
            <p:cNvGrpSpPr>
              <a:grpSpLocks/>
            </p:cNvGrpSpPr>
            <p:nvPr/>
          </p:nvGrpSpPr>
          <p:grpSpPr bwMode="auto">
            <a:xfrm>
              <a:off x="4666" y="1472"/>
              <a:ext cx="209" cy="96"/>
              <a:chOff x="4666" y="1472"/>
              <a:chExt cx="209" cy="96"/>
            </a:xfrm>
          </p:grpSpPr>
          <p:sp>
            <p:nvSpPr>
              <p:cNvPr id="3280" name="Oval 341"/>
              <p:cNvSpPr>
                <a:spLocks noChangeArrowheads="1"/>
              </p:cNvSpPr>
              <p:nvPr/>
            </p:nvSpPr>
            <p:spPr bwMode="auto">
              <a:xfrm>
                <a:off x="4668" y="1515"/>
                <a:ext cx="208" cy="54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81" name="Line 342"/>
              <p:cNvSpPr>
                <a:spLocks noChangeShapeType="1"/>
              </p:cNvSpPr>
              <p:nvPr/>
            </p:nvSpPr>
            <p:spPr bwMode="auto">
              <a:xfrm>
                <a:off x="4668" y="1511"/>
                <a:ext cx="1" cy="3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" name="Line 343"/>
              <p:cNvSpPr>
                <a:spLocks noChangeShapeType="1"/>
              </p:cNvSpPr>
              <p:nvPr/>
            </p:nvSpPr>
            <p:spPr bwMode="auto">
              <a:xfrm>
                <a:off x="4876" y="1511"/>
                <a:ext cx="1" cy="3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3" name="Rectangle 344"/>
              <p:cNvSpPr>
                <a:spLocks noChangeArrowheads="1"/>
              </p:cNvSpPr>
              <p:nvPr/>
            </p:nvSpPr>
            <p:spPr bwMode="auto">
              <a:xfrm>
                <a:off x="4668" y="1511"/>
                <a:ext cx="206" cy="33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84" name="Oval 345"/>
              <p:cNvSpPr>
                <a:spLocks noChangeArrowheads="1"/>
              </p:cNvSpPr>
              <p:nvPr/>
            </p:nvSpPr>
            <p:spPr bwMode="auto">
              <a:xfrm>
                <a:off x="4666" y="1472"/>
                <a:ext cx="208" cy="63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285" name="Group 346"/>
              <p:cNvGrpSpPr>
                <a:grpSpLocks/>
              </p:cNvGrpSpPr>
              <p:nvPr/>
            </p:nvGrpSpPr>
            <p:grpSpPr bwMode="auto">
              <a:xfrm>
                <a:off x="4716" y="1486"/>
                <a:ext cx="102" cy="36"/>
                <a:chOff x="4716" y="1486"/>
                <a:chExt cx="102" cy="36"/>
              </a:xfrm>
            </p:grpSpPr>
            <p:sp>
              <p:nvSpPr>
                <p:cNvPr id="3290" name="Line 347"/>
                <p:cNvSpPr>
                  <a:spLocks noChangeShapeType="1"/>
                </p:cNvSpPr>
                <p:nvPr/>
              </p:nvSpPr>
              <p:spPr bwMode="auto">
                <a:xfrm flipV="1">
                  <a:off x="4716" y="1484"/>
                  <a:ext cx="37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91" name="Line 348"/>
                <p:cNvSpPr>
                  <a:spLocks noChangeShapeType="1"/>
                </p:cNvSpPr>
                <p:nvPr/>
              </p:nvSpPr>
              <p:spPr bwMode="auto">
                <a:xfrm>
                  <a:off x="4787" y="1522"/>
                  <a:ext cx="3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92" name="Line 349"/>
                <p:cNvSpPr>
                  <a:spLocks noChangeShapeType="1"/>
                </p:cNvSpPr>
                <p:nvPr/>
              </p:nvSpPr>
              <p:spPr bwMode="auto">
                <a:xfrm>
                  <a:off x="4750" y="1486"/>
                  <a:ext cx="38" cy="36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6" name="Group 350"/>
              <p:cNvGrpSpPr>
                <a:grpSpLocks/>
              </p:cNvGrpSpPr>
              <p:nvPr/>
            </p:nvGrpSpPr>
            <p:grpSpPr bwMode="auto">
              <a:xfrm>
                <a:off x="4716" y="1485"/>
                <a:ext cx="102" cy="36"/>
                <a:chOff x="4716" y="1485"/>
                <a:chExt cx="102" cy="36"/>
              </a:xfrm>
            </p:grpSpPr>
            <p:sp>
              <p:nvSpPr>
                <p:cNvPr id="3287" name="Line 351"/>
                <p:cNvSpPr>
                  <a:spLocks noChangeShapeType="1"/>
                </p:cNvSpPr>
                <p:nvPr/>
              </p:nvSpPr>
              <p:spPr bwMode="auto">
                <a:xfrm>
                  <a:off x="4716" y="1521"/>
                  <a:ext cx="37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8" name="Line 352"/>
                <p:cNvSpPr>
                  <a:spLocks noChangeShapeType="1"/>
                </p:cNvSpPr>
                <p:nvPr/>
              </p:nvSpPr>
              <p:spPr bwMode="auto">
                <a:xfrm>
                  <a:off x="4787" y="1485"/>
                  <a:ext cx="32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9" name="Line 353"/>
                <p:cNvSpPr>
                  <a:spLocks noChangeShapeType="1"/>
                </p:cNvSpPr>
                <p:nvPr/>
              </p:nvSpPr>
              <p:spPr bwMode="auto">
                <a:xfrm flipV="1">
                  <a:off x="4750" y="1484"/>
                  <a:ext cx="38" cy="38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97" name="Group 354"/>
            <p:cNvGrpSpPr>
              <a:grpSpLocks/>
            </p:cNvGrpSpPr>
            <p:nvPr/>
          </p:nvGrpSpPr>
          <p:grpSpPr bwMode="auto">
            <a:xfrm>
              <a:off x="4720" y="1693"/>
              <a:ext cx="227" cy="107"/>
              <a:chOff x="4720" y="1693"/>
              <a:chExt cx="227" cy="107"/>
            </a:xfrm>
          </p:grpSpPr>
          <p:sp>
            <p:nvSpPr>
              <p:cNvPr id="3267" name="Oval 355"/>
              <p:cNvSpPr>
                <a:spLocks noChangeArrowheads="1"/>
              </p:cNvSpPr>
              <p:nvPr/>
            </p:nvSpPr>
            <p:spPr bwMode="auto">
              <a:xfrm>
                <a:off x="4722" y="1741"/>
                <a:ext cx="226" cy="6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68" name="Line 356"/>
              <p:cNvSpPr>
                <a:spLocks noChangeShapeType="1"/>
              </p:cNvSpPr>
              <p:nvPr/>
            </p:nvSpPr>
            <p:spPr bwMode="auto">
              <a:xfrm>
                <a:off x="4722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9" name="Line 357"/>
              <p:cNvSpPr>
                <a:spLocks noChangeShapeType="1"/>
              </p:cNvSpPr>
              <p:nvPr/>
            </p:nvSpPr>
            <p:spPr bwMode="auto">
              <a:xfrm>
                <a:off x="4948" y="1736"/>
                <a:ext cx="1" cy="37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0" name="Rectangle 358"/>
              <p:cNvSpPr>
                <a:spLocks noChangeArrowheads="1"/>
              </p:cNvSpPr>
              <p:nvPr/>
            </p:nvSpPr>
            <p:spPr bwMode="auto">
              <a:xfrm>
                <a:off x="4722" y="1736"/>
                <a:ext cx="224" cy="37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71" name="Oval 359"/>
              <p:cNvSpPr>
                <a:spLocks noChangeArrowheads="1"/>
              </p:cNvSpPr>
              <p:nvPr/>
            </p:nvSpPr>
            <p:spPr bwMode="auto">
              <a:xfrm>
                <a:off x="4720" y="1693"/>
                <a:ext cx="226" cy="70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272" name="Group 360"/>
              <p:cNvGrpSpPr>
                <a:grpSpLocks/>
              </p:cNvGrpSpPr>
              <p:nvPr/>
            </p:nvGrpSpPr>
            <p:grpSpPr bwMode="auto">
              <a:xfrm>
                <a:off x="4774" y="1708"/>
                <a:ext cx="111" cy="40"/>
                <a:chOff x="4774" y="1708"/>
                <a:chExt cx="111" cy="40"/>
              </a:xfrm>
            </p:grpSpPr>
            <p:sp>
              <p:nvSpPr>
                <p:cNvPr id="3277" name="Line 361"/>
                <p:cNvSpPr>
                  <a:spLocks noChangeShapeType="1"/>
                </p:cNvSpPr>
                <p:nvPr/>
              </p:nvSpPr>
              <p:spPr bwMode="auto">
                <a:xfrm flipV="1">
                  <a:off x="4774" y="1707"/>
                  <a:ext cx="40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78" name="Line 362"/>
                <p:cNvSpPr>
                  <a:spLocks noChangeShapeType="1"/>
                </p:cNvSpPr>
                <p:nvPr/>
              </p:nvSpPr>
              <p:spPr bwMode="auto">
                <a:xfrm>
                  <a:off x="4851" y="1749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79" name="Line 363"/>
                <p:cNvSpPr>
                  <a:spLocks noChangeShapeType="1"/>
                </p:cNvSpPr>
                <p:nvPr/>
              </p:nvSpPr>
              <p:spPr bwMode="auto">
                <a:xfrm>
                  <a:off x="4811" y="1709"/>
                  <a:ext cx="41" cy="40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3" name="Group 364"/>
              <p:cNvGrpSpPr>
                <a:grpSpLocks/>
              </p:cNvGrpSpPr>
              <p:nvPr/>
            </p:nvGrpSpPr>
            <p:grpSpPr bwMode="auto">
              <a:xfrm>
                <a:off x="4774" y="1708"/>
                <a:ext cx="111" cy="40"/>
                <a:chOff x="4774" y="1708"/>
                <a:chExt cx="111" cy="40"/>
              </a:xfrm>
            </p:grpSpPr>
            <p:sp>
              <p:nvSpPr>
                <p:cNvPr id="3274" name="Line 365"/>
                <p:cNvSpPr>
                  <a:spLocks noChangeShapeType="1"/>
                </p:cNvSpPr>
                <p:nvPr/>
              </p:nvSpPr>
              <p:spPr bwMode="auto">
                <a:xfrm>
                  <a:off x="4774" y="1748"/>
                  <a:ext cx="40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75" name="Line 366"/>
                <p:cNvSpPr>
                  <a:spLocks noChangeShapeType="1"/>
                </p:cNvSpPr>
                <p:nvPr/>
              </p:nvSpPr>
              <p:spPr bwMode="auto">
                <a:xfrm>
                  <a:off x="4851" y="1708"/>
                  <a:ext cx="3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76" name="Line 367"/>
                <p:cNvSpPr>
                  <a:spLocks noChangeShapeType="1"/>
                </p:cNvSpPr>
                <p:nvPr/>
              </p:nvSpPr>
              <p:spPr bwMode="auto">
                <a:xfrm flipV="1">
                  <a:off x="4811" y="1707"/>
                  <a:ext cx="41" cy="42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98" name="Group 368"/>
            <p:cNvGrpSpPr>
              <a:grpSpLocks/>
            </p:cNvGrpSpPr>
            <p:nvPr/>
          </p:nvGrpSpPr>
          <p:grpSpPr bwMode="auto">
            <a:xfrm>
              <a:off x="3832" y="1529"/>
              <a:ext cx="219" cy="99"/>
              <a:chOff x="3832" y="1529"/>
              <a:chExt cx="219" cy="99"/>
            </a:xfrm>
          </p:grpSpPr>
          <p:sp>
            <p:nvSpPr>
              <p:cNvPr id="3254" name="Oval 369"/>
              <p:cNvSpPr>
                <a:spLocks noChangeArrowheads="1"/>
              </p:cNvSpPr>
              <p:nvPr/>
            </p:nvSpPr>
            <p:spPr bwMode="auto">
              <a:xfrm>
                <a:off x="3834" y="1573"/>
                <a:ext cx="218" cy="5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55" name="Line 370"/>
              <p:cNvSpPr>
                <a:spLocks noChangeShapeType="1"/>
              </p:cNvSpPr>
              <p:nvPr/>
            </p:nvSpPr>
            <p:spPr bwMode="auto">
              <a:xfrm>
                <a:off x="3834" y="1569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" name="Line 371"/>
              <p:cNvSpPr>
                <a:spLocks noChangeShapeType="1"/>
              </p:cNvSpPr>
              <p:nvPr/>
            </p:nvSpPr>
            <p:spPr bwMode="auto">
              <a:xfrm>
                <a:off x="4052" y="1569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7" name="Rectangle 372"/>
              <p:cNvSpPr>
                <a:spLocks noChangeArrowheads="1"/>
              </p:cNvSpPr>
              <p:nvPr/>
            </p:nvSpPr>
            <p:spPr bwMode="auto">
              <a:xfrm>
                <a:off x="3834" y="1569"/>
                <a:ext cx="216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58" name="Oval 373"/>
              <p:cNvSpPr>
                <a:spLocks noChangeArrowheads="1"/>
              </p:cNvSpPr>
              <p:nvPr/>
            </p:nvSpPr>
            <p:spPr bwMode="auto">
              <a:xfrm>
                <a:off x="3832" y="1529"/>
                <a:ext cx="218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259" name="Group 374"/>
              <p:cNvGrpSpPr>
                <a:grpSpLocks/>
              </p:cNvGrpSpPr>
              <p:nvPr/>
            </p:nvGrpSpPr>
            <p:grpSpPr bwMode="auto">
              <a:xfrm>
                <a:off x="3884" y="1543"/>
                <a:ext cx="107" cy="37"/>
                <a:chOff x="3884" y="1543"/>
                <a:chExt cx="107" cy="37"/>
              </a:xfrm>
            </p:grpSpPr>
            <p:sp>
              <p:nvSpPr>
                <p:cNvPr id="3264" name="Line 375"/>
                <p:cNvSpPr>
                  <a:spLocks noChangeShapeType="1"/>
                </p:cNvSpPr>
                <p:nvPr/>
              </p:nvSpPr>
              <p:spPr bwMode="auto">
                <a:xfrm flipV="1">
                  <a:off x="3884" y="1541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5" name="Line 376"/>
                <p:cNvSpPr>
                  <a:spLocks noChangeShapeType="1"/>
                </p:cNvSpPr>
                <p:nvPr/>
              </p:nvSpPr>
              <p:spPr bwMode="auto">
                <a:xfrm>
                  <a:off x="3959" y="1581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6" name="Line 377"/>
                <p:cNvSpPr>
                  <a:spLocks noChangeShapeType="1"/>
                </p:cNvSpPr>
                <p:nvPr/>
              </p:nvSpPr>
              <p:spPr bwMode="auto">
                <a:xfrm>
                  <a:off x="3920" y="1544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60" name="Group 378"/>
              <p:cNvGrpSpPr>
                <a:grpSpLocks/>
              </p:cNvGrpSpPr>
              <p:nvPr/>
            </p:nvGrpSpPr>
            <p:grpSpPr bwMode="auto">
              <a:xfrm>
                <a:off x="3884" y="1543"/>
                <a:ext cx="107" cy="37"/>
                <a:chOff x="3884" y="1543"/>
                <a:chExt cx="107" cy="37"/>
              </a:xfrm>
            </p:grpSpPr>
            <p:sp>
              <p:nvSpPr>
                <p:cNvPr id="3261" name="Line 379"/>
                <p:cNvSpPr>
                  <a:spLocks noChangeShapeType="1"/>
                </p:cNvSpPr>
                <p:nvPr/>
              </p:nvSpPr>
              <p:spPr bwMode="auto">
                <a:xfrm>
                  <a:off x="3884" y="1580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2" name="Line 380"/>
                <p:cNvSpPr>
                  <a:spLocks noChangeShapeType="1"/>
                </p:cNvSpPr>
                <p:nvPr/>
              </p:nvSpPr>
              <p:spPr bwMode="auto">
                <a:xfrm>
                  <a:off x="3959" y="1543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3" name="Line 381"/>
                <p:cNvSpPr>
                  <a:spLocks noChangeShapeType="1"/>
                </p:cNvSpPr>
                <p:nvPr/>
              </p:nvSpPr>
              <p:spPr bwMode="auto">
                <a:xfrm flipV="1">
                  <a:off x="3920" y="1541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99" name="Group 382"/>
            <p:cNvGrpSpPr>
              <a:grpSpLocks/>
            </p:cNvGrpSpPr>
            <p:nvPr/>
          </p:nvGrpSpPr>
          <p:grpSpPr bwMode="auto">
            <a:xfrm>
              <a:off x="3639" y="2253"/>
              <a:ext cx="219" cy="99"/>
              <a:chOff x="3639" y="2253"/>
              <a:chExt cx="219" cy="99"/>
            </a:xfrm>
          </p:grpSpPr>
          <p:sp>
            <p:nvSpPr>
              <p:cNvPr id="3241" name="Oval 383"/>
              <p:cNvSpPr>
                <a:spLocks noChangeArrowheads="1"/>
              </p:cNvSpPr>
              <p:nvPr/>
            </p:nvSpPr>
            <p:spPr bwMode="auto">
              <a:xfrm>
                <a:off x="3641" y="2297"/>
                <a:ext cx="218" cy="5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42" name="Line 384"/>
              <p:cNvSpPr>
                <a:spLocks noChangeShapeType="1"/>
              </p:cNvSpPr>
              <p:nvPr/>
            </p:nvSpPr>
            <p:spPr bwMode="auto">
              <a:xfrm>
                <a:off x="3641" y="2293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3" name="Line 385"/>
              <p:cNvSpPr>
                <a:spLocks noChangeShapeType="1"/>
              </p:cNvSpPr>
              <p:nvPr/>
            </p:nvSpPr>
            <p:spPr bwMode="auto">
              <a:xfrm>
                <a:off x="3859" y="2293"/>
                <a:ext cx="1" cy="3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4" name="Rectangle 386"/>
              <p:cNvSpPr>
                <a:spLocks noChangeArrowheads="1"/>
              </p:cNvSpPr>
              <p:nvPr/>
            </p:nvSpPr>
            <p:spPr bwMode="auto">
              <a:xfrm>
                <a:off x="3641" y="2293"/>
                <a:ext cx="216" cy="34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45" name="Oval 387"/>
              <p:cNvSpPr>
                <a:spLocks noChangeArrowheads="1"/>
              </p:cNvSpPr>
              <p:nvPr/>
            </p:nvSpPr>
            <p:spPr bwMode="auto">
              <a:xfrm>
                <a:off x="3639" y="2253"/>
                <a:ext cx="218" cy="6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246" name="Group 388"/>
              <p:cNvGrpSpPr>
                <a:grpSpLocks/>
              </p:cNvGrpSpPr>
              <p:nvPr/>
            </p:nvGrpSpPr>
            <p:grpSpPr bwMode="auto">
              <a:xfrm>
                <a:off x="3691" y="2267"/>
                <a:ext cx="107" cy="37"/>
                <a:chOff x="3691" y="2267"/>
                <a:chExt cx="107" cy="37"/>
              </a:xfrm>
            </p:grpSpPr>
            <p:sp>
              <p:nvSpPr>
                <p:cNvPr id="3251" name="Line 389"/>
                <p:cNvSpPr>
                  <a:spLocks noChangeShapeType="1"/>
                </p:cNvSpPr>
                <p:nvPr/>
              </p:nvSpPr>
              <p:spPr bwMode="auto">
                <a:xfrm flipV="1">
                  <a:off x="3691" y="2265"/>
                  <a:ext cx="39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52" name="Line 390"/>
                <p:cNvSpPr>
                  <a:spLocks noChangeShapeType="1"/>
                </p:cNvSpPr>
                <p:nvPr/>
              </p:nvSpPr>
              <p:spPr bwMode="auto">
                <a:xfrm>
                  <a:off x="3766" y="2305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53" name="Line 391"/>
                <p:cNvSpPr>
                  <a:spLocks noChangeShapeType="1"/>
                </p:cNvSpPr>
                <p:nvPr/>
              </p:nvSpPr>
              <p:spPr bwMode="auto">
                <a:xfrm>
                  <a:off x="3727" y="2268"/>
                  <a:ext cx="40" cy="3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47" name="Group 392"/>
              <p:cNvGrpSpPr>
                <a:grpSpLocks/>
              </p:cNvGrpSpPr>
              <p:nvPr/>
            </p:nvGrpSpPr>
            <p:grpSpPr bwMode="auto">
              <a:xfrm>
                <a:off x="3691" y="2267"/>
                <a:ext cx="107" cy="37"/>
                <a:chOff x="3691" y="2267"/>
                <a:chExt cx="107" cy="37"/>
              </a:xfrm>
            </p:grpSpPr>
            <p:sp>
              <p:nvSpPr>
                <p:cNvPr id="3248" name="Line 393"/>
                <p:cNvSpPr>
                  <a:spLocks noChangeShapeType="1"/>
                </p:cNvSpPr>
                <p:nvPr/>
              </p:nvSpPr>
              <p:spPr bwMode="auto">
                <a:xfrm>
                  <a:off x="3691" y="2304"/>
                  <a:ext cx="3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49" name="Line 394"/>
                <p:cNvSpPr>
                  <a:spLocks noChangeShapeType="1"/>
                </p:cNvSpPr>
                <p:nvPr/>
              </p:nvSpPr>
              <p:spPr bwMode="auto">
                <a:xfrm>
                  <a:off x="3766" y="2267"/>
                  <a:ext cx="34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50" name="Line 395"/>
                <p:cNvSpPr>
                  <a:spLocks noChangeShapeType="1"/>
                </p:cNvSpPr>
                <p:nvPr/>
              </p:nvSpPr>
              <p:spPr bwMode="auto">
                <a:xfrm flipV="1">
                  <a:off x="3727" y="2266"/>
                  <a:ext cx="40" cy="39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100" name="Line 396"/>
            <p:cNvSpPr>
              <a:spLocks noChangeShapeType="1"/>
            </p:cNvSpPr>
            <p:nvPr/>
          </p:nvSpPr>
          <p:spPr bwMode="auto">
            <a:xfrm flipV="1">
              <a:off x="4396" y="2522"/>
              <a:ext cx="143" cy="27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Line 397"/>
            <p:cNvSpPr>
              <a:spLocks noChangeShapeType="1"/>
            </p:cNvSpPr>
            <p:nvPr/>
          </p:nvSpPr>
          <p:spPr bwMode="auto">
            <a:xfrm>
              <a:off x="4474" y="2358"/>
              <a:ext cx="103" cy="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2" name="Line 398"/>
            <p:cNvSpPr>
              <a:spLocks noChangeShapeType="1"/>
            </p:cNvSpPr>
            <p:nvPr/>
          </p:nvSpPr>
          <p:spPr bwMode="auto">
            <a:xfrm>
              <a:off x="4535" y="2308"/>
              <a:ext cx="176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3" name="Line 399"/>
            <p:cNvSpPr>
              <a:spLocks noChangeShapeType="1"/>
            </p:cNvSpPr>
            <p:nvPr/>
          </p:nvSpPr>
          <p:spPr bwMode="auto">
            <a:xfrm flipV="1">
              <a:off x="4684" y="2361"/>
              <a:ext cx="85" cy="6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4" name="Line 400"/>
            <p:cNvSpPr>
              <a:spLocks noChangeShapeType="1"/>
            </p:cNvSpPr>
            <p:nvPr/>
          </p:nvSpPr>
          <p:spPr bwMode="auto">
            <a:xfrm>
              <a:off x="3864" y="2312"/>
              <a:ext cx="42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05" name="Group 401"/>
            <p:cNvGrpSpPr>
              <a:grpSpLocks/>
            </p:cNvGrpSpPr>
            <p:nvPr/>
          </p:nvGrpSpPr>
          <p:grpSpPr bwMode="auto">
            <a:xfrm>
              <a:off x="3390" y="1979"/>
              <a:ext cx="208" cy="223"/>
              <a:chOff x="3390" y="1979"/>
              <a:chExt cx="208" cy="223"/>
            </a:xfrm>
          </p:grpSpPr>
          <p:pic>
            <p:nvPicPr>
              <p:cNvPr id="3239" name="Picture 40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390" y="1979"/>
                <a:ext cx="195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3240" name="Picture 40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21" y="2038"/>
                <a:ext cx="178" cy="16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3106" name="Group 404"/>
            <p:cNvGrpSpPr>
              <a:grpSpLocks/>
            </p:cNvGrpSpPr>
            <p:nvPr/>
          </p:nvGrpSpPr>
          <p:grpSpPr bwMode="auto">
            <a:xfrm>
              <a:off x="3418" y="2211"/>
              <a:ext cx="138" cy="193"/>
              <a:chOff x="3418" y="2211"/>
              <a:chExt cx="138" cy="193"/>
            </a:xfrm>
          </p:grpSpPr>
          <p:pic>
            <p:nvPicPr>
              <p:cNvPr id="3222" name="Picture 40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458" y="2272"/>
                <a:ext cx="92" cy="1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223" name="Freeform 406"/>
              <p:cNvSpPr>
                <a:spLocks noChangeArrowheads="1"/>
              </p:cNvSpPr>
              <p:nvPr/>
            </p:nvSpPr>
            <p:spPr bwMode="auto">
              <a:xfrm>
                <a:off x="3455" y="2221"/>
                <a:ext cx="25" cy="29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4" name="Freeform 407"/>
              <p:cNvSpPr>
                <a:spLocks noChangeArrowheads="1"/>
              </p:cNvSpPr>
              <p:nvPr/>
            </p:nvSpPr>
            <p:spPr bwMode="auto">
              <a:xfrm>
                <a:off x="3497" y="2220"/>
                <a:ext cx="17" cy="23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5" name="Freeform 408"/>
              <p:cNvSpPr>
                <a:spLocks noChangeArrowheads="1"/>
              </p:cNvSpPr>
              <p:nvPr/>
            </p:nvSpPr>
            <p:spPr bwMode="auto">
              <a:xfrm>
                <a:off x="3439" y="2215"/>
                <a:ext cx="41" cy="48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6" name="Freeform 409"/>
              <p:cNvSpPr>
                <a:spLocks noChangeArrowheads="1"/>
              </p:cNvSpPr>
              <p:nvPr/>
            </p:nvSpPr>
            <p:spPr bwMode="auto">
              <a:xfrm>
                <a:off x="3497" y="2213"/>
                <a:ext cx="36" cy="32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7" name="Freeform 410"/>
              <p:cNvSpPr>
                <a:spLocks noChangeArrowheads="1"/>
              </p:cNvSpPr>
              <p:nvPr/>
            </p:nvSpPr>
            <p:spPr bwMode="auto">
              <a:xfrm>
                <a:off x="3424" y="2228"/>
                <a:ext cx="14" cy="29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8" name="Freeform 411"/>
              <p:cNvSpPr>
                <a:spLocks noChangeArrowheads="1"/>
              </p:cNvSpPr>
              <p:nvPr/>
            </p:nvSpPr>
            <p:spPr bwMode="auto">
              <a:xfrm>
                <a:off x="3526" y="2211"/>
                <a:ext cx="31" cy="39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9" name="Freeform 412"/>
              <p:cNvSpPr>
                <a:spLocks noChangeArrowheads="1"/>
              </p:cNvSpPr>
              <p:nvPr/>
            </p:nvSpPr>
            <p:spPr bwMode="auto">
              <a:xfrm>
                <a:off x="3492" y="2257"/>
                <a:ext cx="11" cy="23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0" name="Freeform 413"/>
              <p:cNvSpPr>
                <a:spLocks noChangeArrowheads="1"/>
              </p:cNvSpPr>
              <p:nvPr/>
            </p:nvSpPr>
            <p:spPr bwMode="auto">
              <a:xfrm>
                <a:off x="3487" y="2244"/>
                <a:ext cx="5" cy="12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1" name="Freeform 414"/>
              <p:cNvSpPr>
                <a:spLocks noChangeArrowheads="1"/>
              </p:cNvSpPr>
              <p:nvPr/>
            </p:nvSpPr>
            <p:spPr bwMode="auto">
              <a:xfrm>
                <a:off x="3482" y="2236"/>
                <a:ext cx="5" cy="7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2" name="Freeform 415"/>
              <p:cNvSpPr>
                <a:spLocks noChangeArrowheads="1"/>
              </p:cNvSpPr>
              <p:nvPr/>
            </p:nvSpPr>
            <p:spPr bwMode="auto">
              <a:xfrm>
                <a:off x="3479" y="2230"/>
                <a:ext cx="6" cy="4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3" name="Freeform 416"/>
              <p:cNvSpPr>
                <a:spLocks noChangeArrowheads="1"/>
              </p:cNvSpPr>
              <p:nvPr/>
            </p:nvSpPr>
            <p:spPr bwMode="auto">
              <a:xfrm>
                <a:off x="3448" y="2222"/>
                <a:ext cx="25" cy="29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4" name="Freeform 417"/>
              <p:cNvSpPr>
                <a:spLocks noChangeArrowheads="1"/>
              </p:cNvSpPr>
              <p:nvPr/>
            </p:nvSpPr>
            <p:spPr bwMode="auto">
              <a:xfrm>
                <a:off x="3491" y="2222"/>
                <a:ext cx="17" cy="23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5" name="Freeform 418"/>
              <p:cNvSpPr>
                <a:spLocks noChangeArrowheads="1"/>
              </p:cNvSpPr>
              <p:nvPr/>
            </p:nvSpPr>
            <p:spPr bwMode="auto">
              <a:xfrm>
                <a:off x="3432" y="2217"/>
                <a:ext cx="40" cy="48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6" name="Freeform 419"/>
              <p:cNvSpPr>
                <a:spLocks noChangeArrowheads="1"/>
              </p:cNvSpPr>
              <p:nvPr/>
            </p:nvSpPr>
            <p:spPr bwMode="auto">
              <a:xfrm>
                <a:off x="3489" y="2215"/>
                <a:ext cx="36" cy="32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7" name="Freeform 420"/>
              <p:cNvSpPr>
                <a:spLocks noChangeArrowheads="1"/>
              </p:cNvSpPr>
              <p:nvPr/>
            </p:nvSpPr>
            <p:spPr bwMode="auto">
              <a:xfrm>
                <a:off x="3418" y="2233"/>
                <a:ext cx="14" cy="29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8" name="Freeform 421"/>
              <p:cNvSpPr>
                <a:spLocks noChangeArrowheads="1"/>
              </p:cNvSpPr>
              <p:nvPr/>
            </p:nvSpPr>
            <p:spPr bwMode="auto">
              <a:xfrm>
                <a:off x="3519" y="2213"/>
                <a:ext cx="31" cy="39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3074" name="Object 422"/>
            <p:cNvGraphicFramePr>
              <a:graphicFrameLocks noChangeAspect="1"/>
            </p:cNvGraphicFramePr>
            <p:nvPr/>
          </p:nvGraphicFramePr>
          <p:xfrm>
            <a:off x="3660" y="2006"/>
            <a:ext cx="207" cy="173"/>
          </p:xfrm>
          <a:graphic>
            <a:graphicData uri="http://schemas.openxmlformats.org/presentationml/2006/ole">
              <p:oleObj spid="_x0000_s3074" r:id="rId9" imgW="1305000" imgH="1085760" progId="">
                <p:embed/>
              </p:oleObj>
            </a:graphicData>
          </a:graphic>
        </p:graphicFrame>
        <p:sp>
          <p:nvSpPr>
            <p:cNvPr id="3107" name="Line 423"/>
            <p:cNvSpPr>
              <a:spLocks noChangeShapeType="1"/>
            </p:cNvSpPr>
            <p:nvPr/>
          </p:nvSpPr>
          <p:spPr bwMode="auto">
            <a:xfrm>
              <a:off x="4050" y="1586"/>
              <a:ext cx="321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8" name="Line 424"/>
            <p:cNvSpPr>
              <a:spLocks noChangeShapeType="1"/>
            </p:cNvSpPr>
            <p:nvPr/>
          </p:nvSpPr>
          <p:spPr bwMode="auto">
            <a:xfrm>
              <a:off x="3777" y="1478"/>
              <a:ext cx="96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Freeform 425"/>
            <p:cNvSpPr>
              <a:spLocks noChangeArrowheads="1"/>
            </p:cNvSpPr>
            <p:nvPr/>
          </p:nvSpPr>
          <p:spPr bwMode="auto">
            <a:xfrm>
              <a:off x="3348" y="2742"/>
              <a:ext cx="1877" cy="917"/>
            </a:xfrm>
            <a:custGeom>
              <a:avLst/>
              <a:gdLst>
                <a:gd name="T0" fmla="*/ 889 w 1877"/>
                <a:gd name="T1" fmla="*/ 23 h 917"/>
                <a:gd name="T2" fmla="*/ 692 w 1877"/>
                <a:gd name="T3" fmla="*/ 109 h 917"/>
                <a:gd name="T4" fmla="*/ 415 w 1877"/>
                <a:gd name="T5" fmla="*/ 91 h 917"/>
                <a:gd name="T6" fmla="*/ 112 w 1877"/>
                <a:gd name="T7" fmla="*/ 170 h 917"/>
                <a:gd name="T8" fmla="*/ 50 w 1877"/>
                <a:gd name="T9" fmla="*/ 353 h 917"/>
                <a:gd name="T10" fmla="*/ 14 w 1877"/>
                <a:gd name="T11" fmla="*/ 528 h 917"/>
                <a:gd name="T12" fmla="*/ 139 w 1877"/>
                <a:gd name="T13" fmla="*/ 650 h 917"/>
                <a:gd name="T14" fmla="*/ 505 w 1877"/>
                <a:gd name="T15" fmla="*/ 781 h 917"/>
                <a:gd name="T16" fmla="*/ 933 w 1877"/>
                <a:gd name="T17" fmla="*/ 886 h 917"/>
                <a:gd name="T18" fmla="*/ 1370 w 1877"/>
                <a:gd name="T19" fmla="*/ 901 h 917"/>
                <a:gd name="T20" fmla="*/ 1676 w 1877"/>
                <a:gd name="T21" fmla="*/ 793 h 917"/>
                <a:gd name="T22" fmla="*/ 1860 w 1877"/>
                <a:gd name="T23" fmla="*/ 624 h 917"/>
                <a:gd name="T24" fmla="*/ 1776 w 1877"/>
                <a:gd name="T25" fmla="*/ 219 h 917"/>
                <a:gd name="T26" fmla="*/ 1503 w 1877"/>
                <a:gd name="T27" fmla="*/ 100 h 917"/>
                <a:gd name="T28" fmla="*/ 1200 w 1877"/>
                <a:gd name="T29" fmla="*/ 13 h 917"/>
                <a:gd name="T30" fmla="*/ 889 w 1877"/>
                <a:gd name="T31" fmla="*/ 23 h 9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17"/>
                <a:gd name="T50" fmla="*/ 1877 w 1877"/>
                <a:gd name="T51" fmla="*/ 917 h 9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7" h="917">
                  <a:moveTo>
                    <a:pt x="889" y="23"/>
                  </a:moveTo>
                  <a:cubicBezTo>
                    <a:pt x="804" y="39"/>
                    <a:pt x="771" y="98"/>
                    <a:pt x="692" y="109"/>
                  </a:cubicBezTo>
                  <a:cubicBezTo>
                    <a:pt x="613" y="120"/>
                    <a:pt x="511" y="81"/>
                    <a:pt x="415" y="91"/>
                  </a:cubicBezTo>
                  <a:cubicBezTo>
                    <a:pt x="319" y="101"/>
                    <a:pt x="174" y="126"/>
                    <a:pt x="112" y="170"/>
                  </a:cubicBezTo>
                  <a:cubicBezTo>
                    <a:pt x="51" y="214"/>
                    <a:pt x="66" y="294"/>
                    <a:pt x="50" y="353"/>
                  </a:cubicBezTo>
                  <a:cubicBezTo>
                    <a:pt x="34" y="412"/>
                    <a:pt x="0" y="479"/>
                    <a:pt x="14" y="528"/>
                  </a:cubicBezTo>
                  <a:cubicBezTo>
                    <a:pt x="29" y="577"/>
                    <a:pt x="57" y="608"/>
                    <a:pt x="139" y="650"/>
                  </a:cubicBezTo>
                  <a:cubicBezTo>
                    <a:pt x="221" y="692"/>
                    <a:pt x="372" y="742"/>
                    <a:pt x="505" y="781"/>
                  </a:cubicBezTo>
                  <a:cubicBezTo>
                    <a:pt x="638" y="820"/>
                    <a:pt x="789" y="866"/>
                    <a:pt x="933" y="886"/>
                  </a:cubicBezTo>
                  <a:cubicBezTo>
                    <a:pt x="1077" y="906"/>
                    <a:pt x="1246" y="917"/>
                    <a:pt x="1370" y="901"/>
                  </a:cubicBezTo>
                  <a:cubicBezTo>
                    <a:pt x="1494" y="885"/>
                    <a:pt x="1594" y="839"/>
                    <a:pt x="1676" y="793"/>
                  </a:cubicBezTo>
                  <a:cubicBezTo>
                    <a:pt x="1758" y="747"/>
                    <a:pt x="1843" y="720"/>
                    <a:pt x="1860" y="624"/>
                  </a:cubicBezTo>
                  <a:cubicBezTo>
                    <a:pt x="1877" y="528"/>
                    <a:pt x="1835" y="306"/>
                    <a:pt x="1776" y="219"/>
                  </a:cubicBezTo>
                  <a:cubicBezTo>
                    <a:pt x="1717" y="132"/>
                    <a:pt x="1599" y="134"/>
                    <a:pt x="1503" y="100"/>
                  </a:cubicBezTo>
                  <a:cubicBezTo>
                    <a:pt x="1407" y="66"/>
                    <a:pt x="1302" y="26"/>
                    <a:pt x="1200" y="13"/>
                  </a:cubicBezTo>
                  <a:cubicBezTo>
                    <a:pt x="1098" y="0"/>
                    <a:pt x="974" y="7"/>
                    <a:pt x="889" y="23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Line 426"/>
            <p:cNvSpPr>
              <a:spLocks noChangeShapeType="1"/>
            </p:cNvSpPr>
            <p:nvPr/>
          </p:nvSpPr>
          <p:spPr bwMode="auto">
            <a:xfrm flipV="1">
              <a:off x="4878" y="3084"/>
              <a:ext cx="88" cy="33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11" name="Group 427"/>
            <p:cNvGrpSpPr>
              <a:grpSpLocks/>
            </p:cNvGrpSpPr>
            <p:nvPr/>
          </p:nvGrpSpPr>
          <p:grpSpPr bwMode="auto">
            <a:xfrm>
              <a:off x="4702" y="3292"/>
              <a:ext cx="124" cy="229"/>
              <a:chOff x="4702" y="3292"/>
              <a:chExt cx="124" cy="229"/>
            </a:xfrm>
          </p:grpSpPr>
          <p:sp>
            <p:nvSpPr>
              <p:cNvPr id="3214" name="AutoShape 428"/>
              <p:cNvSpPr>
                <a:spLocks noChangeArrowheads="1"/>
              </p:cNvSpPr>
              <p:nvPr/>
            </p:nvSpPr>
            <p:spPr bwMode="auto">
              <a:xfrm>
                <a:off x="4702" y="3469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15" name="Rectangle 429"/>
              <p:cNvSpPr>
                <a:spLocks noChangeArrowheads="1"/>
              </p:cNvSpPr>
              <p:nvPr/>
            </p:nvSpPr>
            <p:spPr bwMode="auto">
              <a:xfrm>
                <a:off x="4765" y="3293"/>
                <a:ext cx="57" cy="177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16" name="Rectangle 430"/>
              <p:cNvSpPr>
                <a:spLocks noChangeArrowheads="1"/>
              </p:cNvSpPr>
              <p:nvPr/>
            </p:nvSpPr>
            <p:spPr bwMode="auto">
              <a:xfrm>
                <a:off x="4703" y="3344"/>
                <a:ext cx="79" cy="177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17" name="AutoShape 431"/>
              <p:cNvSpPr>
                <a:spLocks noChangeArrowheads="1"/>
              </p:cNvSpPr>
              <p:nvPr/>
            </p:nvSpPr>
            <p:spPr bwMode="auto">
              <a:xfrm>
                <a:off x="4702" y="3292"/>
                <a:ext cx="125" cy="53"/>
              </a:xfrm>
              <a:prstGeom prst="parallelogram">
                <a:avLst>
                  <a:gd name="adj" fmla="val 90856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18" name="Line 432"/>
              <p:cNvSpPr>
                <a:spLocks noChangeShapeType="1"/>
              </p:cNvSpPr>
              <p:nvPr/>
            </p:nvSpPr>
            <p:spPr bwMode="auto">
              <a:xfrm>
                <a:off x="4827" y="3296"/>
                <a:ext cx="1" cy="17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9" name="Line 433"/>
              <p:cNvSpPr>
                <a:spLocks noChangeShapeType="1"/>
              </p:cNvSpPr>
              <p:nvPr/>
            </p:nvSpPr>
            <p:spPr bwMode="auto">
              <a:xfrm flipH="1">
                <a:off x="4781" y="3469"/>
                <a:ext cx="47" cy="5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0" name="Rectangle 434"/>
              <p:cNvSpPr>
                <a:spLocks noChangeArrowheads="1"/>
              </p:cNvSpPr>
              <p:nvPr/>
            </p:nvSpPr>
            <p:spPr bwMode="auto">
              <a:xfrm>
                <a:off x="4713" y="3367"/>
                <a:ext cx="52" cy="102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21" name="Rectangle 435"/>
              <p:cNvSpPr>
                <a:spLocks noChangeArrowheads="1"/>
              </p:cNvSpPr>
              <p:nvPr/>
            </p:nvSpPr>
            <p:spPr bwMode="auto">
              <a:xfrm>
                <a:off x="4720" y="3397"/>
                <a:ext cx="40" cy="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3112" name="Line 436"/>
            <p:cNvSpPr>
              <a:spLocks noChangeShapeType="1"/>
            </p:cNvSpPr>
            <p:nvPr/>
          </p:nvSpPr>
          <p:spPr bwMode="auto">
            <a:xfrm>
              <a:off x="4823" y="3409"/>
              <a:ext cx="54" cy="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3" name="Line 437"/>
            <p:cNvSpPr>
              <a:spLocks noChangeShapeType="1"/>
            </p:cNvSpPr>
            <p:nvPr/>
          </p:nvSpPr>
          <p:spPr bwMode="auto">
            <a:xfrm>
              <a:off x="4930" y="3215"/>
              <a:ext cx="7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14" name="Group 438"/>
            <p:cNvGrpSpPr>
              <a:grpSpLocks/>
            </p:cNvGrpSpPr>
            <p:nvPr/>
          </p:nvGrpSpPr>
          <p:grpSpPr bwMode="auto">
            <a:xfrm>
              <a:off x="4701" y="2996"/>
              <a:ext cx="315" cy="147"/>
              <a:chOff x="4701" y="2996"/>
              <a:chExt cx="315" cy="147"/>
            </a:xfrm>
          </p:grpSpPr>
          <p:sp>
            <p:nvSpPr>
              <p:cNvPr id="3201" name="Oval 439"/>
              <p:cNvSpPr>
                <a:spLocks noChangeArrowheads="1"/>
              </p:cNvSpPr>
              <p:nvPr/>
            </p:nvSpPr>
            <p:spPr bwMode="auto">
              <a:xfrm>
                <a:off x="4703" y="3062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02" name="Line 440"/>
              <p:cNvSpPr>
                <a:spLocks noChangeShapeType="1"/>
              </p:cNvSpPr>
              <p:nvPr/>
            </p:nvSpPr>
            <p:spPr bwMode="auto">
              <a:xfrm>
                <a:off x="4703" y="3055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3" name="Line 441"/>
              <p:cNvSpPr>
                <a:spLocks noChangeShapeType="1"/>
              </p:cNvSpPr>
              <p:nvPr/>
            </p:nvSpPr>
            <p:spPr bwMode="auto">
              <a:xfrm>
                <a:off x="5017" y="3055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4" name="Rectangle 442"/>
              <p:cNvSpPr>
                <a:spLocks noChangeArrowheads="1"/>
              </p:cNvSpPr>
              <p:nvPr/>
            </p:nvSpPr>
            <p:spPr bwMode="auto">
              <a:xfrm>
                <a:off x="4703" y="3055"/>
                <a:ext cx="311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205" name="Oval 443"/>
              <p:cNvSpPr>
                <a:spLocks noChangeArrowheads="1"/>
              </p:cNvSpPr>
              <p:nvPr/>
            </p:nvSpPr>
            <p:spPr bwMode="auto">
              <a:xfrm>
                <a:off x="4701" y="2996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206" name="Group 444"/>
              <p:cNvGrpSpPr>
                <a:grpSpLocks/>
              </p:cNvGrpSpPr>
              <p:nvPr/>
            </p:nvGrpSpPr>
            <p:grpSpPr bwMode="auto">
              <a:xfrm>
                <a:off x="4776" y="3017"/>
                <a:ext cx="154" cy="55"/>
                <a:chOff x="4776" y="3017"/>
                <a:chExt cx="154" cy="55"/>
              </a:xfrm>
            </p:grpSpPr>
            <p:sp>
              <p:nvSpPr>
                <p:cNvPr id="3211" name="Line 445"/>
                <p:cNvSpPr>
                  <a:spLocks noChangeShapeType="1"/>
                </p:cNvSpPr>
                <p:nvPr/>
              </p:nvSpPr>
              <p:spPr bwMode="auto">
                <a:xfrm flipV="1">
                  <a:off x="4776" y="3016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2" name="Line 446"/>
                <p:cNvSpPr>
                  <a:spLocks noChangeShapeType="1"/>
                </p:cNvSpPr>
                <p:nvPr/>
              </p:nvSpPr>
              <p:spPr bwMode="auto">
                <a:xfrm>
                  <a:off x="4883" y="3073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3" name="Line 447"/>
                <p:cNvSpPr>
                  <a:spLocks noChangeShapeType="1"/>
                </p:cNvSpPr>
                <p:nvPr/>
              </p:nvSpPr>
              <p:spPr bwMode="auto">
                <a:xfrm>
                  <a:off x="4827" y="3018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07" name="Group 448"/>
              <p:cNvGrpSpPr>
                <a:grpSpLocks/>
              </p:cNvGrpSpPr>
              <p:nvPr/>
            </p:nvGrpSpPr>
            <p:grpSpPr bwMode="auto">
              <a:xfrm>
                <a:off x="4776" y="3016"/>
                <a:ext cx="154" cy="55"/>
                <a:chOff x="4776" y="3016"/>
                <a:chExt cx="154" cy="55"/>
              </a:xfrm>
            </p:grpSpPr>
            <p:sp>
              <p:nvSpPr>
                <p:cNvPr id="3208" name="Line 449"/>
                <p:cNvSpPr>
                  <a:spLocks noChangeShapeType="1"/>
                </p:cNvSpPr>
                <p:nvPr/>
              </p:nvSpPr>
              <p:spPr bwMode="auto">
                <a:xfrm>
                  <a:off x="4776" y="3071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9" name="Line 450"/>
                <p:cNvSpPr>
                  <a:spLocks noChangeShapeType="1"/>
                </p:cNvSpPr>
                <p:nvPr/>
              </p:nvSpPr>
              <p:spPr bwMode="auto">
                <a:xfrm>
                  <a:off x="4883" y="3016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0" name="Line 451"/>
                <p:cNvSpPr>
                  <a:spLocks noChangeShapeType="1"/>
                </p:cNvSpPr>
                <p:nvPr/>
              </p:nvSpPr>
              <p:spPr bwMode="auto">
                <a:xfrm flipV="1">
                  <a:off x="4827" y="3015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5" name="Group 452"/>
            <p:cNvGrpSpPr>
              <a:grpSpLocks/>
            </p:cNvGrpSpPr>
            <p:nvPr/>
          </p:nvGrpSpPr>
          <p:grpSpPr bwMode="auto">
            <a:xfrm>
              <a:off x="4187" y="2822"/>
              <a:ext cx="315" cy="147"/>
              <a:chOff x="4187" y="2822"/>
              <a:chExt cx="315" cy="147"/>
            </a:xfrm>
          </p:grpSpPr>
          <p:sp>
            <p:nvSpPr>
              <p:cNvPr id="3188" name="Oval 453"/>
              <p:cNvSpPr>
                <a:spLocks noChangeArrowheads="1"/>
              </p:cNvSpPr>
              <p:nvPr/>
            </p:nvSpPr>
            <p:spPr bwMode="auto">
              <a:xfrm>
                <a:off x="4190" y="2888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89" name="Line 454"/>
              <p:cNvSpPr>
                <a:spLocks noChangeShapeType="1"/>
              </p:cNvSpPr>
              <p:nvPr/>
            </p:nvSpPr>
            <p:spPr bwMode="auto">
              <a:xfrm>
                <a:off x="4190" y="2881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0" name="Line 455"/>
              <p:cNvSpPr>
                <a:spLocks noChangeShapeType="1"/>
              </p:cNvSpPr>
              <p:nvPr/>
            </p:nvSpPr>
            <p:spPr bwMode="auto">
              <a:xfrm>
                <a:off x="4503" y="2881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1" name="Rectangle 456"/>
              <p:cNvSpPr>
                <a:spLocks noChangeArrowheads="1"/>
              </p:cNvSpPr>
              <p:nvPr/>
            </p:nvSpPr>
            <p:spPr bwMode="auto">
              <a:xfrm>
                <a:off x="4190" y="2881"/>
                <a:ext cx="310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92" name="Oval 457"/>
              <p:cNvSpPr>
                <a:spLocks noChangeArrowheads="1"/>
              </p:cNvSpPr>
              <p:nvPr/>
            </p:nvSpPr>
            <p:spPr bwMode="auto">
              <a:xfrm>
                <a:off x="4187" y="2822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193" name="Group 458"/>
              <p:cNvGrpSpPr>
                <a:grpSpLocks/>
              </p:cNvGrpSpPr>
              <p:nvPr/>
            </p:nvGrpSpPr>
            <p:grpSpPr bwMode="auto">
              <a:xfrm>
                <a:off x="4262" y="2843"/>
                <a:ext cx="154" cy="55"/>
                <a:chOff x="4262" y="2843"/>
                <a:chExt cx="154" cy="55"/>
              </a:xfrm>
            </p:grpSpPr>
            <p:sp>
              <p:nvSpPr>
                <p:cNvPr id="3198" name="Line 459"/>
                <p:cNvSpPr>
                  <a:spLocks noChangeShapeType="1"/>
                </p:cNvSpPr>
                <p:nvPr/>
              </p:nvSpPr>
              <p:spPr bwMode="auto">
                <a:xfrm flipV="1">
                  <a:off x="4262" y="2842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" name="Line 460"/>
                <p:cNvSpPr>
                  <a:spLocks noChangeShapeType="1"/>
                </p:cNvSpPr>
                <p:nvPr/>
              </p:nvSpPr>
              <p:spPr bwMode="auto">
                <a:xfrm>
                  <a:off x="4369" y="2899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" name="Line 461"/>
                <p:cNvSpPr>
                  <a:spLocks noChangeShapeType="1"/>
                </p:cNvSpPr>
                <p:nvPr/>
              </p:nvSpPr>
              <p:spPr bwMode="auto">
                <a:xfrm>
                  <a:off x="4313" y="2844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194" name="Group 462"/>
              <p:cNvGrpSpPr>
                <a:grpSpLocks/>
              </p:cNvGrpSpPr>
              <p:nvPr/>
            </p:nvGrpSpPr>
            <p:grpSpPr bwMode="auto">
              <a:xfrm>
                <a:off x="4262" y="2842"/>
                <a:ext cx="154" cy="55"/>
                <a:chOff x="4262" y="2842"/>
                <a:chExt cx="154" cy="55"/>
              </a:xfrm>
            </p:grpSpPr>
            <p:sp>
              <p:nvSpPr>
                <p:cNvPr id="3195" name="Line 463"/>
                <p:cNvSpPr>
                  <a:spLocks noChangeShapeType="1"/>
                </p:cNvSpPr>
                <p:nvPr/>
              </p:nvSpPr>
              <p:spPr bwMode="auto">
                <a:xfrm>
                  <a:off x="4262" y="2897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6" name="Line 464"/>
                <p:cNvSpPr>
                  <a:spLocks noChangeShapeType="1"/>
                </p:cNvSpPr>
                <p:nvPr/>
              </p:nvSpPr>
              <p:spPr bwMode="auto">
                <a:xfrm>
                  <a:off x="4369" y="2842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7" name="Line 465"/>
                <p:cNvSpPr>
                  <a:spLocks noChangeShapeType="1"/>
                </p:cNvSpPr>
                <p:nvPr/>
              </p:nvSpPr>
              <p:spPr bwMode="auto">
                <a:xfrm flipV="1">
                  <a:off x="4313" y="2841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6" name="Group 466"/>
            <p:cNvGrpSpPr>
              <a:grpSpLocks/>
            </p:cNvGrpSpPr>
            <p:nvPr/>
          </p:nvGrpSpPr>
          <p:grpSpPr bwMode="auto">
            <a:xfrm>
              <a:off x="3768" y="3014"/>
              <a:ext cx="315" cy="147"/>
              <a:chOff x="3768" y="3014"/>
              <a:chExt cx="315" cy="147"/>
            </a:xfrm>
          </p:grpSpPr>
          <p:sp>
            <p:nvSpPr>
              <p:cNvPr id="3175" name="Oval 467"/>
              <p:cNvSpPr>
                <a:spLocks noChangeArrowheads="1"/>
              </p:cNvSpPr>
              <p:nvPr/>
            </p:nvSpPr>
            <p:spPr bwMode="auto">
              <a:xfrm>
                <a:off x="3771" y="3080"/>
                <a:ext cx="313" cy="82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76" name="Line 468"/>
              <p:cNvSpPr>
                <a:spLocks noChangeShapeType="1"/>
              </p:cNvSpPr>
              <p:nvPr/>
            </p:nvSpPr>
            <p:spPr bwMode="auto">
              <a:xfrm>
                <a:off x="3771" y="3073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" name="Line 469"/>
              <p:cNvSpPr>
                <a:spLocks noChangeShapeType="1"/>
              </p:cNvSpPr>
              <p:nvPr/>
            </p:nvSpPr>
            <p:spPr bwMode="auto">
              <a:xfrm>
                <a:off x="4084" y="3073"/>
                <a:ext cx="1" cy="5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8" name="Rectangle 470"/>
              <p:cNvSpPr>
                <a:spLocks noChangeArrowheads="1"/>
              </p:cNvSpPr>
              <p:nvPr/>
            </p:nvSpPr>
            <p:spPr bwMode="auto">
              <a:xfrm>
                <a:off x="3771" y="3073"/>
                <a:ext cx="310" cy="50"/>
              </a:xfrm>
              <a:prstGeom prst="rect">
                <a:avLst/>
              </a:pr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79" name="Oval 471"/>
              <p:cNvSpPr>
                <a:spLocks noChangeArrowheads="1"/>
              </p:cNvSpPr>
              <p:nvPr/>
            </p:nvSpPr>
            <p:spPr bwMode="auto">
              <a:xfrm>
                <a:off x="3768" y="3014"/>
                <a:ext cx="313" cy="95"/>
              </a:xfrm>
              <a:prstGeom prst="ellipse">
                <a:avLst/>
              </a:prstGeom>
              <a:solidFill>
                <a:srgbClr val="CCCCFF"/>
              </a:solidFill>
              <a:ln w="126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3180" name="Group 472"/>
              <p:cNvGrpSpPr>
                <a:grpSpLocks/>
              </p:cNvGrpSpPr>
              <p:nvPr/>
            </p:nvGrpSpPr>
            <p:grpSpPr bwMode="auto">
              <a:xfrm>
                <a:off x="3843" y="3035"/>
                <a:ext cx="154" cy="55"/>
                <a:chOff x="3843" y="3035"/>
                <a:chExt cx="154" cy="55"/>
              </a:xfrm>
            </p:grpSpPr>
            <p:sp>
              <p:nvSpPr>
                <p:cNvPr id="3185" name="Line 473"/>
                <p:cNvSpPr>
                  <a:spLocks noChangeShapeType="1"/>
                </p:cNvSpPr>
                <p:nvPr/>
              </p:nvSpPr>
              <p:spPr bwMode="auto">
                <a:xfrm flipV="1">
                  <a:off x="3843" y="3034"/>
                  <a:ext cx="55" cy="3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6" name="Line 474"/>
                <p:cNvSpPr>
                  <a:spLocks noChangeShapeType="1"/>
                </p:cNvSpPr>
                <p:nvPr/>
              </p:nvSpPr>
              <p:spPr bwMode="auto">
                <a:xfrm>
                  <a:off x="3950" y="3091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7" name="Line 475"/>
                <p:cNvSpPr>
                  <a:spLocks noChangeShapeType="1"/>
                </p:cNvSpPr>
                <p:nvPr/>
              </p:nvSpPr>
              <p:spPr bwMode="auto">
                <a:xfrm>
                  <a:off x="3894" y="3036"/>
                  <a:ext cx="58" cy="55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181" name="Group 476"/>
              <p:cNvGrpSpPr>
                <a:grpSpLocks/>
              </p:cNvGrpSpPr>
              <p:nvPr/>
            </p:nvGrpSpPr>
            <p:grpSpPr bwMode="auto">
              <a:xfrm>
                <a:off x="3843" y="3034"/>
                <a:ext cx="154" cy="55"/>
                <a:chOff x="3843" y="3034"/>
                <a:chExt cx="154" cy="55"/>
              </a:xfrm>
            </p:grpSpPr>
            <p:sp>
              <p:nvSpPr>
                <p:cNvPr id="3182" name="Line 477"/>
                <p:cNvSpPr>
                  <a:spLocks noChangeShapeType="1"/>
                </p:cNvSpPr>
                <p:nvPr/>
              </p:nvSpPr>
              <p:spPr bwMode="auto">
                <a:xfrm>
                  <a:off x="3843" y="3089"/>
                  <a:ext cx="55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3" name="Line 478"/>
                <p:cNvSpPr>
                  <a:spLocks noChangeShapeType="1"/>
                </p:cNvSpPr>
                <p:nvPr/>
              </p:nvSpPr>
              <p:spPr bwMode="auto">
                <a:xfrm>
                  <a:off x="3950" y="3034"/>
                  <a:ext cx="49" cy="1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4" name="Line 479"/>
                <p:cNvSpPr>
                  <a:spLocks noChangeShapeType="1"/>
                </p:cNvSpPr>
                <p:nvPr/>
              </p:nvSpPr>
              <p:spPr bwMode="auto">
                <a:xfrm flipV="1">
                  <a:off x="3894" y="3033"/>
                  <a:ext cx="58" cy="57"/>
                </a:xfrm>
                <a:prstGeom prst="line">
                  <a:avLst/>
                </a:prstGeom>
                <a:noFill/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117" name="Line 480"/>
            <p:cNvSpPr>
              <a:spLocks noChangeShapeType="1"/>
            </p:cNvSpPr>
            <p:nvPr/>
          </p:nvSpPr>
          <p:spPr bwMode="auto">
            <a:xfrm>
              <a:off x="4470" y="2955"/>
              <a:ext cx="226" cy="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8" name="Line 481"/>
            <p:cNvSpPr>
              <a:spLocks noChangeShapeType="1"/>
            </p:cNvSpPr>
            <p:nvPr/>
          </p:nvSpPr>
          <p:spPr bwMode="auto">
            <a:xfrm flipV="1">
              <a:off x="4059" y="2962"/>
              <a:ext cx="175" cy="7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9" name="Line 482"/>
            <p:cNvSpPr>
              <a:spLocks noChangeShapeType="1"/>
            </p:cNvSpPr>
            <p:nvPr/>
          </p:nvSpPr>
          <p:spPr bwMode="auto">
            <a:xfrm>
              <a:off x="4086" y="3091"/>
              <a:ext cx="6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0" name="Line 483"/>
            <p:cNvSpPr>
              <a:spLocks noChangeShapeType="1"/>
            </p:cNvSpPr>
            <p:nvPr/>
          </p:nvSpPr>
          <p:spPr bwMode="auto">
            <a:xfrm flipH="1">
              <a:off x="3641" y="2931"/>
              <a:ext cx="162" cy="29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1" name="Line 484"/>
            <p:cNvSpPr>
              <a:spLocks noChangeShapeType="1"/>
            </p:cNvSpPr>
            <p:nvPr/>
          </p:nvSpPr>
          <p:spPr bwMode="auto">
            <a:xfrm>
              <a:off x="3658" y="2963"/>
              <a:ext cx="12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2" name="Line 485"/>
            <p:cNvSpPr>
              <a:spLocks noChangeShapeType="1"/>
            </p:cNvSpPr>
            <p:nvPr/>
          </p:nvSpPr>
          <p:spPr bwMode="auto">
            <a:xfrm>
              <a:off x="3570" y="3175"/>
              <a:ext cx="9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3" name="Line 486"/>
            <p:cNvSpPr>
              <a:spLocks noChangeShapeType="1"/>
            </p:cNvSpPr>
            <p:nvPr/>
          </p:nvSpPr>
          <p:spPr bwMode="auto">
            <a:xfrm>
              <a:off x="3729" y="3225"/>
              <a:ext cx="30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4" name="Line 487"/>
            <p:cNvSpPr>
              <a:spLocks noChangeShapeType="1"/>
            </p:cNvSpPr>
            <p:nvPr/>
          </p:nvSpPr>
          <p:spPr bwMode="auto">
            <a:xfrm flipH="1">
              <a:off x="3879" y="3167"/>
              <a:ext cx="36" cy="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5" name="Line 488"/>
            <p:cNvSpPr>
              <a:spLocks noChangeShapeType="1"/>
            </p:cNvSpPr>
            <p:nvPr/>
          </p:nvSpPr>
          <p:spPr bwMode="auto">
            <a:xfrm>
              <a:off x="3762" y="3223"/>
              <a:ext cx="1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6" name="Line 489"/>
            <p:cNvSpPr>
              <a:spLocks noChangeShapeType="1"/>
            </p:cNvSpPr>
            <p:nvPr/>
          </p:nvSpPr>
          <p:spPr bwMode="auto">
            <a:xfrm flipV="1">
              <a:off x="4012" y="3227"/>
              <a:ext cx="1" cy="5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27" name="Group 490"/>
            <p:cNvGrpSpPr>
              <a:grpSpLocks/>
            </p:cNvGrpSpPr>
            <p:nvPr/>
          </p:nvGrpSpPr>
          <p:grpSpPr bwMode="auto">
            <a:xfrm>
              <a:off x="3417" y="3101"/>
              <a:ext cx="215" cy="289"/>
              <a:chOff x="3417" y="3101"/>
              <a:chExt cx="215" cy="289"/>
            </a:xfrm>
          </p:grpSpPr>
          <p:graphicFrame>
            <p:nvGraphicFramePr>
              <p:cNvPr id="3078" name="Object 491"/>
              <p:cNvGraphicFramePr>
                <a:graphicFrameLocks noChangeAspect="1"/>
              </p:cNvGraphicFramePr>
              <p:nvPr/>
            </p:nvGraphicFramePr>
            <p:xfrm>
              <a:off x="3417" y="3101"/>
              <a:ext cx="216" cy="180"/>
            </p:xfrm>
            <a:graphic>
              <a:graphicData uri="http://schemas.openxmlformats.org/presentationml/2006/ole">
                <p:oleObj spid="_x0000_s3078" r:id="rId10" imgW="1305000" imgH="1085760" progId="">
                  <p:embed/>
                </p:oleObj>
              </a:graphicData>
            </a:graphic>
          </p:graphicFrame>
          <p:sp>
            <p:nvSpPr>
              <p:cNvPr id="3174" name="Text Box 492"/>
              <p:cNvSpPr txBox="1">
                <a:spLocks noChangeArrowheads="1"/>
              </p:cNvSpPr>
              <p:nvPr/>
            </p:nvSpPr>
            <p:spPr bwMode="auto">
              <a:xfrm>
                <a:off x="3417" y="3101"/>
                <a:ext cx="216" cy="2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aphicFrame>
          <p:nvGraphicFramePr>
            <p:cNvPr id="3075" name="Object 493"/>
            <p:cNvGraphicFramePr>
              <a:graphicFrameLocks noChangeAspect="1"/>
            </p:cNvGraphicFramePr>
            <p:nvPr/>
          </p:nvGraphicFramePr>
          <p:xfrm>
            <a:off x="3521" y="2901"/>
            <a:ext cx="216" cy="180"/>
          </p:xfrm>
          <a:graphic>
            <a:graphicData uri="http://schemas.openxmlformats.org/presentationml/2006/ole">
              <p:oleObj spid="_x0000_s3075" r:id="rId11" imgW="1305000" imgH="1085760" progId="">
                <p:embed/>
              </p:oleObj>
            </a:graphicData>
          </a:graphic>
        </p:graphicFrame>
        <p:graphicFrame>
          <p:nvGraphicFramePr>
            <p:cNvPr id="3076" name="Object 494"/>
            <p:cNvGraphicFramePr>
              <a:graphicFrameLocks noChangeAspect="1"/>
            </p:cNvGraphicFramePr>
            <p:nvPr/>
          </p:nvGraphicFramePr>
          <p:xfrm>
            <a:off x="3689" y="3261"/>
            <a:ext cx="216" cy="180"/>
          </p:xfrm>
          <a:graphic>
            <a:graphicData uri="http://schemas.openxmlformats.org/presentationml/2006/ole">
              <p:oleObj spid="_x0000_s3076" r:id="rId12" imgW="1305000" imgH="1085760" progId="">
                <p:embed/>
              </p:oleObj>
            </a:graphicData>
          </a:graphic>
        </p:graphicFrame>
        <p:graphicFrame>
          <p:nvGraphicFramePr>
            <p:cNvPr id="3077" name="Object 495"/>
            <p:cNvGraphicFramePr>
              <a:graphicFrameLocks noChangeAspect="1"/>
            </p:cNvGraphicFramePr>
            <p:nvPr/>
          </p:nvGraphicFramePr>
          <p:xfrm>
            <a:off x="3903" y="3263"/>
            <a:ext cx="216" cy="180"/>
          </p:xfrm>
          <a:graphic>
            <a:graphicData uri="http://schemas.openxmlformats.org/presentationml/2006/ole">
              <p:oleObj spid="_x0000_s3077" r:id="rId13" imgW="1305000" imgH="1085760" progId="">
                <p:embed/>
              </p:oleObj>
            </a:graphicData>
          </a:graphic>
        </p:graphicFrame>
        <p:grpSp>
          <p:nvGrpSpPr>
            <p:cNvPr id="3128" name="Group 496"/>
            <p:cNvGrpSpPr>
              <a:grpSpLocks/>
            </p:cNvGrpSpPr>
            <p:nvPr/>
          </p:nvGrpSpPr>
          <p:grpSpPr bwMode="auto">
            <a:xfrm>
              <a:off x="4475" y="3342"/>
              <a:ext cx="171" cy="214"/>
              <a:chOff x="4475" y="3342"/>
              <a:chExt cx="171" cy="214"/>
            </a:xfrm>
          </p:grpSpPr>
          <p:pic>
            <p:nvPicPr>
              <p:cNvPr id="3172" name="Picture 49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75" y="3342"/>
                <a:ext cx="160" cy="1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3173" name="Picture 49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500" y="3398"/>
                <a:ext cx="146" cy="15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3129" name="Group 499"/>
            <p:cNvGrpSpPr>
              <a:grpSpLocks/>
            </p:cNvGrpSpPr>
            <p:nvPr/>
          </p:nvGrpSpPr>
          <p:grpSpPr bwMode="auto">
            <a:xfrm>
              <a:off x="4191" y="3374"/>
              <a:ext cx="219" cy="202"/>
              <a:chOff x="4191" y="3374"/>
              <a:chExt cx="219" cy="202"/>
            </a:xfrm>
          </p:grpSpPr>
          <p:pic>
            <p:nvPicPr>
              <p:cNvPr id="3170" name="Picture 500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91" y="3374"/>
                <a:ext cx="205" cy="17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3171" name="Picture 50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23" y="3427"/>
                <a:ext cx="188" cy="15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grpSp>
          <p:nvGrpSpPr>
            <p:cNvPr id="3130" name="Group 502"/>
            <p:cNvGrpSpPr>
              <a:grpSpLocks/>
            </p:cNvGrpSpPr>
            <p:nvPr/>
          </p:nvGrpSpPr>
          <p:grpSpPr bwMode="auto">
            <a:xfrm>
              <a:off x="4290" y="3130"/>
              <a:ext cx="182" cy="254"/>
              <a:chOff x="4290" y="3130"/>
              <a:chExt cx="182" cy="254"/>
            </a:xfrm>
          </p:grpSpPr>
          <p:pic>
            <p:nvPicPr>
              <p:cNvPr id="3153" name="Picture 503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343" y="3211"/>
                <a:ext cx="121" cy="17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154" name="Freeform 504"/>
              <p:cNvSpPr>
                <a:spLocks noChangeArrowheads="1"/>
              </p:cNvSpPr>
              <p:nvPr/>
            </p:nvSpPr>
            <p:spPr bwMode="auto">
              <a:xfrm>
                <a:off x="4339" y="3143"/>
                <a:ext cx="33" cy="39"/>
              </a:xfrm>
              <a:custGeom>
                <a:avLst/>
                <a:gdLst>
                  <a:gd name="T0" fmla="*/ 70 w 199"/>
                  <a:gd name="T1" fmla="*/ 29 h 232"/>
                  <a:gd name="T2" fmla="*/ 55 w 199"/>
                  <a:gd name="T3" fmla="*/ 39 h 232"/>
                  <a:gd name="T4" fmla="*/ 42 w 199"/>
                  <a:gd name="T5" fmla="*/ 50 h 232"/>
                  <a:gd name="T6" fmla="*/ 30 w 199"/>
                  <a:gd name="T7" fmla="*/ 63 h 232"/>
                  <a:gd name="T8" fmla="*/ 20 w 199"/>
                  <a:gd name="T9" fmla="*/ 77 h 232"/>
                  <a:gd name="T10" fmla="*/ 12 w 199"/>
                  <a:gd name="T11" fmla="*/ 91 h 232"/>
                  <a:gd name="T12" fmla="*/ 6 w 199"/>
                  <a:gd name="T13" fmla="*/ 108 h 232"/>
                  <a:gd name="T14" fmla="*/ 2 w 199"/>
                  <a:gd name="T15" fmla="*/ 125 h 232"/>
                  <a:gd name="T16" fmla="*/ 0 w 199"/>
                  <a:gd name="T17" fmla="*/ 142 h 232"/>
                  <a:gd name="T18" fmla="*/ 2 w 199"/>
                  <a:gd name="T19" fmla="*/ 166 h 232"/>
                  <a:gd name="T20" fmla="*/ 12 w 199"/>
                  <a:gd name="T21" fmla="*/ 186 h 232"/>
                  <a:gd name="T22" fmla="*/ 26 w 199"/>
                  <a:gd name="T23" fmla="*/ 203 h 232"/>
                  <a:gd name="T24" fmla="*/ 45 w 199"/>
                  <a:gd name="T25" fmla="*/ 216 h 232"/>
                  <a:gd name="T26" fmla="*/ 66 w 199"/>
                  <a:gd name="T27" fmla="*/ 226 h 232"/>
                  <a:gd name="T28" fmla="*/ 88 w 199"/>
                  <a:gd name="T29" fmla="*/ 230 h 232"/>
                  <a:gd name="T30" fmla="*/ 111 w 199"/>
                  <a:gd name="T31" fmla="*/ 232 h 232"/>
                  <a:gd name="T32" fmla="*/ 134 w 199"/>
                  <a:gd name="T33" fmla="*/ 228 h 232"/>
                  <a:gd name="T34" fmla="*/ 138 w 199"/>
                  <a:gd name="T35" fmla="*/ 228 h 232"/>
                  <a:gd name="T36" fmla="*/ 143 w 199"/>
                  <a:gd name="T37" fmla="*/ 226 h 232"/>
                  <a:gd name="T38" fmla="*/ 147 w 199"/>
                  <a:gd name="T39" fmla="*/ 222 h 232"/>
                  <a:gd name="T40" fmla="*/ 148 w 199"/>
                  <a:gd name="T41" fmla="*/ 218 h 232"/>
                  <a:gd name="T42" fmla="*/ 145 w 199"/>
                  <a:gd name="T43" fmla="*/ 212 h 232"/>
                  <a:gd name="T44" fmla="*/ 141 w 199"/>
                  <a:gd name="T45" fmla="*/ 207 h 232"/>
                  <a:gd name="T46" fmla="*/ 135 w 199"/>
                  <a:gd name="T47" fmla="*/ 203 h 232"/>
                  <a:gd name="T48" fmla="*/ 129 w 199"/>
                  <a:gd name="T49" fmla="*/ 201 h 232"/>
                  <a:gd name="T50" fmla="*/ 117 w 199"/>
                  <a:gd name="T51" fmla="*/ 197 h 232"/>
                  <a:gd name="T52" fmla="*/ 105 w 199"/>
                  <a:gd name="T53" fmla="*/ 195 h 232"/>
                  <a:gd name="T54" fmla="*/ 94 w 199"/>
                  <a:gd name="T55" fmla="*/ 193 h 232"/>
                  <a:gd name="T56" fmla="*/ 83 w 199"/>
                  <a:gd name="T57" fmla="*/ 190 h 232"/>
                  <a:gd name="T58" fmla="*/ 73 w 199"/>
                  <a:gd name="T59" fmla="*/ 187 h 232"/>
                  <a:gd name="T60" fmla="*/ 62 w 199"/>
                  <a:gd name="T61" fmla="*/ 182 h 232"/>
                  <a:gd name="T62" fmla="*/ 53 w 199"/>
                  <a:gd name="T63" fmla="*/ 176 h 232"/>
                  <a:gd name="T64" fmla="*/ 43 w 199"/>
                  <a:gd name="T65" fmla="*/ 167 h 232"/>
                  <a:gd name="T66" fmla="*/ 40 w 199"/>
                  <a:gd name="T67" fmla="*/ 128 h 232"/>
                  <a:gd name="T68" fmla="*/ 49 w 199"/>
                  <a:gd name="T69" fmla="*/ 96 h 232"/>
                  <a:gd name="T70" fmla="*/ 68 w 199"/>
                  <a:gd name="T71" fmla="*/ 71 h 232"/>
                  <a:gd name="T72" fmla="*/ 94 w 199"/>
                  <a:gd name="T73" fmla="*/ 50 h 232"/>
                  <a:gd name="T74" fmla="*/ 122 w 199"/>
                  <a:gd name="T75" fmla="*/ 34 h 232"/>
                  <a:gd name="T76" fmla="*/ 151 w 199"/>
                  <a:gd name="T77" fmla="*/ 21 h 232"/>
                  <a:gd name="T78" fmla="*/ 178 w 199"/>
                  <a:gd name="T79" fmla="*/ 12 h 232"/>
                  <a:gd name="T80" fmla="*/ 199 w 199"/>
                  <a:gd name="T81" fmla="*/ 4 h 232"/>
                  <a:gd name="T82" fmla="*/ 186 w 199"/>
                  <a:gd name="T83" fmla="*/ 1 h 232"/>
                  <a:gd name="T84" fmla="*/ 172 w 199"/>
                  <a:gd name="T85" fmla="*/ 0 h 232"/>
                  <a:gd name="T86" fmla="*/ 156 w 199"/>
                  <a:gd name="T87" fmla="*/ 2 h 232"/>
                  <a:gd name="T88" fmla="*/ 138 w 199"/>
                  <a:gd name="T89" fmla="*/ 4 h 232"/>
                  <a:gd name="T90" fmla="*/ 121 w 199"/>
                  <a:gd name="T91" fmla="*/ 10 h 232"/>
                  <a:gd name="T92" fmla="*/ 103 w 199"/>
                  <a:gd name="T93" fmla="*/ 16 h 232"/>
                  <a:gd name="T94" fmla="*/ 86 w 199"/>
                  <a:gd name="T95" fmla="*/ 23 h 232"/>
                  <a:gd name="T96" fmla="*/ 70 w 199"/>
                  <a:gd name="T97" fmla="*/ 29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55" name="Freeform 505"/>
              <p:cNvSpPr>
                <a:spLocks noChangeArrowheads="1"/>
              </p:cNvSpPr>
              <p:nvPr/>
            </p:nvSpPr>
            <p:spPr bwMode="auto">
              <a:xfrm>
                <a:off x="4395" y="3142"/>
                <a:ext cx="22" cy="30"/>
              </a:xfrm>
              <a:custGeom>
                <a:avLst/>
                <a:gdLst>
                  <a:gd name="T0" fmla="*/ 108 w 128"/>
                  <a:gd name="T1" fmla="*/ 59 h 180"/>
                  <a:gd name="T2" fmla="*/ 113 w 128"/>
                  <a:gd name="T3" fmla="*/ 77 h 180"/>
                  <a:gd name="T4" fmla="*/ 111 w 128"/>
                  <a:gd name="T5" fmla="*/ 94 h 180"/>
                  <a:gd name="T6" fmla="*/ 103 w 128"/>
                  <a:gd name="T7" fmla="*/ 108 h 180"/>
                  <a:gd name="T8" fmla="*/ 91 w 128"/>
                  <a:gd name="T9" fmla="*/ 121 h 180"/>
                  <a:gd name="T10" fmla="*/ 77 w 128"/>
                  <a:gd name="T11" fmla="*/ 132 h 180"/>
                  <a:gd name="T12" fmla="*/ 61 w 128"/>
                  <a:gd name="T13" fmla="*/ 144 h 180"/>
                  <a:gd name="T14" fmla="*/ 45 w 128"/>
                  <a:gd name="T15" fmla="*/ 154 h 180"/>
                  <a:gd name="T16" fmla="*/ 30 w 128"/>
                  <a:gd name="T17" fmla="*/ 164 h 180"/>
                  <a:gd name="T18" fmla="*/ 28 w 128"/>
                  <a:gd name="T19" fmla="*/ 168 h 180"/>
                  <a:gd name="T20" fmla="*/ 27 w 128"/>
                  <a:gd name="T21" fmla="*/ 170 h 180"/>
                  <a:gd name="T22" fmla="*/ 27 w 128"/>
                  <a:gd name="T23" fmla="*/ 174 h 180"/>
                  <a:gd name="T24" fmla="*/ 28 w 128"/>
                  <a:gd name="T25" fmla="*/ 177 h 180"/>
                  <a:gd name="T26" fmla="*/ 32 w 128"/>
                  <a:gd name="T27" fmla="*/ 179 h 180"/>
                  <a:gd name="T28" fmla="*/ 35 w 128"/>
                  <a:gd name="T29" fmla="*/ 180 h 180"/>
                  <a:gd name="T30" fmla="*/ 37 w 128"/>
                  <a:gd name="T31" fmla="*/ 180 h 180"/>
                  <a:gd name="T32" fmla="*/ 41 w 128"/>
                  <a:gd name="T33" fmla="*/ 179 h 180"/>
                  <a:gd name="T34" fmla="*/ 60 w 128"/>
                  <a:gd name="T35" fmla="*/ 169 h 180"/>
                  <a:gd name="T36" fmla="*/ 77 w 128"/>
                  <a:gd name="T37" fmla="*/ 158 h 180"/>
                  <a:gd name="T38" fmla="*/ 94 w 128"/>
                  <a:gd name="T39" fmla="*/ 145 h 180"/>
                  <a:gd name="T40" fmla="*/ 109 w 128"/>
                  <a:gd name="T41" fmla="*/ 130 h 180"/>
                  <a:gd name="T42" fmla="*/ 120 w 128"/>
                  <a:gd name="T43" fmla="*/ 114 h 180"/>
                  <a:gd name="T44" fmla="*/ 127 w 128"/>
                  <a:gd name="T45" fmla="*/ 95 h 180"/>
                  <a:gd name="T46" fmla="*/ 128 w 128"/>
                  <a:gd name="T47" fmla="*/ 76 h 180"/>
                  <a:gd name="T48" fmla="*/ 123 w 128"/>
                  <a:gd name="T49" fmla="*/ 55 h 180"/>
                  <a:gd name="T50" fmla="*/ 113 w 128"/>
                  <a:gd name="T51" fmla="*/ 39 h 180"/>
                  <a:gd name="T52" fmla="*/ 97 w 128"/>
                  <a:gd name="T53" fmla="*/ 25 h 180"/>
                  <a:gd name="T54" fmla="*/ 79 w 128"/>
                  <a:gd name="T55" fmla="*/ 15 h 180"/>
                  <a:gd name="T56" fmla="*/ 57 w 128"/>
                  <a:gd name="T57" fmla="*/ 7 h 180"/>
                  <a:gd name="T58" fmla="*/ 36 w 128"/>
                  <a:gd name="T59" fmla="*/ 2 h 180"/>
                  <a:gd name="T60" fmla="*/ 19 w 128"/>
                  <a:gd name="T61" fmla="*/ 0 h 180"/>
                  <a:gd name="T62" fmla="*/ 6 w 128"/>
                  <a:gd name="T63" fmla="*/ 0 h 180"/>
                  <a:gd name="T64" fmla="*/ 0 w 128"/>
                  <a:gd name="T65" fmla="*/ 4 h 180"/>
                  <a:gd name="T66" fmla="*/ 14 w 128"/>
                  <a:gd name="T67" fmla="*/ 9 h 180"/>
                  <a:gd name="T68" fmla="*/ 29 w 128"/>
                  <a:gd name="T69" fmla="*/ 14 h 180"/>
                  <a:gd name="T70" fmla="*/ 46 w 128"/>
                  <a:gd name="T71" fmla="*/ 19 h 180"/>
                  <a:gd name="T72" fmla="*/ 61 w 128"/>
                  <a:gd name="T73" fmla="*/ 23 h 180"/>
                  <a:gd name="T74" fmla="*/ 76 w 128"/>
                  <a:gd name="T75" fmla="*/ 29 h 180"/>
                  <a:gd name="T76" fmla="*/ 89 w 128"/>
                  <a:gd name="T77" fmla="*/ 37 h 180"/>
                  <a:gd name="T78" fmla="*/ 100 w 128"/>
                  <a:gd name="T79" fmla="*/ 46 h 180"/>
                  <a:gd name="T80" fmla="*/ 108 w 128"/>
                  <a:gd name="T81" fmla="*/ 59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56" name="Freeform 506"/>
              <p:cNvSpPr>
                <a:spLocks noChangeArrowheads="1"/>
              </p:cNvSpPr>
              <p:nvPr/>
            </p:nvSpPr>
            <p:spPr bwMode="auto">
              <a:xfrm>
                <a:off x="4318" y="3135"/>
                <a:ext cx="54" cy="63"/>
              </a:xfrm>
              <a:custGeom>
                <a:avLst/>
                <a:gdLst>
                  <a:gd name="T0" fmla="*/ 100 w 322"/>
                  <a:gd name="T1" fmla="*/ 70 h 378"/>
                  <a:gd name="T2" fmla="*/ 53 w 322"/>
                  <a:gd name="T3" fmla="*/ 115 h 378"/>
                  <a:gd name="T4" fmla="*/ 17 w 322"/>
                  <a:gd name="T5" fmla="*/ 166 h 378"/>
                  <a:gd name="T6" fmla="*/ 0 w 322"/>
                  <a:gd name="T7" fmla="*/ 226 h 378"/>
                  <a:gd name="T8" fmla="*/ 3 w 322"/>
                  <a:gd name="T9" fmla="*/ 266 h 378"/>
                  <a:gd name="T10" fmla="*/ 9 w 322"/>
                  <a:gd name="T11" fmla="*/ 282 h 378"/>
                  <a:gd name="T12" fmla="*/ 19 w 322"/>
                  <a:gd name="T13" fmla="*/ 297 h 378"/>
                  <a:gd name="T14" fmla="*/ 32 w 322"/>
                  <a:gd name="T15" fmla="*/ 310 h 378"/>
                  <a:gd name="T16" fmla="*/ 56 w 322"/>
                  <a:gd name="T17" fmla="*/ 324 h 378"/>
                  <a:gd name="T18" fmla="*/ 86 w 322"/>
                  <a:gd name="T19" fmla="*/ 338 h 378"/>
                  <a:gd name="T20" fmla="*/ 119 w 322"/>
                  <a:gd name="T21" fmla="*/ 350 h 378"/>
                  <a:gd name="T22" fmla="*/ 152 w 322"/>
                  <a:gd name="T23" fmla="*/ 359 h 378"/>
                  <a:gd name="T24" fmla="*/ 186 w 322"/>
                  <a:gd name="T25" fmla="*/ 366 h 378"/>
                  <a:gd name="T26" fmla="*/ 220 w 322"/>
                  <a:gd name="T27" fmla="*/ 371 h 378"/>
                  <a:gd name="T28" fmla="*/ 254 w 322"/>
                  <a:gd name="T29" fmla="*/ 374 h 378"/>
                  <a:gd name="T30" fmla="*/ 289 w 322"/>
                  <a:gd name="T31" fmla="*/ 376 h 378"/>
                  <a:gd name="T32" fmla="*/ 311 w 322"/>
                  <a:gd name="T33" fmla="*/ 378 h 378"/>
                  <a:gd name="T34" fmla="*/ 320 w 322"/>
                  <a:gd name="T35" fmla="*/ 371 h 378"/>
                  <a:gd name="T36" fmla="*/ 322 w 322"/>
                  <a:gd name="T37" fmla="*/ 360 h 378"/>
                  <a:gd name="T38" fmla="*/ 315 w 322"/>
                  <a:gd name="T39" fmla="*/ 352 h 378"/>
                  <a:gd name="T40" fmla="*/ 294 w 322"/>
                  <a:gd name="T41" fmla="*/ 347 h 378"/>
                  <a:gd name="T42" fmla="*/ 263 w 322"/>
                  <a:gd name="T43" fmla="*/ 341 h 378"/>
                  <a:gd name="T44" fmla="*/ 232 w 322"/>
                  <a:gd name="T45" fmla="*/ 336 h 378"/>
                  <a:gd name="T46" fmla="*/ 200 w 322"/>
                  <a:gd name="T47" fmla="*/ 332 h 378"/>
                  <a:gd name="T48" fmla="*/ 170 w 322"/>
                  <a:gd name="T49" fmla="*/ 326 h 378"/>
                  <a:gd name="T50" fmla="*/ 139 w 322"/>
                  <a:gd name="T51" fmla="*/ 318 h 378"/>
                  <a:gd name="T52" fmla="*/ 110 w 322"/>
                  <a:gd name="T53" fmla="*/ 309 h 378"/>
                  <a:gd name="T54" fmla="*/ 80 w 322"/>
                  <a:gd name="T55" fmla="*/ 297 h 378"/>
                  <a:gd name="T56" fmla="*/ 55 w 322"/>
                  <a:gd name="T57" fmla="*/ 281 h 378"/>
                  <a:gd name="T58" fmla="*/ 38 w 322"/>
                  <a:gd name="T59" fmla="*/ 259 h 378"/>
                  <a:gd name="T60" fmla="*/ 34 w 322"/>
                  <a:gd name="T61" fmla="*/ 232 h 378"/>
                  <a:gd name="T62" fmla="*/ 38 w 322"/>
                  <a:gd name="T63" fmla="*/ 200 h 378"/>
                  <a:gd name="T64" fmla="*/ 51 w 322"/>
                  <a:gd name="T65" fmla="*/ 170 h 378"/>
                  <a:gd name="T66" fmla="*/ 71 w 322"/>
                  <a:gd name="T67" fmla="*/ 137 h 378"/>
                  <a:gd name="T68" fmla="*/ 94 w 322"/>
                  <a:gd name="T69" fmla="*/ 110 h 378"/>
                  <a:gd name="T70" fmla="*/ 123 w 322"/>
                  <a:gd name="T71" fmla="*/ 82 h 378"/>
                  <a:gd name="T72" fmla="*/ 153 w 322"/>
                  <a:gd name="T73" fmla="*/ 57 h 378"/>
                  <a:gd name="T74" fmla="*/ 195 w 322"/>
                  <a:gd name="T75" fmla="*/ 38 h 378"/>
                  <a:gd name="T76" fmla="*/ 238 w 322"/>
                  <a:gd name="T77" fmla="*/ 20 h 378"/>
                  <a:gd name="T78" fmla="*/ 264 w 322"/>
                  <a:gd name="T79" fmla="*/ 7 h 378"/>
                  <a:gd name="T80" fmla="*/ 256 w 322"/>
                  <a:gd name="T81" fmla="*/ 0 h 378"/>
                  <a:gd name="T82" fmla="*/ 221 w 322"/>
                  <a:gd name="T83" fmla="*/ 4 h 378"/>
                  <a:gd name="T84" fmla="*/ 180 w 322"/>
                  <a:gd name="T85" fmla="*/ 18 h 378"/>
                  <a:gd name="T86" fmla="*/ 141 w 322"/>
                  <a:gd name="T87" fmla="*/ 38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57" name="Freeform 507"/>
              <p:cNvSpPr>
                <a:spLocks noChangeArrowheads="1"/>
              </p:cNvSpPr>
              <p:nvPr/>
            </p:nvSpPr>
            <p:spPr bwMode="auto">
              <a:xfrm>
                <a:off x="4394" y="3133"/>
                <a:ext cx="47" cy="42"/>
              </a:xfrm>
              <a:custGeom>
                <a:avLst/>
                <a:gdLst>
                  <a:gd name="T0" fmla="*/ 235 w 283"/>
                  <a:gd name="T1" fmla="*/ 77 h 252"/>
                  <a:gd name="T2" fmla="*/ 248 w 283"/>
                  <a:gd name="T3" fmla="*/ 91 h 252"/>
                  <a:gd name="T4" fmla="*/ 256 w 283"/>
                  <a:gd name="T5" fmla="*/ 107 h 252"/>
                  <a:gd name="T6" fmla="*/ 259 w 283"/>
                  <a:gd name="T7" fmla="*/ 124 h 252"/>
                  <a:gd name="T8" fmla="*/ 259 w 283"/>
                  <a:gd name="T9" fmla="*/ 142 h 252"/>
                  <a:gd name="T10" fmla="*/ 257 w 283"/>
                  <a:gd name="T11" fmla="*/ 157 h 252"/>
                  <a:gd name="T12" fmla="*/ 252 w 283"/>
                  <a:gd name="T13" fmla="*/ 170 h 252"/>
                  <a:gd name="T14" fmla="*/ 244 w 283"/>
                  <a:gd name="T15" fmla="*/ 183 h 252"/>
                  <a:gd name="T16" fmla="*/ 236 w 283"/>
                  <a:gd name="T17" fmla="*/ 193 h 252"/>
                  <a:gd name="T18" fmla="*/ 225 w 283"/>
                  <a:gd name="T19" fmla="*/ 204 h 252"/>
                  <a:gd name="T20" fmla="*/ 215 w 283"/>
                  <a:gd name="T21" fmla="*/ 214 h 252"/>
                  <a:gd name="T22" fmla="*/ 204 w 283"/>
                  <a:gd name="T23" fmla="*/ 224 h 252"/>
                  <a:gd name="T24" fmla="*/ 194 w 283"/>
                  <a:gd name="T25" fmla="*/ 234 h 252"/>
                  <a:gd name="T26" fmla="*/ 191 w 283"/>
                  <a:gd name="T27" fmla="*/ 238 h 252"/>
                  <a:gd name="T28" fmla="*/ 191 w 283"/>
                  <a:gd name="T29" fmla="*/ 241 h 252"/>
                  <a:gd name="T30" fmla="*/ 191 w 283"/>
                  <a:gd name="T31" fmla="*/ 245 h 252"/>
                  <a:gd name="T32" fmla="*/ 194 w 283"/>
                  <a:gd name="T33" fmla="*/ 248 h 252"/>
                  <a:gd name="T34" fmla="*/ 197 w 283"/>
                  <a:gd name="T35" fmla="*/ 250 h 252"/>
                  <a:gd name="T36" fmla="*/ 202 w 283"/>
                  <a:gd name="T37" fmla="*/ 252 h 252"/>
                  <a:gd name="T38" fmla="*/ 205 w 283"/>
                  <a:gd name="T39" fmla="*/ 250 h 252"/>
                  <a:gd name="T40" fmla="*/ 209 w 283"/>
                  <a:gd name="T41" fmla="*/ 248 h 252"/>
                  <a:gd name="T42" fmla="*/ 232 w 283"/>
                  <a:gd name="T43" fmla="*/ 233 h 252"/>
                  <a:gd name="T44" fmla="*/ 252 w 283"/>
                  <a:gd name="T45" fmla="*/ 214 h 252"/>
                  <a:gd name="T46" fmla="*/ 268 w 283"/>
                  <a:gd name="T47" fmla="*/ 192 h 252"/>
                  <a:gd name="T48" fmla="*/ 278 w 283"/>
                  <a:gd name="T49" fmla="*/ 167 h 252"/>
                  <a:gd name="T50" fmla="*/ 283 w 283"/>
                  <a:gd name="T51" fmla="*/ 141 h 252"/>
                  <a:gd name="T52" fmla="*/ 280 w 283"/>
                  <a:gd name="T53" fmla="*/ 115 h 252"/>
                  <a:gd name="T54" fmla="*/ 271 w 283"/>
                  <a:gd name="T55" fmla="*/ 91 h 252"/>
                  <a:gd name="T56" fmla="*/ 252 w 283"/>
                  <a:gd name="T57" fmla="*/ 69 h 252"/>
                  <a:gd name="T58" fmla="*/ 238 w 283"/>
                  <a:gd name="T59" fmla="*/ 57 h 252"/>
                  <a:gd name="T60" fmla="*/ 222 w 283"/>
                  <a:gd name="T61" fmla="*/ 48 h 252"/>
                  <a:gd name="T62" fmla="*/ 204 w 283"/>
                  <a:gd name="T63" fmla="*/ 39 h 252"/>
                  <a:gd name="T64" fmla="*/ 184 w 283"/>
                  <a:gd name="T65" fmla="*/ 31 h 252"/>
                  <a:gd name="T66" fmla="*/ 164 w 283"/>
                  <a:gd name="T67" fmla="*/ 23 h 252"/>
                  <a:gd name="T68" fmla="*/ 144 w 283"/>
                  <a:gd name="T69" fmla="*/ 17 h 252"/>
                  <a:gd name="T70" fmla="*/ 123 w 283"/>
                  <a:gd name="T71" fmla="*/ 13 h 252"/>
                  <a:gd name="T72" fmla="*/ 103 w 283"/>
                  <a:gd name="T73" fmla="*/ 8 h 252"/>
                  <a:gd name="T74" fmla="*/ 83 w 283"/>
                  <a:gd name="T75" fmla="*/ 5 h 252"/>
                  <a:gd name="T76" fmla="*/ 66 w 283"/>
                  <a:gd name="T77" fmla="*/ 2 h 252"/>
                  <a:gd name="T78" fmla="*/ 48 w 283"/>
                  <a:gd name="T79" fmla="*/ 0 h 252"/>
                  <a:gd name="T80" fmla="*/ 34 w 283"/>
                  <a:gd name="T81" fmla="*/ 0 h 252"/>
                  <a:gd name="T82" fmla="*/ 21 w 283"/>
                  <a:gd name="T83" fmla="*/ 0 h 252"/>
                  <a:gd name="T84" fmla="*/ 11 w 283"/>
                  <a:gd name="T85" fmla="*/ 0 h 252"/>
                  <a:gd name="T86" fmla="*/ 4 w 283"/>
                  <a:gd name="T87" fmla="*/ 2 h 252"/>
                  <a:gd name="T88" fmla="*/ 0 w 283"/>
                  <a:gd name="T89" fmla="*/ 5 h 252"/>
                  <a:gd name="T90" fmla="*/ 12 w 283"/>
                  <a:gd name="T91" fmla="*/ 7 h 252"/>
                  <a:gd name="T92" fmla="*/ 24 w 283"/>
                  <a:gd name="T93" fmla="*/ 8 h 252"/>
                  <a:gd name="T94" fmla="*/ 38 w 283"/>
                  <a:gd name="T95" fmla="*/ 10 h 252"/>
                  <a:gd name="T96" fmla="*/ 52 w 283"/>
                  <a:gd name="T97" fmla="*/ 13 h 252"/>
                  <a:gd name="T98" fmla="*/ 66 w 283"/>
                  <a:gd name="T99" fmla="*/ 16 h 252"/>
                  <a:gd name="T100" fmla="*/ 82 w 283"/>
                  <a:gd name="T101" fmla="*/ 18 h 252"/>
                  <a:gd name="T102" fmla="*/ 98 w 283"/>
                  <a:gd name="T103" fmla="*/ 22 h 252"/>
                  <a:gd name="T104" fmla="*/ 114 w 283"/>
                  <a:gd name="T105" fmla="*/ 25 h 252"/>
                  <a:gd name="T106" fmla="*/ 129 w 283"/>
                  <a:gd name="T107" fmla="*/ 30 h 252"/>
                  <a:gd name="T108" fmla="*/ 146 w 283"/>
                  <a:gd name="T109" fmla="*/ 34 h 252"/>
                  <a:gd name="T110" fmla="*/ 162 w 283"/>
                  <a:gd name="T111" fmla="*/ 39 h 252"/>
                  <a:gd name="T112" fmla="*/ 177 w 283"/>
                  <a:gd name="T113" fmla="*/ 45 h 252"/>
                  <a:gd name="T114" fmla="*/ 193 w 283"/>
                  <a:gd name="T115" fmla="*/ 52 h 252"/>
                  <a:gd name="T116" fmla="*/ 208 w 283"/>
                  <a:gd name="T117" fmla="*/ 60 h 252"/>
                  <a:gd name="T118" fmla="*/ 222 w 283"/>
                  <a:gd name="T119" fmla="*/ 68 h 252"/>
                  <a:gd name="T120" fmla="*/ 235 w 283"/>
                  <a:gd name="T121" fmla="*/ 77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58" name="Freeform 508"/>
              <p:cNvSpPr>
                <a:spLocks noChangeArrowheads="1"/>
              </p:cNvSpPr>
              <p:nvPr/>
            </p:nvSpPr>
            <p:spPr bwMode="auto">
              <a:xfrm>
                <a:off x="4298" y="3153"/>
                <a:ext cx="19" cy="39"/>
              </a:xfrm>
              <a:custGeom>
                <a:avLst/>
                <a:gdLst>
                  <a:gd name="T0" fmla="*/ 0 w 114"/>
                  <a:gd name="T1" fmla="*/ 130 h 238"/>
                  <a:gd name="T2" fmla="*/ 0 w 114"/>
                  <a:gd name="T3" fmla="*/ 149 h 238"/>
                  <a:gd name="T4" fmla="*/ 4 w 114"/>
                  <a:gd name="T5" fmla="*/ 168 h 238"/>
                  <a:gd name="T6" fmla="*/ 12 w 114"/>
                  <a:gd name="T7" fmla="*/ 185 h 238"/>
                  <a:gd name="T8" fmla="*/ 24 w 114"/>
                  <a:gd name="T9" fmla="*/ 200 h 238"/>
                  <a:gd name="T10" fmla="*/ 38 w 114"/>
                  <a:gd name="T11" fmla="*/ 213 h 238"/>
                  <a:gd name="T12" fmla="*/ 55 w 114"/>
                  <a:gd name="T13" fmla="*/ 224 h 238"/>
                  <a:gd name="T14" fmla="*/ 73 w 114"/>
                  <a:gd name="T15" fmla="*/ 232 h 238"/>
                  <a:gd name="T16" fmla="*/ 92 w 114"/>
                  <a:gd name="T17" fmla="*/ 237 h 238"/>
                  <a:gd name="T18" fmla="*/ 98 w 114"/>
                  <a:gd name="T19" fmla="*/ 238 h 238"/>
                  <a:gd name="T20" fmla="*/ 104 w 114"/>
                  <a:gd name="T21" fmla="*/ 235 h 238"/>
                  <a:gd name="T22" fmla="*/ 109 w 114"/>
                  <a:gd name="T23" fmla="*/ 232 h 238"/>
                  <a:gd name="T24" fmla="*/ 111 w 114"/>
                  <a:gd name="T25" fmla="*/ 227 h 238"/>
                  <a:gd name="T26" fmla="*/ 111 w 114"/>
                  <a:gd name="T27" fmla="*/ 222 h 238"/>
                  <a:gd name="T28" fmla="*/ 110 w 114"/>
                  <a:gd name="T29" fmla="*/ 216 h 238"/>
                  <a:gd name="T30" fmla="*/ 106 w 114"/>
                  <a:gd name="T31" fmla="*/ 211 h 238"/>
                  <a:gd name="T32" fmla="*/ 100 w 114"/>
                  <a:gd name="T33" fmla="*/ 209 h 238"/>
                  <a:gd name="T34" fmla="*/ 82 w 114"/>
                  <a:gd name="T35" fmla="*/ 202 h 238"/>
                  <a:gd name="T36" fmla="*/ 64 w 114"/>
                  <a:gd name="T37" fmla="*/ 193 h 238"/>
                  <a:gd name="T38" fmla="*/ 50 w 114"/>
                  <a:gd name="T39" fmla="*/ 180 h 238"/>
                  <a:gd name="T40" fmla="*/ 39 w 114"/>
                  <a:gd name="T41" fmla="*/ 167 h 238"/>
                  <a:gd name="T42" fmla="*/ 32 w 114"/>
                  <a:gd name="T43" fmla="*/ 149 h 238"/>
                  <a:gd name="T44" fmla="*/ 29 w 114"/>
                  <a:gd name="T45" fmla="*/ 131 h 238"/>
                  <a:gd name="T46" fmla="*/ 29 w 114"/>
                  <a:gd name="T47" fmla="*/ 111 h 238"/>
                  <a:gd name="T48" fmla="*/ 35 w 114"/>
                  <a:gd name="T49" fmla="*/ 91 h 238"/>
                  <a:gd name="T50" fmla="*/ 42 w 114"/>
                  <a:gd name="T51" fmla="*/ 76 h 238"/>
                  <a:gd name="T52" fmla="*/ 51 w 114"/>
                  <a:gd name="T53" fmla="*/ 62 h 238"/>
                  <a:gd name="T54" fmla="*/ 62 w 114"/>
                  <a:gd name="T55" fmla="*/ 49 h 238"/>
                  <a:gd name="T56" fmla="*/ 73 w 114"/>
                  <a:gd name="T57" fmla="*/ 38 h 238"/>
                  <a:gd name="T58" fmla="*/ 84 w 114"/>
                  <a:gd name="T59" fmla="*/ 28 h 238"/>
                  <a:gd name="T60" fmla="*/ 96 w 114"/>
                  <a:gd name="T61" fmla="*/ 18 h 238"/>
                  <a:gd name="T62" fmla="*/ 106 w 114"/>
                  <a:gd name="T63" fmla="*/ 9 h 238"/>
                  <a:gd name="T64" fmla="*/ 114 w 114"/>
                  <a:gd name="T65" fmla="*/ 1 h 238"/>
                  <a:gd name="T66" fmla="*/ 106 w 114"/>
                  <a:gd name="T67" fmla="*/ 0 h 238"/>
                  <a:gd name="T68" fmla="*/ 93 w 114"/>
                  <a:gd name="T69" fmla="*/ 6 h 238"/>
                  <a:gd name="T70" fmla="*/ 76 w 114"/>
                  <a:gd name="T71" fmla="*/ 18 h 238"/>
                  <a:gd name="T72" fmla="*/ 56 w 114"/>
                  <a:gd name="T73" fmla="*/ 36 h 238"/>
                  <a:gd name="T74" fmla="*/ 37 w 114"/>
                  <a:gd name="T75" fmla="*/ 57 h 238"/>
                  <a:gd name="T76" fmla="*/ 20 w 114"/>
                  <a:gd name="T77" fmla="*/ 80 h 238"/>
                  <a:gd name="T78" fmla="*/ 7 w 114"/>
                  <a:gd name="T79" fmla="*/ 106 h 238"/>
                  <a:gd name="T80" fmla="*/ 0 w 114"/>
                  <a:gd name="T81" fmla="*/ 130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59" name="Freeform 509"/>
              <p:cNvSpPr>
                <a:spLocks noChangeArrowheads="1"/>
              </p:cNvSpPr>
              <p:nvPr/>
            </p:nvSpPr>
            <p:spPr bwMode="auto">
              <a:xfrm>
                <a:off x="4432" y="3130"/>
                <a:ext cx="41" cy="52"/>
              </a:xfrm>
              <a:custGeom>
                <a:avLst/>
                <a:gdLst>
                  <a:gd name="T0" fmla="*/ 207 w 246"/>
                  <a:gd name="T1" fmla="*/ 124 h 310"/>
                  <a:gd name="T2" fmla="*/ 219 w 246"/>
                  <a:gd name="T3" fmla="*/ 143 h 310"/>
                  <a:gd name="T4" fmla="*/ 225 w 246"/>
                  <a:gd name="T5" fmla="*/ 164 h 310"/>
                  <a:gd name="T6" fmla="*/ 221 w 246"/>
                  <a:gd name="T7" fmla="*/ 187 h 310"/>
                  <a:gd name="T8" fmla="*/ 208 w 246"/>
                  <a:gd name="T9" fmla="*/ 209 h 310"/>
                  <a:gd name="T10" fmla="*/ 188 w 246"/>
                  <a:gd name="T11" fmla="*/ 228 h 310"/>
                  <a:gd name="T12" fmla="*/ 166 w 246"/>
                  <a:gd name="T13" fmla="*/ 246 h 310"/>
                  <a:gd name="T14" fmla="*/ 143 w 246"/>
                  <a:gd name="T15" fmla="*/ 264 h 310"/>
                  <a:gd name="T16" fmla="*/ 129 w 246"/>
                  <a:gd name="T17" fmla="*/ 278 h 310"/>
                  <a:gd name="T18" fmla="*/ 124 w 246"/>
                  <a:gd name="T19" fmla="*/ 287 h 310"/>
                  <a:gd name="T20" fmla="*/ 120 w 246"/>
                  <a:gd name="T21" fmla="*/ 296 h 310"/>
                  <a:gd name="T22" fmla="*/ 121 w 246"/>
                  <a:gd name="T23" fmla="*/ 305 h 310"/>
                  <a:gd name="T24" fmla="*/ 130 w 246"/>
                  <a:gd name="T25" fmla="*/ 310 h 310"/>
                  <a:gd name="T26" fmla="*/ 139 w 246"/>
                  <a:gd name="T27" fmla="*/ 309 h 310"/>
                  <a:gd name="T28" fmla="*/ 154 w 246"/>
                  <a:gd name="T29" fmla="*/ 293 h 310"/>
                  <a:gd name="T30" fmla="*/ 180 w 246"/>
                  <a:gd name="T31" fmla="*/ 269 h 310"/>
                  <a:gd name="T32" fmla="*/ 207 w 246"/>
                  <a:gd name="T33" fmla="*/ 246 h 310"/>
                  <a:gd name="T34" fmla="*/ 231 w 246"/>
                  <a:gd name="T35" fmla="*/ 219 h 310"/>
                  <a:gd name="T36" fmla="*/ 245 w 246"/>
                  <a:gd name="T37" fmla="*/ 187 h 310"/>
                  <a:gd name="T38" fmla="*/ 242 w 246"/>
                  <a:gd name="T39" fmla="*/ 153 h 310"/>
                  <a:gd name="T40" fmla="*/ 227 w 246"/>
                  <a:gd name="T41" fmla="*/ 120 h 310"/>
                  <a:gd name="T42" fmla="*/ 201 w 246"/>
                  <a:gd name="T43" fmla="*/ 94 h 310"/>
                  <a:gd name="T44" fmla="*/ 177 w 246"/>
                  <a:gd name="T45" fmla="*/ 74 h 310"/>
                  <a:gd name="T46" fmla="*/ 152 w 246"/>
                  <a:gd name="T47" fmla="*/ 60 h 310"/>
                  <a:gd name="T48" fmla="*/ 126 w 246"/>
                  <a:gd name="T49" fmla="*/ 43 h 310"/>
                  <a:gd name="T50" fmla="*/ 98 w 246"/>
                  <a:gd name="T51" fmla="*/ 28 h 310"/>
                  <a:gd name="T52" fmla="*/ 72 w 246"/>
                  <a:gd name="T53" fmla="*/ 16 h 310"/>
                  <a:gd name="T54" fmla="*/ 46 w 246"/>
                  <a:gd name="T55" fmla="*/ 7 h 310"/>
                  <a:gd name="T56" fmla="*/ 24 w 246"/>
                  <a:gd name="T57" fmla="*/ 1 h 310"/>
                  <a:gd name="T58" fmla="*/ 7 w 246"/>
                  <a:gd name="T59" fmla="*/ 1 h 310"/>
                  <a:gd name="T60" fmla="*/ 8 w 246"/>
                  <a:gd name="T61" fmla="*/ 6 h 310"/>
                  <a:gd name="T62" fmla="*/ 28 w 246"/>
                  <a:gd name="T63" fmla="*/ 14 h 310"/>
                  <a:gd name="T64" fmla="*/ 51 w 246"/>
                  <a:gd name="T65" fmla="*/ 24 h 310"/>
                  <a:gd name="T66" fmla="*/ 78 w 246"/>
                  <a:gd name="T67" fmla="*/ 37 h 310"/>
                  <a:gd name="T68" fmla="*/ 106 w 246"/>
                  <a:gd name="T69" fmla="*/ 51 h 310"/>
                  <a:gd name="T70" fmla="*/ 134 w 246"/>
                  <a:gd name="T71" fmla="*/ 69 h 310"/>
                  <a:gd name="T72" fmla="*/ 163 w 246"/>
                  <a:gd name="T73" fmla="*/ 87 h 310"/>
                  <a:gd name="T74" fmla="*/ 187 w 246"/>
                  <a:gd name="T75" fmla="*/ 105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0" name="Freeform 510"/>
              <p:cNvSpPr>
                <a:spLocks noChangeArrowheads="1"/>
              </p:cNvSpPr>
              <p:nvPr/>
            </p:nvSpPr>
            <p:spPr bwMode="auto">
              <a:xfrm>
                <a:off x="4387" y="3191"/>
                <a:ext cx="14" cy="31"/>
              </a:xfrm>
              <a:custGeom>
                <a:avLst/>
                <a:gdLst>
                  <a:gd name="T0" fmla="*/ 31 w 83"/>
                  <a:gd name="T1" fmla="*/ 14 h 187"/>
                  <a:gd name="T2" fmla="*/ 29 w 83"/>
                  <a:gd name="T3" fmla="*/ 8 h 187"/>
                  <a:gd name="T4" fmla="*/ 25 w 83"/>
                  <a:gd name="T5" fmla="*/ 3 h 187"/>
                  <a:gd name="T6" fmla="*/ 19 w 83"/>
                  <a:gd name="T7" fmla="*/ 1 h 187"/>
                  <a:gd name="T8" fmla="*/ 14 w 83"/>
                  <a:gd name="T9" fmla="*/ 0 h 187"/>
                  <a:gd name="T10" fmla="*/ 8 w 83"/>
                  <a:gd name="T11" fmla="*/ 2 h 187"/>
                  <a:gd name="T12" fmla="*/ 3 w 83"/>
                  <a:gd name="T13" fmla="*/ 5 h 187"/>
                  <a:gd name="T14" fmla="*/ 0 w 83"/>
                  <a:gd name="T15" fmla="*/ 11 h 187"/>
                  <a:gd name="T16" fmla="*/ 0 w 83"/>
                  <a:gd name="T17" fmla="*/ 17 h 187"/>
                  <a:gd name="T18" fmla="*/ 5 w 83"/>
                  <a:gd name="T19" fmla="*/ 42 h 187"/>
                  <a:gd name="T20" fmla="*/ 15 w 83"/>
                  <a:gd name="T21" fmla="*/ 71 h 187"/>
                  <a:gd name="T22" fmla="*/ 27 w 83"/>
                  <a:gd name="T23" fmla="*/ 100 h 187"/>
                  <a:gd name="T24" fmla="*/ 41 w 83"/>
                  <a:gd name="T25" fmla="*/ 127 h 187"/>
                  <a:gd name="T26" fmla="*/ 55 w 83"/>
                  <a:gd name="T27" fmla="*/ 151 h 187"/>
                  <a:gd name="T28" fmla="*/ 68 w 83"/>
                  <a:gd name="T29" fmla="*/ 171 h 187"/>
                  <a:gd name="T30" fmla="*/ 77 w 83"/>
                  <a:gd name="T31" fmla="*/ 184 h 187"/>
                  <a:gd name="T32" fmla="*/ 83 w 83"/>
                  <a:gd name="T33" fmla="*/ 187 h 187"/>
                  <a:gd name="T34" fmla="*/ 80 w 83"/>
                  <a:gd name="T35" fmla="*/ 174 h 187"/>
                  <a:gd name="T36" fmla="*/ 75 w 83"/>
                  <a:gd name="T37" fmla="*/ 158 h 187"/>
                  <a:gd name="T38" fmla="*/ 68 w 83"/>
                  <a:gd name="T39" fmla="*/ 138 h 187"/>
                  <a:gd name="T40" fmla="*/ 59 w 83"/>
                  <a:gd name="T41" fmla="*/ 113 h 187"/>
                  <a:gd name="T42" fmla="*/ 51 w 83"/>
                  <a:gd name="T43" fmla="*/ 88 h 187"/>
                  <a:gd name="T44" fmla="*/ 43 w 83"/>
                  <a:gd name="T45" fmla="*/ 63 h 187"/>
                  <a:gd name="T46" fmla="*/ 36 w 83"/>
                  <a:gd name="T47" fmla="*/ 38 h 187"/>
                  <a:gd name="T48" fmla="*/ 31 w 83"/>
                  <a:gd name="T49" fmla="*/ 14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1" name="Freeform 511"/>
              <p:cNvSpPr>
                <a:spLocks noChangeArrowheads="1"/>
              </p:cNvSpPr>
              <p:nvPr/>
            </p:nvSpPr>
            <p:spPr bwMode="auto">
              <a:xfrm>
                <a:off x="4381" y="3174"/>
                <a:ext cx="7" cy="16"/>
              </a:xfrm>
              <a:custGeom>
                <a:avLst/>
                <a:gdLst>
                  <a:gd name="T0" fmla="*/ 22 w 44"/>
                  <a:gd name="T1" fmla="*/ 10 h 94"/>
                  <a:gd name="T2" fmla="*/ 21 w 44"/>
                  <a:gd name="T3" fmla="*/ 6 h 94"/>
                  <a:gd name="T4" fmla="*/ 18 w 44"/>
                  <a:gd name="T5" fmla="*/ 2 h 94"/>
                  <a:gd name="T6" fmla="*/ 14 w 44"/>
                  <a:gd name="T7" fmla="*/ 0 h 94"/>
                  <a:gd name="T8" fmla="*/ 10 w 44"/>
                  <a:gd name="T9" fmla="*/ 0 h 94"/>
                  <a:gd name="T10" fmla="*/ 6 w 44"/>
                  <a:gd name="T11" fmla="*/ 1 h 94"/>
                  <a:gd name="T12" fmla="*/ 3 w 44"/>
                  <a:gd name="T13" fmla="*/ 3 h 94"/>
                  <a:gd name="T14" fmla="*/ 0 w 44"/>
                  <a:gd name="T15" fmla="*/ 7 h 94"/>
                  <a:gd name="T16" fmla="*/ 0 w 44"/>
                  <a:gd name="T17" fmla="*/ 11 h 94"/>
                  <a:gd name="T18" fmla="*/ 0 w 44"/>
                  <a:gd name="T19" fmla="*/ 24 h 94"/>
                  <a:gd name="T20" fmla="*/ 4 w 44"/>
                  <a:gd name="T21" fmla="*/ 38 h 94"/>
                  <a:gd name="T22" fmla="*/ 8 w 44"/>
                  <a:gd name="T23" fmla="*/ 52 h 94"/>
                  <a:gd name="T24" fmla="*/ 14 w 44"/>
                  <a:gd name="T25" fmla="*/ 65 h 94"/>
                  <a:gd name="T26" fmla="*/ 21 w 44"/>
                  <a:gd name="T27" fmla="*/ 78 h 94"/>
                  <a:gd name="T28" fmla="*/ 28 w 44"/>
                  <a:gd name="T29" fmla="*/ 87 h 94"/>
                  <a:gd name="T30" fmla="*/ 37 w 44"/>
                  <a:gd name="T31" fmla="*/ 93 h 94"/>
                  <a:gd name="T32" fmla="*/ 42 w 44"/>
                  <a:gd name="T33" fmla="*/ 94 h 94"/>
                  <a:gd name="T34" fmla="*/ 44 w 44"/>
                  <a:gd name="T35" fmla="*/ 76 h 94"/>
                  <a:gd name="T36" fmla="*/ 38 w 44"/>
                  <a:gd name="T37" fmla="*/ 54 h 94"/>
                  <a:gd name="T38" fmla="*/ 31 w 44"/>
                  <a:gd name="T39" fmla="*/ 32 h 94"/>
                  <a:gd name="T40" fmla="*/ 22 w 44"/>
                  <a:gd name="T41" fmla="*/ 10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2" name="Freeform 512"/>
              <p:cNvSpPr>
                <a:spLocks noChangeArrowheads="1"/>
              </p:cNvSpPr>
              <p:nvPr/>
            </p:nvSpPr>
            <p:spPr bwMode="auto">
              <a:xfrm>
                <a:off x="4375" y="3163"/>
                <a:ext cx="6" cy="9"/>
              </a:xfrm>
              <a:custGeom>
                <a:avLst/>
                <a:gdLst>
                  <a:gd name="T0" fmla="*/ 20 w 38"/>
                  <a:gd name="T1" fmla="*/ 7 h 54"/>
                  <a:gd name="T2" fmla="*/ 20 w 38"/>
                  <a:gd name="T3" fmla="*/ 8 h 54"/>
                  <a:gd name="T4" fmla="*/ 20 w 38"/>
                  <a:gd name="T5" fmla="*/ 8 h 54"/>
                  <a:gd name="T6" fmla="*/ 20 w 38"/>
                  <a:gd name="T7" fmla="*/ 8 h 54"/>
                  <a:gd name="T8" fmla="*/ 20 w 38"/>
                  <a:gd name="T9" fmla="*/ 8 h 54"/>
                  <a:gd name="T10" fmla="*/ 19 w 38"/>
                  <a:gd name="T11" fmla="*/ 4 h 54"/>
                  <a:gd name="T12" fmla="*/ 15 w 38"/>
                  <a:gd name="T13" fmla="*/ 1 h 54"/>
                  <a:gd name="T14" fmla="*/ 12 w 38"/>
                  <a:gd name="T15" fmla="*/ 0 h 54"/>
                  <a:gd name="T16" fmla="*/ 7 w 38"/>
                  <a:gd name="T17" fmla="*/ 0 h 54"/>
                  <a:gd name="T18" fmla="*/ 4 w 38"/>
                  <a:gd name="T19" fmla="*/ 1 h 54"/>
                  <a:gd name="T20" fmla="*/ 1 w 38"/>
                  <a:gd name="T21" fmla="*/ 4 h 54"/>
                  <a:gd name="T22" fmla="*/ 0 w 38"/>
                  <a:gd name="T23" fmla="*/ 8 h 54"/>
                  <a:gd name="T24" fmla="*/ 0 w 38"/>
                  <a:gd name="T25" fmla="*/ 11 h 54"/>
                  <a:gd name="T26" fmla="*/ 1 w 38"/>
                  <a:gd name="T27" fmla="*/ 17 h 54"/>
                  <a:gd name="T28" fmla="*/ 4 w 38"/>
                  <a:gd name="T29" fmla="*/ 24 h 54"/>
                  <a:gd name="T30" fmla="*/ 8 w 38"/>
                  <a:gd name="T31" fmla="*/ 32 h 54"/>
                  <a:gd name="T32" fmla="*/ 14 w 38"/>
                  <a:gd name="T33" fmla="*/ 39 h 54"/>
                  <a:gd name="T34" fmla="*/ 20 w 38"/>
                  <a:gd name="T35" fmla="*/ 46 h 54"/>
                  <a:gd name="T36" fmla="*/ 27 w 38"/>
                  <a:gd name="T37" fmla="*/ 50 h 54"/>
                  <a:gd name="T38" fmla="*/ 33 w 38"/>
                  <a:gd name="T39" fmla="*/ 54 h 54"/>
                  <a:gd name="T40" fmla="*/ 38 w 38"/>
                  <a:gd name="T41" fmla="*/ 54 h 54"/>
                  <a:gd name="T42" fmla="*/ 36 w 38"/>
                  <a:gd name="T43" fmla="*/ 42 h 54"/>
                  <a:gd name="T44" fmla="*/ 32 w 38"/>
                  <a:gd name="T45" fmla="*/ 29 h 54"/>
                  <a:gd name="T46" fmla="*/ 25 w 38"/>
                  <a:gd name="T47" fmla="*/ 16 h 54"/>
                  <a:gd name="T48" fmla="*/ 20 w 38"/>
                  <a:gd name="T49" fmla="*/ 7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3" name="Freeform 513"/>
              <p:cNvSpPr>
                <a:spLocks noChangeArrowheads="1"/>
              </p:cNvSpPr>
              <p:nvPr/>
            </p:nvSpPr>
            <p:spPr bwMode="auto">
              <a:xfrm>
                <a:off x="4370" y="3155"/>
                <a:ext cx="8" cy="6"/>
              </a:xfrm>
              <a:custGeom>
                <a:avLst/>
                <a:gdLst>
                  <a:gd name="T0" fmla="*/ 41 w 52"/>
                  <a:gd name="T1" fmla="*/ 27 h 36"/>
                  <a:gd name="T2" fmla="*/ 46 w 52"/>
                  <a:gd name="T3" fmla="*/ 24 h 36"/>
                  <a:gd name="T4" fmla="*/ 51 w 52"/>
                  <a:gd name="T5" fmla="*/ 21 h 36"/>
                  <a:gd name="T6" fmla="*/ 52 w 52"/>
                  <a:gd name="T7" fmla="*/ 16 h 36"/>
                  <a:gd name="T8" fmla="*/ 52 w 52"/>
                  <a:gd name="T9" fmla="*/ 12 h 36"/>
                  <a:gd name="T10" fmla="*/ 50 w 52"/>
                  <a:gd name="T11" fmla="*/ 6 h 36"/>
                  <a:gd name="T12" fmla="*/ 46 w 52"/>
                  <a:gd name="T13" fmla="*/ 2 h 36"/>
                  <a:gd name="T14" fmla="*/ 41 w 52"/>
                  <a:gd name="T15" fmla="*/ 0 h 36"/>
                  <a:gd name="T16" fmla="*/ 36 w 52"/>
                  <a:gd name="T17" fmla="*/ 0 h 36"/>
                  <a:gd name="T18" fmla="*/ 33 w 52"/>
                  <a:gd name="T19" fmla="*/ 0 h 36"/>
                  <a:gd name="T20" fmla="*/ 29 w 52"/>
                  <a:gd name="T21" fmla="*/ 1 h 36"/>
                  <a:gd name="T22" fmla="*/ 21 w 52"/>
                  <a:gd name="T23" fmla="*/ 4 h 36"/>
                  <a:gd name="T24" fmla="*/ 13 w 52"/>
                  <a:gd name="T25" fmla="*/ 8 h 36"/>
                  <a:gd name="T26" fmla="*/ 6 w 52"/>
                  <a:gd name="T27" fmla="*/ 15 h 36"/>
                  <a:gd name="T28" fmla="*/ 3 w 52"/>
                  <a:gd name="T29" fmla="*/ 22 h 36"/>
                  <a:gd name="T30" fmla="*/ 0 w 52"/>
                  <a:gd name="T31" fmla="*/ 29 h 36"/>
                  <a:gd name="T32" fmla="*/ 0 w 52"/>
                  <a:gd name="T33" fmla="*/ 31 h 36"/>
                  <a:gd name="T34" fmla="*/ 4 w 52"/>
                  <a:gd name="T35" fmla="*/ 33 h 36"/>
                  <a:gd name="T36" fmla="*/ 9 w 52"/>
                  <a:gd name="T37" fmla="*/ 36 h 36"/>
                  <a:gd name="T38" fmla="*/ 13 w 52"/>
                  <a:gd name="T39" fmla="*/ 36 h 36"/>
                  <a:gd name="T40" fmla="*/ 18 w 52"/>
                  <a:gd name="T41" fmla="*/ 36 h 36"/>
                  <a:gd name="T42" fmla="*/ 24 w 52"/>
                  <a:gd name="T43" fmla="*/ 33 h 36"/>
                  <a:gd name="T44" fmla="*/ 30 w 52"/>
                  <a:gd name="T45" fmla="*/ 32 h 36"/>
                  <a:gd name="T46" fmla="*/ 36 w 52"/>
                  <a:gd name="T47" fmla="*/ 30 h 36"/>
                  <a:gd name="T48" fmla="*/ 41 w 52"/>
                  <a:gd name="T49" fmla="*/ 2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4" name="Freeform 514"/>
              <p:cNvSpPr>
                <a:spLocks noChangeArrowheads="1"/>
              </p:cNvSpPr>
              <p:nvPr/>
            </p:nvSpPr>
            <p:spPr bwMode="auto">
              <a:xfrm>
                <a:off x="4330" y="3145"/>
                <a:ext cx="33" cy="39"/>
              </a:xfrm>
              <a:custGeom>
                <a:avLst/>
                <a:gdLst>
                  <a:gd name="T0" fmla="*/ 73 w 198"/>
                  <a:gd name="T1" fmla="*/ 36 h 236"/>
                  <a:gd name="T2" fmla="*/ 58 w 198"/>
                  <a:gd name="T3" fmla="*/ 46 h 236"/>
                  <a:gd name="T4" fmla="*/ 46 w 198"/>
                  <a:gd name="T5" fmla="*/ 58 h 236"/>
                  <a:gd name="T6" fmla="*/ 33 w 198"/>
                  <a:gd name="T7" fmla="*/ 72 h 236"/>
                  <a:gd name="T8" fmla="*/ 22 w 198"/>
                  <a:gd name="T9" fmla="*/ 85 h 236"/>
                  <a:gd name="T10" fmla="*/ 14 w 198"/>
                  <a:gd name="T11" fmla="*/ 100 h 236"/>
                  <a:gd name="T12" fmla="*/ 7 w 198"/>
                  <a:gd name="T13" fmla="*/ 115 h 236"/>
                  <a:gd name="T14" fmla="*/ 2 w 198"/>
                  <a:gd name="T15" fmla="*/ 130 h 236"/>
                  <a:gd name="T16" fmla="*/ 0 w 198"/>
                  <a:gd name="T17" fmla="*/ 146 h 236"/>
                  <a:gd name="T18" fmla="*/ 2 w 198"/>
                  <a:gd name="T19" fmla="*/ 170 h 236"/>
                  <a:gd name="T20" fmla="*/ 12 w 198"/>
                  <a:gd name="T21" fmla="*/ 190 h 236"/>
                  <a:gd name="T22" fmla="*/ 26 w 198"/>
                  <a:gd name="T23" fmla="*/ 207 h 236"/>
                  <a:gd name="T24" fmla="*/ 43 w 198"/>
                  <a:gd name="T25" fmla="*/ 220 h 236"/>
                  <a:gd name="T26" fmla="*/ 64 w 198"/>
                  <a:gd name="T27" fmla="*/ 229 h 236"/>
                  <a:gd name="T28" fmla="*/ 88 w 198"/>
                  <a:gd name="T29" fmla="*/ 235 h 236"/>
                  <a:gd name="T30" fmla="*/ 110 w 198"/>
                  <a:gd name="T31" fmla="*/ 236 h 236"/>
                  <a:gd name="T32" fmla="*/ 132 w 198"/>
                  <a:gd name="T33" fmla="*/ 232 h 236"/>
                  <a:gd name="T34" fmla="*/ 137 w 198"/>
                  <a:gd name="T35" fmla="*/ 232 h 236"/>
                  <a:gd name="T36" fmla="*/ 142 w 198"/>
                  <a:gd name="T37" fmla="*/ 230 h 236"/>
                  <a:gd name="T38" fmla="*/ 145 w 198"/>
                  <a:gd name="T39" fmla="*/ 226 h 236"/>
                  <a:gd name="T40" fmla="*/ 146 w 198"/>
                  <a:gd name="T41" fmla="*/ 221 h 236"/>
                  <a:gd name="T42" fmla="*/ 145 w 198"/>
                  <a:gd name="T43" fmla="*/ 219 h 236"/>
                  <a:gd name="T44" fmla="*/ 142 w 198"/>
                  <a:gd name="T45" fmla="*/ 219 h 236"/>
                  <a:gd name="T46" fmla="*/ 137 w 198"/>
                  <a:gd name="T47" fmla="*/ 217 h 236"/>
                  <a:gd name="T48" fmla="*/ 131 w 198"/>
                  <a:gd name="T49" fmla="*/ 217 h 236"/>
                  <a:gd name="T50" fmla="*/ 124 w 198"/>
                  <a:gd name="T51" fmla="*/ 217 h 236"/>
                  <a:gd name="T52" fmla="*/ 118 w 198"/>
                  <a:gd name="T53" fmla="*/ 217 h 236"/>
                  <a:gd name="T54" fmla="*/ 112 w 198"/>
                  <a:gd name="T55" fmla="*/ 217 h 236"/>
                  <a:gd name="T56" fmla="*/ 109 w 198"/>
                  <a:gd name="T57" fmla="*/ 217 h 236"/>
                  <a:gd name="T58" fmla="*/ 97 w 198"/>
                  <a:gd name="T59" fmla="*/ 216 h 236"/>
                  <a:gd name="T60" fmla="*/ 87 w 198"/>
                  <a:gd name="T61" fmla="*/ 215 h 236"/>
                  <a:gd name="T62" fmla="*/ 75 w 198"/>
                  <a:gd name="T63" fmla="*/ 214 h 236"/>
                  <a:gd name="T64" fmla="*/ 63 w 198"/>
                  <a:gd name="T65" fmla="*/ 211 h 236"/>
                  <a:gd name="T66" fmla="*/ 51 w 198"/>
                  <a:gd name="T67" fmla="*/ 207 h 236"/>
                  <a:gd name="T68" fmla="*/ 40 w 198"/>
                  <a:gd name="T69" fmla="*/ 199 h 236"/>
                  <a:gd name="T70" fmla="*/ 29 w 198"/>
                  <a:gd name="T71" fmla="*/ 189 h 236"/>
                  <a:gd name="T72" fmla="*/ 17 w 198"/>
                  <a:gd name="T73" fmla="*/ 174 h 236"/>
                  <a:gd name="T74" fmla="*/ 15 w 198"/>
                  <a:gd name="T75" fmla="*/ 157 h 236"/>
                  <a:gd name="T76" fmla="*/ 16 w 198"/>
                  <a:gd name="T77" fmla="*/ 141 h 236"/>
                  <a:gd name="T78" fmla="*/ 21 w 198"/>
                  <a:gd name="T79" fmla="*/ 124 h 236"/>
                  <a:gd name="T80" fmla="*/ 28 w 198"/>
                  <a:gd name="T81" fmla="*/ 109 h 236"/>
                  <a:gd name="T82" fmla="*/ 39 w 198"/>
                  <a:gd name="T83" fmla="*/ 96 h 236"/>
                  <a:gd name="T84" fmla="*/ 50 w 198"/>
                  <a:gd name="T85" fmla="*/ 82 h 236"/>
                  <a:gd name="T86" fmla="*/ 63 w 198"/>
                  <a:gd name="T87" fmla="*/ 70 h 236"/>
                  <a:gd name="T88" fmla="*/ 78 w 198"/>
                  <a:gd name="T89" fmla="*/ 59 h 236"/>
                  <a:gd name="T90" fmla="*/ 94 w 198"/>
                  <a:gd name="T91" fmla="*/ 49 h 236"/>
                  <a:gd name="T92" fmla="*/ 110 w 198"/>
                  <a:gd name="T93" fmla="*/ 39 h 236"/>
                  <a:gd name="T94" fmla="*/ 126 w 198"/>
                  <a:gd name="T95" fmla="*/ 31 h 236"/>
                  <a:gd name="T96" fmla="*/ 142 w 198"/>
                  <a:gd name="T97" fmla="*/ 24 h 236"/>
                  <a:gd name="T98" fmla="*/ 158 w 198"/>
                  <a:gd name="T99" fmla="*/ 19 h 236"/>
                  <a:gd name="T100" fmla="*/ 172 w 198"/>
                  <a:gd name="T101" fmla="*/ 13 h 236"/>
                  <a:gd name="T102" fmla="*/ 186 w 198"/>
                  <a:gd name="T103" fmla="*/ 10 h 236"/>
                  <a:gd name="T104" fmla="*/ 198 w 198"/>
                  <a:gd name="T105" fmla="*/ 7 h 236"/>
                  <a:gd name="T106" fmla="*/ 190 w 198"/>
                  <a:gd name="T107" fmla="*/ 3 h 236"/>
                  <a:gd name="T108" fmla="*/ 177 w 198"/>
                  <a:gd name="T109" fmla="*/ 0 h 236"/>
                  <a:gd name="T110" fmla="*/ 162 w 198"/>
                  <a:gd name="T111" fmla="*/ 3 h 236"/>
                  <a:gd name="T112" fmla="*/ 144 w 198"/>
                  <a:gd name="T113" fmla="*/ 6 h 236"/>
                  <a:gd name="T114" fmla="*/ 124 w 198"/>
                  <a:gd name="T115" fmla="*/ 12 h 236"/>
                  <a:gd name="T116" fmla="*/ 105 w 198"/>
                  <a:gd name="T117" fmla="*/ 19 h 236"/>
                  <a:gd name="T118" fmla="*/ 88 w 198"/>
                  <a:gd name="T119" fmla="*/ 28 h 236"/>
                  <a:gd name="T120" fmla="*/ 73 w 198"/>
                  <a:gd name="T121" fmla="*/ 3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5" name="Freeform 515"/>
              <p:cNvSpPr>
                <a:spLocks noChangeArrowheads="1"/>
              </p:cNvSpPr>
              <p:nvPr/>
            </p:nvSpPr>
            <p:spPr bwMode="auto">
              <a:xfrm>
                <a:off x="4386" y="3145"/>
                <a:ext cx="22" cy="30"/>
              </a:xfrm>
              <a:custGeom>
                <a:avLst/>
                <a:gdLst>
                  <a:gd name="T0" fmla="*/ 108 w 128"/>
                  <a:gd name="T1" fmla="*/ 61 h 183"/>
                  <a:gd name="T2" fmla="*/ 111 w 128"/>
                  <a:gd name="T3" fmla="*/ 80 h 183"/>
                  <a:gd name="T4" fmla="*/ 109 w 128"/>
                  <a:gd name="T5" fmla="*/ 97 h 183"/>
                  <a:gd name="T6" fmla="*/ 101 w 128"/>
                  <a:gd name="T7" fmla="*/ 110 h 183"/>
                  <a:gd name="T8" fmla="*/ 89 w 128"/>
                  <a:gd name="T9" fmla="*/ 123 h 183"/>
                  <a:gd name="T10" fmla="*/ 75 w 128"/>
                  <a:gd name="T11" fmla="*/ 134 h 183"/>
                  <a:gd name="T12" fmla="*/ 60 w 128"/>
                  <a:gd name="T13" fmla="*/ 145 h 183"/>
                  <a:gd name="T14" fmla="*/ 43 w 128"/>
                  <a:gd name="T15" fmla="*/ 156 h 183"/>
                  <a:gd name="T16" fmla="*/ 29 w 128"/>
                  <a:gd name="T17" fmla="*/ 167 h 183"/>
                  <a:gd name="T18" fmla="*/ 27 w 128"/>
                  <a:gd name="T19" fmla="*/ 170 h 183"/>
                  <a:gd name="T20" fmla="*/ 26 w 128"/>
                  <a:gd name="T21" fmla="*/ 172 h 183"/>
                  <a:gd name="T22" fmla="*/ 26 w 128"/>
                  <a:gd name="T23" fmla="*/ 176 h 183"/>
                  <a:gd name="T24" fmla="*/ 28 w 128"/>
                  <a:gd name="T25" fmla="*/ 179 h 183"/>
                  <a:gd name="T26" fmla="*/ 30 w 128"/>
                  <a:gd name="T27" fmla="*/ 182 h 183"/>
                  <a:gd name="T28" fmla="*/ 34 w 128"/>
                  <a:gd name="T29" fmla="*/ 183 h 183"/>
                  <a:gd name="T30" fmla="*/ 37 w 128"/>
                  <a:gd name="T31" fmla="*/ 183 h 183"/>
                  <a:gd name="T32" fmla="*/ 41 w 128"/>
                  <a:gd name="T33" fmla="*/ 182 h 183"/>
                  <a:gd name="T34" fmla="*/ 58 w 128"/>
                  <a:gd name="T35" fmla="*/ 171 h 183"/>
                  <a:gd name="T36" fmla="*/ 76 w 128"/>
                  <a:gd name="T37" fmla="*/ 160 h 183"/>
                  <a:gd name="T38" fmla="*/ 92 w 128"/>
                  <a:gd name="T39" fmla="*/ 147 h 183"/>
                  <a:gd name="T40" fmla="*/ 108 w 128"/>
                  <a:gd name="T41" fmla="*/ 132 h 183"/>
                  <a:gd name="T42" fmla="*/ 118 w 128"/>
                  <a:gd name="T43" fmla="*/ 116 h 183"/>
                  <a:gd name="T44" fmla="*/ 125 w 128"/>
                  <a:gd name="T45" fmla="*/ 98 h 183"/>
                  <a:gd name="T46" fmla="*/ 128 w 128"/>
                  <a:gd name="T47" fmla="*/ 78 h 183"/>
                  <a:gd name="T48" fmla="*/ 123 w 128"/>
                  <a:gd name="T49" fmla="*/ 58 h 183"/>
                  <a:gd name="T50" fmla="*/ 112 w 128"/>
                  <a:gd name="T51" fmla="*/ 41 h 183"/>
                  <a:gd name="T52" fmla="*/ 98 w 128"/>
                  <a:gd name="T53" fmla="*/ 28 h 183"/>
                  <a:gd name="T54" fmla="*/ 80 w 128"/>
                  <a:gd name="T55" fmla="*/ 16 h 183"/>
                  <a:gd name="T56" fmla="*/ 61 w 128"/>
                  <a:gd name="T57" fmla="*/ 8 h 183"/>
                  <a:gd name="T58" fmla="*/ 41 w 128"/>
                  <a:gd name="T59" fmla="*/ 2 h 183"/>
                  <a:gd name="T60" fmla="*/ 23 w 128"/>
                  <a:gd name="T61" fmla="*/ 0 h 183"/>
                  <a:gd name="T62" fmla="*/ 9 w 128"/>
                  <a:gd name="T63" fmla="*/ 1 h 183"/>
                  <a:gd name="T64" fmla="*/ 0 w 128"/>
                  <a:gd name="T65" fmla="*/ 6 h 183"/>
                  <a:gd name="T66" fmla="*/ 16 w 128"/>
                  <a:gd name="T67" fmla="*/ 10 h 183"/>
                  <a:gd name="T68" fmla="*/ 33 w 128"/>
                  <a:gd name="T69" fmla="*/ 14 h 183"/>
                  <a:gd name="T70" fmla="*/ 48 w 128"/>
                  <a:gd name="T71" fmla="*/ 17 h 183"/>
                  <a:gd name="T72" fmla="*/ 63 w 128"/>
                  <a:gd name="T73" fmla="*/ 22 h 183"/>
                  <a:gd name="T74" fmla="*/ 77 w 128"/>
                  <a:gd name="T75" fmla="*/ 28 h 183"/>
                  <a:gd name="T76" fmla="*/ 90 w 128"/>
                  <a:gd name="T77" fmla="*/ 36 h 183"/>
                  <a:gd name="T78" fmla="*/ 101 w 128"/>
                  <a:gd name="T79" fmla="*/ 46 h 183"/>
                  <a:gd name="T80" fmla="*/ 108 w 128"/>
                  <a:gd name="T81" fmla="*/ 61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6" name="Freeform 516"/>
              <p:cNvSpPr>
                <a:spLocks noChangeArrowheads="1"/>
              </p:cNvSpPr>
              <p:nvPr/>
            </p:nvSpPr>
            <p:spPr bwMode="auto">
              <a:xfrm>
                <a:off x="4309" y="3138"/>
                <a:ext cx="53" cy="63"/>
              </a:xfrm>
              <a:custGeom>
                <a:avLst/>
                <a:gdLst>
                  <a:gd name="T0" fmla="*/ 101 w 323"/>
                  <a:gd name="T1" fmla="*/ 70 h 379"/>
                  <a:gd name="T2" fmla="*/ 54 w 323"/>
                  <a:gd name="T3" fmla="*/ 115 h 379"/>
                  <a:gd name="T4" fmla="*/ 18 w 323"/>
                  <a:gd name="T5" fmla="*/ 167 h 379"/>
                  <a:gd name="T6" fmla="*/ 0 w 323"/>
                  <a:gd name="T7" fmla="*/ 227 h 379"/>
                  <a:gd name="T8" fmla="*/ 4 w 323"/>
                  <a:gd name="T9" fmla="*/ 267 h 379"/>
                  <a:gd name="T10" fmla="*/ 11 w 323"/>
                  <a:gd name="T11" fmla="*/ 283 h 379"/>
                  <a:gd name="T12" fmla="*/ 21 w 323"/>
                  <a:gd name="T13" fmla="*/ 298 h 379"/>
                  <a:gd name="T14" fmla="*/ 34 w 323"/>
                  <a:gd name="T15" fmla="*/ 311 h 379"/>
                  <a:gd name="T16" fmla="*/ 57 w 323"/>
                  <a:gd name="T17" fmla="*/ 325 h 379"/>
                  <a:gd name="T18" fmla="*/ 87 w 323"/>
                  <a:gd name="T19" fmla="*/ 340 h 379"/>
                  <a:gd name="T20" fmla="*/ 120 w 323"/>
                  <a:gd name="T21" fmla="*/ 351 h 379"/>
                  <a:gd name="T22" fmla="*/ 153 w 323"/>
                  <a:gd name="T23" fmla="*/ 360 h 379"/>
                  <a:gd name="T24" fmla="*/ 187 w 323"/>
                  <a:gd name="T25" fmla="*/ 367 h 379"/>
                  <a:gd name="T26" fmla="*/ 221 w 323"/>
                  <a:gd name="T27" fmla="*/ 372 h 379"/>
                  <a:gd name="T28" fmla="*/ 256 w 323"/>
                  <a:gd name="T29" fmla="*/ 375 h 379"/>
                  <a:gd name="T30" fmla="*/ 290 w 323"/>
                  <a:gd name="T31" fmla="*/ 378 h 379"/>
                  <a:gd name="T32" fmla="*/ 312 w 323"/>
                  <a:gd name="T33" fmla="*/ 379 h 379"/>
                  <a:gd name="T34" fmla="*/ 320 w 323"/>
                  <a:gd name="T35" fmla="*/ 372 h 379"/>
                  <a:gd name="T36" fmla="*/ 323 w 323"/>
                  <a:gd name="T37" fmla="*/ 360 h 379"/>
                  <a:gd name="T38" fmla="*/ 316 w 323"/>
                  <a:gd name="T39" fmla="*/ 352 h 379"/>
                  <a:gd name="T40" fmla="*/ 295 w 323"/>
                  <a:gd name="T41" fmla="*/ 351 h 379"/>
                  <a:gd name="T42" fmla="*/ 263 w 323"/>
                  <a:gd name="T43" fmla="*/ 350 h 379"/>
                  <a:gd name="T44" fmla="*/ 231 w 323"/>
                  <a:gd name="T45" fmla="*/ 348 h 379"/>
                  <a:gd name="T46" fmla="*/ 200 w 323"/>
                  <a:gd name="T47" fmla="*/ 343 h 379"/>
                  <a:gd name="T48" fmla="*/ 168 w 323"/>
                  <a:gd name="T49" fmla="*/ 337 h 379"/>
                  <a:gd name="T50" fmla="*/ 136 w 323"/>
                  <a:gd name="T51" fmla="*/ 329 h 379"/>
                  <a:gd name="T52" fmla="*/ 106 w 323"/>
                  <a:gd name="T53" fmla="*/ 320 h 379"/>
                  <a:gd name="T54" fmla="*/ 76 w 323"/>
                  <a:gd name="T55" fmla="*/ 306 h 379"/>
                  <a:gd name="T56" fmla="*/ 51 w 323"/>
                  <a:gd name="T57" fmla="*/ 291 h 379"/>
                  <a:gd name="T58" fmla="*/ 35 w 323"/>
                  <a:gd name="T59" fmla="*/ 269 h 379"/>
                  <a:gd name="T60" fmla="*/ 31 w 323"/>
                  <a:gd name="T61" fmla="*/ 239 h 379"/>
                  <a:gd name="T62" fmla="*/ 38 w 323"/>
                  <a:gd name="T63" fmla="*/ 197 h 379"/>
                  <a:gd name="T64" fmla="*/ 51 w 323"/>
                  <a:gd name="T65" fmla="*/ 165 h 379"/>
                  <a:gd name="T66" fmla="*/ 68 w 323"/>
                  <a:gd name="T67" fmla="*/ 136 h 379"/>
                  <a:gd name="T68" fmla="*/ 89 w 323"/>
                  <a:gd name="T69" fmla="*/ 111 h 379"/>
                  <a:gd name="T70" fmla="*/ 114 w 323"/>
                  <a:gd name="T71" fmla="*/ 88 h 379"/>
                  <a:gd name="T72" fmla="*/ 144 w 323"/>
                  <a:gd name="T73" fmla="*/ 64 h 379"/>
                  <a:gd name="T74" fmla="*/ 181 w 323"/>
                  <a:gd name="T75" fmla="*/ 41 h 379"/>
                  <a:gd name="T76" fmla="*/ 219 w 323"/>
                  <a:gd name="T77" fmla="*/ 22 h 379"/>
                  <a:gd name="T78" fmla="*/ 253 w 323"/>
                  <a:gd name="T79" fmla="*/ 7 h 379"/>
                  <a:gd name="T80" fmla="*/ 255 w 323"/>
                  <a:gd name="T81" fmla="*/ 0 h 379"/>
                  <a:gd name="T82" fmla="*/ 221 w 323"/>
                  <a:gd name="T83" fmla="*/ 5 h 379"/>
                  <a:gd name="T84" fmla="*/ 181 w 323"/>
                  <a:gd name="T85" fmla="*/ 19 h 379"/>
                  <a:gd name="T86" fmla="*/ 142 w 323"/>
                  <a:gd name="T87" fmla="*/ 39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7" name="Freeform 517"/>
              <p:cNvSpPr>
                <a:spLocks noChangeArrowheads="1"/>
              </p:cNvSpPr>
              <p:nvPr/>
            </p:nvSpPr>
            <p:spPr bwMode="auto">
              <a:xfrm>
                <a:off x="4384" y="3136"/>
                <a:ext cx="47" cy="42"/>
              </a:xfrm>
              <a:custGeom>
                <a:avLst/>
                <a:gdLst>
                  <a:gd name="T0" fmla="*/ 235 w 282"/>
                  <a:gd name="T1" fmla="*/ 78 h 253"/>
                  <a:gd name="T2" fmla="*/ 248 w 282"/>
                  <a:gd name="T3" fmla="*/ 92 h 253"/>
                  <a:gd name="T4" fmla="*/ 255 w 282"/>
                  <a:gd name="T5" fmla="*/ 108 h 253"/>
                  <a:gd name="T6" fmla="*/ 259 w 282"/>
                  <a:gd name="T7" fmla="*/ 125 h 253"/>
                  <a:gd name="T8" fmla="*/ 259 w 282"/>
                  <a:gd name="T9" fmla="*/ 144 h 253"/>
                  <a:gd name="T10" fmla="*/ 257 w 282"/>
                  <a:gd name="T11" fmla="*/ 159 h 253"/>
                  <a:gd name="T12" fmla="*/ 252 w 282"/>
                  <a:gd name="T13" fmla="*/ 171 h 253"/>
                  <a:gd name="T14" fmla="*/ 244 w 282"/>
                  <a:gd name="T15" fmla="*/ 184 h 253"/>
                  <a:gd name="T16" fmla="*/ 236 w 282"/>
                  <a:gd name="T17" fmla="*/ 194 h 253"/>
                  <a:gd name="T18" fmla="*/ 225 w 282"/>
                  <a:gd name="T19" fmla="*/ 206 h 253"/>
                  <a:gd name="T20" fmla="*/ 215 w 282"/>
                  <a:gd name="T21" fmla="*/ 215 h 253"/>
                  <a:gd name="T22" fmla="*/ 204 w 282"/>
                  <a:gd name="T23" fmla="*/ 225 h 253"/>
                  <a:gd name="T24" fmla="*/ 194 w 282"/>
                  <a:gd name="T25" fmla="*/ 236 h 253"/>
                  <a:gd name="T26" fmla="*/ 191 w 282"/>
                  <a:gd name="T27" fmla="*/ 239 h 253"/>
                  <a:gd name="T28" fmla="*/ 190 w 282"/>
                  <a:gd name="T29" fmla="*/ 242 h 253"/>
                  <a:gd name="T30" fmla="*/ 191 w 282"/>
                  <a:gd name="T31" fmla="*/ 246 h 253"/>
                  <a:gd name="T32" fmla="*/ 194 w 282"/>
                  <a:gd name="T33" fmla="*/ 249 h 253"/>
                  <a:gd name="T34" fmla="*/ 197 w 282"/>
                  <a:gd name="T35" fmla="*/ 252 h 253"/>
                  <a:gd name="T36" fmla="*/ 201 w 282"/>
                  <a:gd name="T37" fmla="*/ 253 h 253"/>
                  <a:gd name="T38" fmla="*/ 205 w 282"/>
                  <a:gd name="T39" fmla="*/ 252 h 253"/>
                  <a:gd name="T40" fmla="*/ 209 w 282"/>
                  <a:gd name="T41" fmla="*/ 249 h 253"/>
                  <a:gd name="T42" fmla="*/ 232 w 282"/>
                  <a:gd name="T43" fmla="*/ 234 h 253"/>
                  <a:gd name="T44" fmla="*/ 251 w 282"/>
                  <a:gd name="T45" fmla="*/ 215 h 253"/>
                  <a:gd name="T46" fmla="*/ 267 w 282"/>
                  <a:gd name="T47" fmla="*/ 192 h 253"/>
                  <a:gd name="T48" fmla="*/ 278 w 282"/>
                  <a:gd name="T49" fmla="*/ 168 h 253"/>
                  <a:gd name="T50" fmla="*/ 282 w 282"/>
                  <a:gd name="T51" fmla="*/ 141 h 253"/>
                  <a:gd name="T52" fmla="*/ 279 w 282"/>
                  <a:gd name="T53" fmla="*/ 116 h 253"/>
                  <a:gd name="T54" fmla="*/ 270 w 282"/>
                  <a:gd name="T55" fmla="*/ 92 h 253"/>
                  <a:gd name="T56" fmla="*/ 251 w 282"/>
                  <a:gd name="T57" fmla="*/ 70 h 253"/>
                  <a:gd name="T58" fmla="*/ 237 w 282"/>
                  <a:gd name="T59" fmla="*/ 59 h 253"/>
                  <a:gd name="T60" fmla="*/ 221 w 282"/>
                  <a:gd name="T61" fmla="*/ 48 h 253"/>
                  <a:gd name="T62" fmla="*/ 202 w 282"/>
                  <a:gd name="T63" fmla="*/ 39 h 253"/>
                  <a:gd name="T64" fmla="*/ 183 w 282"/>
                  <a:gd name="T65" fmla="*/ 31 h 253"/>
                  <a:gd name="T66" fmla="*/ 163 w 282"/>
                  <a:gd name="T67" fmla="*/ 24 h 253"/>
                  <a:gd name="T68" fmla="*/ 142 w 282"/>
                  <a:gd name="T69" fmla="*/ 18 h 253"/>
                  <a:gd name="T70" fmla="*/ 122 w 282"/>
                  <a:gd name="T71" fmla="*/ 13 h 253"/>
                  <a:gd name="T72" fmla="*/ 101 w 282"/>
                  <a:gd name="T73" fmla="*/ 8 h 253"/>
                  <a:gd name="T74" fmla="*/ 82 w 282"/>
                  <a:gd name="T75" fmla="*/ 5 h 253"/>
                  <a:gd name="T76" fmla="*/ 63 w 282"/>
                  <a:gd name="T77" fmla="*/ 2 h 253"/>
                  <a:gd name="T78" fmla="*/ 47 w 282"/>
                  <a:gd name="T79" fmla="*/ 0 h 253"/>
                  <a:gd name="T80" fmla="*/ 32 w 282"/>
                  <a:gd name="T81" fmla="*/ 0 h 253"/>
                  <a:gd name="T82" fmla="*/ 19 w 282"/>
                  <a:gd name="T83" fmla="*/ 0 h 253"/>
                  <a:gd name="T84" fmla="*/ 10 w 282"/>
                  <a:gd name="T85" fmla="*/ 1 h 253"/>
                  <a:gd name="T86" fmla="*/ 4 w 282"/>
                  <a:gd name="T87" fmla="*/ 4 h 253"/>
                  <a:gd name="T88" fmla="*/ 0 w 282"/>
                  <a:gd name="T89" fmla="*/ 6 h 253"/>
                  <a:gd name="T90" fmla="*/ 12 w 282"/>
                  <a:gd name="T91" fmla="*/ 8 h 253"/>
                  <a:gd name="T92" fmla="*/ 25 w 282"/>
                  <a:gd name="T93" fmla="*/ 9 h 253"/>
                  <a:gd name="T94" fmla="*/ 38 w 282"/>
                  <a:gd name="T95" fmla="*/ 12 h 253"/>
                  <a:gd name="T96" fmla="*/ 52 w 282"/>
                  <a:gd name="T97" fmla="*/ 14 h 253"/>
                  <a:gd name="T98" fmla="*/ 67 w 282"/>
                  <a:gd name="T99" fmla="*/ 16 h 253"/>
                  <a:gd name="T100" fmla="*/ 82 w 282"/>
                  <a:gd name="T101" fmla="*/ 18 h 253"/>
                  <a:gd name="T102" fmla="*/ 97 w 282"/>
                  <a:gd name="T103" fmla="*/ 22 h 253"/>
                  <a:gd name="T104" fmla="*/ 114 w 282"/>
                  <a:gd name="T105" fmla="*/ 25 h 253"/>
                  <a:gd name="T106" fmla="*/ 129 w 282"/>
                  <a:gd name="T107" fmla="*/ 30 h 253"/>
                  <a:gd name="T108" fmla="*/ 146 w 282"/>
                  <a:gd name="T109" fmla="*/ 35 h 253"/>
                  <a:gd name="T110" fmla="*/ 162 w 282"/>
                  <a:gd name="T111" fmla="*/ 40 h 253"/>
                  <a:gd name="T112" fmla="*/ 177 w 282"/>
                  <a:gd name="T113" fmla="*/ 46 h 253"/>
                  <a:gd name="T114" fmla="*/ 192 w 282"/>
                  <a:gd name="T115" fmla="*/ 53 h 253"/>
                  <a:gd name="T116" fmla="*/ 208 w 282"/>
                  <a:gd name="T117" fmla="*/ 60 h 253"/>
                  <a:gd name="T118" fmla="*/ 222 w 282"/>
                  <a:gd name="T119" fmla="*/ 69 h 253"/>
                  <a:gd name="T120" fmla="*/ 235 w 282"/>
                  <a:gd name="T121" fmla="*/ 78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8" name="Freeform 518"/>
              <p:cNvSpPr>
                <a:spLocks noChangeArrowheads="1"/>
              </p:cNvSpPr>
              <p:nvPr/>
            </p:nvSpPr>
            <p:spPr bwMode="auto">
              <a:xfrm>
                <a:off x="4290" y="3159"/>
                <a:ext cx="19" cy="39"/>
              </a:xfrm>
              <a:custGeom>
                <a:avLst/>
                <a:gdLst>
                  <a:gd name="T0" fmla="*/ 0 w 115"/>
                  <a:gd name="T1" fmla="*/ 128 h 236"/>
                  <a:gd name="T2" fmla="*/ 0 w 115"/>
                  <a:gd name="T3" fmla="*/ 148 h 236"/>
                  <a:gd name="T4" fmla="*/ 5 w 115"/>
                  <a:gd name="T5" fmla="*/ 166 h 236"/>
                  <a:gd name="T6" fmla="*/ 13 w 115"/>
                  <a:gd name="T7" fmla="*/ 184 h 236"/>
                  <a:gd name="T8" fmla="*/ 24 w 115"/>
                  <a:gd name="T9" fmla="*/ 198 h 236"/>
                  <a:gd name="T10" fmla="*/ 39 w 115"/>
                  <a:gd name="T11" fmla="*/ 211 h 236"/>
                  <a:gd name="T12" fmla="*/ 55 w 115"/>
                  <a:gd name="T13" fmla="*/ 223 h 236"/>
                  <a:gd name="T14" fmla="*/ 74 w 115"/>
                  <a:gd name="T15" fmla="*/ 231 h 236"/>
                  <a:gd name="T16" fmla="*/ 92 w 115"/>
                  <a:gd name="T17" fmla="*/ 235 h 236"/>
                  <a:gd name="T18" fmla="*/ 98 w 115"/>
                  <a:gd name="T19" fmla="*/ 236 h 236"/>
                  <a:gd name="T20" fmla="*/ 104 w 115"/>
                  <a:gd name="T21" fmla="*/ 234 h 236"/>
                  <a:gd name="T22" fmla="*/ 109 w 115"/>
                  <a:gd name="T23" fmla="*/ 231 h 236"/>
                  <a:gd name="T24" fmla="*/ 111 w 115"/>
                  <a:gd name="T25" fmla="*/ 226 h 236"/>
                  <a:gd name="T26" fmla="*/ 111 w 115"/>
                  <a:gd name="T27" fmla="*/ 220 h 236"/>
                  <a:gd name="T28" fmla="*/ 110 w 115"/>
                  <a:gd name="T29" fmla="*/ 215 h 236"/>
                  <a:gd name="T30" fmla="*/ 107 w 115"/>
                  <a:gd name="T31" fmla="*/ 210 h 236"/>
                  <a:gd name="T32" fmla="*/ 101 w 115"/>
                  <a:gd name="T33" fmla="*/ 208 h 236"/>
                  <a:gd name="T34" fmla="*/ 82 w 115"/>
                  <a:gd name="T35" fmla="*/ 201 h 236"/>
                  <a:gd name="T36" fmla="*/ 64 w 115"/>
                  <a:gd name="T37" fmla="*/ 192 h 236"/>
                  <a:gd name="T38" fmla="*/ 50 w 115"/>
                  <a:gd name="T39" fmla="*/ 179 h 236"/>
                  <a:gd name="T40" fmla="*/ 40 w 115"/>
                  <a:gd name="T41" fmla="*/ 165 h 236"/>
                  <a:gd name="T42" fmla="*/ 33 w 115"/>
                  <a:gd name="T43" fmla="*/ 148 h 236"/>
                  <a:gd name="T44" fmla="*/ 29 w 115"/>
                  <a:gd name="T45" fmla="*/ 130 h 236"/>
                  <a:gd name="T46" fmla="*/ 29 w 115"/>
                  <a:gd name="T47" fmla="*/ 110 h 236"/>
                  <a:gd name="T48" fmla="*/ 35 w 115"/>
                  <a:gd name="T49" fmla="*/ 89 h 236"/>
                  <a:gd name="T50" fmla="*/ 43 w 115"/>
                  <a:gd name="T51" fmla="*/ 74 h 236"/>
                  <a:gd name="T52" fmla="*/ 56 w 115"/>
                  <a:gd name="T53" fmla="*/ 60 h 236"/>
                  <a:gd name="T54" fmla="*/ 70 w 115"/>
                  <a:gd name="T55" fmla="*/ 46 h 236"/>
                  <a:gd name="T56" fmla="*/ 85 w 115"/>
                  <a:gd name="T57" fmla="*/ 33 h 236"/>
                  <a:gd name="T58" fmla="*/ 98 w 115"/>
                  <a:gd name="T59" fmla="*/ 23 h 236"/>
                  <a:gd name="T60" fmla="*/ 109 w 115"/>
                  <a:gd name="T61" fmla="*/ 12 h 236"/>
                  <a:gd name="T62" fmla="*/ 115 w 115"/>
                  <a:gd name="T63" fmla="*/ 6 h 236"/>
                  <a:gd name="T64" fmla="*/ 115 w 115"/>
                  <a:gd name="T65" fmla="*/ 0 h 236"/>
                  <a:gd name="T66" fmla="*/ 102 w 115"/>
                  <a:gd name="T67" fmla="*/ 4 h 236"/>
                  <a:gd name="T68" fmla="*/ 85 w 115"/>
                  <a:gd name="T69" fmla="*/ 12 h 236"/>
                  <a:gd name="T70" fmla="*/ 68 w 115"/>
                  <a:gd name="T71" fmla="*/ 26 h 236"/>
                  <a:gd name="T72" fmla="*/ 49 w 115"/>
                  <a:gd name="T73" fmla="*/ 42 h 236"/>
                  <a:gd name="T74" fmla="*/ 32 w 115"/>
                  <a:gd name="T75" fmla="*/ 61 h 236"/>
                  <a:gd name="T76" fmla="*/ 17 w 115"/>
                  <a:gd name="T77" fmla="*/ 82 h 236"/>
                  <a:gd name="T78" fmla="*/ 6 w 115"/>
                  <a:gd name="T79" fmla="*/ 105 h 236"/>
                  <a:gd name="T80" fmla="*/ 0 w 115"/>
                  <a:gd name="T81" fmla="*/ 128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9" name="Freeform 519"/>
              <p:cNvSpPr>
                <a:spLocks noChangeArrowheads="1"/>
              </p:cNvSpPr>
              <p:nvPr/>
            </p:nvSpPr>
            <p:spPr bwMode="auto">
              <a:xfrm>
                <a:off x="4423" y="3133"/>
                <a:ext cx="41" cy="52"/>
              </a:xfrm>
              <a:custGeom>
                <a:avLst/>
                <a:gdLst>
                  <a:gd name="T0" fmla="*/ 208 w 245"/>
                  <a:gd name="T1" fmla="*/ 124 h 310"/>
                  <a:gd name="T2" fmla="*/ 220 w 245"/>
                  <a:gd name="T3" fmla="*/ 144 h 310"/>
                  <a:gd name="T4" fmla="*/ 226 w 245"/>
                  <a:gd name="T5" fmla="*/ 164 h 310"/>
                  <a:gd name="T6" fmla="*/ 222 w 245"/>
                  <a:gd name="T7" fmla="*/ 187 h 310"/>
                  <a:gd name="T8" fmla="*/ 208 w 245"/>
                  <a:gd name="T9" fmla="*/ 209 h 310"/>
                  <a:gd name="T10" fmla="*/ 188 w 245"/>
                  <a:gd name="T11" fmla="*/ 229 h 310"/>
                  <a:gd name="T12" fmla="*/ 166 w 245"/>
                  <a:gd name="T13" fmla="*/ 246 h 310"/>
                  <a:gd name="T14" fmla="*/ 142 w 245"/>
                  <a:gd name="T15" fmla="*/ 264 h 310"/>
                  <a:gd name="T16" fmla="*/ 128 w 245"/>
                  <a:gd name="T17" fmla="*/ 278 h 310"/>
                  <a:gd name="T18" fmla="*/ 124 w 245"/>
                  <a:gd name="T19" fmla="*/ 287 h 310"/>
                  <a:gd name="T20" fmla="*/ 120 w 245"/>
                  <a:gd name="T21" fmla="*/ 296 h 310"/>
                  <a:gd name="T22" fmla="*/ 122 w 245"/>
                  <a:gd name="T23" fmla="*/ 306 h 310"/>
                  <a:gd name="T24" fmla="*/ 131 w 245"/>
                  <a:gd name="T25" fmla="*/ 310 h 310"/>
                  <a:gd name="T26" fmla="*/ 139 w 245"/>
                  <a:gd name="T27" fmla="*/ 309 h 310"/>
                  <a:gd name="T28" fmla="*/ 154 w 245"/>
                  <a:gd name="T29" fmla="*/ 292 h 310"/>
                  <a:gd name="T30" fmla="*/ 180 w 245"/>
                  <a:gd name="T31" fmla="*/ 269 h 310"/>
                  <a:gd name="T32" fmla="*/ 207 w 245"/>
                  <a:gd name="T33" fmla="*/ 246 h 310"/>
                  <a:gd name="T34" fmla="*/ 230 w 245"/>
                  <a:gd name="T35" fmla="*/ 219 h 310"/>
                  <a:gd name="T36" fmla="*/ 244 w 245"/>
                  <a:gd name="T37" fmla="*/ 186 h 310"/>
                  <a:gd name="T38" fmla="*/ 243 w 245"/>
                  <a:gd name="T39" fmla="*/ 152 h 310"/>
                  <a:gd name="T40" fmla="*/ 228 w 245"/>
                  <a:gd name="T41" fmla="*/ 119 h 310"/>
                  <a:gd name="T42" fmla="*/ 203 w 245"/>
                  <a:gd name="T43" fmla="*/ 93 h 310"/>
                  <a:gd name="T44" fmla="*/ 176 w 245"/>
                  <a:gd name="T45" fmla="*/ 76 h 310"/>
                  <a:gd name="T46" fmla="*/ 151 w 245"/>
                  <a:gd name="T47" fmla="*/ 61 h 310"/>
                  <a:gd name="T48" fmla="*/ 122 w 245"/>
                  <a:gd name="T49" fmla="*/ 46 h 310"/>
                  <a:gd name="T50" fmla="*/ 93 w 245"/>
                  <a:gd name="T51" fmla="*/ 31 h 310"/>
                  <a:gd name="T52" fmla="*/ 66 w 245"/>
                  <a:gd name="T53" fmla="*/ 18 h 310"/>
                  <a:gd name="T54" fmla="*/ 40 w 245"/>
                  <a:gd name="T55" fmla="*/ 8 h 310"/>
                  <a:gd name="T56" fmla="*/ 20 w 245"/>
                  <a:gd name="T57" fmla="*/ 1 h 310"/>
                  <a:gd name="T58" fmla="*/ 5 w 245"/>
                  <a:gd name="T59" fmla="*/ 0 h 310"/>
                  <a:gd name="T60" fmla="*/ 11 w 245"/>
                  <a:gd name="T61" fmla="*/ 8 h 310"/>
                  <a:gd name="T62" fmla="*/ 36 w 245"/>
                  <a:gd name="T63" fmla="*/ 20 h 310"/>
                  <a:gd name="T64" fmla="*/ 60 w 245"/>
                  <a:gd name="T65" fmla="*/ 31 h 310"/>
                  <a:gd name="T66" fmla="*/ 86 w 245"/>
                  <a:gd name="T67" fmla="*/ 44 h 310"/>
                  <a:gd name="T68" fmla="*/ 113 w 245"/>
                  <a:gd name="T69" fmla="*/ 57 h 310"/>
                  <a:gd name="T70" fmla="*/ 139 w 245"/>
                  <a:gd name="T71" fmla="*/ 71 h 310"/>
                  <a:gd name="T72" fmla="*/ 165 w 245"/>
                  <a:gd name="T73" fmla="*/ 88 h 310"/>
                  <a:gd name="T74" fmla="*/ 188 w 245"/>
                  <a:gd name="T75" fmla="*/ 106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31" name="Line 520"/>
            <p:cNvSpPr>
              <a:spLocks noChangeShapeType="1"/>
            </p:cNvSpPr>
            <p:nvPr/>
          </p:nvSpPr>
          <p:spPr bwMode="auto">
            <a:xfrm>
              <a:off x="4063" y="3139"/>
              <a:ext cx="317" cy="17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2" name="Line 521"/>
            <p:cNvSpPr>
              <a:spLocks noChangeShapeType="1"/>
            </p:cNvSpPr>
            <p:nvPr/>
          </p:nvSpPr>
          <p:spPr bwMode="auto">
            <a:xfrm>
              <a:off x="3716" y="3098"/>
              <a:ext cx="5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33" name="Group 522"/>
            <p:cNvGrpSpPr>
              <a:grpSpLocks/>
            </p:cNvGrpSpPr>
            <p:nvPr/>
          </p:nvGrpSpPr>
          <p:grpSpPr bwMode="auto">
            <a:xfrm>
              <a:off x="4961" y="3136"/>
              <a:ext cx="130" cy="257"/>
              <a:chOff x="4961" y="3136"/>
              <a:chExt cx="130" cy="257"/>
            </a:xfrm>
          </p:grpSpPr>
          <p:sp>
            <p:nvSpPr>
              <p:cNvPr id="3145" name="AutoShape 523"/>
              <p:cNvSpPr>
                <a:spLocks noChangeArrowheads="1"/>
              </p:cNvSpPr>
              <p:nvPr/>
            </p:nvSpPr>
            <p:spPr bwMode="auto">
              <a:xfrm>
                <a:off x="4961" y="3334"/>
                <a:ext cx="131" cy="60"/>
              </a:xfrm>
              <a:prstGeom prst="parallelogram">
                <a:avLst>
                  <a:gd name="adj" fmla="val 84109"/>
                </a:avLst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46" name="Rectangle 524"/>
              <p:cNvSpPr>
                <a:spLocks noChangeArrowheads="1"/>
              </p:cNvSpPr>
              <p:nvPr/>
            </p:nvSpPr>
            <p:spPr bwMode="auto">
              <a:xfrm>
                <a:off x="5027" y="3138"/>
                <a:ext cx="60" cy="198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47" name="Rectangle 525"/>
              <p:cNvSpPr>
                <a:spLocks noChangeArrowheads="1"/>
              </p:cNvSpPr>
              <p:nvPr/>
            </p:nvSpPr>
            <p:spPr bwMode="auto">
              <a:xfrm>
                <a:off x="4962" y="3194"/>
                <a:ext cx="83" cy="198"/>
              </a:xfrm>
              <a:prstGeom prst="rect">
                <a:avLst/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48" name="AutoShape 526"/>
              <p:cNvSpPr>
                <a:spLocks noChangeArrowheads="1"/>
              </p:cNvSpPr>
              <p:nvPr/>
            </p:nvSpPr>
            <p:spPr bwMode="auto">
              <a:xfrm>
                <a:off x="4961" y="3136"/>
                <a:ext cx="131" cy="60"/>
              </a:xfrm>
              <a:prstGeom prst="parallelogram">
                <a:avLst>
                  <a:gd name="adj" fmla="val 84109"/>
                </a:avLst>
              </a:prstGeom>
              <a:solidFill>
                <a:srgbClr val="33CC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49" name="Line 527"/>
              <p:cNvSpPr>
                <a:spLocks noChangeShapeType="1"/>
              </p:cNvSpPr>
              <p:nvPr/>
            </p:nvSpPr>
            <p:spPr bwMode="auto">
              <a:xfrm>
                <a:off x="5092" y="3140"/>
                <a:ext cx="1" cy="19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0" name="Line 528"/>
              <p:cNvSpPr>
                <a:spLocks noChangeShapeType="1"/>
              </p:cNvSpPr>
              <p:nvPr/>
            </p:nvSpPr>
            <p:spPr bwMode="auto">
              <a:xfrm flipH="1">
                <a:off x="5043" y="3334"/>
                <a:ext cx="49" cy="5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1" name="Rectangle 529"/>
              <p:cNvSpPr>
                <a:spLocks noChangeArrowheads="1"/>
              </p:cNvSpPr>
              <p:nvPr/>
            </p:nvSpPr>
            <p:spPr bwMode="auto">
              <a:xfrm>
                <a:off x="4972" y="3220"/>
                <a:ext cx="55" cy="114"/>
              </a:xfrm>
              <a:prstGeom prst="rect">
                <a:avLst/>
              </a:pr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52" name="Rectangle 530"/>
              <p:cNvSpPr>
                <a:spLocks noChangeArrowheads="1"/>
              </p:cNvSpPr>
              <p:nvPr/>
            </p:nvSpPr>
            <p:spPr bwMode="auto">
              <a:xfrm>
                <a:off x="4980" y="3254"/>
                <a:ext cx="42" cy="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3134" name="Line 531"/>
            <p:cNvSpPr>
              <a:spLocks noChangeShapeType="1"/>
            </p:cNvSpPr>
            <p:nvPr/>
          </p:nvSpPr>
          <p:spPr bwMode="auto">
            <a:xfrm flipH="1">
              <a:off x="3771" y="2167"/>
              <a:ext cx="4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5" name="Line 532"/>
            <p:cNvSpPr>
              <a:spLocks noChangeShapeType="1"/>
            </p:cNvSpPr>
            <p:nvPr/>
          </p:nvSpPr>
          <p:spPr bwMode="auto">
            <a:xfrm flipV="1">
              <a:off x="4589" y="1525"/>
              <a:ext cx="78" cy="5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6" name="Line 533"/>
            <p:cNvSpPr>
              <a:spLocks noChangeShapeType="1"/>
            </p:cNvSpPr>
            <p:nvPr/>
          </p:nvSpPr>
          <p:spPr bwMode="auto">
            <a:xfrm>
              <a:off x="4480" y="1635"/>
              <a:ext cx="1" cy="5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7" name="Line 534"/>
            <p:cNvSpPr>
              <a:spLocks noChangeShapeType="1"/>
            </p:cNvSpPr>
            <p:nvPr/>
          </p:nvSpPr>
          <p:spPr bwMode="auto">
            <a:xfrm flipV="1">
              <a:off x="4596" y="1569"/>
              <a:ext cx="166" cy="18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8" name="Line 535"/>
            <p:cNvSpPr>
              <a:spLocks noChangeShapeType="1"/>
            </p:cNvSpPr>
            <p:nvPr/>
          </p:nvSpPr>
          <p:spPr bwMode="auto">
            <a:xfrm>
              <a:off x="4818" y="1569"/>
              <a:ext cx="1" cy="12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9" name="Line 536"/>
            <p:cNvSpPr>
              <a:spLocks noChangeShapeType="1"/>
            </p:cNvSpPr>
            <p:nvPr/>
          </p:nvSpPr>
          <p:spPr bwMode="auto">
            <a:xfrm>
              <a:off x="4600" y="1762"/>
              <a:ext cx="11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0" name="Line 537"/>
            <p:cNvSpPr>
              <a:spLocks noChangeShapeType="1"/>
            </p:cNvSpPr>
            <p:nvPr/>
          </p:nvSpPr>
          <p:spPr bwMode="auto">
            <a:xfrm flipV="1">
              <a:off x="3526" y="2307"/>
              <a:ext cx="106" cy="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1" name="Line 538"/>
            <p:cNvSpPr>
              <a:spLocks noChangeShapeType="1"/>
            </p:cNvSpPr>
            <p:nvPr/>
          </p:nvSpPr>
          <p:spPr bwMode="auto">
            <a:xfrm flipV="1">
              <a:off x="4861" y="1379"/>
              <a:ext cx="150" cy="10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2" name="Line 539"/>
            <p:cNvSpPr>
              <a:spLocks noChangeShapeType="1"/>
            </p:cNvSpPr>
            <p:nvPr/>
          </p:nvSpPr>
          <p:spPr bwMode="auto">
            <a:xfrm>
              <a:off x="4949" y="1756"/>
              <a:ext cx="1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3" name="Line 540"/>
            <p:cNvSpPr>
              <a:spLocks noChangeShapeType="1"/>
            </p:cNvSpPr>
            <p:nvPr/>
          </p:nvSpPr>
          <p:spPr bwMode="auto">
            <a:xfrm flipH="1">
              <a:off x="4410" y="1804"/>
              <a:ext cx="64" cy="4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4" name="Line 541"/>
            <p:cNvSpPr>
              <a:spLocks noChangeShapeType="1"/>
            </p:cNvSpPr>
            <p:nvPr/>
          </p:nvSpPr>
          <p:spPr bwMode="auto">
            <a:xfrm flipH="1">
              <a:off x="4782" y="1804"/>
              <a:ext cx="72" cy="45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75C37149-0065-437E-BD0E-290D2580D721}" type="slidenum">
              <a:rPr lang="en-GB" altLang="it-IT"/>
              <a:pPr/>
              <a:t>70</a:t>
            </a:fld>
            <a:endParaRPr lang="en-GB" altLang="it-IT"/>
          </a:p>
        </p:txBody>
      </p:sp>
      <p:sp>
        <p:nvSpPr>
          <p:cNvPr id="72707" name="Rectangle 2"/>
          <p:cNvSpPr>
            <a:spLocks noChangeArrowheads="1"/>
          </p:cNvSpPr>
          <p:nvPr/>
        </p:nvSpPr>
        <p:spPr bwMode="auto">
          <a:xfrm>
            <a:off x="533400" y="228600"/>
            <a:ext cx="83820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3400" u="sng">
                <a:solidFill>
                  <a:srgbClr val="3333CC"/>
                </a:solidFill>
                <a:latin typeface="Comic Sans MS" pitchFamily="64" charset="0"/>
              </a:rPr>
              <a:t>I malintenzionati analizzano i pacchetti</a:t>
            </a:r>
            <a:endParaRPr lang="en-GB" altLang="it-IT" sz="4000" u="sng">
              <a:solidFill>
                <a:srgbClr val="3333CC"/>
              </a:solidFill>
              <a:latin typeface="Comic Sans MS" pitchFamily="64" charset="0"/>
            </a:endParaRPr>
          </a:p>
        </p:txBody>
      </p:sp>
      <p:sp>
        <p:nvSpPr>
          <p:cNvPr id="72708" name="Rectangle 3"/>
          <p:cNvSpPr>
            <a:spLocks noChangeArrowheads="1"/>
          </p:cNvSpPr>
          <p:nvPr/>
        </p:nvSpPr>
        <p:spPr bwMode="auto">
          <a:xfrm>
            <a:off x="493713" y="1355725"/>
            <a:ext cx="8077200" cy="177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800">
                <a:solidFill>
                  <a:srgbClr val="FF3300"/>
                </a:solidFill>
                <a:latin typeface="Comic Sans MS" pitchFamily="64" charset="0"/>
              </a:rPr>
              <a:t>Analisi dei pacchetti</a:t>
            </a:r>
            <a:r>
              <a:rPr lang="en-GB" altLang="it-IT" sz="2800" i="1">
                <a:solidFill>
                  <a:srgbClr val="FF3300"/>
                </a:solidFill>
                <a:latin typeface="Comic Sans MS" pitchFamily="64" charset="0"/>
              </a:rPr>
              <a:t> (packet sniffing): 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media broadcast (Ethernet condivisa, wireless)</a:t>
            </a:r>
            <a:r>
              <a:rPr lang="ar-SA" altLang="it-IT">
                <a:solidFill>
                  <a:srgbClr val="000000"/>
                </a:solidFill>
                <a:latin typeface="Comic Sans MS" pitchFamily="64" charset="0"/>
                <a:cs typeface="Arial" charset="0"/>
              </a:rPr>
              <a:t>‏</a:t>
            </a:r>
            <a:endParaRPr lang="en-GB" altLang="it-IT">
              <a:solidFill>
                <a:srgbClr val="000000"/>
              </a:solidFill>
              <a:latin typeface="Comic Sans MS" pitchFamily="64" charset="0"/>
            </a:endParaRP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un’interfaccia di rete legge/registra tutti i pacchetti (password comprese!) che l’attraversano</a:t>
            </a:r>
          </a:p>
        </p:txBody>
      </p:sp>
      <p:pic>
        <p:nvPicPr>
          <p:cNvPr id="7270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4438" y="4791075"/>
            <a:ext cx="668337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2710" name="Group 5"/>
          <p:cNvGrpSpPr>
            <a:grpSpLocks/>
          </p:cNvGrpSpPr>
          <p:nvPr/>
        </p:nvGrpSpPr>
        <p:grpSpPr bwMode="auto">
          <a:xfrm>
            <a:off x="1905000" y="3360738"/>
            <a:ext cx="382588" cy="722312"/>
            <a:chOff x="1200" y="2117"/>
            <a:chExt cx="241" cy="455"/>
          </a:xfrm>
        </p:grpSpPr>
        <p:sp>
          <p:nvSpPr>
            <p:cNvPr id="72743" name="AutoShape 6"/>
            <p:cNvSpPr>
              <a:spLocks noChangeArrowheads="1"/>
            </p:cNvSpPr>
            <p:nvPr/>
          </p:nvSpPr>
          <p:spPr bwMode="auto">
            <a:xfrm>
              <a:off x="1200" y="2467"/>
              <a:ext cx="242" cy="105"/>
            </a:xfrm>
            <a:prstGeom prst="parallelogram">
              <a:avLst>
                <a:gd name="adj" fmla="val 88787"/>
              </a:avLst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2744" name="Rectangle 7"/>
            <p:cNvSpPr>
              <a:spLocks noChangeArrowheads="1"/>
            </p:cNvSpPr>
            <p:nvPr/>
          </p:nvSpPr>
          <p:spPr bwMode="auto">
            <a:xfrm>
              <a:off x="1323" y="2120"/>
              <a:ext cx="111" cy="350"/>
            </a:xfrm>
            <a:prstGeom prst="rect">
              <a:avLst/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2745" name="Rectangle 8"/>
            <p:cNvSpPr>
              <a:spLocks noChangeArrowheads="1"/>
            </p:cNvSpPr>
            <p:nvPr/>
          </p:nvSpPr>
          <p:spPr bwMode="auto">
            <a:xfrm>
              <a:off x="1201" y="2219"/>
              <a:ext cx="153" cy="350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2746" name="AutoShape 9"/>
            <p:cNvSpPr>
              <a:spLocks noChangeArrowheads="1"/>
            </p:cNvSpPr>
            <p:nvPr/>
          </p:nvSpPr>
          <p:spPr bwMode="auto">
            <a:xfrm>
              <a:off x="1200" y="2117"/>
              <a:ext cx="242" cy="105"/>
            </a:xfrm>
            <a:prstGeom prst="parallelogram">
              <a:avLst>
                <a:gd name="adj" fmla="val 88787"/>
              </a:avLst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2747" name="Line 10"/>
            <p:cNvSpPr>
              <a:spLocks noChangeShapeType="1"/>
            </p:cNvSpPr>
            <p:nvPr/>
          </p:nvSpPr>
          <p:spPr bwMode="auto">
            <a:xfrm>
              <a:off x="1442" y="2124"/>
              <a:ext cx="1" cy="34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8" name="Line 11"/>
            <p:cNvSpPr>
              <a:spLocks noChangeShapeType="1"/>
            </p:cNvSpPr>
            <p:nvPr/>
          </p:nvSpPr>
          <p:spPr bwMode="auto">
            <a:xfrm flipH="1">
              <a:off x="1353" y="2467"/>
              <a:ext cx="89" cy="10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9" name="Rectangle 12"/>
            <p:cNvSpPr>
              <a:spLocks noChangeArrowheads="1"/>
            </p:cNvSpPr>
            <p:nvPr/>
          </p:nvSpPr>
          <p:spPr bwMode="auto">
            <a:xfrm>
              <a:off x="1221" y="2265"/>
              <a:ext cx="102" cy="202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2750" name="Rectangle 13"/>
            <p:cNvSpPr>
              <a:spLocks noChangeArrowheads="1"/>
            </p:cNvSpPr>
            <p:nvPr/>
          </p:nvSpPr>
          <p:spPr bwMode="auto">
            <a:xfrm>
              <a:off x="1235" y="2326"/>
              <a:ext cx="77" cy="71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72711" name="Group 14"/>
          <p:cNvGrpSpPr>
            <a:grpSpLocks/>
          </p:cNvGrpSpPr>
          <p:nvPr/>
        </p:nvGrpSpPr>
        <p:grpSpPr bwMode="auto">
          <a:xfrm>
            <a:off x="2859088" y="4851400"/>
            <a:ext cx="641350" cy="327025"/>
            <a:chOff x="1801" y="3056"/>
            <a:chExt cx="404" cy="206"/>
          </a:xfrm>
        </p:grpSpPr>
        <p:sp>
          <p:nvSpPr>
            <p:cNvPr id="72730" name="Oval 15"/>
            <p:cNvSpPr>
              <a:spLocks noChangeArrowheads="1"/>
            </p:cNvSpPr>
            <p:nvPr/>
          </p:nvSpPr>
          <p:spPr bwMode="auto">
            <a:xfrm>
              <a:off x="1804" y="3148"/>
              <a:ext cx="402" cy="115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2731" name="Line 16"/>
            <p:cNvSpPr>
              <a:spLocks noChangeShapeType="1"/>
            </p:cNvSpPr>
            <p:nvPr/>
          </p:nvSpPr>
          <p:spPr bwMode="auto">
            <a:xfrm>
              <a:off x="1804" y="3139"/>
              <a:ext cx="1" cy="7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2" name="Line 17"/>
            <p:cNvSpPr>
              <a:spLocks noChangeShapeType="1"/>
            </p:cNvSpPr>
            <p:nvPr/>
          </p:nvSpPr>
          <p:spPr bwMode="auto">
            <a:xfrm>
              <a:off x="2206" y="3139"/>
              <a:ext cx="1" cy="7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3" name="Rectangle 18"/>
            <p:cNvSpPr>
              <a:spLocks noChangeArrowheads="1"/>
            </p:cNvSpPr>
            <p:nvPr/>
          </p:nvSpPr>
          <p:spPr bwMode="auto">
            <a:xfrm>
              <a:off x="1804" y="3139"/>
              <a:ext cx="398" cy="70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2734" name="Oval 19"/>
            <p:cNvSpPr>
              <a:spLocks noChangeArrowheads="1"/>
            </p:cNvSpPr>
            <p:nvPr/>
          </p:nvSpPr>
          <p:spPr bwMode="auto">
            <a:xfrm>
              <a:off x="1801" y="3056"/>
              <a:ext cx="401" cy="134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72735" name="Group 20"/>
            <p:cNvGrpSpPr>
              <a:grpSpLocks/>
            </p:cNvGrpSpPr>
            <p:nvPr/>
          </p:nvGrpSpPr>
          <p:grpSpPr bwMode="auto">
            <a:xfrm>
              <a:off x="1898" y="3085"/>
              <a:ext cx="198" cy="77"/>
              <a:chOff x="1898" y="3085"/>
              <a:chExt cx="198" cy="77"/>
            </a:xfrm>
          </p:grpSpPr>
          <p:sp>
            <p:nvSpPr>
              <p:cNvPr id="72740" name="Line 21"/>
              <p:cNvSpPr>
                <a:spLocks noChangeShapeType="1"/>
              </p:cNvSpPr>
              <p:nvPr/>
            </p:nvSpPr>
            <p:spPr bwMode="auto">
              <a:xfrm flipV="1">
                <a:off x="1898" y="3084"/>
                <a:ext cx="71" cy="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41" name="Line 22"/>
              <p:cNvSpPr>
                <a:spLocks noChangeShapeType="1"/>
              </p:cNvSpPr>
              <p:nvPr/>
            </p:nvSpPr>
            <p:spPr bwMode="auto">
              <a:xfrm>
                <a:off x="2034" y="3163"/>
                <a:ext cx="6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42" name="Line 23"/>
              <p:cNvSpPr>
                <a:spLocks noChangeShapeType="1"/>
              </p:cNvSpPr>
              <p:nvPr/>
            </p:nvSpPr>
            <p:spPr bwMode="auto">
              <a:xfrm>
                <a:off x="1963" y="3087"/>
                <a:ext cx="74" cy="7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2736" name="Group 24"/>
            <p:cNvGrpSpPr>
              <a:grpSpLocks/>
            </p:cNvGrpSpPr>
            <p:nvPr/>
          </p:nvGrpSpPr>
          <p:grpSpPr bwMode="auto">
            <a:xfrm>
              <a:off x="1898" y="3084"/>
              <a:ext cx="198" cy="77"/>
              <a:chOff x="1898" y="3084"/>
              <a:chExt cx="198" cy="77"/>
            </a:xfrm>
          </p:grpSpPr>
          <p:sp>
            <p:nvSpPr>
              <p:cNvPr id="72737" name="Line 25"/>
              <p:cNvSpPr>
                <a:spLocks noChangeShapeType="1"/>
              </p:cNvSpPr>
              <p:nvPr/>
            </p:nvSpPr>
            <p:spPr bwMode="auto">
              <a:xfrm>
                <a:off x="1898" y="3161"/>
                <a:ext cx="71" cy="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38" name="Line 26"/>
              <p:cNvSpPr>
                <a:spLocks noChangeShapeType="1"/>
              </p:cNvSpPr>
              <p:nvPr/>
            </p:nvSpPr>
            <p:spPr bwMode="auto">
              <a:xfrm>
                <a:off x="2034" y="3084"/>
                <a:ext cx="6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39" name="Line 27"/>
              <p:cNvSpPr>
                <a:spLocks noChangeShapeType="1"/>
              </p:cNvSpPr>
              <p:nvPr/>
            </p:nvSpPr>
            <p:spPr bwMode="auto">
              <a:xfrm flipV="1">
                <a:off x="1963" y="3084"/>
                <a:ext cx="74" cy="7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72712" name="Picture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7063" y="3422650"/>
            <a:ext cx="668337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2713" name="Freeform 29"/>
          <p:cNvSpPr>
            <a:spLocks noChangeArrowheads="1"/>
          </p:cNvSpPr>
          <p:nvPr/>
        </p:nvSpPr>
        <p:spPr bwMode="auto">
          <a:xfrm>
            <a:off x="2005013" y="4086225"/>
            <a:ext cx="4587875" cy="728663"/>
          </a:xfrm>
          <a:custGeom>
            <a:avLst/>
            <a:gdLst>
              <a:gd name="T0" fmla="*/ 2 w 2620"/>
              <a:gd name="T1" fmla="*/ 0 h 459"/>
              <a:gd name="T2" fmla="*/ 0 w 2620"/>
              <a:gd name="T3" fmla="*/ 253 h 459"/>
              <a:gd name="T4" fmla="*/ 2620 w 2620"/>
              <a:gd name="T5" fmla="*/ 253 h 459"/>
              <a:gd name="T6" fmla="*/ 2620 w 2620"/>
              <a:gd name="T7" fmla="*/ 459 h 459"/>
              <a:gd name="T8" fmla="*/ 0 60000 65536"/>
              <a:gd name="T9" fmla="*/ 0 60000 65536"/>
              <a:gd name="T10" fmla="*/ 0 60000 65536"/>
              <a:gd name="T11" fmla="*/ 0 60000 65536"/>
              <a:gd name="T12" fmla="*/ 0 w 2620"/>
              <a:gd name="T13" fmla="*/ 0 h 459"/>
              <a:gd name="T14" fmla="*/ 2620 w 2620"/>
              <a:gd name="T15" fmla="*/ 459 h 4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20" h="459">
                <a:moveTo>
                  <a:pt x="2" y="0"/>
                </a:moveTo>
                <a:lnTo>
                  <a:pt x="0" y="253"/>
                </a:lnTo>
                <a:lnTo>
                  <a:pt x="2620" y="253"/>
                </a:lnTo>
                <a:lnTo>
                  <a:pt x="2620" y="459"/>
                </a:lnTo>
              </a:path>
            </a:pathLst>
          </a:custGeom>
          <a:noFill/>
          <a:ln w="1908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4" name="Freeform 30"/>
          <p:cNvSpPr>
            <a:spLocks noChangeArrowheads="1"/>
          </p:cNvSpPr>
          <p:nvPr/>
        </p:nvSpPr>
        <p:spPr bwMode="auto">
          <a:xfrm>
            <a:off x="4837113" y="3956050"/>
            <a:ext cx="4762" cy="522288"/>
          </a:xfrm>
          <a:custGeom>
            <a:avLst/>
            <a:gdLst>
              <a:gd name="T0" fmla="*/ 0 w 3"/>
              <a:gd name="T1" fmla="*/ 329 h 329"/>
              <a:gd name="T2" fmla="*/ 3 w 3"/>
              <a:gd name="T3" fmla="*/ 0 h 329"/>
              <a:gd name="T4" fmla="*/ 0 60000 65536"/>
              <a:gd name="T5" fmla="*/ 0 60000 65536"/>
              <a:gd name="T6" fmla="*/ 0 w 3"/>
              <a:gd name="T7" fmla="*/ 0 h 329"/>
              <a:gd name="T8" fmla="*/ 3 w 3"/>
              <a:gd name="T9" fmla="*/ 329 h 3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329">
                <a:moveTo>
                  <a:pt x="0" y="329"/>
                </a:moveTo>
                <a:lnTo>
                  <a:pt x="3" y="0"/>
                </a:lnTo>
              </a:path>
            </a:pathLst>
          </a:custGeom>
          <a:noFill/>
          <a:ln w="1908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5" name="Line 31"/>
          <p:cNvSpPr>
            <a:spLocks noChangeShapeType="1"/>
          </p:cNvSpPr>
          <p:nvPr/>
        </p:nvSpPr>
        <p:spPr bwMode="auto">
          <a:xfrm flipV="1">
            <a:off x="3179763" y="4476750"/>
            <a:ext cx="1587" cy="37782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16" name="Line 32"/>
          <p:cNvSpPr>
            <a:spLocks noChangeShapeType="1"/>
          </p:cNvSpPr>
          <p:nvPr/>
        </p:nvSpPr>
        <p:spPr bwMode="auto">
          <a:xfrm flipV="1">
            <a:off x="3198813" y="5187950"/>
            <a:ext cx="1587" cy="24447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17" name="Text Box 33"/>
          <p:cNvSpPr txBox="1">
            <a:spLocks noChangeArrowheads="1"/>
          </p:cNvSpPr>
          <p:nvPr/>
        </p:nvSpPr>
        <p:spPr bwMode="auto">
          <a:xfrm>
            <a:off x="1454150" y="3375025"/>
            <a:ext cx="4032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A</a:t>
            </a:r>
          </a:p>
        </p:txBody>
      </p:sp>
      <p:sp>
        <p:nvSpPr>
          <p:cNvPr id="72718" name="Text Box 34"/>
          <p:cNvSpPr txBox="1">
            <a:spLocks noChangeArrowheads="1"/>
          </p:cNvSpPr>
          <p:nvPr/>
        </p:nvSpPr>
        <p:spPr bwMode="auto">
          <a:xfrm>
            <a:off x="6938963" y="4838700"/>
            <a:ext cx="37306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B</a:t>
            </a:r>
          </a:p>
        </p:txBody>
      </p:sp>
      <p:sp>
        <p:nvSpPr>
          <p:cNvPr id="72719" name="Text Box 35"/>
          <p:cNvSpPr txBox="1">
            <a:spLocks noChangeArrowheads="1"/>
          </p:cNvSpPr>
          <p:nvPr/>
        </p:nvSpPr>
        <p:spPr bwMode="auto">
          <a:xfrm>
            <a:off x="5048250" y="3352800"/>
            <a:ext cx="3651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C</a:t>
            </a:r>
          </a:p>
        </p:txBody>
      </p:sp>
      <p:grpSp>
        <p:nvGrpSpPr>
          <p:cNvPr id="72720" name="Group 36"/>
          <p:cNvGrpSpPr>
            <a:grpSpLocks/>
          </p:cNvGrpSpPr>
          <p:nvPr/>
        </p:nvGrpSpPr>
        <p:grpSpPr bwMode="auto">
          <a:xfrm>
            <a:off x="3833813" y="4605338"/>
            <a:ext cx="2293937" cy="334962"/>
            <a:chOff x="2415" y="2901"/>
            <a:chExt cx="1445" cy="211"/>
          </a:xfrm>
        </p:grpSpPr>
        <p:sp>
          <p:nvSpPr>
            <p:cNvPr id="72725" name="Rectangle 37"/>
            <p:cNvSpPr>
              <a:spLocks noChangeArrowheads="1"/>
            </p:cNvSpPr>
            <p:nvPr/>
          </p:nvSpPr>
          <p:spPr bwMode="auto">
            <a:xfrm>
              <a:off x="2460" y="2925"/>
              <a:ext cx="1356" cy="174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2726" name="Line 38"/>
            <p:cNvSpPr>
              <a:spLocks noChangeShapeType="1"/>
            </p:cNvSpPr>
            <p:nvPr/>
          </p:nvSpPr>
          <p:spPr bwMode="auto">
            <a:xfrm>
              <a:off x="2781" y="2931"/>
              <a:ext cx="1" cy="16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7" name="Line 39"/>
            <p:cNvSpPr>
              <a:spLocks noChangeShapeType="1"/>
            </p:cNvSpPr>
            <p:nvPr/>
          </p:nvSpPr>
          <p:spPr bwMode="auto">
            <a:xfrm>
              <a:off x="3183" y="2934"/>
              <a:ext cx="1" cy="16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8" name="Line 40"/>
            <p:cNvSpPr>
              <a:spLocks noChangeShapeType="1"/>
            </p:cNvSpPr>
            <p:nvPr/>
          </p:nvSpPr>
          <p:spPr bwMode="auto">
            <a:xfrm>
              <a:off x="3318" y="2934"/>
              <a:ext cx="1" cy="16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9" name="Text Box 41"/>
            <p:cNvSpPr txBox="1">
              <a:spLocks noChangeArrowheads="1"/>
            </p:cNvSpPr>
            <p:nvPr/>
          </p:nvSpPr>
          <p:spPr bwMode="auto">
            <a:xfrm>
              <a:off x="2415" y="2901"/>
              <a:ext cx="1446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000000"/>
                  </a:solidFill>
                  <a:latin typeface="Arial" charset="0"/>
                </a:rPr>
                <a:t>srg:B dest:A     payload</a:t>
              </a:r>
            </a:p>
          </p:txBody>
        </p:sp>
      </p:grpSp>
      <p:sp>
        <p:nvSpPr>
          <p:cNvPr id="72721" name="Freeform 42"/>
          <p:cNvSpPr>
            <a:spLocks/>
          </p:cNvSpPr>
          <p:nvPr/>
        </p:nvSpPr>
        <p:spPr bwMode="auto">
          <a:xfrm>
            <a:off x="3802063" y="4560888"/>
            <a:ext cx="2635250" cy="241300"/>
          </a:xfrm>
          <a:custGeom>
            <a:avLst/>
            <a:gdLst>
              <a:gd name="T0" fmla="*/ 1660 w 1660"/>
              <a:gd name="T1" fmla="*/ 152 h 152"/>
              <a:gd name="T2" fmla="*/ 1660 w 1660"/>
              <a:gd name="T3" fmla="*/ 0 h 152"/>
              <a:gd name="T4" fmla="*/ 0 w 1660"/>
              <a:gd name="T5" fmla="*/ 4 h 152"/>
              <a:gd name="T6" fmla="*/ 0 60000 65536"/>
              <a:gd name="T7" fmla="*/ 0 60000 65536"/>
              <a:gd name="T8" fmla="*/ 0 60000 65536"/>
              <a:gd name="T9" fmla="*/ 0 w 1660"/>
              <a:gd name="T10" fmla="*/ 0 h 152"/>
              <a:gd name="T11" fmla="*/ 1660 w 1660"/>
              <a:gd name="T12" fmla="*/ 152 h 1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60" h="152">
                <a:moveTo>
                  <a:pt x="1660" y="152"/>
                </a:moveTo>
                <a:lnTo>
                  <a:pt x="1660" y="0"/>
                </a:lnTo>
                <a:lnTo>
                  <a:pt x="0" y="4"/>
                </a:lnTo>
              </a:path>
            </a:pathLst>
          </a:custGeom>
          <a:noFill/>
          <a:ln w="2844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22" name="Line 43"/>
          <p:cNvSpPr>
            <a:spLocks noChangeShapeType="1"/>
          </p:cNvSpPr>
          <p:nvPr/>
        </p:nvSpPr>
        <p:spPr bwMode="auto">
          <a:xfrm flipV="1">
            <a:off x="4945063" y="3956050"/>
            <a:ext cx="1587" cy="606425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23" name="Rectangle 44"/>
          <p:cNvSpPr>
            <a:spLocks noChangeArrowheads="1"/>
          </p:cNvSpPr>
          <p:nvPr/>
        </p:nvSpPr>
        <p:spPr bwMode="auto">
          <a:xfrm>
            <a:off x="573088" y="5360988"/>
            <a:ext cx="7772400" cy="915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Char char=""/>
              <a:tabLst>
                <a:tab pos="741363" algn="l"/>
                <a:tab pos="1655763" algn="l"/>
                <a:tab pos="2570163" algn="l"/>
                <a:tab pos="3484563" algn="l"/>
                <a:tab pos="4398963" algn="l"/>
                <a:tab pos="5313363" algn="l"/>
                <a:tab pos="6227763" algn="l"/>
                <a:tab pos="7142163" algn="l"/>
                <a:tab pos="8056563" algn="l"/>
                <a:tab pos="8970963" algn="l"/>
                <a:tab pos="9885363" algn="l"/>
                <a:tab pos="10799763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Il software usato per il Laboratorio alla fine di questo capitolo è un packet-sniffer (gratis!)</a:t>
            </a:r>
          </a:p>
          <a:p>
            <a:pPr marL="741363" lvl="1" indent="-284163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741363" algn="l"/>
                <a:tab pos="1655763" algn="l"/>
                <a:tab pos="2570163" algn="l"/>
                <a:tab pos="3484563" algn="l"/>
                <a:tab pos="4398963" algn="l"/>
                <a:tab pos="5313363" algn="l"/>
                <a:tab pos="6227763" algn="l"/>
                <a:tab pos="7142163" algn="l"/>
                <a:tab pos="8056563" algn="l"/>
                <a:tab pos="8970963" algn="l"/>
                <a:tab pos="9885363" algn="l"/>
                <a:tab pos="10799763" algn="l"/>
              </a:tabLst>
            </a:pPr>
            <a:endParaRPr lang="en-GB" altLang="it-IT">
              <a:solidFill>
                <a:srgbClr val="000000"/>
              </a:solidFill>
              <a:latin typeface="Comic Sans MS" pitchFamily="64" charset="0"/>
            </a:endParaRPr>
          </a:p>
        </p:txBody>
      </p:sp>
      <p:pic>
        <p:nvPicPr>
          <p:cNvPr id="72724" name="Picture 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7075" y="3419475"/>
            <a:ext cx="471488" cy="442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78952B3E-A665-4B3D-8365-37C22E65F60A}" type="slidenum">
              <a:rPr lang="en-GB" altLang="it-IT"/>
              <a:pPr/>
              <a:t>71</a:t>
            </a:fld>
            <a:endParaRPr lang="en-GB" altLang="it-IT"/>
          </a:p>
        </p:txBody>
      </p:sp>
      <p:sp>
        <p:nvSpPr>
          <p:cNvPr id="73731" name="Rectangle 2"/>
          <p:cNvSpPr>
            <a:spLocks noChangeArrowheads="1"/>
          </p:cNvSpPr>
          <p:nvPr/>
        </p:nvSpPr>
        <p:spPr bwMode="auto">
          <a:xfrm>
            <a:off x="533400" y="204788"/>
            <a:ext cx="7772400" cy="1190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3600" u="sng">
                <a:solidFill>
                  <a:srgbClr val="3333CC"/>
                </a:solidFill>
                <a:latin typeface="Comic Sans MS" pitchFamily="64" charset="0"/>
              </a:rPr>
              <a:t>I malintenzionati usano indirizzi sorgente falsi</a:t>
            </a:r>
          </a:p>
        </p:txBody>
      </p:sp>
      <p:sp>
        <p:nvSpPr>
          <p:cNvPr id="73732" name="Rectangle 3"/>
          <p:cNvSpPr>
            <a:spLocks noChangeArrowheads="1"/>
          </p:cNvSpPr>
          <p:nvPr/>
        </p:nvSpPr>
        <p:spPr bwMode="auto">
          <a:xfrm>
            <a:off x="493713" y="1558925"/>
            <a:ext cx="8077200" cy="1484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800" i="1">
                <a:solidFill>
                  <a:srgbClr val="FF3300"/>
                </a:solidFill>
                <a:latin typeface="Comic Sans MS" pitchFamily="64" charset="0"/>
              </a:rPr>
              <a:t>IP spoofing: 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invio di pacchetti con un indirizzo sorgente falso</a:t>
            </a:r>
          </a:p>
        </p:txBody>
      </p:sp>
      <p:pic>
        <p:nvPicPr>
          <p:cNvPr id="7373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1913" y="4616450"/>
            <a:ext cx="668337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3734" name="Group 5"/>
          <p:cNvGrpSpPr>
            <a:grpSpLocks/>
          </p:cNvGrpSpPr>
          <p:nvPr/>
        </p:nvGrpSpPr>
        <p:grpSpPr bwMode="auto">
          <a:xfrm>
            <a:off x="2022475" y="3186113"/>
            <a:ext cx="382588" cy="722312"/>
            <a:chOff x="1274" y="1427"/>
            <a:chExt cx="241" cy="455"/>
          </a:xfrm>
        </p:grpSpPr>
        <p:sp>
          <p:nvSpPr>
            <p:cNvPr id="73765" name="AutoShape 6"/>
            <p:cNvSpPr>
              <a:spLocks noChangeArrowheads="1"/>
            </p:cNvSpPr>
            <p:nvPr/>
          </p:nvSpPr>
          <p:spPr bwMode="auto">
            <a:xfrm>
              <a:off x="1274" y="1777"/>
              <a:ext cx="242" cy="105"/>
            </a:xfrm>
            <a:prstGeom prst="parallelogram">
              <a:avLst>
                <a:gd name="adj" fmla="val 88787"/>
              </a:avLst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3766" name="Rectangle 7"/>
            <p:cNvSpPr>
              <a:spLocks noChangeArrowheads="1"/>
            </p:cNvSpPr>
            <p:nvPr/>
          </p:nvSpPr>
          <p:spPr bwMode="auto">
            <a:xfrm>
              <a:off x="1396" y="1430"/>
              <a:ext cx="111" cy="350"/>
            </a:xfrm>
            <a:prstGeom prst="rect">
              <a:avLst/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3767" name="Rectangle 8"/>
            <p:cNvSpPr>
              <a:spLocks noChangeArrowheads="1"/>
            </p:cNvSpPr>
            <p:nvPr/>
          </p:nvSpPr>
          <p:spPr bwMode="auto">
            <a:xfrm>
              <a:off x="1275" y="1529"/>
              <a:ext cx="153" cy="350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3768" name="AutoShape 9"/>
            <p:cNvSpPr>
              <a:spLocks noChangeArrowheads="1"/>
            </p:cNvSpPr>
            <p:nvPr/>
          </p:nvSpPr>
          <p:spPr bwMode="auto">
            <a:xfrm>
              <a:off x="1274" y="1427"/>
              <a:ext cx="242" cy="105"/>
            </a:xfrm>
            <a:prstGeom prst="parallelogram">
              <a:avLst>
                <a:gd name="adj" fmla="val 88787"/>
              </a:avLst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3769" name="Line 10"/>
            <p:cNvSpPr>
              <a:spLocks noChangeShapeType="1"/>
            </p:cNvSpPr>
            <p:nvPr/>
          </p:nvSpPr>
          <p:spPr bwMode="auto">
            <a:xfrm>
              <a:off x="1516" y="1434"/>
              <a:ext cx="1" cy="34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70" name="Line 11"/>
            <p:cNvSpPr>
              <a:spLocks noChangeShapeType="1"/>
            </p:cNvSpPr>
            <p:nvPr/>
          </p:nvSpPr>
          <p:spPr bwMode="auto">
            <a:xfrm flipH="1">
              <a:off x="1427" y="1777"/>
              <a:ext cx="89" cy="10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71" name="Rectangle 12"/>
            <p:cNvSpPr>
              <a:spLocks noChangeArrowheads="1"/>
            </p:cNvSpPr>
            <p:nvPr/>
          </p:nvSpPr>
          <p:spPr bwMode="auto">
            <a:xfrm>
              <a:off x="1295" y="1575"/>
              <a:ext cx="102" cy="202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3772" name="Rectangle 13"/>
            <p:cNvSpPr>
              <a:spLocks noChangeArrowheads="1"/>
            </p:cNvSpPr>
            <p:nvPr/>
          </p:nvSpPr>
          <p:spPr bwMode="auto">
            <a:xfrm>
              <a:off x="1309" y="1636"/>
              <a:ext cx="77" cy="71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73735" name="Group 14"/>
          <p:cNvGrpSpPr>
            <a:grpSpLocks/>
          </p:cNvGrpSpPr>
          <p:nvPr/>
        </p:nvGrpSpPr>
        <p:grpSpPr bwMode="auto">
          <a:xfrm>
            <a:off x="2976563" y="4676775"/>
            <a:ext cx="641350" cy="327025"/>
            <a:chOff x="1875" y="2366"/>
            <a:chExt cx="404" cy="206"/>
          </a:xfrm>
        </p:grpSpPr>
        <p:sp>
          <p:nvSpPr>
            <p:cNvPr id="73752" name="Oval 15"/>
            <p:cNvSpPr>
              <a:spLocks noChangeArrowheads="1"/>
            </p:cNvSpPr>
            <p:nvPr/>
          </p:nvSpPr>
          <p:spPr bwMode="auto">
            <a:xfrm>
              <a:off x="1878" y="2458"/>
              <a:ext cx="402" cy="115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3753" name="Line 16"/>
            <p:cNvSpPr>
              <a:spLocks noChangeShapeType="1"/>
            </p:cNvSpPr>
            <p:nvPr/>
          </p:nvSpPr>
          <p:spPr bwMode="auto">
            <a:xfrm>
              <a:off x="1878" y="2448"/>
              <a:ext cx="1" cy="7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4" name="Line 17"/>
            <p:cNvSpPr>
              <a:spLocks noChangeShapeType="1"/>
            </p:cNvSpPr>
            <p:nvPr/>
          </p:nvSpPr>
          <p:spPr bwMode="auto">
            <a:xfrm>
              <a:off x="2280" y="2448"/>
              <a:ext cx="1" cy="7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5" name="Rectangle 18"/>
            <p:cNvSpPr>
              <a:spLocks noChangeArrowheads="1"/>
            </p:cNvSpPr>
            <p:nvPr/>
          </p:nvSpPr>
          <p:spPr bwMode="auto">
            <a:xfrm>
              <a:off x="1878" y="2448"/>
              <a:ext cx="398" cy="70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3756" name="Oval 19"/>
            <p:cNvSpPr>
              <a:spLocks noChangeArrowheads="1"/>
            </p:cNvSpPr>
            <p:nvPr/>
          </p:nvSpPr>
          <p:spPr bwMode="auto">
            <a:xfrm>
              <a:off x="1875" y="2366"/>
              <a:ext cx="401" cy="134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73757" name="Group 20"/>
            <p:cNvGrpSpPr>
              <a:grpSpLocks/>
            </p:cNvGrpSpPr>
            <p:nvPr/>
          </p:nvGrpSpPr>
          <p:grpSpPr bwMode="auto">
            <a:xfrm>
              <a:off x="1972" y="2395"/>
              <a:ext cx="198" cy="77"/>
              <a:chOff x="1972" y="2395"/>
              <a:chExt cx="198" cy="77"/>
            </a:xfrm>
          </p:grpSpPr>
          <p:sp>
            <p:nvSpPr>
              <p:cNvPr id="73762" name="Line 21"/>
              <p:cNvSpPr>
                <a:spLocks noChangeShapeType="1"/>
              </p:cNvSpPr>
              <p:nvPr/>
            </p:nvSpPr>
            <p:spPr bwMode="auto">
              <a:xfrm flipV="1">
                <a:off x="1972" y="2394"/>
                <a:ext cx="71" cy="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63" name="Line 22"/>
              <p:cNvSpPr>
                <a:spLocks noChangeShapeType="1"/>
              </p:cNvSpPr>
              <p:nvPr/>
            </p:nvSpPr>
            <p:spPr bwMode="auto">
              <a:xfrm>
                <a:off x="2108" y="2473"/>
                <a:ext cx="6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64" name="Line 23"/>
              <p:cNvSpPr>
                <a:spLocks noChangeShapeType="1"/>
              </p:cNvSpPr>
              <p:nvPr/>
            </p:nvSpPr>
            <p:spPr bwMode="auto">
              <a:xfrm>
                <a:off x="2037" y="2397"/>
                <a:ext cx="74" cy="7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3758" name="Group 24"/>
            <p:cNvGrpSpPr>
              <a:grpSpLocks/>
            </p:cNvGrpSpPr>
            <p:nvPr/>
          </p:nvGrpSpPr>
          <p:grpSpPr bwMode="auto">
            <a:xfrm>
              <a:off x="1972" y="2394"/>
              <a:ext cx="198" cy="77"/>
              <a:chOff x="1972" y="2394"/>
              <a:chExt cx="198" cy="77"/>
            </a:xfrm>
          </p:grpSpPr>
          <p:sp>
            <p:nvSpPr>
              <p:cNvPr id="73759" name="Line 25"/>
              <p:cNvSpPr>
                <a:spLocks noChangeShapeType="1"/>
              </p:cNvSpPr>
              <p:nvPr/>
            </p:nvSpPr>
            <p:spPr bwMode="auto">
              <a:xfrm>
                <a:off x="1972" y="2471"/>
                <a:ext cx="71" cy="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60" name="Line 26"/>
              <p:cNvSpPr>
                <a:spLocks noChangeShapeType="1"/>
              </p:cNvSpPr>
              <p:nvPr/>
            </p:nvSpPr>
            <p:spPr bwMode="auto">
              <a:xfrm>
                <a:off x="2108" y="2394"/>
                <a:ext cx="6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61" name="Line 27"/>
              <p:cNvSpPr>
                <a:spLocks noChangeShapeType="1"/>
              </p:cNvSpPr>
              <p:nvPr/>
            </p:nvSpPr>
            <p:spPr bwMode="auto">
              <a:xfrm flipV="1">
                <a:off x="2037" y="2394"/>
                <a:ext cx="74" cy="7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73736" name="Picture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4538" y="3248025"/>
            <a:ext cx="668337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3737" name="Freeform 29"/>
          <p:cNvSpPr>
            <a:spLocks noChangeArrowheads="1"/>
          </p:cNvSpPr>
          <p:nvPr/>
        </p:nvSpPr>
        <p:spPr bwMode="auto">
          <a:xfrm>
            <a:off x="2122488" y="3911600"/>
            <a:ext cx="4587875" cy="728663"/>
          </a:xfrm>
          <a:custGeom>
            <a:avLst/>
            <a:gdLst>
              <a:gd name="T0" fmla="*/ 2 w 2620"/>
              <a:gd name="T1" fmla="*/ 0 h 459"/>
              <a:gd name="T2" fmla="*/ 0 w 2620"/>
              <a:gd name="T3" fmla="*/ 253 h 459"/>
              <a:gd name="T4" fmla="*/ 2620 w 2620"/>
              <a:gd name="T5" fmla="*/ 253 h 459"/>
              <a:gd name="T6" fmla="*/ 2620 w 2620"/>
              <a:gd name="T7" fmla="*/ 459 h 459"/>
              <a:gd name="T8" fmla="*/ 0 60000 65536"/>
              <a:gd name="T9" fmla="*/ 0 60000 65536"/>
              <a:gd name="T10" fmla="*/ 0 60000 65536"/>
              <a:gd name="T11" fmla="*/ 0 60000 65536"/>
              <a:gd name="T12" fmla="*/ 0 w 2620"/>
              <a:gd name="T13" fmla="*/ 0 h 459"/>
              <a:gd name="T14" fmla="*/ 2620 w 2620"/>
              <a:gd name="T15" fmla="*/ 459 h 4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20" h="459">
                <a:moveTo>
                  <a:pt x="2" y="0"/>
                </a:moveTo>
                <a:lnTo>
                  <a:pt x="0" y="253"/>
                </a:lnTo>
                <a:lnTo>
                  <a:pt x="2620" y="253"/>
                </a:lnTo>
                <a:lnTo>
                  <a:pt x="2620" y="459"/>
                </a:lnTo>
              </a:path>
            </a:pathLst>
          </a:custGeom>
          <a:noFill/>
          <a:ln w="1908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8" name="Freeform 30"/>
          <p:cNvSpPr>
            <a:spLocks noChangeArrowheads="1"/>
          </p:cNvSpPr>
          <p:nvPr/>
        </p:nvSpPr>
        <p:spPr bwMode="auto">
          <a:xfrm>
            <a:off x="4954588" y="3781425"/>
            <a:ext cx="4762" cy="522288"/>
          </a:xfrm>
          <a:custGeom>
            <a:avLst/>
            <a:gdLst>
              <a:gd name="T0" fmla="*/ 0 w 3"/>
              <a:gd name="T1" fmla="*/ 329 h 329"/>
              <a:gd name="T2" fmla="*/ 3 w 3"/>
              <a:gd name="T3" fmla="*/ 0 h 329"/>
              <a:gd name="T4" fmla="*/ 0 60000 65536"/>
              <a:gd name="T5" fmla="*/ 0 60000 65536"/>
              <a:gd name="T6" fmla="*/ 0 w 3"/>
              <a:gd name="T7" fmla="*/ 0 h 329"/>
              <a:gd name="T8" fmla="*/ 3 w 3"/>
              <a:gd name="T9" fmla="*/ 329 h 3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329">
                <a:moveTo>
                  <a:pt x="0" y="329"/>
                </a:moveTo>
                <a:lnTo>
                  <a:pt x="3" y="0"/>
                </a:lnTo>
              </a:path>
            </a:pathLst>
          </a:custGeom>
          <a:noFill/>
          <a:ln w="1908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9" name="Line 31"/>
          <p:cNvSpPr>
            <a:spLocks noChangeShapeType="1"/>
          </p:cNvSpPr>
          <p:nvPr/>
        </p:nvSpPr>
        <p:spPr bwMode="auto">
          <a:xfrm flipV="1">
            <a:off x="3297238" y="4302125"/>
            <a:ext cx="1587" cy="37782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740" name="Line 32"/>
          <p:cNvSpPr>
            <a:spLocks noChangeShapeType="1"/>
          </p:cNvSpPr>
          <p:nvPr/>
        </p:nvSpPr>
        <p:spPr bwMode="auto">
          <a:xfrm flipV="1">
            <a:off x="3316288" y="5013325"/>
            <a:ext cx="1587" cy="24447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741" name="Text Box 33"/>
          <p:cNvSpPr txBox="1">
            <a:spLocks noChangeArrowheads="1"/>
          </p:cNvSpPr>
          <p:nvPr/>
        </p:nvSpPr>
        <p:spPr bwMode="auto">
          <a:xfrm>
            <a:off x="1571625" y="3200400"/>
            <a:ext cx="403225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A</a:t>
            </a:r>
          </a:p>
        </p:txBody>
      </p:sp>
      <p:sp>
        <p:nvSpPr>
          <p:cNvPr id="73742" name="Text Box 34"/>
          <p:cNvSpPr txBox="1">
            <a:spLocks noChangeArrowheads="1"/>
          </p:cNvSpPr>
          <p:nvPr/>
        </p:nvSpPr>
        <p:spPr bwMode="auto">
          <a:xfrm>
            <a:off x="7056438" y="3743325"/>
            <a:ext cx="37306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B</a:t>
            </a:r>
          </a:p>
        </p:txBody>
      </p:sp>
      <p:sp>
        <p:nvSpPr>
          <p:cNvPr id="73743" name="Text Box 35"/>
          <p:cNvSpPr txBox="1">
            <a:spLocks noChangeArrowheads="1"/>
          </p:cNvSpPr>
          <p:nvPr/>
        </p:nvSpPr>
        <p:spPr bwMode="auto">
          <a:xfrm>
            <a:off x="5165725" y="3178175"/>
            <a:ext cx="365125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C</a:t>
            </a:r>
          </a:p>
        </p:txBody>
      </p:sp>
      <p:sp>
        <p:nvSpPr>
          <p:cNvPr id="73744" name="Freeform 36"/>
          <p:cNvSpPr>
            <a:spLocks/>
          </p:cNvSpPr>
          <p:nvPr/>
        </p:nvSpPr>
        <p:spPr bwMode="auto">
          <a:xfrm>
            <a:off x="2132013" y="3759200"/>
            <a:ext cx="2967037" cy="704850"/>
          </a:xfrm>
          <a:custGeom>
            <a:avLst/>
            <a:gdLst>
              <a:gd name="T0" fmla="*/ 1869 w 1869"/>
              <a:gd name="T1" fmla="*/ 0 h 444"/>
              <a:gd name="T2" fmla="*/ 1869 w 1869"/>
              <a:gd name="T3" fmla="*/ 444 h 444"/>
              <a:gd name="T4" fmla="*/ 0 w 1869"/>
              <a:gd name="T5" fmla="*/ 444 h 444"/>
              <a:gd name="T6" fmla="*/ 0 60000 65536"/>
              <a:gd name="T7" fmla="*/ 0 60000 65536"/>
              <a:gd name="T8" fmla="*/ 0 60000 65536"/>
              <a:gd name="T9" fmla="*/ 0 w 1869"/>
              <a:gd name="T10" fmla="*/ 0 h 444"/>
              <a:gd name="T11" fmla="*/ 1869 w 1869"/>
              <a:gd name="T12" fmla="*/ 444 h 4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69" h="444">
                <a:moveTo>
                  <a:pt x="1869" y="0"/>
                </a:moveTo>
                <a:lnTo>
                  <a:pt x="1869" y="444"/>
                </a:lnTo>
                <a:lnTo>
                  <a:pt x="0" y="444"/>
                </a:lnTo>
              </a:path>
            </a:pathLst>
          </a:custGeom>
          <a:noFill/>
          <a:ln w="2844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3745" name="Group 37"/>
          <p:cNvGrpSpPr>
            <a:grpSpLocks/>
          </p:cNvGrpSpPr>
          <p:nvPr/>
        </p:nvGrpSpPr>
        <p:grpSpPr bwMode="auto">
          <a:xfrm>
            <a:off x="2598738" y="4241800"/>
            <a:ext cx="2293937" cy="334963"/>
            <a:chOff x="1637" y="2092"/>
            <a:chExt cx="1445" cy="211"/>
          </a:xfrm>
        </p:grpSpPr>
        <p:sp>
          <p:nvSpPr>
            <p:cNvPr id="73747" name="Rectangle 38"/>
            <p:cNvSpPr>
              <a:spLocks noChangeArrowheads="1"/>
            </p:cNvSpPr>
            <p:nvPr/>
          </p:nvSpPr>
          <p:spPr bwMode="auto">
            <a:xfrm>
              <a:off x="1682" y="2116"/>
              <a:ext cx="1356" cy="174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3748" name="Line 39"/>
            <p:cNvSpPr>
              <a:spLocks noChangeShapeType="1"/>
            </p:cNvSpPr>
            <p:nvPr/>
          </p:nvSpPr>
          <p:spPr bwMode="auto">
            <a:xfrm>
              <a:off x="2003" y="2122"/>
              <a:ext cx="1" cy="16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9" name="Line 40"/>
            <p:cNvSpPr>
              <a:spLocks noChangeShapeType="1"/>
            </p:cNvSpPr>
            <p:nvPr/>
          </p:nvSpPr>
          <p:spPr bwMode="auto">
            <a:xfrm>
              <a:off x="2405" y="2125"/>
              <a:ext cx="1" cy="16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0" name="Line 41"/>
            <p:cNvSpPr>
              <a:spLocks noChangeShapeType="1"/>
            </p:cNvSpPr>
            <p:nvPr/>
          </p:nvSpPr>
          <p:spPr bwMode="auto">
            <a:xfrm>
              <a:off x="2540" y="2125"/>
              <a:ext cx="1" cy="16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1" name="Text Box 42"/>
            <p:cNvSpPr txBox="1">
              <a:spLocks noChangeArrowheads="1"/>
            </p:cNvSpPr>
            <p:nvPr/>
          </p:nvSpPr>
          <p:spPr bwMode="auto">
            <a:xfrm>
              <a:off x="1637" y="2092"/>
              <a:ext cx="1446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Clr>
                  <a:srgbClr val="FF0000"/>
                </a:buClr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it-IT" sz="1600">
                  <a:solidFill>
                    <a:srgbClr val="FF0000"/>
                  </a:solidFill>
                  <a:latin typeface="Arial" charset="0"/>
                </a:rPr>
                <a:t>srg:B</a:t>
              </a:r>
              <a:r>
                <a:rPr lang="en-GB" altLang="it-IT" sz="1600">
                  <a:solidFill>
                    <a:srgbClr val="000000"/>
                  </a:solidFill>
                  <a:latin typeface="Arial" charset="0"/>
                </a:rPr>
                <a:t> dest:A     payload</a:t>
              </a:r>
            </a:p>
          </p:txBody>
        </p:sp>
      </p:grpSp>
      <p:pic>
        <p:nvPicPr>
          <p:cNvPr id="73746" name="Picture 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0750" y="3273425"/>
            <a:ext cx="471488" cy="442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1926B031-3B08-44BC-A3D0-FBA8ADB943EC}" type="slidenum">
              <a:rPr lang="en-GB" altLang="it-IT"/>
              <a:pPr/>
              <a:t>72</a:t>
            </a:fld>
            <a:endParaRPr lang="en-GB" altLang="it-IT"/>
          </a:p>
        </p:txBody>
      </p:sp>
      <p:sp>
        <p:nvSpPr>
          <p:cNvPr id="74755" name="Rectangle 2"/>
          <p:cNvSpPr>
            <a:spLocks noChangeArrowheads="1"/>
          </p:cNvSpPr>
          <p:nvPr/>
        </p:nvSpPr>
        <p:spPr bwMode="auto">
          <a:xfrm>
            <a:off x="533400" y="204788"/>
            <a:ext cx="7772400" cy="1190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3600" u="sng">
                <a:solidFill>
                  <a:srgbClr val="3333CC"/>
                </a:solidFill>
                <a:latin typeface="Comic Sans MS" pitchFamily="64" charset="0"/>
              </a:rPr>
              <a:t>I malintenzionati registrano e riproducono</a:t>
            </a: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493713" y="1731963"/>
            <a:ext cx="8077200" cy="169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800" i="1">
                <a:solidFill>
                  <a:srgbClr val="FF3300"/>
                </a:solidFill>
                <a:latin typeface="Comic Sans MS" pitchFamily="64" charset="0"/>
              </a:rPr>
              <a:t>record-and-playback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: “sniffano” dati sensibili (password, ad esempio), per poi utilizzarli in un secondo tempo</a:t>
            </a:r>
            <a:endParaRPr lang="en-GB" altLang="it-IT" sz="2800">
              <a:solidFill>
                <a:srgbClr val="000000"/>
              </a:solidFill>
              <a:latin typeface="Comic Sans MS" pitchFamily="64" charset="0"/>
            </a:endParaRPr>
          </a:p>
        </p:txBody>
      </p:sp>
      <p:pic>
        <p:nvPicPr>
          <p:cNvPr id="7475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9175" y="5414963"/>
            <a:ext cx="668338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4758" name="Group 5"/>
          <p:cNvGrpSpPr>
            <a:grpSpLocks/>
          </p:cNvGrpSpPr>
          <p:nvPr/>
        </p:nvGrpSpPr>
        <p:grpSpPr bwMode="auto">
          <a:xfrm>
            <a:off x="1709738" y="3984625"/>
            <a:ext cx="382587" cy="722313"/>
            <a:chOff x="1077" y="2510"/>
            <a:chExt cx="241" cy="455"/>
          </a:xfrm>
        </p:grpSpPr>
        <p:sp>
          <p:nvSpPr>
            <p:cNvPr id="74791" name="AutoShape 6"/>
            <p:cNvSpPr>
              <a:spLocks noChangeArrowheads="1"/>
            </p:cNvSpPr>
            <p:nvPr/>
          </p:nvSpPr>
          <p:spPr bwMode="auto">
            <a:xfrm>
              <a:off x="1077" y="2860"/>
              <a:ext cx="242" cy="105"/>
            </a:xfrm>
            <a:prstGeom prst="parallelogram">
              <a:avLst>
                <a:gd name="adj" fmla="val 88787"/>
              </a:avLst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92" name="Rectangle 7"/>
            <p:cNvSpPr>
              <a:spLocks noChangeArrowheads="1"/>
            </p:cNvSpPr>
            <p:nvPr/>
          </p:nvSpPr>
          <p:spPr bwMode="auto">
            <a:xfrm>
              <a:off x="1199" y="2513"/>
              <a:ext cx="111" cy="350"/>
            </a:xfrm>
            <a:prstGeom prst="rect">
              <a:avLst/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93" name="Rectangle 8"/>
            <p:cNvSpPr>
              <a:spLocks noChangeArrowheads="1"/>
            </p:cNvSpPr>
            <p:nvPr/>
          </p:nvSpPr>
          <p:spPr bwMode="auto">
            <a:xfrm>
              <a:off x="1078" y="2612"/>
              <a:ext cx="153" cy="350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94" name="AutoShape 9"/>
            <p:cNvSpPr>
              <a:spLocks noChangeArrowheads="1"/>
            </p:cNvSpPr>
            <p:nvPr/>
          </p:nvSpPr>
          <p:spPr bwMode="auto">
            <a:xfrm>
              <a:off x="1077" y="2510"/>
              <a:ext cx="242" cy="105"/>
            </a:xfrm>
            <a:prstGeom prst="parallelogram">
              <a:avLst>
                <a:gd name="adj" fmla="val 88787"/>
              </a:avLst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95" name="Line 10"/>
            <p:cNvSpPr>
              <a:spLocks noChangeShapeType="1"/>
            </p:cNvSpPr>
            <p:nvPr/>
          </p:nvSpPr>
          <p:spPr bwMode="auto">
            <a:xfrm>
              <a:off x="1319" y="2517"/>
              <a:ext cx="1" cy="34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796" name="Line 11"/>
            <p:cNvSpPr>
              <a:spLocks noChangeShapeType="1"/>
            </p:cNvSpPr>
            <p:nvPr/>
          </p:nvSpPr>
          <p:spPr bwMode="auto">
            <a:xfrm flipH="1">
              <a:off x="1230" y="2860"/>
              <a:ext cx="89" cy="10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797" name="Rectangle 12"/>
            <p:cNvSpPr>
              <a:spLocks noChangeArrowheads="1"/>
            </p:cNvSpPr>
            <p:nvPr/>
          </p:nvSpPr>
          <p:spPr bwMode="auto">
            <a:xfrm>
              <a:off x="1098" y="2658"/>
              <a:ext cx="102" cy="202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98" name="Rectangle 13"/>
            <p:cNvSpPr>
              <a:spLocks noChangeArrowheads="1"/>
            </p:cNvSpPr>
            <p:nvPr/>
          </p:nvSpPr>
          <p:spPr bwMode="auto">
            <a:xfrm>
              <a:off x="1112" y="2719"/>
              <a:ext cx="77" cy="71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74759" name="Group 14"/>
          <p:cNvGrpSpPr>
            <a:grpSpLocks/>
          </p:cNvGrpSpPr>
          <p:nvPr/>
        </p:nvGrpSpPr>
        <p:grpSpPr bwMode="auto">
          <a:xfrm>
            <a:off x="2663825" y="5475288"/>
            <a:ext cx="641350" cy="327025"/>
            <a:chOff x="1678" y="3449"/>
            <a:chExt cx="404" cy="206"/>
          </a:xfrm>
        </p:grpSpPr>
        <p:sp>
          <p:nvSpPr>
            <p:cNvPr id="74778" name="Oval 15"/>
            <p:cNvSpPr>
              <a:spLocks noChangeArrowheads="1"/>
            </p:cNvSpPr>
            <p:nvPr/>
          </p:nvSpPr>
          <p:spPr bwMode="auto">
            <a:xfrm>
              <a:off x="1681" y="3541"/>
              <a:ext cx="401" cy="115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79" name="Line 16"/>
            <p:cNvSpPr>
              <a:spLocks noChangeShapeType="1"/>
            </p:cNvSpPr>
            <p:nvPr/>
          </p:nvSpPr>
          <p:spPr bwMode="auto">
            <a:xfrm>
              <a:off x="1681" y="3532"/>
              <a:ext cx="1" cy="7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780" name="Line 17"/>
            <p:cNvSpPr>
              <a:spLocks noChangeShapeType="1"/>
            </p:cNvSpPr>
            <p:nvPr/>
          </p:nvSpPr>
          <p:spPr bwMode="auto">
            <a:xfrm>
              <a:off x="2083" y="3532"/>
              <a:ext cx="1" cy="7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781" name="Rectangle 18"/>
            <p:cNvSpPr>
              <a:spLocks noChangeArrowheads="1"/>
            </p:cNvSpPr>
            <p:nvPr/>
          </p:nvSpPr>
          <p:spPr bwMode="auto">
            <a:xfrm>
              <a:off x="1681" y="3532"/>
              <a:ext cx="398" cy="70"/>
            </a:xfrm>
            <a:prstGeom prst="rect">
              <a:avLst/>
            </a:pr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82" name="Oval 19"/>
            <p:cNvSpPr>
              <a:spLocks noChangeArrowheads="1"/>
            </p:cNvSpPr>
            <p:nvPr/>
          </p:nvSpPr>
          <p:spPr bwMode="auto">
            <a:xfrm>
              <a:off x="1678" y="3449"/>
              <a:ext cx="401" cy="134"/>
            </a:xfrm>
            <a:prstGeom prst="ellipse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74783" name="Group 20"/>
            <p:cNvGrpSpPr>
              <a:grpSpLocks/>
            </p:cNvGrpSpPr>
            <p:nvPr/>
          </p:nvGrpSpPr>
          <p:grpSpPr bwMode="auto">
            <a:xfrm>
              <a:off x="1774" y="3478"/>
              <a:ext cx="197" cy="77"/>
              <a:chOff x="1774" y="3478"/>
              <a:chExt cx="197" cy="77"/>
            </a:xfrm>
          </p:grpSpPr>
          <p:sp>
            <p:nvSpPr>
              <p:cNvPr id="74788" name="Line 21"/>
              <p:cNvSpPr>
                <a:spLocks noChangeShapeType="1"/>
              </p:cNvSpPr>
              <p:nvPr/>
            </p:nvSpPr>
            <p:spPr bwMode="auto">
              <a:xfrm flipV="1">
                <a:off x="1774" y="3477"/>
                <a:ext cx="71" cy="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89" name="Line 22"/>
              <p:cNvSpPr>
                <a:spLocks noChangeShapeType="1"/>
              </p:cNvSpPr>
              <p:nvPr/>
            </p:nvSpPr>
            <p:spPr bwMode="auto">
              <a:xfrm>
                <a:off x="1911" y="3556"/>
                <a:ext cx="6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90" name="Line 23"/>
              <p:cNvSpPr>
                <a:spLocks noChangeShapeType="1"/>
              </p:cNvSpPr>
              <p:nvPr/>
            </p:nvSpPr>
            <p:spPr bwMode="auto">
              <a:xfrm>
                <a:off x="1840" y="3480"/>
                <a:ext cx="74" cy="76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4784" name="Group 24"/>
            <p:cNvGrpSpPr>
              <a:grpSpLocks/>
            </p:cNvGrpSpPr>
            <p:nvPr/>
          </p:nvGrpSpPr>
          <p:grpSpPr bwMode="auto">
            <a:xfrm>
              <a:off x="1774" y="3477"/>
              <a:ext cx="197" cy="77"/>
              <a:chOff x="1774" y="3477"/>
              <a:chExt cx="197" cy="77"/>
            </a:xfrm>
          </p:grpSpPr>
          <p:sp>
            <p:nvSpPr>
              <p:cNvPr id="74785" name="Line 25"/>
              <p:cNvSpPr>
                <a:spLocks noChangeShapeType="1"/>
              </p:cNvSpPr>
              <p:nvPr/>
            </p:nvSpPr>
            <p:spPr bwMode="auto">
              <a:xfrm>
                <a:off x="1774" y="3554"/>
                <a:ext cx="71" cy="2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86" name="Line 26"/>
              <p:cNvSpPr>
                <a:spLocks noChangeShapeType="1"/>
              </p:cNvSpPr>
              <p:nvPr/>
            </p:nvSpPr>
            <p:spPr bwMode="auto">
              <a:xfrm>
                <a:off x="1911" y="3477"/>
                <a:ext cx="62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87" name="Line 27"/>
              <p:cNvSpPr>
                <a:spLocks noChangeShapeType="1"/>
              </p:cNvSpPr>
              <p:nvPr/>
            </p:nvSpPr>
            <p:spPr bwMode="auto">
              <a:xfrm flipV="1">
                <a:off x="1840" y="3477"/>
                <a:ext cx="74" cy="7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74760" name="Picture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1800" y="4046538"/>
            <a:ext cx="668338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4761" name="Freeform 29"/>
          <p:cNvSpPr>
            <a:spLocks noChangeArrowheads="1"/>
          </p:cNvSpPr>
          <p:nvPr/>
        </p:nvSpPr>
        <p:spPr bwMode="auto">
          <a:xfrm>
            <a:off x="1809750" y="4710113"/>
            <a:ext cx="4587875" cy="728662"/>
          </a:xfrm>
          <a:custGeom>
            <a:avLst/>
            <a:gdLst>
              <a:gd name="T0" fmla="*/ 2 w 2620"/>
              <a:gd name="T1" fmla="*/ 0 h 459"/>
              <a:gd name="T2" fmla="*/ 0 w 2620"/>
              <a:gd name="T3" fmla="*/ 253 h 459"/>
              <a:gd name="T4" fmla="*/ 2620 w 2620"/>
              <a:gd name="T5" fmla="*/ 253 h 459"/>
              <a:gd name="T6" fmla="*/ 2620 w 2620"/>
              <a:gd name="T7" fmla="*/ 459 h 459"/>
              <a:gd name="T8" fmla="*/ 0 60000 65536"/>
              <a:gd name="T9" fmla="*/ 0 60000 65536"/>
              <a:gd name="T10" fmla="*/ 0 60000 65536"/>
              <a:gd name="T11" fmla="*/ 0 60000 65536"/>
              <a:gd name="T12" fmla="*/ 0 w 2620"/>
              <a:gd name="T13" fmla="*/ 0 h 459"/>
              <a:gd name="T14" fmla="*/ 2620 w 2620"/>
              <a:gd name="T15" fmla="*/ 459 h 4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20" h="459">
                <a:moveTo>
                  <a:pt x="2" y="0"/>
                </a:moveTo>
                <a:lnTo>
                  <a:pt x="0" y="253"/>
                </a:lnTo>
                <a:lnTo>
                  <a:pt x="2620" y="253"/>
                </a:lnTo>
                <a:lnTo>
                  <a:pt x="2620" y="459"/>
                </a:lnTo>
              </a:path>
            </a:pathLst>
          </a:custGeom>
          <a:noFill/>
          <a:ln w="1908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Freeform 30"/>
          <p:cNvSpPr>
            <a:spLocks noChangeArrowheads="1"/>
          </p:cNvSpPr>
          <p:nvPr/>
        </p:nvSpPr>
        <p:spPr bwMode="auto">
          <a:xfrm>
            <a:off x="4641850" y="4579938"/>
            <a:ext cx="4763" cy="522287"/>
          </a:xfrm>
          <a:custGeom>
            <a:avLst/>
            <a:gdLst>
              <a:gd name="T0" fmla="*/ 0 w 3"/>
              <a:gd name="T1" fmla="*/ 329 h 329"/>
              <a:gd name="T2" fmla="*/ 3 w 3"/>
              <a:gd name="T3" fmla="*/ 0 h 329"/>
              <a:gd name="T4" fmla="*/ 0 60000 65536"/>
              <a:gd name="T5" fmla="*/ 0 60000 65536"/>
              <a:gd name="T6" fmla="*/ 0 w 3"/>
              <a:gd name="T7" fmla="*/ 0 h 329"/>
              <a:gd name="T8" fmla="*/ 3 w 3"/>
              <a:gd name="T9" fmla="*/ 329 h 3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329">
                <a:moveTo>
                  <a:pt x="0" y="329"/>
                </a:moveTo>
                <a:lnTo>
                  <a:pt x="3" y="0"/>
                </a:lnTo>
              </a:path>
            </a:pathLst>
          </a:custGeom>
          <a:noFill/>
          <a:ln w="1908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3" name="Line 31"/>
          <p:cNvSpPr>
            <a:spLocks noChangeShapeType="1"/>
          </p:cNvSpPr>
          <p:nvPr/>
        </p:nvSpPr>
        <p:spPr bwMode="auto">
          <a:xfrm flipV="1">
            <a:off x="2984500" y="5100638"/>
            <a:ext cx="1588" cy="37782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764" name="Line 32"/>
          <p:cNvSpPr>
            <a:spLocks noChangeShapeType="1"/>
          </p:cNvSpPr>
          <p:nvPr/>
        </p:nvSpPr>
        <p:spPr bwMode="auto">
          <a:xfrm flipV="1">
            <a:off x="3003550" y="5811838"/>
            <a:ext cx="1588" cy="24447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765" name="Text Box 33"/>
          <p:cNvSpPr txBox="1">
            <a:spLocks noChangeArrowheads="1"/>
          </p:cNvSpPr>
          <p:nvPr/>
        </p:nvSpPr>
        <p:spPr bwMode="auto">
          <a:xfrm>
            <a:off x="1258888" y="3998913"/>
            <a:ext cx="4032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A</a:t>
            </a:r>
          </a:p>
        </p:txBody>
      </p:sp>
      <p:sp>
        <p:nvSpPr>
          <p:cNvPr id="74766" name="Text Box 34"/>
          <p:cNvSpPr txBox="1">
            <a:spLocks noChangeArrowheads="1"/>
          </p:cNvSpPr>
          <p:nvPr/>
        </p:nvSpPr>
        <p:spPr bwMode="auto">
          <a:xfrm>
            <a:off x="6743700" y="5462588"/>
            <a:ext cx="37306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B</a:t>
            </a:r>
          </a:p>
        </p:txBody>
      </p:sp>
      <p:sp>
        <p:nvSpPr>
          <p:cNvPr id="74767" name="Text Box 35"/>
          <p:cNvSpPr txBox="1">
            <a:spLocks noChangeArrowheads="1"/>
          </p:cNvSpPr>
          <p:nvPr/>
        </p:nvSpPr>
        <p:spPr bwMode="auto">
          <a:xfrm>
            <a:off x="4367213" y="3616325"/>
            <a:ext cx="3651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C</a:t>
            </a:r>
          </a:p>
        </p:txBody>
      </p:sp>
      <p:grpSp>
        <p:nvGrpSpPr>
          <p:cNvPr id="74768" name="Group 36"/>
          <p:cNvGrpSpPr>
            <a:grpSpLocks/>
          </p:cNvGrpSpPr>
          <p:nvPr/>
        </p:nvGrpSpPr>
        <p:grpSpPr bwMode="auto">
          <a:xfrm>
            <a:off x="4800600" y="4795838"/>
            <a:ext cx="3536950" cy="288925"/>
            <a:chOff x="3024" y="3021"/>
            <a:chExt cx="2228" cy="182"/>
          </a:xfrm>
        </p:grpSpPr>
        <p:sp>
          <p:nvSpPr>
            <p:cNvPr id="74774" name="Rectangle 37"/>
            <p:cNvSpPr>
              <a:spLocks noChangeArrowheads="1"/>
            </p:cNvSpPr>
            <p:nvPr/>
          </p:nvSpPr>
          <p:spPr bwMode="auto">
            <a:xfrm>
              <a:off x="3024" y="3021"/>
              <a:ext cx="2229" cy="183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75" name="Line 38"/>
            <p:cNvSpPr>
              <a:spLocks noChangeShapeType="1"/>
            </p:cNvSpPr>
            <p:nvPr/>
          </p:nvSpPr>
          <p:spPr bwMode="auto">
            <a:xfrm>
              <a:off x="3345" y="3027"/>
              <a:ext cx="1" cy="16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776" name="Line 39"/>
            <p:cNvSpPr>
              <a:spLocks noChangeShapeType="1"/>
            </p:cNvSpPr>
            <p:nvPr/>
          </p:nvSpPr>
          <p:spPr bwMode="auto">
            <a:xfrm>
              <a:off x="3747" y="3030"/>
              <a:ext cx="1" cy="16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777" name="Line 40"/>
            <p:cNvSpPr>
              <a:spLocks noChangeShapeType="1"/>
            </p:cNvSpPr>
            <p:nvPr/>
          </p:nvSpPr>
          <p:spPr bwMode="auto">
            <a:xfrm>
              <a:off x="3882" y="3030"/>
              <a:ext cx="1" cy="16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4769" name="Text Box 41"/>
          <p:cNvSpPr txBox="1">
            <a:spLocks noChangeArrowheads="1"/>
          </p:cNvSpPr>
          <p:nvPr/>
        </p:nvSpPr>
        <p:spPr bwMode="auto">
          <a:xfrm>
            <a:off x="4727575" y="4772025"/>
            <a:ext cx="386080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500">
                <a:solidFill>
                  <a:srgbClr val="000000"/>
                </a:solidFill>
                <a:latin typeface="Arial" charset="0"/>
              </a:rPr>
              <a:t>srg:B  dest:A</a:t>
            </a:r>
            <a:r>
              <a:rPr lang="en-GB" altLang="it-IT" sz="1600">
                <a:solidFill>
                  <a:srgbClr val="000000"/>
                </a:solidFill>
                <a:latin typeface="Arial" charset="0"/>
              </a:rPr>
              <a:t>     </a:t>
            </a:r>
            <a:r>
              <a:rPr lang="en-GB" altLang="it-IT" sz="1500">
                <a:solidFill>
                  <a:srgbClr val="000000"/>
                </a:solidFill>
                <a:latin typeface="Arial" charset="0"/>
              </a:rPr>
              <a:t>utente: B; password: foo</a:t>
            </a:r>
          </a:p>
        </p:txBody>
      </p:sp>
      <p:sp>
        <p:nvSpPr>
          <p:cNvPr id="74770" name="Freeform 42"/>
          <p:cNvSpPr>
            <a:spLocks/>
          </p:cNvSpPr>
          <p:nvPr/>
        </p:nvSpPr>
        <p:spPr bwMode="auto">
          <a:xfrm>
            <a:off x="1731963" y="4751388"/>
            <a:ext cx="4510087" cy="674687"/>
          </a:xfrm>
          <a:custGeom>
            <a:avLst/>
            <a:gdLst>
              <a:gd name="T0" fmla="*/ 2841 w 2841"/>
              <a:gd name="T1" fmla="*/ 425 h 425"/>
              <a:gd name="T2" fmla="*/ 2841 w 2841"/>
              <a:gd name="T3" fmla="*/ 273 h 425"/>
              <a:gd name="T4" fmla="*/ 0 w 2841"/>
              <a:gd name="T5" fmla="*/ 271 h 425"/>
              <a:gd name="T6" fmla="*/ 0 w 2841"/>
              <a:gd name="T7" fmla="*/ 0 h 425"/>
              <a:gd name="T8" fmla="*/ 0 60000 65536"/>
              <a:gd name="T9" fmla="*/ 0 60000 65536"/>
              <a:gd name="T10" fmla="*/ 0 60000 65536"/>
              <a:gd name="T11" fmla="*/ 0 60000 65536"/>
              <a:gd name="T12" fmla="*/ 0 w 2841"/>
              <a:gd name="T13" fmla="*/ 0 h 425"/>
              <a:gd name="T14" fmla="*/ 2841 w 2841"/>
              <a:gd name="T15" fmla="*/ 425 h 4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41" h="425">
                <a:moveTo>
                  <a:pt x="2841" y="425"/>
                </a:moveTo>
                <a:lnTo>
                  <a:pt x="2841" y="273"/>
                </a:lnTo>
                <a:lnTo>
                  <a:pt x="0" y="271"/>
                </a:lnTo>
                <a:lnTo>
                  <a:pt x="0" y="0"/>
                </a:lnTo>
              </a:path>
            </a:pathLst>
          </a:custGeom>
          <a:noFill/>
          <a:ln w="2844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71" name="Line 43"/>
          <p:cNvSpPr>
            <a:spLocks noChangeShapeType="1"/>
          </p:cNvSpPr>
          <p:nvPr/>
        </p:nvSpPr>
        <p:spPr bwMode="auto">
          <a:xfrm flipV="1">
            <a:off x="4749800" y="4579938"/>
            <a:ext cx="1588" cy="606425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74772" name="Picture 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4029075"/>
            <a:ext cx="471488" cy="442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4773" name="Picture 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7088" y="4284663"/>
            <a:ext cx="681037" cy="528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B9705509-B125-4E7F-BEE5-637D46E791CB}" type="slidenum">
              <a:rPr lang="en-GB" altLang="it-IT"/>
              <a:pPr/>
              <a:t>73</a:t>
            </a:fld>
            <a:endParaRPr lang="en-GB" altLang="it-IT"/>
          </a:p>
        </p:txBody>
      </p:sp>
      <p:sp>
        <p:nvSpPr>
          <p:cNvPr id="75779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4000" u="sng">
                <a:solidFill>
                  <a:srgbClr val="3333CC"/>
                </a:solidFill>
                <a:latin typeface="Comic Sans MS" pitchFamily="64" charset="0"/>
              </a:rPr>
              <a:t>Sicurezza di rete</a:t>
            </a:r>
          </a:p>
        </p:txBody>
      </p:sp>
      <p:sp>
        <p:nvSpPr>
          <p:cNvPr id="75780" name="Rectangle 3"/>
          <p:cNvSpPr>
            <a:spLocks noChangeArrowheads="1"/>
          </p:cNvSpPr>
          <p:nvPr/>
        </p:nvSpPr>
        <p:spPr bwMode="auto">
          <a:xfrm>
            <a:off x="533400" y="1365250"/>
            <a:ext cx="7772400" cy="5119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800">
                <a:solidFill>
                  <a:srgbClr val="000000"/>
                </a:solidFill>
                <a:latin typeface="Comic Sans MS" pitchFamily="64" charset="0"/>
              </a:rPr>
              <a:t>Maggiore approfondimento nel seguito di questo libro</a:t>
            </a:r>
          </a:p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800">
                <a:solidFill>
                  <a:srgbClr val="000000"/>
                </a:solidFill>
                <a:latin typeface="Comic Sans MS" pitchFamily="64" charset="0"/>
              </a:rPr>
              <a:t>Capitolo 8: interamente dedicato alla sicurezza</a:t>
            </a:r>
          </a:p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 sz="2800">
                <a:solidFill>
                  <a:srgbClr val="000000"/>
                </a:solidFill>
                <a:latin typeface="Comic Sans MS" pitchFamily="64" charset="0"/>
              </a:rPr>
              <a:t>Tecniche crittografiche: utilizzi ovvî e utilizzi non così ovvî</a:t>
            </a:r>
          </a:p>
          <a:p>
            <a:pPr marL="341313" indent="-341313">
              <a:spcBef>
                <a:spcPts val="7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it-IT" sz="2800">
              <a:solidFill>
                <a:srgbClr val="000000"/>
              </a:solidFill>
              <a:latin typeface="Comic Sans MS" pitchFamily="6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BC3D4550-B37F-4A09-A4B9-EF1BDB11F57F}" type="slidenum">
              <a:rPr lang="en-GB" altLang="it-IT"/>
              <a:pPr/>
              <a:t>74</a:t>
            </a:fld>
            <a:endParaRPr lang="en-GB" altLang="it-IT"/>
          </a:p>
        </p:txBody>
      </p:sp>
      <p:sp>
        <p:nvSpPr>
          <p:cNvPr id="76803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Capitolo 1: roadmap</a:t>
            </a:r>
          </a:p>
        </p:txBody>
      </p:sp>
      <p:sp>
        <p:nvSpPr>
          <p:cNvPr id="76804" name="Rectangle 5"/>
          <p:cNvSpPr>
            <a:spLocks noChangeArrowheads="1"/>
          </p:cNvSpPr>
          <p:nvPr/>
        </p:nvSpPr>
        <p:spPr bwMode="auto">
          <a:xfrm>
            <a:off x="533400" y="1600200"/>
            <a:ext cx="8207375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chemeClr val="accent2"/>
                </a:solidFill>
                <a:latin typeface="Comic Sans MS" pitchFamily="64" charset="0"/>
              </a:rPr>
              <a:t>1.1</a:t>
            </a:r>
            <a:r>
              <a:rPr lang="en-GB" altLang="it-IT">
                <a:solidFill>
                  <a:srgbClr val="FF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Cos’è Internet?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1.2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Ai confini della rete</a:t>
            </a:r>
          </a:p>
          <a:p>
            <a:pPr marL="1143000" lvl="2" indent="-228600">
              <a:spcBef>
                <a:spcPts val="500"/>
              </a:spcBef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z="2000">
                <a:solidFill>
                  <a:schemeClr val="tx1"/>
                </a:solidFill>
                <a:latin typeface="Comic Sans MS" pitchFamily="64" charset="0"/>
              </a:rPr>
              <a:t> sistemi terminali, reti di accesso, collegamenti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1.3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Il nucleo della rete</a:t>
            </a:r>
          </a:p>
          <a:p>
            <a:pPr marL="1143000" lvl="2" indent="-228600">
              <a:spcBef>
                <a:spcPts val="500"/>
              </a:spcBef>
              <a:buSzPct val="45000"/>
              <a:buFont typeface="Wingdings" pitchFamily="64" charset="2"/>
              <a:buChar char="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 sz="2000">
                <a:solidFill>
                  <a:schemeClr val="tx1"/>
                </a:solidFill>
                <a:latin typeface="Comic Sans MS" pitchFamily="64" charset="0"/>
              </a:rPr>
              <a:t>commutazione di circuito e di pacchetto, struttura della rete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1.4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Ritardi, perdite e throughput nelle reti a commutazione di pacchetto</a:t>
            </a:r>
            <a:endParaRPr lang="en-GB" altLang="it-IT">
              <a:solidFill>
                <a:srgbClr val="FF3300"/>
              </a:solidFill>
              <a:latin typeface="Comic Sans MS" pitchFamily="64" charset="0"/>
            </a:endParaRP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1.5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Livelli di protocollo e loro modelli di servizio</a:t>
            </a: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1.6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chemeClr val="tx1"/>
                </a:solidFill>
                <a:latin typeface="Comic Sans MS" pitchFamily="64" charset="0"/>
              </a:rPr>
              <a:t>Reti sotto attacco: la sicurezza</a:t>
            </a:r>
            <a:endParaRPr lang="en-GB" altLang="it-IT">
              <a:solidFill>
                <a:srgbClr val="000000"/>
              </a:solidFill>
              <a:latin typeface="Comic Sans MS" pitchFamily="64" charset="0"/>
            </a:endParaRPr>
          </a:p>
          <a:p>
            <a:pPr marL="739775" lvl="1" indent="-282575">
              <a:spcBef>
                <a:spcPts val="600"/>
              </a:spcBef>
              <a:buClr>
                <a:srgbClr val="3333CC"/>
              </a:buClr>
              <a:buSzPct val="75000"/>
              <a:buFont typeface="Wingdings" pitchFamily="64" charset="2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1.7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>
                <a:solidFill>
                  <a:srgbClr val="FF3300"/>
                </a:solidFill>
                <a:latin typeface="Comic Sans MS" pitchFamily="64" charset="0"/>
              </a:rPr>
              <a:t>Storia del computer networking e di Internet</a:t>
            </a:r>
            <a:endParaRPr lang="en-GB" altLang="it-IT">
              <a:solidFill>
                <a:srgbClr val="000000"/>
              </a:solidFill>
              <a:latin typeface="Comic Sans MS" pitchFamily="6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BD3E96A3-D416-4277-9AFC-D26206A7E585}" type="slidenum">
              <a:rPr lang="en-GB" altLang="it-IT"/>
              <a:pPr/>
              <a:t>75</a:t>
            </a:fld>
            <a:endParaRPr lang="en-GB" altLang="it-IT"/>
          </a:p>
        </p:txBody>
      </p:sp>
      <p:pic>
        <p:nvPicPr>
          <p:cNvPr id="77827" name="Picture 1"/>
          <p:cNvPicPr>
            <a:picLocks noChangeAspect="1" noChangeArrowheads="1"/>
          </p:cNvPicPr>
          <p:nvPr/>
        </p:nvPicPr>
        <p:blipFill>
          <a:blip r:embed="rId3" cstate="print"/>
          <a:srcRect b="8458"/>
          <a:stretch>
            <a:fillRect/>
          </a:stretch>
        </p:blipFill>
        <p:spPr bwMode="auto">
          <a:xfrm>
            <a:off x="4760913" y="3968750"/>
            <a:ext cx="2976562" cy="288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333375"/>
            <a:ext cx="7772400" cy="6477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Storia di Internet</a:t>
            </a:r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43075"/>
            <a:ext cx="3695700" cy="4457700"/>
          </a:xfrm>
        </p:spPr>
        <p:txBody>
          <a:bodyPr/>
          <a:lstStyle/>
          <a:p>
            <a:pPr>
              <a:spcBef>
                <a:spcPts val="425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700" smtClean="0">
                <a:solidFill>
                  <a:srgbClr val="3333CC"/>
                </a:solidFill>
              </a:rPr>
              <a:t>1961:</a:t>
            </a:r>
            <a:r>
              <a:rPr lang="en-GB" altLang="it-IT" sz="1700" smtClean="0"/>
              <a:t> Kleinrock - la teoria delle code dimostra l’efficacia dell’approccio a commutazione di pacchetto</a:t>
            </a:r>
          </a:p>
          <a:p>
            <a:pPr>
              <a:spcBef>
                <a:spcPts val="425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700" smtClean="0">
                <a:solidFill>
                  <a:srgbClr val="3333CC"/>
                </a:solidFill>
              </a:rPr>
              <a:t>1964:</a:t>
            </a:r>
            <a:r>
              <a:rPr lang="en-GB" altLang="it-IT" sz="1700" smtClean="0"/>
              <a:t> Baran - uso della commutazione di pacchetto nelle reti militari</a:t>
            </a:r>
          </a:p>
          <a:p>
            <a:pPr>
              <a:spcBef>
                <a:spcPts val="425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700" smtClean="0">
                <a:solidFill>
                  <a:srgbClr val="3333CC"/>
                </a:solidFill>
              </a:rPr>
              <a:t>1967:</a:t>
            </a:r>
            <a:r>
              <a:rPr lang="en-GB" altLang="it-IT" sz="1700" smtClean="0"/>
              <a:t> il progetto ARPAnet viene concepito dall’Advanced Research Projects Agency</a:t>
            </a:r>
          </a:p>
          <a:p>
            <a:pPr>
              <a:spcBef>
                <a:spcPts val="425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700" smtClean="0">
                <a:solidFill>
                  <a:srgbClr val="3333CC"/>
                </a:solidFill>
              </a:rPr>
              <a:t>1969:</a:t>
            </a:r>
            <a:r>
              <a:rPr lang="en-GB" altLang="it-IT" sz="1700" smtClean="0"/>
              <a:t> primo nodo operativo ARPAnet</a:t>
            </a:r>
          </a:p>
        </p:txBody>
      </p:sp>
      <p:sp>
        <p:nvSpPr>
          <p:cNvPr id="77830" name="Rectangle 4"/>
          <p:cNvSpPr>
            <a:spLocks noGrp="1" noChangeArrowheads="1"/>
          </p:cNvSpPr>
          <p:nvPr>
            <p:ph type="body" idx="2"/>
          </p:nvPr>
        </p:nvSpPr>
        <p:spPr>
          <a:xfrm>
            <a:off x="4357688" y="1752600"/>
            <a:ext cx="4786312" cy="4448175"/>
          </a:xfrm>
        </p:spPr>
        <p:txBody>
          <a:bodyPr/>
          <a:lstStyle/>
          <a:p>
            <a:pPr>
              <a:spcBef>
                <a:spcPts val="425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700" smtClean="0">
                <a:solidFill>
                  <a:srgbClr val="3333CC"/>
                </a:solidFill>
              </a:rPr>
              <a:t>1972:</a:t>
            </a:r>
            <a:r>
              <a:rPr lang="en-GB" altLang="it-IT" sz="1700" smtClean="0"/>
              <a:t> </a:t>
            </a:r>
          </a:p>
          <a:p>
            <a:pPr lvl="1">
              <a:spcBef>
                <a:spcPts val="425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700" smtClean="0"/>
              <a:t>dimostrazione pubblica di ARPAnet</a:t>
            </a:r>
          </a:p>
          <a:p>
            <a:pPr lvl="1">
              <a:spcBef>
                <a:spcPts val="425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700" smtClean="0"/>
              <a:t>NCP (Network Control Protocol), primo protocollo tra nodi </a:t>
            </a:r>
          </a:p>
          <a:p>
            <a:pPr lvl="1">
              <a:spcBef>
                <a:spcPts val="425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700" smtClean="0"/>
              <a:t>Primo programma di posta elettronica</a:t>
            </a:r>
          </a:p>
          <a:p>
            <a:pPr lvl="1">
              <a:spcBef>
                <a:spcPts val="425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700" smtClean="0"/>
              <a:t>ARPAnet ha 15 nodi</a:t>
            </a:r>
          </a:p>
        </p:txBody>
      </p:sp>
      <p:sp>
        <p:nvSpPr>
          <p:cNvPr id="77831" name="Rectangle 5"/>
          <p:cNvSpPr>
            <a:spLocks noChangeArrowheads="1"/>
          </p:cNvSpPr>
          <p:nvPr/>
        </p:nvSpPr>
        <p:spPr bwMode="auto">
          <a:xfrm>
            <a:off x="523875" y="1028700"/>
            <a:ext cx="7772400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i="1">
                <a:solidFill>
                  <a:srgbClr val="FF0000"/>
                </a:solidFill>
                <a:latin typeface="Comic Sans MS" pitchFamily="64" charset="0"/>
              </a:rPr>
              <a:t>1961-1972: sviluppo della commutazione di pacchetto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39DCB155-DE41-4D25-856E-D5856E784188}" type="slidenum">
              <a:rPr lang="en-GB" altLang="it-IT"/>
              <a:pPr/>
              <a:t>76</a:t>
            </a:fld>
            <a:endParaRPr lang="en-GB" altLang="it-IT"/>
          </a:p>
        </p:txBody>
      </p:sp>
      <p:sp>
        <p:nvSpPr>
          <p:cNvPr id="78851" name="Rectangle 1"/>
          <p:cNvSpPr>
            <a:spLocks noGrp="1" noChangeArrowheads="1"/>
          </p:cNvSpPr>
          <p:nvPr>
            <p:ph type="title"/>
          </p:nvPr>
        </p:nvSpPr>
        <p:spPr>
          <a:xfrm>
            <a:off x="476250" y="333375"/>
            <a:ext cx="7772400" cy="6477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Storia di Internet</a:t>
            </a:r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695450"/>
            <a:ext cx="4152900" cy="44577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1970:</a:t>
            </a:r>
            <a:r>
              <a:rPr lang="en-GB" altLang="it-IT" sz="2000" smtClean="0"/>
              <a:t> rete satellitare ALOHAnet che collega le università delle Hawaii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1974:</a:t>
            </a:r>
            <a:r>
              <a:rPr lang="en-GB" altLang="it-IT" sz="2000" smtClean="0"/>
              <a:t> Cerf e Kahn - architettura per l’interconnessione delle reti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1976:</a:t>
            </a:r>
            <a:r>
              <a:rPr lang="en-GB" altLang="it-IT" sz="2000" smtClean="0"/>
              <a:t> Ethernet allo Xerox PARC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Fine anni ‘70:</a:t>
            </a:r>
            <a:r>
              <a:rPr lang="en-GB" altLang="it-IT" sz="2000" smtClean="0"/>
              <a:t> architetture proprietarie: DECnet, SNA, XNA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Fine anni ‘70:</a:t>
            </a:r>
            <a:r>
              <a:rPr lang="en-GB" altLang="it-IT" sz="2000" smtClean="0"/>
              <a:t> commutazione di pacchetti: ATM ante-litteram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1979:</a:t>
            </a:r>
            <a:r>
              <a:rPr lang="en-GB" altLang="it-IT" sz="2000" smtClean="0"/>
              <a:t> ARPAnet ha 200 nodi</a:t>
            </a:r>
          </a:p>
        </p:txBody>
      </p:sp>
      <p:sp>
        <p:nvSpPr>
          <p:cNvPr id="78853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495800" y="1800225"/>
            <a:ext cx="3810000" cy="4448175"/>
          </a:xfrm>
        </p:spPr>
        <p:txBody>
          <a:bodyPr/>
          <a:lstStyle/>
          <a:p>
            <a:pPr algn="ctr">
              <a:lnSpc>
                <a:spcPct val="90000"/>
              </a:lnSpc>
              <a:spcBef>
                <a:spcPts val="45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Le linee guida di Cerf e Kahn sull’internetworking: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minimalismo, autonomia - per collegare le varie reti non occorrono cambiamenti interni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modello di servizio best effort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router stateless</a:t>
            </a:r>
          </a:p>
          <a:p>
            <a:pPr lvl="1">
              <a:lnSpc>
                <a:spcPct val="90000"/>
              </a:lnSpc>
              <a:spcBef>
                <a:spcPts val="4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/>
              <a:t>controllo decentralizzato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1800" smtClean="0">
                <a:solidFill>
                  <a:srgbClr val="FF0000"/>
                </a:solidFill>
              </a:rPr>
              <a:t>definiscono l’attuale architettura di Internet</a:t>
            </a:r>
          </a:p>
        </p:txBody>
      </p:sp>
      <p:sp>
        <p:nvSpPr>
          <p:cNvPr id="78854" name="Rectangle 4"/>
          <p:cNvSpPr>
            <a:spLocks noChangeArrowheads="1"/>
          </p:cNvSpPr>
          <p:nvPr/>
        </p:nvSpPr>
        <p:spPr bwMode="auto">
          <a:xfrm>
            <a:off x="523875" y="1028700"/>
            <a:ext cx="7972425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i="1">
                <a:solidFill>
                  <a:srgbClr val="FF0000"/>
                </a:solidFill>
                <a:latin typeface="Comic Sans MS" pitchFamily="64" charset="0"/>
              </a:rPr>
              <a:t>1972-1980: Internetworking e reti proprietarie</a:t>
            </a:r>
          </a:p>
        </p:txBody>
      </p:sp>
      <p:sp>
        <p:nvSpPr>
          <p:cNvPr id="78855" name="Rectangle 5"/>
          <p:cNvSpPr>
            <a:spLocks noChangeArrowheads="1"/>
          </p:cNvSpPr>
          <p:nvPr/>
        </p:nvSpPr>
        <p:spPr bwMode="auto">
          <a:xfrm>
            <a:off x="4457700" y="1771650"/>
            <a:ext cx="3810000" cy="4143375"/>
          </a:xfrm>
          <a:prstGeom prst="rect">
            <a:avLst/>
          </a:prstGeom>
          <a:noFill/>
          <a:ln w="28440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0F577277-1AA5-4BC4-9DF4-E97BA57C1244}" type="slidenum">
              <a:rPr lang="en-GB" altLang="it-IT"/>
              <a:pPr/>
              <a:t>77</a:t>
            </a:fld>
            <a:endParaRPr lang="en-GB" altLang="it-IT"/>
          </a:p>
        </p:txBody>
      </p:sp>
      <p:sp>
        <p:nvSpPr>
          <p:cNvPr id="79875" name="Rectangle 1"/>
          <p:cNvSpPr>
            <a:spLocks noGrp="1" noChangeArrowheads="1"/>
          </p:cNvSpPr>
          <p:nvPr>
            <p:ph type="title"/>
          </p:nvPr>
        </p:nvSpPr>
        <p:spPr>
          <a:xfrm>
            <a:off x="476250" y="333375"/>
            <a:ext cx="7772400" cy="6477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Storia di Internet</a:t>
            </a:r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790700"/>
            <a:ext cx="3810000" cy="4457700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1983:</a:t>
            </a:r>
            <a:r>
              <a:rPr lang="en-GB" altLang="it-IT" sz="2000" smtClean="0"/>
              <a:t> rilascio di TCP/IP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1982:</a:t>
            </a:r>
            <a:r>
              <a:rPr lang="en-GB" altLang="it-IT" sz="2000" smtClean="0"/>
              <a:t> definizione del protocollo smtp per la posta elettronica 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1983:</a:t>
            </a:r>
            <a:r>
              <a:rPr lang="en-GB" altLang="it-IT" sz="2000" smtClean="0"/>
              <a:t> definizione del DNS per la traduzione degli indirizzi IP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1985:</a:t>
            </a:r>
            <a:r>
              <a:rPr lang="en-GB" altLang="it-IT" sz="2000" smtClean="0"/>
              <a:t> definizione del protocollo ftp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1988:</a:t>
            </a:r>
            <a:r>
              <a:rPr lang="en-GB" altLang="it-IT" sz="2000" smtClean="0"/>
              <a:t> controllo della congestione TCP</a:t>
            </a:r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495800" y="1800225"/>
            <a:ext cx="3810000" cy="4448175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nuove reti nazionali: Csnet, BITnet, NSFnet, Minitel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100.000 host collegati</a:t>
            </a:r>
          </a:p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000" smtClean="0"/>
          </a:p>
        </p:txBody>
      </p:sp>
      <p:sp>
        <p:nvSpPr>
          <p:cNvPr id="79878" name="Rectangle 4"/>
          <p:cNvSpPr>
            <a:spLocks noChangeArrowheads="1"/>
          </p:cNvSpPr>
          <p:nvPr/>
        </p:nvSpPr>
        <p:spPr bwMode="auto">
          <a:xfrm>
            <a:off x="523875" y="1028700"/>
            <a:ext cx="7962900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i="1">
                <a:solidFill>
                  <a:srgbClr val="FF0000"/>
                </a:solidFill>
                <a:latin typeface="Comic Sans MS" pitchFamily="64" charset="0"/>
              </a:rPr>
              <a:t>1980-1990: nuovi protocolli, proliferazione delle reti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ED00A957-5651-4F10-8C54-ECA2CE9437AA}" type="slidenum">
              <a:rPr lang="en-GB" altLang="it-IT"/>
              <a:pPr/>
              <a:t>78</a:t>
            </a:fld>
            <a:endParaRPr lang="en-GB" altLang="it-IT"/>
          </a:p>
        </p:txBody>
      </p:sp>
      <p:sp>
        <p:nvSpPr>
          <p:cNvPr id="80899" name="Rectangle 1"/>
          <p:cNvSpPr>
            <a:spLocks noGrp="1" noChangeArrowheads="1"/>
          </p:cNvSpPr>
          <p:nvPr>
            <p:ph type="title"/>
          </p:nvPr>
        </p:nvSpPr>
        <p:spPr>
          <a:xfrm>
            <a:off x="476250" y="333375"/>
            <a:ext cx="7772400" cy="6477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smtClean="0"/>
              <a:t>Storia di Internet</a:t>
            </a:r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9100" y="1790700"/>
            <a:ext cx="4470400" cy="4457700"/>
          </a:xfrm>
        </p:spPr>
        <p:txBody>
          <a:bodyPr/>
          <a:lstStyle/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Primi anni ‘90: </a:t>
            </a:r>
            <a:r>
              <a:rPr lang="en-GB" altLang="it-IT" sz="2000" smtClean="0"/>
              <a:t>ARPAnet viene dismessa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1991: </a:t>
            </a:r>
            <a:r>
              <a:rPr lang="en-GB" altLang="it-IT" sz="2000" smtClean="0"/>
              <a:t>NSF lascia decadere le restrizioni sull’uso commerciale di NSFnet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Primi anni ‘90:</a:t>
            </a:r>
            <a:r>
              <a:rPr lang="en-GB" altLang="it-IT" sz="2000" smtClean="0"/>
              <a:t> il Web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ipertestualità [Bush 1945, Nelson 1960’s]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HTML, HTTP: Berners-Lee</a:t>
            </a:r>
          </a:p>
          <a:p>
            <a:pPr lvl="1"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1994: Mosaic, poi Netscape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Fine ‘90 :</a:t>
            </a:r>
            <a:r>
              <a:rPr lang="en-GB" altLang="it-IT" sz="2400" smtClean="0"/>
              <a:t> </a:t>
            </a:r>
            <a:r>
              <a:rPr lang="en-GB" altLang="it-IT" sz="2000" smtClean="0"/>
              <a:t>commercializzazione del Web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876800" y="1800225"/>
            <a:ext cx="3965575" cy="4448175"/>
          </a:xfrm>
        </p:spPr>
        <p:txBody>
          <a:bodyPr/>
          <a:lstStyle/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>
                <a:solidFill>
                  <a:srgbClr val="3333CC"/>
                </a:solidFill>
              </a:rPr>
              <a:t>Fine anni ‘90 – 2007: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arrivano le “killer applications”: messaggistica istantanea, condivisione di file P2P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sicurezza di rete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50 milioni di host, oltre 100 milioni di utenti</a:t>
            </a:r>
          </a:p>
          <a:p>
            <a:pPr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velocità nelle dorsali dell’ordine di  Gbps</a:t>
            </a:r>
          </a:p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000" smtClean="0"/>
          </a:p>
        </p:txBody>
      </p:sp>
      <p:sp>
        <p:nvSpPr>
          <p:cNvPr id="80902" name="Rectangle 4"/>
          <p:cNvSpPr>
            <a:spLocks noChangeArrowheads="1"/>
          </p:cNvSpPr>
          <p:nvPr/>
        </p:nvSpPr>
        <p:spPr bwMode="auto">
          <a:xfrm>
            <a:off x="523875" y="1028700"/>
            <a:ext cx="8466138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i="1">
                <a:solidFill>
                  <a:srgbClr val="FF0000"/>
                </a:solidFill>
                <a:latin typeface="Comic Sans MS" pitchFamily="64" charset="0"/>
              </a:rPr>
              <a:t>1990-2000: commercializzazione, Web, nuove applicazioni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7C9DF665-D087-4CAD-ACFF-F930B25767B1}" type="slidenum">
              <a:rPr lang="en-GB" altLang="it-IT"/>
              <a:pPr/>
              <a:t>79</a:t>
            </a:fld>
            <a:endParaRPr lang="en-GB" altLang="it-IT"/>
          </a:p>
        </p:txBody>
      </p:sp>
      <p:sp>
        <p:nvSpPr>
          <p:cNvPr id="81923" name="Rectangle 2"/>
          <p:cNvSpPr>
            <a:spLocks noChangeArrowheads="1"/>
          </p:cNvSpPr>
          <p:nvPr/>
        </p:nvSpPr>
        <p:spPr bwMode="auto">
          <a:xfrm>
            <a:off x="571500" y="1473200"/>
            <a:ext cx="4789488" cy="445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3333CC"/>
                </a:solidFill>
                <a:latin typeface="Comic Sans MS" pitchFamily="64" charset="0"/>
              </a:rPr>
              <a:t>2008: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~ 500 milioni di host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Voice, Video over IP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Applicazioni P2P: BitTorrent (condivisione di file) Skype (VoIP), PPLive (video)...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Più applicazioni: YouTube, gaming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wireless, mobilità</a:t>
            </a:r>
          </a:p>
          <a:p>
            <a:pPr marL="341313" indent="-341313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it-IT">
              <a:solidFill>
                <a:srgbClr val="000000"/>
              </a:solidFill>
              <a:latin typeface="Comic Sans MS" pitchFamily="64" charset="0"/>
            </a:endParaRPr>
          </a:p>
        </p:txBody>
      </p:sp>
      <p:sp>
        <p:nvSpPr>
          <p:cNvPr id="81924" name="Rectangle 3"/>
          <p:cNvSpPr>
            <a:spLocks noChangeArrowheads="1"/>
          </p:cNvSpPr>
          <p:nvPr/>
        </p:nvSpPr>
        <p:spPr bwMode="auto">
          <a:xfrm>
            <a:off x="476250" y="333375"/>
            <a:ext cx="7772400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Clr>
                <a:srgbClr val="3333CC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3600" u="sng">
                <a:solidFill>
                  <a:srgbClr val="3333CC"/>
                </a:solidFill>
                <a:latin typeface="Comic Sans MS" pitchFamily="64" charset="0"/>
              </a:rPr>
              <a:t>Storia di Internet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325F473C-57C2-4722-94A0-85167AA2A4DF}" type="slidenum">
              <a:rPr lang="en-GB" altLang="it-IT"/>
              <a:pPr/>
              <a:t>8</a:t>
            </a:fld>
            <a:endParaRPr lang="en-GB" altLang="it-IT"/>
          </a:p>
        </p:txBody>
      </p:sp>
      <p:sp>
        <p:nvSpPr>
          <p:cNvPr id="22531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Cos’è un protocollo?</a:t>
            </a: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3581400" cy="4648200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u="sng" dirty="0" err="1" smtClean="0">
                <a:solidFill>
                  <a:srgbClr val="FF0000"/>
                </a:solidFill>
              </a:rPr>
              <a:t>Protocolli</a:t>
            </a:r>
            <a:r>
              <a:rPr lang="en-GB" altLang="it-IT" sz="2400" u="sng" dirty="0" smtClean="0">
                <a:solidFill>
                  <a:srgbClr val="FF0000"/>
                </a:solidFill>
              </a:rPr>
              <a:t> </a:t>
            </a:r>
            <a:r>
              <a:rPr lang="en-GB" altLang="it-IT" sz="2400" u="sng" dirty="0" err="1" smtClean="0">
                <a:solidFill>
                  <a:srgbClr val="FF0000"/>
                </a:solidFill>
              </a:rPr>
              <a:t>umani</a:t>
            </a:r>
            <a:r>
              <a:rPr lang="en-GB" altLang="it-IT" sz="2400" u="sng" dirty="0" smtClean="0">
                <a:solidFill>
                  <a:srgbClr val="FF0000"/>
                </a:solidFill>
              </a:rPr>
              <a:t>: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dirty="0" smtClean="0"/>
              <a:t>“</a:t>
            </a:r>
            <a:r>
              <a:rPr lang="en-GB" altLang="it-IT" sz="2400" dirty="0" err="1" smtClean="0"/>
              <a:t>Che</a:t>
            </a:r>
            <a:r>
              <a:rPr lang="en-GB" altLang="it-IT" sz="2400" dirty="0" smtClean="0"/>
              <a:t> ore </a:t>
            </a:r>
            <a:r>
              <a:rPr lang="en-GB" altLang="it-IT" sz="2400" dirty="0" err="1" smtClean="0"/>
              <a:t>sono</a:t>
            </a:r>
            <a:r>
              <a:rPr lang="en-GB" altLang="it-IT" sz="2400" dirty="0" smtClean="0"/>
              <a:t>?”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dirty="0" smtClean="0"/>
              <a:t>“Ho </a:t>
            </a:r>
            <a:r>
              <a:rPr lang="en-GB" altLang="it-IT" sz="2400" dirty="0" err="1" smtClean="0"/>
              <a:t>una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domanda</a:t>
            </a:r>
            <a:r>
              <a:rPr lang="en-GB" altLang="it-IT" sz="2400" dirty="0" smtClean="0"/>
              <a:t>”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dirty="0" err="1" smtClean="0"/>
              <a:t>Presentazioni</a:t>
            </a:r>
            <a:endParaRPr lang="en-GB" altLang="it-IT" sz="2400" dirty="0" smtClean="0"/>
          </a:p>
          <a:p>
            <a:pPr lvl="1"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000" dirty="0" smtClean="0"/>
          </a:p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smtClean="0"/>
              <a:t>… </a:t>
            </a:r>
            <a:r>
              <a:rPr lang="en-GB" altLang="it-IT" sz="2000" dirty="0" err="1" smtClean="0"/>
              <a:t>invio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di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specifici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messaggi</a:t>
            </a:r>
            <a:endParaRPr lang="en-GB" altLang="it-IT" sz="2000" dirty="0" smtClean="0"/>
          </a:p>
          <a:p>
            <a:pPr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dirty="0" smtClean="0"/>
              <a:t>… </a:t>
            </a:r>
            <a:r>
              <a:rPr lang="en-GB" altLang="it-IT" sz="2000" dirty="0" err="1" smtClean="0"/>
              <a:t>quando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il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messaggio</a:t>
            </a:r>
            <a:r>
              <a:rPr lang="en-GB" altLang="it-IT" sz="2000" dirty="0" smtClean="0"/>
              <a:t> è </a:t>
            </a:r>
            <a:r>
              <a:rPr lang="en-GB" altLang="it-IT" sz="2000" dirty="0" err="1" smtClean="0"/>
              <a:t>ricevuto</a:t>
            </a:r>
            <a:r>
              <a:rPr lang="en-GB" altLang="it-IT" sz="2000" dirty="0" smtClean="0"/>
              <a:t>, </a:t>
            </a:r>
            <a:r>
              <a:rPr lang="en-GB" altLang="it-IT" sz="2000" dirty="0" err="1" smtClean="0"/>
              <a:t>vengono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intraprese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specifiche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azioni</a:t>
            </a:r>
            <a:r>
              <a:rPr lang="en-GB" altLang="it-IT" sz="2000" dirty="0" smtClean="0"/>
              <a:t>, o </a:t>
            </a:r>
            <a:r>
              <a:rPr lang="en-GB" altLang="it-IT" sz="2000" dirty="0" err="1" smtClean="0"/>
              <a:t>si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verificano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altri</a:t>
            </a:r>
            <a:r>
              <a:rPr lang="en-GB" altLang="it-IT" sz="2000" dirty="0" smtClean="0"/>
              <a:t> </a:t>
            </a:r>
            <a:r>
              <a:rPr lang="en-GB" altLang="it-IT" sz="2000" dirty="0" err="1" smtClean="0"/>
              <a:t>eventi</a:t>
            </a:r>
            <a:endParaRPr lang="en-GB" altLang="it-IT" sz="2000" dirty="0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495800" y="1371600"/>
            <a:ext cx="3810000" cy="2806700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u="sng" smtClean="0">
                <a:solidFill>
                  <a:srgbClr val="FF0000"/>
                </a:solidFill>
              </a:rPr>
              <a:t>Protocolli di rete: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Dispositivi hardware e software, non umani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Tutta l’attività di comunicazione  in Internet è governata dai protocolli</a:t>
            </a:r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3635896" y="4149080"/>
            <a:ext cx="4974704" cy="2376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 algn="ctr">
              <a:spcBef>
                <a:spcPts val="35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Un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protocollo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definisce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il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formato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e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l’ordine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dei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messaggi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scambiati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tra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due o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più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entità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in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comunicazione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,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così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come le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azioni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intraprese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in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fase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di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trasmissione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e/o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ricezione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di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un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messaggio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o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di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un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altro</a:t>
            </a:r>
            <a:r>
              <a:rPr lang="en-GB" altLang="it-IT" sz="2000" i="1" dirty="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en-GB" altLang="it-IT" sz="2000" i="1" dirty="0" err="1">
                <a:solidFill>
                  <a:srgbClr val="000000"/>
                </a:solidFill>
                <a:latin typeface="Comic Sans MS" pitchFamily="64" charset="0"/>
              </a:rPr>
              <a:t>evento</a:t>
            </a:r>
            <a:r>
              <a:rPr lang="en-GB" altLang="it-IT" sz="2000" i="1" dirty="0">
                <a:solidFill>
                  <a:srgbClr val="FF0000"/>
                </a:solidFill>
                <a:latin typeface="Comic Sans MS" pitchFamily="64" charset="0"/>
              </a:rPr>
              <a:t> </a:t>
            </a:r>
          </a:p>
        </p:txBody>
      </p:sp>
      <p:sp>
        <p:nvSpPr>
          <p:cNvPr id="22535" name="Rectangle 5"/>
          <p:cNvSpPr>
            <a:spLocks noChangeArrowheads="1"/>
          </p:cNvSpPr>
          <p:nvPr/>
        </p:nvSpPr>
        <p:spPr bwMode="auto">
          <a:xfrm>
            <a:off x="3707904" y="4149080"/>
            <a:ext cx="5131297" cy="2175520"/>
          </a:xfrm>
          <a:prstGeom prst="rect">
            <a:avLst/>
          </a:prstGeom>
          <a:noFill/>
          <a:ln w="19080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48D776F2-912C-4A81-81FC-2FDC12ECEE7B}" type="slidenum">
              <a:rPr lang="en-GB" altLang="it-IT"/>
              <a:pPr/>
              <a:t>80</a:t>
            </a:fld>
            <a:endParaRPr lang="en-GB" altLang="it-IT"/>
          </a:p>
        </p:txBody>
      </p:sp>
      <p:sp>
        <p:nvSpPr>
          <p:cNvPr id="82947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Riassunto</a:t>
            </a:r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1638" y="1322388"/>
            <a:ext cx="4532312" cy="484346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u="sng" smtClean="0">
                <a:solidFill>
                  <a:srgbClr val="FF0000"/>
                </a:solidFill>
              </a:rPr>
              <a:t>Abbiamo visto un sacco di argomenti!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Panoramica di Internet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Cos’è un protocollo?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Ai confini e nel cuore delle reti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Commutazione di pacchetto e commutazione di circuito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Struttura di Internet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Prestazioni: perdite, ritardo, throughput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Stratificazioni e modelli di servizio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Sicurezza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Cenni storici</a:t>
            </a:r>
          </a:p>
        </p:txBody>
      </p:sp>
      <p:sp>
        <p:nvSpPr>
          <p:cNvPr id="82949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5089525" y="1336675"/>
            <a:ext cx="3724275" cy="4648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u="sng" smtClean="0">
                <a:solidFill>
                  <a:srgbClr val="FF0000"/>
                </a:solidFill>
              </a:rPr>
              <a:t>Adesso siete in grado di:</a:t>
            </a:r>
            <a:r>
              <a:rPr lang="en-GB" altLang="it-IT" sz="2000" smtClean="0"/>
              <a:t> 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contestualizzare, fornire una panoramica sulle reti, avere un’idea precisa di che cosa si intende per “networking”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000" smtClean="0"/>
              <a:t>maggiori approfondimenti e dettagli </a:t>
            </a:r>
            <a:r>
              <a:rPr lang="en-GB" altLang="it-IT" sz="2000" i="1" smtClean="0"/>
              <a:t>nei prossimi capitoli!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altLang="it-IT"/>
              <a:t>1-</a:t>
            </a:r>
            <a:fld id="{F0A37DBE-8436-4E8C-9CD2-B4F4CDDDF9C8}" type="slidenum">
              <a:rPr lang="en-GB" altLang="it-IT"/>
              <a:pPr/>
              <a:t>9</a:t>
            </a:fld>
            <a:endParaRPr lang="en-GB" altLang="it-IT"/>
          </a:p>
        </p:txBody>
      </p:sp>
      <p:sp>
        <p:nvSpPr>
          <p:cNvPr id="23555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mtClean="0"/>
              <a:t>Cos’è un protocollo?</a:t>
            </a: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153400" cy="901700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it-IT" sz="2400" smtClean="0"/>
              <a:t>Protocollo umano e protocollo di rete</a:t>
            </a:r>
          </a:p>
          <a:p>
            <a:pPr>
              <a:spcBef>
                <a:spcPts val="600"/>
              </a:spcBef>
              <a:buFont typeface="Wingdings" pitchFamily="64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it-IT" sz="2400" smtClean="0"/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685800" y="5943600"/>
            <a:ext cx="59848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>
              <a:spcBef>
                <a:spcPts val="600"/>
              </a:spcBef>
              <a:buClr>
                <a:srgbClr val="3333CC"/>
              </a:buClr>
              <a:buSzPct val="85000"/>
              <a:buFont typeface="Wingdings" pitchFamily="64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altLang="it-IT" u="sng">
                <a:solidFill>
                  <a:srgbClr val="FF0000"/>
                </a:solidFill>
                <a:latin typeface="Comic Sans MS" pitchFamily="64" charset="0"/>
              </a:rPr>
              <a:t>D:</a:t>
            </a:r>
            <a:r>
              <a:rPr lang="en-GB" altLang="it-IT">
                <a:solidFill>
                  <a:srgbClr val="000000"/>
                </a:solidFill>
                <a:latin typeface="Comic Sans MS" pitchFamily="64" charset="0"/>
              </a:rPr>
              <a:t> Conoscete altri protocolli umani? </a:t>
            </a:r>
          </a:p>
        </p:txBody>
      </p:sp>
      <p:sp>
        <p:nvSpPr>
          <p:cNvPr id="23558" name="Line 4"/>
          <p:cNvSpPr>
            <a:spLocks noChangeShapeType="1"/>
          </p:cNvSpPr>
          <p:nvPr/>
        </p:nvSpPr>
        <p:spPr bwMode="auto">
          <a:xfrm>
            <a:off x="1257300" y="2771775"/>
            <a:ext cx="1762125" cy="276225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3559" name="Group 5"/>
          <p:cNvGrpSpPr>
            <a:grpSpLocks/>
          </p:cNvGrpSpPr>
          <p:nvPr/>
        </p:nvGrpSpPr>
        <p:grpSpPr bwMode="auto">
          <a:xfrm>
            <a:off x="7173913" y="2917825"/>
            <a:ext cx="355600" cy="931863"/>
            <a:chOff x="4519" y="1838"/>
            <a:chExt cx="224" cy="587"/>
          </a:xfrm>
        </p:grpSpPr>
        <p:sp>
          <p:nvSpPr>
            <p:cNvPr id="23592" name="AutoShape 6"/>
            <p:cNvSpPr>
              <a:spLocks noChangeArrowheads="1"/>
            </p:cNvSpPr>
            <p:nvPr/>
          </p:nvSpPr>
          <p:spPr bwMode="auto">
            <a:xfrm>
              <a:off x="4519" y="2290"/>
              <a:ext cx="224" cy="136"/>
            </a:xfrm>
            <a:prstGeom prst="parallelogram">
              <a:avLst>
                <a:gd name="adj" fmla="val 63450"/>
              </a:avLst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93" name="Rectangle 7"/>
            <p:cNvSpPr>
              <a:spLocks noChangeArrowheads="1"/>
            </p:cNvSpPr>
            <p:nvPr/>
          </p:nvSpPr>
          <p:spPr bwMode="auto">
            <a:xfrm>
              <a:off x="4632" y="1842"/>
              <a:ext cx="103" cy="451"/>
            </a:xfrm>
            <a:prstGeom prst="rect">
              <a:avLst/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94" name="Rectangle 8"/>
            <p:cNvSpPr>
              <a:spLocks noChangeArrowheads="1"/>
            </p:cNvSpPr>
            <p:nvPr/>
          </p:nvSpPr>
          <p:spPr bwMode="auto">
            <a:xfrm>
              <a:off x="4520" y="1970"/>
              <a:ext cx="142" cy="452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95" name="AutoShape 9"/>
            <p:cNvSpPr>
              <a:spLocks noChangeArrowheads="1"/>
            </p:cNvSpPr>
            <p:nvPr/>
          </p:nvSpPr>
          <p:spPr bwMode="auto">
            <a:xfrm>
              <a:off x="4519" y="1838"/>
              <a:ext cx="224" cy="136"/>
            </a:xfrm>
            <a:prstGeom prst="parallelogram">
              <a:avLst>
                <a:gd name="adj" fmla="val 63450"/>
              </a:avLst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96" name="Line 10"/>
            <p:cNvSpPr>
              <a:spLocks noChangeShapeType="1"/>
            </p:cNvSpPr>
            <p:nvPr/>
          </p:nvSpPr>
          <p:spPr bwMode="auto">
            <a:xfrm>
              <a:off x="4743" y="1848"/>
              <a:ext cx="1" cy="44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7" name="Line 11"/>
            <p:cNvSpPr>
              <a:spLocks noChangeShapeType="1"/>
            </p:cNvSpPr>
            <p:nvPr/>
          </p:nvSpPr>
          <p:spPr bwMode="auto">
            <a:xfrm flipH="1">
              <a:off x="4659" y="2290"/>
              <a:ext cx="85" cy="13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98" name="Rectangle 12"/>
            <p:cNvSpPr>
              <a:spLocks noChangeArrowheads="1"/>
            </p:cNvSpPr>
            <p:nvPr/>
          </p:nvSpPr>
          <p:spPr bwMode="auto">
            <a:xfrm>
              <a:off x="4538" y="2029"/>
              <a:ext cx="94" cy="260"/>
            </a:xfrm>
            <a:prstGeom prst="rect">
              <a:avLst/>
            </a:prstGeom>
            <a:solidFill>
              <a:srgbClr val="3333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99" name="Rectangle 13"/>
            <p:cNvSpPr>
              <a:spLocks noChangeArrowheads="1"/>
            </p:cNvSpPr>
            <p:nvPr/>
          </p:nvSpPr>
          <p:spPr bwMode="auto">
            <a:xfrm>
              <a:off x="4552" y="2108"/>
              <a:ext cx="71" cy="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2356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3425" y="2632075"/>
            <a:ext cx="622300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3561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613" y="2376488"/>
            <a:ext cx="561975" cy="693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356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8963" y="2771775"/>
            <a:ext cx="676275" cy="690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3563" name="Text Box 17"/>
          <p:cNvSpPr txBox="1">
            <a:spLocks noChangeArrowheads="1"/>
          </p:cNvSpPr>
          <p:nvPr/>
        </p:nvSpPr>
        <p:spPr bwMode="auto">
          <a:xfrm>
            <a:off x="1500188" y="2466975"/>
            <a:ext cx="668337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000">
                <a:solidFill>
                  <a:srgbClr val="FF0000"/>
                </a:solidFill>
                <a:latin typeface="Comic Sans MS" pitchFamily="64" charset="0"/>
              </a:rPr>
              <a:t>Ciao</a:t>
            </a:r>
          </a:p>
        </p:txBody>
      </p:sp>
      <p:sp>
        <p:nvSpPr>
          <p:cNvPr id="23564" name="Line 18"/>
          <p:cNvSpPr>
            <a:spLocks noChangeShapeType="1"/>
          </p:cNvSpPr>
          <p:nvPr/>
        </p:nvSpPr>
        <p:spPr bwMode="auto">
          <a:xfrm flipV="1">
            <a:off x="971550" y="3349625"/>
            <a:ext cx="2085975" cy="368300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5" name="Text Box 19"/>
          <p:cNvSpPr txBox="1">
            <a:spLocks noChangeArrowheads="1"/>
          </p:cNvSpPr>
          <p:nvPr/>
        </p:nvSpPr>
        <p:spPr bwMode="auto">
          <a:xfrm>
            <a:off x="1747838" y="3157538"/>
            <a:ext cx="668337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2000">
                <a:solidFill>
                  <a:srgbClr val="FF0000"/>
                </a:solidFill>
                <a:latin typeface="Comic Sans MS" pitchFamily="64" charset="0"/>
              </a:rPr>
              <a:t>Ciao</a:t>
            </a:r>
          </a:p>
        </p:txBody>
      </p:sp>
      <p:sp>
        <p:nvSpPr>
          <p:cNvPr id="23566" name="Line 20"/>
          <p:cNvSpPr>
            <a:spLocks noChangeShapeType="1"/>
          </p:cNvSpPr>
          <p:nvPr/>
        </p:nvSpPr>
        <p:spPr bwMode="auto">
          <a:xfrm>
            <a:off x="933450" y="3762375"/>
            <a:ext cx="2162175" cy="438150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3567" name="Group 21"/>
          <p:cNvGrpSpPr>
            <a:grpSpLocks/>
          </p:cNvGrpSpPr>
          <p:nvPr/>
        </p:nvGrpSpPr>
        <p:grpSpPr bwMode="auto">
          <a:xfrm>
            <a:off x="1216025" y="3778250"/>
            <a:ext cx="1268413" cy="620713"/>
            <a:chOff x="766" y="2380"/>
            <a:chExt cx="799" cy="391"/>
          </a:xfrm>
        </p:grpSpPr>
        <p:sp>
          <p:nvSpPr>
            <p:cNvPr id="23590" name="Rectangle 22"/>
            <p:cNvSpPr>
              <a:spLocks noChangeArrowheads="1"/>
            </p:cNvSpPr>
            <p:nvPr/>
          </p:nvSpPr>
          <p:spPr bwMode="auto">
            <a:xfrm>
              <a:off x="871" y="2423"/>
              <a:ext cx="588" cy="3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91" name="Text Box 23"/>
            <p:cNvSpPr txBox="1">
              <a:spLocks noChangeArrowheads="1"/>
            </p:cNvSpPr>
            <p:nvPr/>
          </p:nvSpPr>
          <p:spPr bwMode="auto">
            <a:xfrm>
              <a:off x="766" y="2380"/>
              <a:ext cx="799" cy="2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FF0000"/>
                  </a:solidFill>
                  <a:latin typeface="Comic Sans MS" pitchFamily="64" charset="0"/>
                </a:rPr>
                <a:t>Sai l’ora?</a:t>
              </a:r>
            </a:p>
          </p:txBody>
        </p:sp>
      </p:grpSp>
      <p:sp>
        <p:nvSpPr>
          <p:cNvPr id="23568" name="Line 24"/>
          <p:cNvSpPr>
            <a:spLocks noChangeShapeType="1"/>
          </p:cNvSpPr>
          <p:nvPr/>
        </p:nvSpPr>
        <p:spPr bwMode="auto">
          <a:xfrm flipV="1">
            <a:off x="1095375" y="4330700"/>
            <a:ext cx="1952625" cy="339725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3569" name="Group 25"/>
          <p:cNvGrpSpPr>
            <a:grpSpLocks/>
          </p:cNvGrpSpPr>
          <p:nvPr/>
        </p:nvGrpSpPr>
        <p:grpSpPr bwMode="auto">
          <a:xfrm>
            <a:off x="1433513" y="4360863"/>
            <a:ext cx="830262" cy="457200"/>
            <a:chOff x="903" y="2747"/>
            <a:chExt cx="523" cy="288"/>
          </a:xfrm>
        </p:grpSpPr>
        <p:sp>
          <p:nvSpPr>
            <p:cNvPr id="23588" name="Rectangle 26"/>
            <p:cNvSpPr>
              <a:spLocks noChangeArrowheads="1"/>
            </p:cNvSpPr>
            <p:nvPr/>
          </p:nvSpPr>
          <p:spPr bwMode="auto">
            <a:xfrm>
              <a:off x="960" y="2796"/>
              <a:ext cx="444" cy="18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89" name="Text Box 27"/>
            <p:cNvSpPr txBox="1">
              <a:spLocks noChangeArrowheads="1"/>
            </p:cNvSpPr>
            <p:nvPr/>
          </p:nvSpPr>
          <p:spPr bwMode="auto">
            <a:xfrm>
              <a:off x="903" y="2747"/>
              <a:ext cx="523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>
                  <a:solidFill>
                    <a:srgbClr val="FF0000"/>
                  </a:solidFill>
                  <a:latin typeface="Comic Sans MS" pitchFamily="64" charset="0"/>
                </a:rPr>
                <a:t>2:00</a:t>
              </a:r>
            </a:p>
          </p:txBody>
        </p:sp>
      </p:grpSp>
      <p:sp>
        <p:nvSpPr>
          <p:cNvPr id="23570" name="Text Box 28"/>
          <p:cNvSpPr txBox="1">
            <a:spLocks noChangeArrowheads="1"/>
          </p:cNvSpPr>
          <p:nvPr/>
        </p:nvSpPr>
        <p:spPr bwMode="auto">
          <a:xfrm>
            <a:off x="5389563" y="2527300"/>
            <a:ext cx="1684337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it-IT" sz="1400">
                <a:solidFill>
                  <a:srgbClr val="FF0000"/>
                </a:solidFill>
                <a:latin typeface="Comic Sans MS" pitchFamily="64" charset="0"/>
              </a:rPr>
              <a:t>Richiesta di connessione TCP</a:t>
            </a:r>
          </a:p>
        </p:txBody>
      </p:sp>
      <p:sp>
        <p:nvSpPr>
          <p:cNvPr id="23571" name="Line 29"/>
          <p:cNvSpPr>
            <a:spLocks noChangeShapeType="1"/>
          </p:cNvSpPr>
          <p:nvPr/>
        </p:nvSpPr>
        <p:spPr bwMode="auto">
          <a:xfrm flipV="1">
            <a:off x="4943475" y="4645025"/>
            <a:ext cx="2343150" cy="434975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2" name="Line 30"/>
          <p:cNvSpPr>
            <a:spLocks noChangeShapeType="1"/>
          </p:cNvSpPr>
          <p:nvPr/>
        </p:nvSpPr>
        <p:spPr bwMode="auto">
          <a:xfrm>
            <a:off x="5219700" y="2981325"/>
            <a:ext cx="1762125" cy="276225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73" name="Line 31"/>
          <p:cNvSpPr>
            <a:spLocks noChangeShapeType="1"/>
          </p:cNvSpPr>
          <p:nvPr/>
        </p:nvSpPr>
        <p:spPr bwMode="auto">
          <a:xfrm flipV="1">
            <a:off x="4895850" y="3473450"/>
            <a:ext cx="2085975" cy="368300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3574" name="Group 32"/>
          <p:cNvGrpSpPr>
            <a:grpSpLocks/>
          </p:cNvGrpSpPr>
          <p:nvPr/>
        </p:nvGrpSpPr>
        <p:grpSpPr bwMode="auto">
          <a:xfrm>
            <a:off x="5156200" y="3476625"/>
            <a:ext cx="1530350" cy="544513"/>
            <a:chOff x="3248" y="2190"/>
            <a:chExt cx="964" cy="343"/>
          </a:xfrm>
        </p:grpSpPr>
        <p:sp>
          <p:nvSpPr>
            <p:cNvPr id="23586" name="Rectangle 33"/>
            <p:cNvSpPr>
              <a:spLocks noChangeArrowheads="1"/>
            </p:cNvSpPr>
            <p:nvPr/>
          </p:nvSpPr>
          <p:spPr bwMode="auto">
            <a:xfrm>
              <a:off x="3289" y="2190"/>
              <a:ext cx="646" cy="308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87" name="Text Box 34"/>
            <p:cNvSpPr txBox="1">
              <a:spLocks noChangeArrowheads="1"/>
            </p:cNvSpPr>
            <p:nvPr/>
          </p:nvSpPr>
          <p:spPr bwMode="auto">
            <a:xfrm>
              <a:off x="3248" y="2207"/>
              <a:ext cx="964" cy="3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FF0000"/>
                  </a:solidFill>
                  <a:latin typeface="Comic Sans MS" pitchFamily="64" charset="0"/>
                </a:rPr>
                <a:t>Risposta di</a:t>
              </a:r>
            </a:p>
            <a:p>
              <a:pPr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400">
                  <a:solidFill>
                    <a:srgbClr val="FF0000"/>
                  </a:solidFill>
                  <a:latin typeface="Comic Sans MS" pitchFamily="64" charset="0"/>
                </a:rPr>
                <a:t>connessione TCP</a:t>
              </a:r>
            </a:p>
          </p:txBody>
        </p:sp>
      </p:grpSp>
      <p:sp>
        <p:nvSpPr>
          <p:cNvPr id="23575" name="Line 35"/>
          <p:cNvSpPr>
            <a:spLocks noChangeShapeType="1"/>
          </p:cNvSpPr>
          <p:nvPr/>
        </p:nvSpPr>
        <p:spPr bwMode="auto">
          <a:xfrm>
            <a:off x="4943475" y="4086225"/>
            <a:ext cx="2400300" cy="419100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3576" name="Group 36"/>
          <p:cNvGrpSpPr>
            <a:grpSpLocks/>
          </p:cNvGrpSpPr>
          <p:nvPr/>
        </p:nvGrpSpPr>
        <p:grpSpPr bwMode="auto">
          <a:xfrm>
            <a:off x="5156200" y="4151313"/>
            <a:ext cx="3794125" cy="274637"/>
            <a:chOff x="3248" y="2615"/>
            <a:chExt cx="2390" cy="173"/>
          </a:xfrm>
        </p:grpSpPr>
        <p:sp>
          <p:nvSpPr>
            <p:cNvPr id="23584" name="Rectangle 37"/>
            <p:cNvSpPr>
              <a:spLocks noChangeArrowheads="1"/>
            </p:cNvSpPr>
            <p:nvPr/>
          </p:nvSpPr>
          <p:spPr bwMode="auto">
            <a:xfrm>
              <a:off x="3288" y="2646"/>
              <a:ext cx="2100" cy="11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85" name="Text Box 38"/>
            <p:cNvSpPr txBox="1">
              <a:spLocks noChangeArrowheads="1"/>
            </p:cNvSpPr>
            <p:nvPr/>
          </p:nvSpPr>
          <p:spPr bwMode="auto">
            <a:xfrm>
              <a:off x="3248" y="2615"/>
              <a:ext cx="2390" cy="1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Clr>
                  <a:srgbClr val="FF0000"/>
                </a:buClr>
                <a:buFont typeface="Courier New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1200">
                  <a:solidFill>
                    <a:srgbClr val="FF0000"/>
                  </a:solidFill>
                  <a:latin typeface="Courier New" pitchFamily="64" charset="0"/>
                </a:rPr>
                <a:t>Get http://www.awl.com/kurose-ross</a:t>
              </a:r>
            </a:p>
          </p:txBody>
        </p:sp>
      </p:grpSp>
      <p:grpSp>
        <p:nvGrpSpPr>
          <p:cNvPr id="23577" name="Group 39"/>
          <p:cNvGrpSpPr>
            <a:grpSpLocks/>
          </p:cNvGrpSpPr>
          <p:nvPr/>
        </p:nvGrpSpPr>
        <p:grpSpPr bwMode="auto">
          <a:xfrm>
            <a:off x="5784850" y="4713288"/>
            <a:ext cx="796925" cy="396875"/>
            <a:chOff x="3644" y="2969"/>
            <a:chExt cx="502" cy="250"/>
          </a:xfrm>
        </p:grpSpPr>
        <p:sp>
          <p:nvSpPr>
            <p:cNvPr id="23582" name="Rectangle 40"/>
            <p:cNvSpPr>
              <a:spLocks noChangeArrowheads="1"/>
            </p:cNvSpPr>
            <p:nvPr/>
          </p:nvSpPr>
          <p:spPr bwMode="auto">
            <a:xfrm>
              <a:off x="3702" y="2982"/>
              <a:ext cx="444" cy="18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83" name="Text Box 41"/>
            <p:cNvSpPr txBox="1">
              <a:spLocks noChangeArrowheads="1"/>
            </p:cNvSpPr>
            <p:nvPr/>
          </p:nvSpPr>
          <p:spPr bwMode="auto">
            <a:xfrm>
              <a:off x="3644" y="2969"/>
              <a:ext cx="494" cy="2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FF0000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FF0000"/>
                  </a:solidFill>
                  <a:latin typeface="Comic Sans MS" pitchFamily="64" charset="0"/>
                </a:rPr>
                <a:t>&lt;file&gt;</a:t>
              </a:r>
            </a:p>
          </p:txBody>
        </p:sp>
      </p:grpSp>
      <p:sp>
        <p:nvSpPr>
          <p:cNvPr id="23578" name="Line 42"/>
          <p:cNvSpPr>
            <a:spLocks noChangeShapeType="1"/>
          </p:cNvSpPr>
          <p:nvPr/>
        </p:nvSpPr>
        <p:spPr bwMode="auto">
          <a:xfrm>
            <a:off x="4057650" y="1962150"/>
            <a:ext cx="1588" cy="3857625"/>
          </a:xfrm>
          <a:prstGeom prst="line">
            <a:avLst/>
          </a:prstGeom>
          <a:noFill/>
          <a:ln w="38160">
            <a:solidFill>
              <a:srgbClr val="3333CC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3579" name="Group 43"/>
          <p:cNvGrpSpPr>
            <a:grpSpLocks/>
          </p:cNvGrpSpPr>
          <p:nvPr/>
        </p:nvGrpSpPr>
        <p:grpSpPr bwMode="auto">
          <a:xfrm>
            <a:off x="3592513" y="5064125"/>
            <a:ext cx="906462" cy="396875"/>
            <a:chOff x="2263" y="3190"/>
            <a:chExt cx="571" cy="250"/>
          </a:xfrm>
        </p:grpSpPr>
        <p:sp>
          <p:nvSpPr>
            <p:cNvPr id="23580" name="Rectangle 44"/>
            <p:cNvSpPr>
              <a:spLocks noChangeArrowheads="1"/>
            </p:cNvSpPr>
            <p:nvPr/>
          </p:nvSpPr>
          <p:spPr bwMode="auto">
            <a:xfrm>
              <a:off x="2309" y="3215"/>
              <a:ext cx="408" cy="1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81" name="Text Box 45"/>
            <p:cNvSpPr txBox="1">
              <a:spLocks noChangeArrowheads="1"/>
            </p:cNvSpPr>
            <p:nvPr/>
          </p:nvSpPr>
          <p:spPr bwMode="auto">
            <a:xfrm>
              <a:off x="2263" y="3190"/>
              <a:ext cx="571" cy="2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3333CC"/>
                </a:buClr>
                <a:buFont typeface="Comic Sans MS" pitchFamily="6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altLang="it-IT" sz="2000">
                  <a:solidFill>
                    <a:srgbClr val="3333CC"/>
                  </a:solidFill>
                  <a:latin typeface="Comic Sans MS" pitchFamily="64" charset="0"/>
                </a:rPr>
                <a:t>tempo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zione vuota">
      <a:majorFont>
        <a:latin typeface="Comic Sans MS"/>
        <a:ea typeface="MS Gothic"/>
        <a:cs typeface=""/>
      </a:majorFont>
      <a:minorFont>
        <a:latin typeface="Comic Sans MS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6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64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6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64" charset="0"/>
            <a:ea typeface="MS Gothic" charset="-128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5746</Words>
  <Application>Microsoft Office PowerPoint</Application>
  <PresentationFormat>Presentazione su schermo (4:3)</PresentationFormat>
  <Paragraphs>1232</Paragraphs>
  <Slides>80</Slides>
  <Notes>80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80</vt:i4>
      </vt:variant>
    </vt:vector>
  </HeadingPairs>
  <TitlesOfParts>
    <vt:vector size="82" baseType="lpstr">
      <vt:lpstr>Presentazione vuota</vt:lpstr>
      <vt:lpstr>Microsoft Equation 3.0</vt:lpstr>
      <vt:lpstr>Diapositiva 1</vt:lpstr>
      <vt:lpstr>Capitolo 1: Introduzione</vt:lpstr>
      <vt:lpstr>Capitolo 1: roadmap</vt:lpstr>
      <vt:lpstr>Che cos’è Internet?</vt:lpstr>
      <vt:lpstr>Oggi Internet è anche...</vt:lpstr>
      <vt:lpstr>Che cos’è Internet</vt:lpstr>
      <vt:lpstr>Cos’è Internet</vt:lpstr>
      <vt:lpstr>Cos’è un protocollo?</vt:lpstr>
      <vt:lpstr>Cos’è un protocollo?</vt:lpstr>
      <vt:lpstr>Capitolo 1: roadmap</vt:lpstr>
      <vt:lpstr>Uno sguardo da vicino alla struttura di rete</vt:lpstr>
      <vt:lpstr>Ai confini della rete</vt:lpstr>
      <vt:lpstr>Diapositiva 13</vt:lpstr>
      <vt:lpstr>Accesso residenziale: punto-punto</vt:lpstr>
      <vt:lpstr>Accesso residenziale: modem via cavo</vt:lpstr>
      <vt:lpstr>Accesso residenziale: modem via cavo</vt:lpstr>
      <vt:lpstr>Rete d’accesso ibrida: una visione d’insieme</vt:lpstr>
      <vt:lpstr>Rete d’accesso ibrida: una visione d’insieme</vt:lpstr>
      <vt:lpstr>Rete d’accesso ibrida: una visione d’insieme</vt:lpstr>
      <vt:lpstr>Rete d’accesso ibrida: una visione d’insieme</vt:lpstr>
      <vt:lpstr>Accesso aziendale: reti locali (LAN)</vt:lpstr>
      <vt:lpstr>Accesso wireless</vt:lpstr>
      <vt:lpstr>Reti domestiche</vt:lpstr>
      <vt:lpstr>Mezzi trasmissivi</vt:lpstr>
      <vt:lpstr>Mezzi trasmissivi: cavo coassiale e fibra ottica</vt:lpstr>
      <vt:lpstr>Mezzi trasmissivi: canali radio</vt:lpstr>
      <vt:lpstr>Capitolo 1: roadmap</vt:lpstr>
      <vt:lpstr>Il nucleo della rete</vt:lpstr>
      <vt:lpstr>Il nucleo della rete: commutazione di circuito</vt:lpstr>
      <vt:lpstr>Il nucleo della rete: commutazione di circuito</vt:lpstr>
      <vt:lpstr>Commutazione di circuito: FDM e TDM</vt:lpstr>
      <vt:lpstr>Un esempio numerico</vt:lpstr>
      <vt:lpstr>Il nucleo della rete: commutazione di pacchetto</vt:lpstr>
      <vt:lpstr>Commutazione di pacchetto: multiplexing statistico</vt:lpstr>
      <vt:lpstr>Commutazione di pacchetto: store-and-forward</vt:lpstr>
      <vt:lpstr>Confronto tra commutazione di pacchetto e commutazione di circuito</vt:lpstr>
      <vt:lpstr>Confronto tra commutazione di pacchetto e commutazione di circuito</vt:lpstr>
      <vt:lpstr>Struttura di Internet: la rete delle reti</vt:lpstr>
      <vt:lpstr>ISP di livello 1 - Un esempio: Sprint</vt:lpstr>
      <vt:lpstr>Struttura di Internet: la rete delle reti</vt:lpstr>
      <vt:lpstr>Struttura di Internet: la rete delle reti</vt:lpstr>
      <vt:lpstr>Struttura di Internet: la rete delle reti</vt:lpstr>
      <vt:lpstr>Capitolo 1: roadmap</vt:lpstr>
      <vt:lpstr>Come si verificano ritardi e perdite?</vt:lpstr>
      <vt:lpstr>Quattro cause di ritardo per i pacchetti</vt:lpstr>
      <vt:lpstr>Ritardo nelle reti a commutazione di pacchetto</vt:lpstr>
      <vt:lpstr>L’analogia del casello autostradale</vt:lpstr>
      <vt:lpstr>L’analogia del casello autostradale</vt:lpstr>
      <vt:lpstr>Ritardo di nodo</vt:lpstr>
      <vt:lpstr>Ritardo di accodamento</vt:lpstr>
      <vt:lpstr>Ritardi e percorsi in Internet</vt:lpstr>
      <vt:lpstr>Ritardi e percorsi in Internet</vt:lpstr>
      <vt:lpstr>Perdita di pacchetti</vt:lpstr>
      <vt:lpstr>Diapositiva 54</vt:lpstr>
      <vt:lpstr>Diapositiva 55</vt:lpstr>
      <vt:lpstr>Diapositiva 56</vt:lpstr>
      <vt:lpstr>Diapositiva 57</vt:lpstr>
      <vt:lpstr>Livelli di protocollo</vt:lpstr>
      <vt:lpstr>Organizzazione di un viaggio aereo</vt:lpstr>
      <vt:lpstr>Stratificazione delle funzionalità di una linea aerea</vt:lpstr>
      <vt:lpstr>Perché la stratificazione?</vt:lpstr>
      <vt:lpstr>Pila di protocolli Internet</vt:lpstr>
      <vt:lpstr>Diapositiva 63</vt:lpstr>
      <vt:lpstr>Incapsulamento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  <vt:lpstr>Capitolo 1: roadmap</vt:lpstr>
      <vt:lpstr>Storia di Internet</vt:lpstr>
      <vt:lpstr>Storia di Internet</vt:lpstr>
      <vt:lpstr>Storia di Internet</vt:lpstr>
      <vt:lpstr>Storia di Internet</vt:lpstr>
      <vt:lpstr>Diapositiva 79</vt:lpstr>
      <vt:lpstr>Riassunto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3rd Edition: Chapter 1</dc:title>
  <dc:creator>Jim Kurose and Keith Ross</dc:creator>
  <cp:lastModifiedBy>ste</cp:lastModifiedBy>
  <cp:revision>52</cp:revision>
  <dcterms:modified xsi:type="dcterms:W3CDTF">2011-09-22T09:13:38Z</dcterms:modified>
</cp:coreProperties>
</file>